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0" r:id="rId6"/>
    <p:sldId id="263" r:id="rId7"/>
    <p:sldId id="264" r:id="rId8"/>
    <p:sldId id="266" r:id="rId9"/>
    <p:sldId id="265" r:id="rId10"/>
    <p:sldId id="261" r:id="rId11"/>
  </p:sldIdLst>
  <p:sldSz cx="12961938" cy="6480175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10" y="-90"/>
      </p:cViewPr>
      <p:guideLst>
        <p:guide orient="horz" pos="2041"/>
        <p:guide pos="408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2146" y="2013055"/>
            <a:ext cx="11017647" cy="13890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44291" y="3672099"/>
            <a:ext cx="9073357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3904" y="4164113"/>
            <a:ext cx="11017647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23904" y="2746575"/>
            <a:ext cx="11017647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48097" y="1512041"/>
            <a:ext cx="572485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588985" y="1512041"/>
            <a:ext cx="572485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8097" y="1450540"/>
            <a:ext cx="572710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48097" y="2055056"/>
            <a:ext cx="572710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584485" y="1450540"/>
            <a:ext cx="572935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584485" y="2055056"/>
            <a:ext cx="572935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8098" y="258007"/>
            <a:ext cx="4264388" cy="10980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67758" y="258007"/>
            <a:ext cx="7246083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48098" y="1356037"/>
            <a:ext cx="4264388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40630" y="4536122"/>
            <a:ext cx="7777163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540630" y="579016"/>
            <a:ext cx="7777163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40630" y="5071637"/>
            <a:ext cx="7777163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397405" y="259508"/>
            <a:ext cx="2916436" cy="552914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48097" y="259508"/>
            <a:ext cx="8533276" cy="552914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8097" y="259508"/>
            <a:ext cx="11665744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8097" y="1512041"/>
            <a:ext cx="11665744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48097" y="6006163"/>
            <a:ext cx="3024452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428662" y="6006163"/>
            <a:ext cx="410461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89389" y="6006163"/>
            <a:ext cx="3024452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surl.li/juzpi" TargetMode="External"/><Relationship Id="rId2" Type="http://schemas.openxmlformats.org/officeDocument/2006/relationships/hyperlink" Target="http://surl.li/juz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36353" y="1079847"/>
            <a:ext cx="11017647" cy="1389038"/>
          </a:xfrm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rgbClr val="002060"/>
                </a:solidFill>
                <a:latin typeface="+mn-lt"/>
              </a:rPr>
              <a:t>Тема. </a:t>
            </a:r>
            <a:r>
              <a:rPr lang="ru-RU" sz="4800" b="1" dirty="0" err="1">
                <a:solidFill>
                  <a:srgbClr val="002060"/>
                </a:solidFill>
                <a:latin typeface="+mn-lt"/>
              </a:rPr>
              <a:t>Виразне</a:t>
            </a:r>
            <a:r>
              <a:rPr lang="ru-RU" sz="48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4800" b="1" dirty="0" err="1">
                <a:solidFill>
                  <a:srgbClr val="002060"/>
                </a:solidFill>
                <a:latin typeface="+mn-lt"/>
              </a:rPr>
              <a:t>читання</a:t>
            </a:r>
            <a:r>
              <a:rPr lang="ru-RU" sz="48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4800" b="1" dirty="0" err="1">
                <a:solidFill>
                  <a:srgbClr val="002060"/>
                </a:solidFill>
                <a:latin typeface="+mn-lt"/>
              </a:rPr>
              <a:t>прозового</a:t>
            </a:r>
            <a:r>
              <a:rPr lang="ru-RU" sz="48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4800" b="1" dirty="0" err="1">
                <a:solidFill>
                  <a:srgbClr val="002060"/>
                </a:solidFill>
                <a:latin typeface="+mn-lt"/>
              </a:rPr>
              <a:t>уривка</a:t>
            </a:r>
            <a:r>
              <a:rPr lang="ru-RU" sz="4800" b="1" dirty="0">
                <a:solidFill>
                  <a:srgbClr val="002060"/>
                </a:solidFill>
                <a:latin typeface="+mn-lt"/>
              </a:rPr>
              <a:t> з </a:t>
            </a:r>
            <a:r>
              <a:rPr lang="ru-RU" sz="4800" b="1" dirty="0" err="1" smtClean="0">
                <a:solidFill>
                  <a:srgbClr val="002060"/>
                </a:solidFill>
                <a:latin typeface="+mn-lt"/>
              </a:rPr>
              <a:t>повісті</a:t>
            </a:r>
            <a:r>
              <a:rPr lang="ru-RU" sz="4800" b="1" dirty="0" smtClean="0">
                <a:solidFill>
                  <a:srgbClr val="002060"/>
                </a:solidFill>
                <a:latin typeface="+mn-lt"/>
              </a:rPr>
              <a:t> І. Франка</a:t>
            </a:r>
            <a:br>
              <a:rPr lang="ru-RU" sz="4800" b="1" dirty="0" smtClean="0">
                <a:solidFill>
                  <a:srgbClr val="002060"/>
                </a:solidFill>
                <a:latin typeface="+mn-lt"/>
              </a:rPr>
            </a:br>
            <a:r>
              <a:rPr lang="ru-RU" sz="4800" b="1" dirty="0" smtClean="0">
                <a:solidFill>
                  <a:srgbClr val="002060"/>
                </a:solidFill>
                <a:latin typeface="+mn-lt"/>
              </a:rPr>
              <a:t>«Захар </a:t>
            </a:r>
            <a:r>
              <a:rPr lang="ru-RU" sz="4800" b="1" dirty="0">
                <a:solidFill>
                  <a:srgbClr val="002060"/>
                </a:solidFill>
                <a:latin typeface="+mn-lt"/>
              </a:rPr>
              <a:t>Беркут».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29" y="2447999"/>
            <a:ext cx="2995226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305" y="2447999"/>
            <a:ext cx="2567372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5832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0106" y="935831"/>
            <a:ext cx="11665744" cy="576064"/>
          </a:xfrm>
        </p:spPr>
        <p:txBody>
          <a:bodyPr>
            <a:noAutofit/>
          </a:bodyPr>
          <a:lstStyle/>
          <a:p>
            <a:r>
              <a:rPr lang="uk-UA" sz="4800" b="1" dirty="0">
                <a:solidFill>
                  <a:schemeClr val="accent6">
                    <a:lumMod val="50000"/>
                  </a:schemeClr>
                </a:solidFill>
              </a:rPr>
              <a:t>Створіть асоціативну хвилю на тему </a:t>
            </a:r>
            <a:r>
              <a:rPr lang="uk-UA" sz="4800" b="1" dirty="0">
                <a:solidFill>
                  <a:srgbClr val="002060"/>
                </a:solidFill>
              </a:rPr>
              <a:t>«Виразне читання».</a:t>
            </a:r>
            <a:r>
              <a:rPr lang="uk-UA" sz="4800" b="1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uk-UA" sz="4800" b="1" dirty="0">
                <a:solidFill>
                  <a:schemeClr val="accent6">
                    <a:lumMod val="50000"/>
                  </a:schemeClr>
                </a:solidFill>
              </a:rPr>
            </a:b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8322" y="1855093"/>
            <a:ext cx="118093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>
                <a:solidFill>
                  <a:srgbClr val="F79646">
                    <a:lumMod val="50000"/>
                  </a:srgbClr>
                </a:solidFill>
                <a:ea typeface="+mj-ea"/>
                <a:cs typeface="+mj-cs"/>
              </a:rPr>
              <a:t>Д о в і д к а</a:t>
            </a:r>
            <a:br>
              <a:rPr lang="uk-UA" sz="3600" b="1" dirty="0">
                <a:solidFill>
                  <a:srgbClr val="F79646">
                    <a:lumMod val="50000"/>
                  </a:srgbClr>
                </a:solidFill>
                <a:ea typeface="+mj-ea"/>
                <a:cs typeface="+mj-cs"/>
              </a:rPr>
            </a:br>
            <a:r>
              <a:rPr lang="uk-UA" sz="3600" b="1" dirty="0">
                <a:solidFill>
                  <a:srgbClr val="002060"/>
                </a:solidFill>
                <a:ea typeface="+mj-ea"/>
                <a:cs typeface="+mj-cs"/>
              </a:rPr>
              <a:t>Логічний наголос, пауза; темп; основний тон мовлення; мелодика, підвищення і зниження голосу; ритм; непомітне дихання; чіткість вимови; читання голосніше-тихіше, вище-нижче, швидше-повільніше; читання розділових знаків; використання логічних і фізіологічних пауз.</a:t>
            </a:r>
            <a:br>
              <a:rPr lang="uk-UA" sz="3600" b="1" dirty="0">
                <a:solidFill>
                  <a:srgbClr val="002060"/>
                </a:solidFill>
                <a:ea typeface="+mj-ea"/>
                <a:cs typeface="+mj-c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6463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4345" y="431775"/>
            <a:ext cx="1137726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Виразне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читання</a:t>
            </a:r>
            <a:r>
              <a:rPr lang="ru-RU" sz="3600" b="1" dirty="0">
                <a:solidFill>
                  <a:srgbClr val="002060"/>
                </a:solidFill>
              </a:rPr>
              <a:t> – один з </a:t>
            </a:r>
            <a:r>
              <a:rPr lang="ru-RU" sz="3600" b="1" dirty="0" err="1">
                <a:solidFill>
                  <a:srgbClr val="002060"/>
                </a:solidFill>
              </a:rPr>
              <a:t>головних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етапів</a:t>
            </a:r>
            <a:r>
              <a:rPr lang="ru-RU" sz="3600" b="1" dirty="0">
                <a:solidFill>
                  <a:srgbClr val="002060"/>
                </a:solidFill>
              </a:rPr>
              <a:t> у </a:t>
            </a:r>
            <a:r>
              <a:rPr lang="ru-RU" sz="3600" b="1" dirty="0" err="1">
                <a:solidFill>
                  <a:srgbClr val="002060"/>
                </a:solidFill>
              </a:rPr>
              <a:t>вивченні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художньої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літератури</a:t>
            </a:r>
            <a:r>
              <a:rPr lang="ru-RU" sz="3600" b="1" dirty="0">
                <a:solidFill>
                  <a:srgbClr val="002060"/>
                </a:solidFill>
              </a:rPr>
              <a:t>. </a:t>
            </a:r>
            <a:r>
              <a:rPr lang="ru-RU" sz="3600" b="1" dirty="0" err="1">
                <a:solidFill>
                  <a:srgbClr val="002060"/>
                </a:solidFill>
              </a:rPr>
              <a:t>Це</a:t>
            </a:r>
            <a:r>
              <a:rPr lang="ru-RU" sz="3600" b="1" dirty="0">
                <a:solidFill>
                  <a:srgbClr val="002060"/>
                </a:solidFill>
              </a:rPr>
              <a:t> перша і </a:t>
            </a:r>
            <a:r>
              <a:rPr lang="ru-RU" sz="3600" b="1" dirty="0" err="1">
                <a:solidFill>
                  <a:srgbClr val="002060"/>
                </a:solidFill>
              </a:rPr>
              <a:t>основна</a:t>
            </a:r>
            <a:r>
              <a:rPr lang="ru-RU" sz="3600" b="1" dirty="0">
                <a:solidFill>
                  <a:srgbClr val="002060"/>
                </a:solidFill>
              </a:rPr>
              <a:t> форма конкретного, </a:t>
            </a:r>
            <a:r>
              <a:rPr lang="ru-RU" sz="3600" b="1" dirty="0" err="1">
                <a:solidFill>
                  <a:srgbClr val="002060"/>
                </a:solidFill>
              </a:rPr>
              <a:t>наочного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осягнення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багатств</a:t>
            </a:r>
            <a:r>
              <a:rPr lang="ru-RU" sz="3600" b="1" dirty="0">
                <a:solidFill>
                  <a:srgbClr val="002060"/>
                </a:solidFill>
              </a:rPr>
              <a:t> словесного </a:t>
            </a:r>
            <a:r>
              <a:rPr lang="ru-RU" sz="3600" b="1" dirty="0" err="1">
                <a:solidFill>
                  <a:srgbClr val="002060"/>
                </a:solidFill>
              </a:rPr>
              <a:t>мистецтва</a:t>
            </a:r>
            <a:r>
              <a:rPr lang="ru-RU" sz="3600" b="1" dirty="0">
                <a:solidFill>
                  <a:srgbClr val="002060"/>
                </a:solidFill>
              </a:rPr>
              <a:t>. </a:t>
            </a:r>
            <a:r>
              <a:rPr lang="ru-RU" sz="3600" b="1" dirty="0" err="1">
                <a:solidFill>
                  <a:srgbClr val="002060"/>
                </a:solidFill>
              </a:rPr>
              <a:t>Виразне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читання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забезпечує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цілісне</a:t>
            </a:r>
            <a:r>
              <a:rPr lang="ru-RU" sz="3600" b="1" dirty="0">
                <a:solidFill>
                  <a:srgbClr val="002060"/>
                </a:solidFill>
              </a:rPr>
              <a:t> і </a:t>
            </a:r>
            <a:r>
              <a:rPr lang="ru-RU" sz="3600" b="1" dirty="0" err="1">
                <a:solidFill>
                  <a:srgbClr val="002060"/>
                </a:solidFill>
              </a:rPr>
              <a:t>безпосередньо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емоційне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сприйняття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художнього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твору</a:t>
            </a:r>
            <a:r>
              <a:rPr lang="ru-RU" sz="3600" b="1" dirty="0">
                <a:solidFill>
                  <a:srgbClr val="002060"/>
                </a:solidFill>
              </a:rPr>
              <a:t>, тому </a:t>
            </a:r>
            <a:r>
              <a:rPr lang="ru-RU" sz="3600" b="1" dirty="0" err="1">
                <a:solidFill>
                  <a:srgbClr val="002060"/>
                </a:solidFill>
              </a:rPr>
              <a:t>що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породжує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естетичне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співпереживання</a:t>
            </a:r>
            <a:r>
              <a:rPr lang="ru-RU" sz="3600" b="1" dirty="0">
                <a:solidFill>
                  <a:srgbClr val="002060"/>
                </a:solidFill>
              </a:rPr>
              <a:t>.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Враження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, яке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справляють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на слухача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майстерно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відтворені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читцем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художні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образи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викликає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особисті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асоціації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оживляє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увагу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Дає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поштовх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розвитку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фантазії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почуття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, думки.</a:t>
            </a:r>
          </a:p>
        </p:txBody>
      </p:sp>
    </p:spTree>
    <p:extLst>
      <p:ext uri="{BB962C8B-B14F-4D97-AF65-F5344CB8AC3E}">
        <p14:creationId xmlns:p14="http://schemas.microsoft.com/office/powerpoint/2010/main" val="1723642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8321" y="359767"/>
            <a:ext cx="11665744" cy="604315"/>
          </a:xfrm>
        </p:spPr>
        <p:txBody>
          <a:bodyPr>
            <a:noAutofit/>
          </a:bodyPr>
          <a:lstStyle/>
          <a:p>
            <a:r>
              <a:rPr lang="uk-UA" sz="3600" b="1" dirty="0" smtClean="0">
                <a:solidFill>
                  <a:schemeClr val="accent6">
                    <a:lumMod val="50000"/>
                  </a:schemeClr>
                </a:solidFill>
              </a:rPr>
              <a:t>Підготовка до виразного читання</a:t>
            </a:r>
            <a:br>
              <a:rPr lang="uk-UA" sz="36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uk-UA" sz="2800" b="1" dirty="0" smtClean="0">
                <a:solidFill>
                  <a:srgbClr val="002060"/>
                </a:solidFill>
              </a:rPr>
              <a:t>Тренуємо дихання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4265" y="1223863"/>
            <a:ext cx="4968552" cy="353943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Вправа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«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Духмяна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троянда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».</a:t>
            </a:r>
          </a:p>
          <a:p>
            <a:pPr algn="just"/>
            <a:r>
              <a:rPr lang="ru-RU" sz="2800" b="1" dirty="0" err="1" smtClean="0">
                <a:solidFill>
                  <a:srgbClr val="002060"/>
                </a:solidFill>
              </a:rPr>
              <a:t>Уявіть</a:t>
            </a:r>
            <a:r>
              <a:rPr lang="ru-RU" sz="2800" b="1" dirty="0">
                <a:solidFill>
                  <a:srgbClr val="002060"/>
                </a:solidFill>
              </a:rPr>
              <a:t>, </a:t>
            </a:r>
            <a:r>
              <a:rPr lang="ru-RU" sz="2800" b="1" dirty="0" err="1">
                <a:solidFill>
                  <a:srgbClr val="002060"/>
                </a:solidFill>
              </a:rPr>
              <a:t>що</a:t>
            </a:r>
            <a:r>
              <a:rPr lang="ru-RU" sz="2800" b="1" dirty="0">
                <a:solidFill>
                  <a:srgbClr val="002060"/>
                </a:solidFill>
              </a:rPr>
              <a:t> перед вами </a:t>
            </a:r>
            <a:r>
              <a:rPr lang="ru-RU" sz="2800" b="1" dirty="0" err="1">
                <a:solidFill>
                  <a:srgbClr val="002060"/>
                </a:solidFill>
              </a:rPr>
              <a:t>духмяна</a:t>
            </a:r>
            <a:r>
              <a:rPr lang="ru-RU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 err="1">
                <a:solidFill>
                  <a:srgbClr val="002060"/>
                </a:solidFill>
              </a:rPr>
              <a:t>троянда</a:t>
            </a:r>
            <a:r>
              <a:rPr lang="ru-RU" sz="2800" b="1" dirty="0">
                <a:solidFill>
                  <a:srgbClr val="002060"/>
                </a:solidFill>
              </a:rPr>
              <a:t>. На </a:t>
            </a:r>
            <a:r>
              <a:rPr lang="ru-RU" sz="2800" b="1" dirty="0" err="1" smtClean="0">
                <a:solidFill>
                  <a:srgbClr val="002060"/>
                </a:solidFill>
              </a:rPr>
              <a:t>рахунок</a:t>
            </a:r>
            <a:r>
              <a:rPr lang="ru-RU" sz="2800" b="1" dirty="0" smtClean="0">
                <a:solidFill>
                  <a:srgbClr val="002060"/>
                </a:solidFill>
              </a:rPr>
              <a:t> «раз-два» </a:t>
            </a:r>
            <a:r>
              <a:rPr lang="ru-RU" sz="2800" b="1" dirty="0" err="1">
                <a:solidFill>
                  <a:srgbClr val="002060"/>
                </a:solidFill>
              </a:rPr>
              <a:t>вдихніть</a:t>
            </a:r>
            <a:r>
              <a:rPr lang="ru-RU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 err="1">
                <a:solidFill>
                  <a:srgbClr val="002060"/>
                </a:solidFill>
              </a:rPr>
              <a:t>її</a:t>
            </a:r>
            <a:r>
              <a:rPr lang="ru-RU" sz="2800" b="1" dirty="0">
                <a:solidFill>
                  <a:srgbClr val="002060"/>
                </a:solidFill>
              </a:rPr>
              <a:t> запах, на </a:t>
            </a:r>
            <a:r>
              <a:rPr lang="ru-RU" sz="2800" b="1" dirty="0" err="1">
                <a:solidFill>
                  <a:srgbClr val="002060"/>
                </a:solidFill>
              </a:rPr>
              <a:t>мить</a:t>
            </a:r>
            <a:r>
              <a:rPr lang="ru-RU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 err="1">
                <a:solidFill>
                  <a:srgbClr val="002060"/>
                </a:solidFill>
              </a:rPr>
              <a:t>затримайте</a:t>
            </a:r>
            <a:r>
              <a:rPr lang="ru-RU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 err="1">
                <a:solidFill>
                  <a:srgbClr val="002060"/>
                </a:solidFill>
              </a:rPr>
              <a:t>дихання</a:t>
            </a:r>
            <a:r>
              <a:rPr lang="ru-RU" sz="2800" b="1" dirty="0">
                <a:solidFill>
                  <a:srgbClr val="002060"/>
                </a:solidFill>
              </a:rPr>
              <a:t>, а </a:t>
            </a:r>
            <a:r>
              <a:rPr lang="ru-RU" sz="2800" b="1" dirty="0" err="1">
                <a:solidFill>
                  <a:srgbClr val="002060"/>
                </a:solidFill>
              </a:rPr>
              <a:t>потім</a:t>
            </a:r>
            <a:r>
              <a:rPr lang="ru-RU" sz="2800" b="1" dirty="0">
                <a:solidFill>
                  <a:srgbClr val="002060"/>
                </a:solidFill>
              </a:rPr>
              <a:t> починайте </a:t>
            </a:r>
            <a:r>
              <a:rPr lang="ru-RU" sz="2800" b="1" dirty="0" err="1">
                <a:solidFill>
                  <a:srgbClr val="002060"/>
                </a:solidFill>
              </a:rPr>
              <a:t>повільно</a:t>
            </a:r>
            <a:r>
              <a:rPr lang="ru-RU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 err="1">
                <a:solidFill>
                  <a:srgbClr val="002060"/>
                </a:solidFill>
              </a:rPr>
              <a:t>видихати</a:t>
            </a:r>
            <a:r>
              <a:rPr lang="ru-RU" sz="2800" b="1" dirty="0">
                <a:solidFill>
                  <a:srgbClr val="002060"/>
                </a:solidFill>
              </a:rPr>
              <a:t>, </a:t>
            </a:r>
            <a:r>
              <a:rPr lang="ru-RU" sz="2800" b="1" dirty="0" err="1">
                <a:solidFill>
                  <a:srgbClr val="002060"/>
                </a:solidFill>
              </a:rPr>
              <a:t>щоб</a:t>
            </a:r>
            <a:r>
              <a:rPr lang="ru-RU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 err="1">
                <a:solidFill>
                  <a:srgbClr val="002060"/>
                </a:solidFill>
              </a:rPr>
              <a:t>довше</a:t>
            </a:r>
            <a:r>
              <a:rPr lang="ru-RU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 err="1">
                <a:solidFill>
                  <a:srgbClr val="002060"/>
                </a:solidFill>
              </a:rPr>
              <a:t>зберегти</a:t>
            </a:r>
            <a:r>
              <a:rPr lang="ru-RU" sz="2800" b="1" dirty="0">
                <a:solidFill>
                  <a:srgbClr val="002060"/>
                </a:solidFill>
              </a:rPr>
              <a:t> запах </a:t>
            </a:r>
            <a:r>
              <a:rPr lang="ru-RU" sz="2800" b="1" dirty="0" err="1">
                <a:solidFill>
                  <a:srgbClr val="002060"/>
                </a:solidFill>
              </a:rPr>
              <a:t>квітки</a:t>
            </a:r>
            <a:r>
              <a:rPr lang="ru-RU" sz="2800" b="1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2050" name="Picture 2" descr="C:\Program Files\Microsoft Office\MEDIA\CAGCAT10\j02819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353" y="4680247"/>
            <a:ext cx="1825142" cy="172547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20" t="6659" r="15198"/>
          <a:stretch/>
        </p:blipFill>
        <p:spPr bwMode="auto">
          <a:xfrm>
            <a:off x="11830928" y="4428423"/>
            <a:ext cx="914737" cy="1949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20929" y="1232762"/>
            <a:ext cx="6624736" cy="4739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</a:rPr>
              <a:t>Вправа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 «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</a:rPr>
              <a:t>Свічка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».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</a:p>
          <a:p>
            <a:r>
              <a:rPr lang="ru-RU" sz="2400" b="1" dirty="0" err="1" smtClean="0">
                <a:solidFill>
                  <a:srgbClr val="002060"/>
                </a:solidFill>
              </a:rPr>
              <a:t>Уявіть</a:t>
            </a:r>
            <a:r>
              <a:rPr lang="ru-RU" sz="2400" b="1" dirty="0">
                <a:solidFill>
                  <a:srgbClr val="002060"/>
                </a:solidFill>
              </a:rPr>
              <a:t>, </a:t>
            </a:r>
            <a:r>
              <a:rPr lang="ru-RU" sz="2400" b="1" dirty="0" err="1">
                <a:solidFill>
                  <a:srgbClr val="002060"/>
                </a:solidFill>
              </a:rPr>
              <a:t>що</a:t>
            </a:r>
            <a:r>
              <a:rPr lang="ru-RU" sz="2400" b="1" dirty="0">
                <a:solidFill>
                  <a:srgbClr val="002060"/>
                </a:solidFill>
              </a:rPr>
              <a:t> перед вами велика </a:t>
            </a:r>
            <a:r>
              <a:rPr lang="ru-RU" sz="2400" b="1" dirty="0" err="1">
                <a:solidFill>
                  <a:srgbClr val="002060"/>
                </a:solidFill>
              </a:rPr>
              <a:t>свічка</a:t>
            </a:r>
            <a:r>
              <a:rPr lang="ru-RU" sz="2400" b="1" dirty="0">
                <a:solidFill>
                  <a:srgbClr val="002060"/>
                </a:solidFill>
              </a:rPr>
              <a:t>. Вам треба не </a:t>
            </a:r>
            <a:r>
              <a:rPr lang="ru-RU" sz="2400" b="1" dirty="0" err="1">
                <a:solidFill>
                  <a:srgbClr val="002060"/>
                </a:solidFill>
              </a:rPr>
              <a:t>загасити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її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полум’я</a:t>
            </a:r>
            <a:r>
              <a:rPr lang="ru-RU" sz="2400" b="1" dirty="0">
                <a:solidFill>
                  <a:srgbClr val="002060"/>
                </a:solidFill>
              </a:rPr>
              <a:t>, а </a:t>
            </a:r>
            <a:r>
              <a:rPr lang="ru-RU" sz="2400" b="1" dirty="0" err="1">
                <a:solidFill>
                  <a:srgbClr val="002060"/>
                </a:solidFill>
              </a:rPr>
              <a:t>тільки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злегка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відхилити</a:t>
            </a:r>
            <a:r>
              <a:rPr lang="ru-RU" sz="2400" b="1" dirty="0">
                <a:solidFill>
                  <a:srgbClr val="002060"/>
                </a:solidFill>
              </a:rPr>
              <a:t>. Для </a:t>
            </a:r>
            <a:r>
              <a:rPr lang="ru-RU" sz="2400" b="1" dirty="0" err="1">
                <a:solidFill>
                  <a:srgbClr val="002060"/>
                </a:solidFill>
              </a:rPr>
              <a:t>цього</a:t>
            </a:r>
            <a:r>
              <a:rPr lang="ru-RU" sz="2400" b="1" dirty="0">
                <a:solidFill>
                  <a:srgbClr val="002060"/>
                </a:solidFill>
              </a:rPr>
              <a:t> на </a:t>
            </a:r>
            <a:r>
              <a:rPr lang="ru-RU" sz="2400" b="1" dirty="0" err="1" smtClean="0">
                <a:solidFill>
                  <a:srgbClr val="002060"/>
                </a:solidFill>
              </a:rPr>
              <a:t>рахунок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«раз» </a:t>
            </a:r>
            <a:r>
              <a:rPr lang="ru-RU" sz="2400" b="1" dirty="0" err="1">
                <a:solidFill>
                  <a:srgbClr val="002060"/>
                </a:solidFill>
              </a:rPr>
              <a:t>зробіть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глибокий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вдих</a:t>
            </a:r>
            <a:r>
              <a:rPr lang="ru-RU" sz="2400" b="1" dirty="0">
                <a:solidFill>
                  <a:srgbClr val="002060"/>
                </a:solidFill>
              </a:rPr>
              <a:t>, </a:t>
            </a:r>
            <a:r>
              <a:rPr lang="ru-RU" sz="2400" b="1" dirty="0" smtClean="0">
                <a:solidFill>
                  <a:srgbClr val="002060"/>
                </a:solidFill>
              </a:rPr>
              <a:t>на «два» – </a:t>
            </a:r>
            <a:r>
              <a:rPr lang="ru-RU" sz="2400" b="1" dirty="0" err="1">
                <a:solidFill>
                  <a:srgbClr val="002060"/>
                </a:solidFill>
              </a:rPr>
              <a:t>затримайте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дихання</a:t>
            </a:r>
            <a:r>
              <a:rPr lang="ru-RU" sz="2400" b="1" dirty="0">
                <a:solidFill>
                  <a:srgbClr val="002060"/>
                </a:solidFill>
              </a:rPr>
              <a:t>, а </a:t>
            </a:r>
            <a:r>
              <a:rPr lang="ru-RU" sz="2400" b="1" dirty="0" err="1">
                <a:solidFill>
                  <a:srgbClr val="002060"/>
                </a:solidFill>
              </a:rPr>
              <a:t>потім</a:t>
            </a:r>
            <a:r>
              <a:rPr lang="ru-RU" sz="2400" b="1" dirty="0">
                <a:solidFill>
                  <a:srgbClr val="002060"/>
                </a:solidFill>
              </a:rPr>
              <a:t> починайте </a:t>
            </a:r>
            <a:r>
              <a:rPr lang="ru-RU" sz="2400" b="1" dirty="0" err="1">
                <a:solidFill>
                  <a:srgbClr val="002060"/>
                </a:solidFill>
              </a:rPr>
              <a:t>обережно</a:t>
            </a:r>
            <a:r>
              <a:rPr lang="ru-RU" sz="2400" b="1" dirty="0">
                <a:solidFill>
                  <a:srgbClr val="002060"/>
                </a:solidFill>
              </a:rPr>
              <a:t> і </a:t>
            </a:r>
            <a:r>
              <a:rPr lang="ru-RU" sz="2400" b="1" dirty="0" err="1">
                <a:solidFill>
                  <a:srgbClr val="002060"/>
                </a:solidFill>
              </a:rPr>
              <a:t>рівномірно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дути</a:t>
            </a:r>
            <a:r>
              <a:rPr lang="ru-RU" sz="2400" b="1" dirty="0">
                <a:solidFill>
                  <a:srgbClr val="002060"/>
                </a:solidFill>
              </a:rPr>
              <a:t> на </a:t>
            </a:r>
            <a:r>
              <a:rPr lang="ru-RU" sz="2400" b="1" dirty="0" err="1">
                <a:solidFill>
                  <a:srgbClr val="002060"/>
                </a:solidFill>
              </a:rPr>
              <a:t>полум’я</a:t>
            </a:r>
            <a:r>
              <a:rPr lang="ru-RU" sz="2400" b="1" dirty="0">
                <a:solidFill>
                  <a:srgbClr val="002060"/>
                </a:solidFill>
              </a:rPr>
              <a:t> до </a:t>
            </a:r>
            <a:r>
              <a:rPr lang="ru-RU" sz="2400" b="1" dirty="0" err="1">
                <a:solidFill>
                  <a:srgbClr val="002060"/>
                </a:solidFill>
              </a:rPr>
              <a:t>повного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видиху</a:t>
            </a:r>
            <a:r>
              <a:rPr lang="ru-RU" sz="2400" b="1" dirty="0">
                <a:solidFill>
                  <a:srgbClr val="002060"/>
                </a:solidFill>
              </a:rPr>
              <a:t>.</a:t>
            </a:r>
          </a:p>
          <a:p>
            <a:endParaRPr lang="ru-RU" sz="1400" b="1" dirty="0">
              <a:solidFill>
                <a:srgbClr val="002060"/>
              </a:solidFill>
            </a:endParaRPr>
          </a:p>
          <a:p>
            <a:r>
              <a:rPr lang="ru-RU" sz="2400" b="1" dirty="0">
                <a:solidFill>
                  <a:srgbClr val="002060"/>
                </a:solidFill>
              </a:rPr>
              <a:t>А </a:t>
            </a:r>
            <a:r>
              <a:rPr lang="ru-RU" sz="2400" b="1" dirty="0" err="1">
                <a:solidFill>
                  <a:srgbClr val="002060"/>
                </a:solidFill>
              </a:rPr>
              <a:t>тепер</a:t>
            </a:r>
            <a:r>
              <a:rPr lang="ru-RU" sz="2400" b="1" dirty="0">
                <a:solidFill>
                  <a:srgbClr val="002060"/>
                </a:solidFill>
              </a:rPr>
              <a:t> вам треба </a:t>
            </a:r>
            <a:r>
              <a:rPr lang="ru-RU" sz="2400" b="1" dirty="0" err="1">
                <a:solidFill>
                  <a:srgbClr val="002060"/>
                </a:solidFill>
              </a:rPr>
              <a:t>загасити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уявну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свічку</a:t>
            </a:r>
            <a:r>
              <a:rPr lang="ru-RU" sz="2400" b="1" dirty="0">
                <a:solidFill>
                  <a:srgbClr val="002060"/>
                </a:solidFill>
              </a:rPr>
              <a:t>. </a:t>
            </a:r>
            <a:r>
              <a:rPr lang="ru-RU" sz="2400" b="1" dirty="0" err="1">
                <a:solidFill>
                  <a:srgbClr val="002060"/>
                </a:solidFill>
              </a:rPr>
              <a:t>Легенько</a:t>
            </a:r>
            <a:r>
              <a:rPr lang="ru-RU" sz="2400" b="1" dirty="0">
                <a:solidFill>
                  <a:srgbClr val="002060"/>
                </a:solidFill>
              </a:rPr>
              <a:t> дуньте на </a:t>
            </a:r>
            <a:r>
              <a:rPr lang="ru-RU" sz="2400" b="1" dirty="0" err="1">
                <a:solidFill>
                  <a:srgbClr val="002060"/>
                </a:solidFill>
              </a:rPr>
              <a:t>неї</a:t>
            </a:r>
            <a:r>
              <a:rPr lang="ru-RU" sz="2400" b="1" dirty="0">
                <a:solidFill>
                  <a:srgbClr val="002060"/>
                </a:solidFill>
              </a:rPr>
              <a:t>. Не </a:t>
            </a:r>
            <a:r>
              <a:rPr lang="ru-RU" sz="2400" b="1" dirty="0" err="1">
                <a:solidFill>
                  <a:srgbClr val="002060"/>
                </a:solidFill>
              </a:rPr>
              <a:t>згасла</a:t>
            </a:r>
            <a:r>
              <a:rPr lang="ru-RU" sz="2400" b="1" dirty="0">
                <a:solidFill>
                  <a:srgbClr val="002060"/>
                </a:solidFill>
              </a:rPr>
              <a:t>? Дуньте </a:t>
            </a:r>
            <a:r>
              <a:rPr lang="ru-RU" sz="2400" b="1" dirty="0" err="1">
                <a:solidFill>
                  <a:srgbClr val="002060"/>
                </a:solidFill>
              </a:rPr>
              <a:t>сильніше</a:t>
            </a:r>
            <a:r>
              <a:rPr lang="ru-RU" sz="2400" b="1" dirty="0">
                <a:solidFill>
                  <a:srgbClr val="002060"/>
                </a:solidFill>
              </a:rPr>
              <a:t>. </a:t>
            </a:r>
            <a:r>
              <a:rPr lang="ru-RU" sz="2400" b="1" dirty="0" err="1">
                <a:solidFill>
                  <a:srgbClr val="002060"/>
                </a:solidFill>
              </a:rPr>
              <a:t>Ще</a:t>
            </a:r>
            <a:r>
              <a:rPr lang="ru-RU" sz="2400" b="1" dirty="0">
                <a:solidFill>
                  <a:srgbClr val="002060"/>
                </a:solidFill>
              </a:rPr>
              <a:t> не </a:t>
            </a:r>
            <a:r>
              <a:rPr lang="ru-RU" sz="2400" b="1" dirty="0" err="1">
                <a:solidFill>
                  <a:srgbClr val="002060"/>
                </a:solidFill>
              </a:rPr>
              <a:t>згасла</a:t>
            </a:r>
            <a:r>
              <a:rPr lang="ru-RU" sz="2400" b="1" dirty="0">
                <a:solidFill>
                  <a:srgbClr val="002060"/>
                </a:solidFill>
              </a:rPr>
              <a:t>? </a:t>
            </a:r>
            <a:r>
              <a:rPr lang="ru-RU" sz="2400" b="1" dirty="0" err="1">
                <a:solidFill>
                  <a:srgbClr val="002060"/>
                </a:solidFill>
              </a:rPr>
              <a:t>Збільшуйте</a:t>
            </a:r>
            <a:r>
              <a:rPr lang="ru-RU" sz="2400" b="1" dirty="0">
                <a:solidFill>
                  <a:srgbClr val="002060"/>
                </a:solidFill>
              </a:rPr>
              <a:t> силу кожного </a:t>
            </a:r>
            <a:r>
              <a:rPr lang="ru-RU" sz="2400" b="1" dirty="0" err="1">
                <a:solidFill>
                  <a:srgbClr val="002060"/>
                </a:solidFill>
              </a:rPr>
              <a:t>видиху</a:t>
            </a:r>
            <a:r>
              <a:rPr lang="ru-RU" sz="2400" b="1" dirty="0">
                <a:solidFill>
                  <a:srgbClr val="002060"/>
                </a:solidFill>
              </a:rPr>
              <a:t>. За </a:t>
            </a:r>
            <a:r>
              <a:rPr lang="ru-RU" sz="2400" b="1" dirty="0" err="1">
                <a:solidFill>
                  <a:srgbClr val="002060"/>
                </a:solidFill>
              </a:rPr>
              <a:t>п’ятим</a:t>
            </a:r>
            <a:r>
              <a:rPr lang="ru-RU" sz="2400" b="1" dirty="0">
                <a:solidFill>
                  <a:srgbClr val="002060"/>
                </a:solidFill>
              </a:rPr>
              <a:t> разом </a:t>
            </a:r>
            <a:r>
              <a:rPr lang="ru-RU" sz="2400" b="1" dirty="0" err="1">
                <a:solidFill>
                  <a:srgbClr val="002060"/>
                </a:solidFill>
              </a:rPr>
              <a:t>свічка</a:t>
            </a:r>
            <a:r>
              <a:rPr lang="ru-RU" sz="2400" b="1" dirty="0">
                <a:solidFill>
                  <a:srgbClr val="002060"/>
                </a:solidFill>
              </a:rPr>
              <a:t> повинна </a:t>
            </a:r>
            <a:r>
              <a:rPr lang="ru-RU" sz="2400" b="1" dirty="0" err="1">
                <a:solidFill>
                  <a:srgbClr val="002060"/>
                </a:solidFill>
              </a:rPr>
              <a:t>згаснути</a:t>
            </a:r>
            <a:r>
              <a:rPr lang="ru-RU" sz="2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261203" y="6099291"/>
            <a:ext cx="15697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002060"/>
                </a:solidFill>
              </a:rPr>
              <a:t>http://surl.li/juzwp</a:t>
            </a:r>
            <a:endParaRPr lang="ru-RU" sz="14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05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4348" y="71735"/>
            <a:ext cx="3816424" cy="623349"/>
          </a:xfrm>
        </p:spPr>
        <p:txBody>
          <a:bodyPr>
            <a:noAutofit/>
          </a:bodyPr>
          <a:lstStyle/>
          <a:p>
            <a:r>
              <a:rPr lang="uk-UA" sz="3600" b="1" dirty="0" smtClean="0">
                <a:solidFill>
                  <a:schemeClr val="accent6">
                    <a:lumMod val="50000"/>
                  </a:schemeClr>
                </a:solidFill>
              </a:rPr>
              <a:t>Тренуємо голос</a:t>
            </a:r>
            <a:endParaRPr lang="ru-RU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8747" y="1366138"/>
            <a:ext cx="5544617" cy="353943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Спробувати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вимовляти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фразу то </a:t>
            </a:r>
            <a:r>
              <a:rPr lang="ru-RU" sz="2800" b="1" dirty="0">
                <a:solidFill>
                  <a:srgbClr val="002060"/>
                </a:solidFill>
              </a:rPr>
              <a:t>з </a:t>
            </a:r>
            <a:r>
              <a:rPr lang="ru-RU" sz="2800" b="1" dirty="0" err="1">
                <a:solidFill>
                  <a:srgbClr val="002060"/>
                </a:solidFill>
              </a:rPr>
              <a:t>більшою</a:t>
            </a:r>
            <a:r>
              <a:rPr lang="ru-RU" sz="2800" b="1" dirty="0">
                <a:solidFill>
                  <a:srgbClr val="002060"/>
                </a:solidFill>
              </a:rPr>
              <a:t>, то з </a:t>
            </a:r>
            <a:r>
              <a:rPr lang="ru-RU" sz="2800" b="1" dirty="0" err="1">
                <a:solidFill>
                  <a:srgbClr val="002060"/>
                </a:solidFill>
              </a:rPr>
              <a:t>меншою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 силою голосу, </a:t>
            </a:r>
            <a:r>
              <a:rPr lang="ru-RU" sz="2800" b="1" dirty="0">
                <a:solidFill>
                  <a:srgbClr val="002060"/>
                </a:solidFill>
              </a:rPr>
              <a:t>то </a:t>
            </a:r>
            <a:r>
              <a:rPr lang="ru-RU" sz="2800" b="1" dirty="0" err="1">
                <a:solidFill>
                  <a:srgbClr val="002060"/>
                </a:solidFill>
              </a:rPr>
              <a:t>швидше</a:t>
            </a:r>
            <a:r>
              <a:rPr lang="ru-RU" sz="2800" b="1" dirty="0">
                <a:solidFill>
                  <a:srgbClr val="002060"/>
                </a:solidFill>
              </a:rPr>
              <a:t>, то </a:t>
            </a:r>
            <a:r>
              <a:rPr lang="ru-RU" sz="2800" b="1" dirty="0" err="1">
                <a:solidFill>
                  <a:srgbClr val="002060"/>
                </a:solidFill>
              </a:rPr>
              <a:t>повільніше</a:t>
            </a:r>
            <a:r>
              <a:rPr lang="ru-RU" sz="2800" b="1" dirty="0">
                <a:solidFill>
                  <a:srgbClr val="002060"/>
                </a:solidFill>
              </a:rPr>
              <a:t>,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 то </a:t>
            </a:r>
            <a:r>
              <a:rPr lang="ru-RU" sz="2800" b="1" dirty="0">
                <a:solidFill>
                  <a:srgbClr val="002060"/>
                </a:solidFill>
              </a:rPr>
              <a:t>на </a:t>
            </a:r>
            <a:r>
              <a:rPr lang="ru-RU" sz="2800" b="1" dirty="0" err="1">
                <a:solidFill>
                  <a:srgbClr val="002060"/>
                </a:solidFill>
              </a:rPr>
              <a:t>низьких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 нотах, то </a:t>
            </a:r>
            <a:r>
              <a:rPr lang="ru-RU" sz="2800" b="1" dirty="0">
                <a:solidFill>
                  <a:srgbClr val="002060"/>
                </a:solidFill>
              </a:rPr>
              <a:t>на </a:t>
            </a:r>
            <a:r>
              <a:rPr lang="ru-RU" sz="2800" b="1" dirty="0" err="1">
                <a:solidFill>
                  <a:srgbClr val="002060"/>
                </a:solidFill>
              </a:rPr>
              <a:t>високих</a:t>
            </a:r>
            <a:r>
              <a:rPr lang="ru-RU" sz="2800" b="1" dirty="0">
                <a:solidFill>
                  <a:srgbClr val="002060"/>
                </a:solidFill>
              </a:rPr>
              <a:t>.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</a:rPr>
              <a:t>Можна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rgbClr val="002060"/>
                </a:solidFill>
              </a:rPr>
              <a:t>почати</a:t>
            </a:r>
            <a:r>
              <a:rPr lang="ru-RU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</a:rPr>
              <a:t>промовляти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 фразу </a:t>
            </a:r>
            <a:r>
              <a:rPr lang="ru-RU" sz="2800" b="1" dirty="0">
                <a:solidFill>
                  <a:srgbClr val="002060"/>
                </a:solidFill>
              </a:rPr>
              <a:t>тихо і </a:t>
            </a:r>
            <a:r>
              <a:rPr lang="ru-RU" sz="2800" b="1" dirty="0" err="1">
                <a:solidFill>
                  <a:srgbClr val="002060"/>
                </a:solidFill>
              </a:rPr>
              <a:t>повільно</a:t>
            </a:r>
            <a:r>
              <a:rPr lang="ru-RU" sz="2800" b="1" dirty="0">
                <a:solidFill>
                  <a:srgbClr val="002060"/>
                </a:solidFill>
              </a:rPr>
              <a:t>,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 а </a:t>
            </a:r>
            <a:r>
              <a:rPr lang="ru-RU" sz="2800" b="1" dirty="0" err="1">
                <a:solidFill>
                  <a:srgbClr val="002060"/>
                </a:solidFill>
              </a:rPr>
              <a:t>закінчити</a:t>
            </a:r>
            <a:r>
              <a:rPr lang="ru-RU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 err="1">
                <a:solidFill>
                  <a:srgbClr val="002060"/>
                </a:solidFill>
              </a:rPr>
              <a:t>гучно</a:t>
            </a:r>
            <a:r>
              <a:rPr lang="ru-RU" sz="2800" b="1" dirty="0">
                <a:solidFill>
                  <a:srgbClr val="002060"/>
                </a:solidFill>
              </a:rPr>
              <a:t> і </a:t>
            </a:r>
            <a:r>
              <a:rPr lang="ru-RU" sz="2800" b="1" dirty="0" err="1">
                <a:solidFill>
                  <a:srgbClr val="002060"/>
                </a:solidFill>
              </a:rPr>
              <a:t>швидко</a:t>
            </a:r>
            <a:r>
              <a:rPr lang="ru-RU" sz="28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77490" y="719807"/>
            <a:ext cx="71579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solidFill>
                  <a:srgbClr val="002060"/>
                </a:solidFill>
              </a:rPr>
              <a:t>А я у гай ходила по </a:t>
            </a:r>
            <a:r>
              <a:rPr lang="ru-RU" sz="3600" b="1" i="1" dirty="0" err="1">
                <a:solidFill>
                  <a:srgbClr val="002060"/>
                </a:solidFill>
              </a:rPr>
              <a:t>квітку</a:t>
            </a:r>
            <a:r>
              <a:rPr lang="ru-RU" sz="3600" b="1" i="1" dirty="0">
                <a:solidFill>
                  <a:srgbClr val="002060"/>
                </a:solidFill>
              </a:rPr>
              <a:t> ось яку.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417" y="4890300"/>
            <a:ext cx="2819400" cy="16192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8137153" y="125521"/>
            <a:ext cx="3816424" cy="62334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600" b="1" dirty="0" smtClean="0">
                <a:solidFill>
                  <a:schemeClr val="accent6">
                    <a:lumMod val="50000"/>
                  </a:schemeClr>
                </a:solidFill>
              </a:rPr>
              <a:t>Тренуємо дикцію </a:t>
            </a:r>
            <a:endParaRPr lang="ru-RU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56596" y="1295871"/>
            <a:ext cx="6117062" cy="489364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Навчіться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швидко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чітко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вимовляти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  <a:p>
            <a:pPr algn="just"/>
            <a:r>
              <a:rPr lang="ru-RU" sz="2400" b="1" dirty="0">
                <a:solidFill>
                  <a:srgbClr val="002060"/>
                </a:solidFill>
              </a:rPr>
              <a:t>а)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кпт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кфт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кшт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кст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ктщ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rgbClr val="002060"/>
                </a:solidFill>
              </a:rPr>
              <a:t>(</a:t>
            </a:r>
            <a:r>
              <a:rPr lang="ru-RU" sz="2400" b="1" dirty="0" err="1">
                <a:solidFill>
                  <a:srgbClr val="002060"/>
                </a:solidFill>
              </a:rPr>
              <a:t>слідкуйте</a:t>
            </a:r>
            <a:r>
              <a:rPr lang="ru-RU" sz="2400" b="1" dirty="0">
                <a:solidFill>
                  <a:srgbClr val="002060"/>
                </a:solidFill>
              </a:rPr>
              <a:t>, </a:t>
            </a:r>
            <a:r>
              <a:rPr lang="ru-RU" sz="2400" b="1" dirty="0" err="1">
                <a:solidFill>
                  <a:srgbClr val="002060"/>
                </a:solidFill>
              </a:rPr>
              <a:t>щоб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між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приголосними</a:t>
            </a:r>
            <a:r>
              <a:rPr lang="ru-RU" sz="2400" b="1" dirty="0">
                <a:solidFill>
                  <a:srgbClr val="002060"/>
                </a:solidFill>
              </a:rPr>
              <a:t> не </a:t>
            </a:r>
            <a:r>
              <a:rPr lang="ru-RU" sz="2400" b="1" dirty="0" err="1">
                <a:solidFill>
                  <a:srgbClr val="002060"/>
                </a:solidFill>
              </a:rPr>
              <a:t>відчувався</a:t>
            </a:r>
            <a:r>
              <a:rPr lang="ru-RU" sz="2400" b="1" dirty="0">
                <a:solidFill>
                  <a:srgbClr val="002060"/>
                </a:solidFill>
              </a:rPr>
              <a:t> призвук </a:t>
            </a:r>
            <a:r>
              <a:rPr lang="ru-RU" sz="2400" b="1" dirty="0" err="1">
                <a:solidFill>
                  <a:srgbClr val="002060"/>
                </a:solidFill>
              </a:rPr>
              <a:t>голосного</a:t>
            </a:r>
            <a:r>
              <a:rPr lang="ru-RU" sz="2400" b="1" dirty="0">
                <a:solidFill>
                  <a:srgbClr val="002060"/>
                </a:solidFill>
              </a:rPr>
              <a:t>);</a:t>
            </a:r>
          </a:p>
          <a:p>
            <a:pPr algn="just"/>
            <a:r>
              <a:rPr lang="ru-RU" sz="2400" b="1" dirty="0" smtClean="0">
                <a:solidFill>
                  <a:srgbClr val="002060"/>
                </a:solidFill>
              </a:rPr>
              <a:t>б)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король-орел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; хвала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халві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;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лібрето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«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</a:rPr>
              <a:t>Ріголетто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»</a:t>
            </a:r>
            <a:r>
              <a:rPr lang="ru-RU" sz="2400" b="1" dirty="0" smtClean="0">
                <a:solidFill>
                  <a:srgbClr val="002060"/>
                </a:solidFill>
              </a:rPr>
              <a:t> (5-7 </a:t>
            </a:r>
            <a:r>
              <a:rPr lang="ru-RU" sz="2400" b="1" dirty="0" err="1">
                <a:solidFill>
                  <a:srgbClr val="002060"/>
                </a:solidFill>
              </a:rPr>
              <a:t>разів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підряд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кожне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словосполучення</a:t>
            </a:r>
            <a:r>
              <a:rPr lang="ru-RU" sz="2400" b="1" dirty="0">
                <a:solidFill>
                  <a:srgbClr val="002060"/>
                </a:solidFill>
              </a:rPr>
              <a:t>);</a:t>
            </a:r>
          </a:p>
          <a:p>
            <a:pPr algn="just"/>
            <a:r>
              <a:rPr lang="ru-RU" sz="2400" b="1" dirty="0">
                <a:solidFill>
                  <a:srgbClr val="002060"/>
                </a:solidFill>
              </a:rPr>
              <a:t>в)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скоромовки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: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Летів</a:t>
            </a:r>
            <a:r>
              <a:rPr lang="ru-RU" sz="2400" b="1" dirty="0">
                <a:solidFill>
                  <a:srgbClr val="002060"/>
                </a:solidFill>
              </a:rPr>
              <a:t> перепел перед перепелицею, перед </a:t>
            </a:r>
            <a:r>
              <a:rPr lang="ru-RU" sz="2400" b="1" dirty="0" err="1" smtClean="0">
                <a:solidFill>
                  <a:srgbClr val="002060"/>
                </a:solidFill>
              </a:rPr>
              <a:t>перепеленятами</a:t>
            </a:r>
            <a:r>
              <a:rPr lang="ru-RU" sz="2400" b="1" dirty="0" smtClean="0">
                <a:solidFill>
                  <a:srgbClr val="002060"/>
                </a:solidFill>
              </a:rPr>
              <a:t>; </a:t>
            </a:r>
            <a:r>
              <a:rPr lang="ru-RU" sz="2400" b="1" dirty="0" err="1" smtClean="0">
                <a:solidFill>
                  <a:srgbClr val="002060"/>
                </a:solidFill>
              </a:rPr>
              <a:t>Цвіркун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цвірчить</a:t>
            </a:r>
            <a:r>
              <a:rPr lang="ru-RU" sz="2400" b="1" dirty="0">
                <a:solidFill>
                  <a:srgbClr val="002060"/>
                </a:solidFill>
              </a:rPr>
              <a:t> за </a:t>
            </a:r>
            <a:r>
              <a:rPr lang="ru-RU" sz="2400" b="1" dirty="0" err="1">
                <a:solidFill>
                  <a:srgbClr val="002060"/>
                </a:solidFill>
              </a:rPr>
              <a:t>припічком</a:t>
            </a:r>
            <a:r>
              <a:rPr lang="ru-RU" sz="2400" b="1" dirty="0">
                <a:solidFill>
                  <a:srgbClr val="002060"/>
                </a:solidFill>
              </a:rPr>
              <a:t>, а в </a:t>
            </a:r>
            <a:r>
              <a:rPr lang="ru-RU" sz="2400" b="1" dirty="0" err="1">
                <a:solidFill>
                  <a:srgbClr val="002060"/>
                </a:solidFill>
              </a:rPr>
              <a:t>нього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крильця</a:t>
            </a:r>
            <a:r>
              <a:rPr lang="ru-RU" sz="2400" b="1" dirty="0">
                <a:solidFill>
                  <a:srgbClr val="002060"/>
                </a:solidFill>
              </a:rPr>
              <a:t>, як </a:t>
            </a:r>
            <a:r>
              <a:rPr lang="ru-RU" sz="2400" b="1" dirty="0" smtClean="0">
                <a:solidFill>
                  <a:srgbClr val="002060"/>
                </a:solidFill>
              </a:rPr>
              <a:t>скрипочки;</a:t>
            </a:r>
          </a:p>
          <a:p>
            <a:pPr algn="just"/>
            <a:r>
              <a:rPr lang="ru-RU" sz="2400" b="1" dirty="0" err="1" smtClean="0">
                <a:solidFill>
                  <a:srgbClr val="002060"/>
                </a:solidFill>
              </a:rPr>
              <a:t>Всіх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скоромовок</a:t>
            </a:r>
            <a:r>
              <a:rPr lang="ru-RU" sz="2400" b="1" dirty="0">
                <a:solidFill>
                  <a:srgbClr val="002060"/>
                </a:solidFill>
              </a:rPr>
              <a:t> не </a:t>
            </a:r>
            <a:r>
              <a:rPr lang="ru-RU" sz="2400" b="1" dirty="0" err="1">
                <a:solidFill>
                  <a:srgbClr val="002060"/>
                </a:solidFill>
              </a:rPr>
              <a:t>перескоромовиш</a:t>
            </a:r>
            <a:r>
              <a:rPr lang="ru-RU" sz="2400" b="1" dirty="0">
                <a:solidFill>
                  <a:srgbClr val="002060"/>
                </a:solidFill>
              </a:rPr>
              <a:t>, не </a:t>
            </a:r>
            <a:r>
              <a:rPr lang="ru-RU" sz="2400" b="1" dirty="0" err="1">
                <a:solidFill>
                  <a:srgbClr val="002060"/>
                </a:solidFill>
              </a:rPr>
              <a:t>перевискоромовиш</a:t>
            </a:r>
            <a:r>
              <a:rPr lang="ru-RU" sz="2400" b="1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86663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4345" y="5112295"/>
            <a:ext cx="11377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Партитура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художнього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тексту</a:t>
            </a:r>
            <a:r>
              <a:rPr lang="ru-RU" sz="2400" b="1" dirty="0">
                <a:solidFill>
                  <a:srgbClr val="002060"/>
                </a:solidFill>
              </a:rPr>
              <a:t> – </a:t>
            </a:r>
            <a:r>
              <a:rPr lang="ru-RU" sz="2400" b="1" dirty="0" err="1">
                <a:solidFill>
                  <a:srgbClr val="002060"/>
                </a:solidFill>
              </a:rPr>
              <a:t>це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графічне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відтворення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звучання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художнього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твору</a:t>
            </a:r>
            <a:r>
              <a:rPr lang="ru-RU" sz="2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944465" y="143743"/>
            <a:ext cx="75816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Реєстр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основних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партитурних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знаків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2790264"/>
              </p:ext>
            </p:extLst>
          </p:nvPr>
        </p:nvGraphicFramePr>
        <p:xfrm>
          <a:off x="936353" y="790074"/>
          <a:ext cx="11305256" cy="422079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938295"/>
                <a:gridCol w="9366961"/>
              </a:tblGrid>
              <a:tr h="2820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Знак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Значення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0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u="heavy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весна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пряма лінія під словом – для позначення логічного наголосу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07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/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коротка пауза 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0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//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середня пауза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0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///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довга пауза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0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↑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підвищення тону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0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→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рівний тон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0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↓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зниження тону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0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u="dashLongHeavy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засумувала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пунктир під словом (словами) – для позначення уповільнення вимови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7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∩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u="none" strike="noStrike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лігатура вгорі між словами – для зв’язки слів, вимовлених на одному диханні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0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{ «</a:t>
                      </a:r>
                      <a:r>
                        <a:rPr lang="uk-UA" sz="2000" b="1" i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Я твій!..</a:t>
                      </a: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» }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Times New Roman"/>
                        </a:rPr>
                        <a:t>фігурні дужки вказують на зміну адресата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0113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6273" y="359767"/>
            <a:ext cx="1238537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                         Правила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виразного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читання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прозових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творів</a:t>
            </a:r>
            <a:endParaRPr lang="ru-RU" sz="36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3600" b="1" dirty="0" smtClean="0">
                <a:solidFill>
                  <a:srgbClr val="002060"/>
                </a:solidFill>
              </a:rPr>
              <a:t>•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</a:rPr>
              <a:t>спочатку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повністю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зрозуміти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</a:rPr>
              <a:t>зміст</a:t>
            </a:r>
            <a:r>
              <a:rPr lang="ru-RU" sz="3600" b="1" dirty="0" smtClean="0">
                <a:solidFill>
                  <a:srgbClr val="002060"/>
                </a:solidFill>
              </a:rPr>
              <a:t>;</a:t>
            </a:r>
            <a:endParaRPr lang="ru-RU" sz="3600" b="1" dirty="0">
              <a:solidFill>
                <a:srgbClr val="002060"/>
              </a:solidFill>
            </a:endParaRPr>
          </a:p>
          <a:p>
            <a:r>
              <a:rPr lang="ru-RU" sz="3600" b="1" dirty="0" smtClean="0">
                <a:solidFill>
                  <a:srgbClr val="002060"/>
                </a:solidFill>
              </a:rPr>
              <a:t>• </a:t>
            </a:r>
            <a:r>
              <a:rPr lang="ru-RU" sz="3600" b="1" dirty="0" err="1" smtClean="0">
                <a:solidFill>
                  <a:srgbClr val="002060"/>
                </a:solidFill>
              </a:rPr>
              <a:t>чітко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розмежовувати</a:t>
            </a:r>
            <a:r>
              <a:rPr lang="ru-RU" sz="3600" b="1" dirty="0">
                <a:solidFill>
                  <a:srgbClr val="002060"/>
                </a:solidFill>
              </a:rPr>
              <a:t> слова </a:t>
            </a:r>
            <a:r>
              <a:rPr lang="ru-RU" sz="3600" b="1" dirty="0" err="1" smtClean="0">
                <a:solidFill>
                  <a:srgbClr val="002060"/>
                </a:solidFill>
              </a:rPr>
              <a:t>діалогів</a:t>
            </a:r>
            <a:r>
              <a:rPr lang="ru-RU" sz="3600" b="1" dirty="0" smtClean="0">
                <a:solidFill>
                  <a:srgbClr val="002060"/>
                </a:solidFill>
              </a:rPr>
              <a:t>;</a:t>
            </a:r>
            <a:endParaRPr lang="ru-RU" sz="3600" b="1" dirty="0">
              <a:solidFill>
                <a:srgbClr val="002060"/>
              </a:solidFill>
            </a:endParaRPr>
          </a:p>
          <a:p>
            <a:r>
              <a:rPr lang="ru-RU" sz="3600" b="1" dirty="0" smtClean="0">
                <a:solidFill>
                  <a:srgbClr val="002060"/>
                </a:solidFill>
              </a:rPr>
              <a:t>• </a:t>
            </a:r>
            <a:r>
              <a:rPr lang="ru-RU" sz="3600" b="1" dirty="0" err="1" smtClean="0">
                <a:solidFill>
                  <a:srgbClr val="002060"/>
                </a:solidFill>
              </a:rPr>
              <a:t>залежно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від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змісту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вибрати</a:t>
            </a:r>
            <a:r>
              <a:rPr lang="ru-RU" sz="3600" b="1" dirty="0">
                <a:solidFill>
                  <a:srgbClr val="002060"/>
                </a:solidFill>
              </a:rPr>
              <a:t> темп </a:t>
            </a:r>
            <a:r>
              <a:rPr lang="ru-RU" sz="3600" b="1" dirty="0" err="1" smtClean="0">
                <a:solidFill>
                  <a:srgbClr val="002060"/>
                </a:solidFill>
              </a:rPr>
              <a:t>читання</a:t>
            </a:r>
            <a:r>
              <a:rPr lang="ru-RU" sz="3600" b="1" dirty="0" smtClean="0">
                <a:solidFill>
                  <a:srgbClr val="002060"/>
                </a:solidFill>
              </a:rPr>
              <a:t>;</a:t>
            </a:r>
            <a:endParaRPr lang="ru-RU" sz="3600" b="1" dirty="0">
              <a:solidFill>
                <a:srgbClr val="002060"/>
              </a:solidFill>
            </a:endParaRPr>
          </a:p>
          <a:p>
            <a:r>
              <a:rPr lang="ru-RU" sz="3600" b="1" dirty="0" smtClean="0">
                <a:solidFill>
                  <a:srgbClr val="002060"/>
                </a:solidFill>
              </a:rPr>
              <a:t>• </a:t>
            </a:r>
            <a:r>
              <a:rPr lang="ru-RU" sz="3600" b="1" dirty="0" err="1" smtClean="0">
                <a:solidFill>
                  <a:srgbClr val="002060"/>
                </a:solidFill>
              </a:rPr>
              <a:t>використати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>
                <a:solidFill>
                  <a:srgbClr val="002060"/>
                </a:solidFill>
              </a:rPr>
              <a:t>силу голосу;</a:t>
            </a:r>
          </a:p>
          <a:p>
            <a:r>
              <a:rPr lang="ru-RU" sz="3600" b="1" dirty="0" smtClean="0">
                <a:solidFill>
                  <a:srgbClr val="002060"/>
                </a:solidFill>
              </a:rPr>
              <a:t>• </a:t>
            </a:r>
            <a:r>
              <a:rPr lang="ru-RU" sz="3600" b="1" dirty="0" err="1" smtClean="0">
                <a:solidFill>
                  <a:srgbClr val="002060"/>
                </a:solidFill>
              </a:rPr>
              <a:t>різним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>
                <a:solidFill>
                  <a:srgbClr val="002060"/>
                </a:solidFill>
              </a:rPr>
              <a:t>тембром звука </a:t>
            </a:r>
            <a:r>
              <a:rPr lang="ru-RU" sz="3600" b="1" dirty="0" err="1">
                <a:solidFill>
                  <a:srgbClr val="002060"/>
                </a:solidFill>
              </a:rPr>
              <a:t>передавати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репліки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різних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</a:rPr>
              <a:t>героїв</a:t>
            </a:r>
            <a:r>
              <a:rPr lang="ru-RU" sz="3600" b="1" dirty="0" smtClean="0">
                <a:solidFill>
                  <a:srgbClr val="002060"/>
                </a:solidFill>
              </a:rPr>
              <a:t>;</a:t>
            </a:r>
            <a:endParaRPr lang="ru-RU" sz="3600" b="1" dirty="0">
              <a:solidFill>
                <a:srgbClr val="002060"/>
              </a:solidFill>
            </a:endParaRPr>
          </a:p>
          <a:p>
            <a:r>
              <a:rPr lang="ru-RU" sz="3600" b="1" dirty="0" smtClean="0">
                <a:solidFill>
                  <a:srgbClr val="002060"/>
                </a:solidFill>
              </a:rPr>
              <a:t>• </a:t>
            </a:r>
            <a:r>
              <a:rPr lang="ru-RU" sz="3600" b="1" dirty="0" err="1" smtClean="0">
                <a:solidFill>
                  <a:srgbClr val="002060"/>
                </a:solidFill>
              </a:rPr>
              <a:t>чітко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вимовляти</a:t>
            </a:r>
            <a:r>
              <a:rPr lang="ru-RU" sz="3600" b="1" dirty="0">
                <a:solidFill>
                  <a:srgbClr val="002060"/>
                </a:solidFill>
              </a:rPr>
              <a:t> звуки, слова, </a:t>
            </a:r>
            <a:r>
              <a:rPr lang="ru-RU" sz="3600" b="1" dirty="0" err="1" smtClean="0">
                <a:solidFill>
                  <a:srgbClr val="002060"/>
                </a:solidFill>
              </a:rPr>
              <a:t>фрази</a:t>
            </a:r>
            <a:r>
              <a:rPr lang="ru-RU" sz="3600" b="1" dirty="0" smtClean="0">
                <a:solidFill>
                  <a:srgbClr val="002060"/>
                </a:solidFill>
              </a:rPr>
              <a:t>;</a:t>
            </a:r>
            <a:endParaRPr lang="ru-RU" sz="3600" b="1" dirty="0">
              <a:solidFill>
                <a:srgbClr val="002060"/>
              </a:solidFill>
            </a:endParaRPr>
          </a:p>
          <a:p>
            <a:r>
              <a:rPr lang="ru-RU" sz="3600" b="1" dirty="0" smtClean="0">
                <a:solidFill>
                  <a:srgbClr val="002060"/>
                </a:solidFill>
              </a:rPr>
              <a:t>• </a:t>
            </a:r>
            <a:r>
              <a:rPr lang="ru-RU" sz="3600" b="1" dirty="0" err="1" smtClean="0">
                <a:solidFill>
                  <a:srgbClr val="002060"/>
                </a:solidFill>
              </a:rPr>
              <a:t>робити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>
                <a:solidFill>
                  <a:srgbClr val="002060"/>
                </a:solidFill>
              </a:rPr>
              <a:t>паузи в </a:t>
            </a:r>
            <a:r>
              <a:rPr lang="ru-RU" sz="3600" b="1" dirty="0" err="1" smtClean="0">
                <a:solidFill>
                  <a:srgbClr val="002060"/>
                </a:solidFill>
              </a:rPr>
              <a:t>читанні</a:t>
            </a:r>
            <a:r>
              <a:rPr lang="ru-RU" sz="3600" b="1" dirty="0" smtClean="0">
                <a:solidFill>
                  <a:srgbClr val="002060"/>
                </a:solidFill>
              </a:rPr>
              <a:t>;</a:t>
            </a:r>
          </a:p>
          <a:p>
            <a:r>
              <a:rPr lang="ru-RU" sz="3600" b="1" dirty="0" smtClean="0">
                <a:solidFill>
                  <a:srgbClr val="002060"/>
                </a:solidFill>
              </a:rPr>
              <a:t>• </a:t>
            </a:r>
            <a:r>
              <a:rPr lang="ru-RU" sz="3600" b="1" dirty="0" err="1" smtClean="0">
                <a:solidFill>
                  <a:srgbClr val="002060"/>
                </a:solidFill>
              </a:rPr>
              <a:t>інтонацією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>
                <a:solidFill>
                  <a:srgbClr val="002060"/>
                </a:solidFill>
              </a:rPr>
              <a:t>точно </a:t>
            </a:r>
            <a:r>
              <a:rPr lang="ru-RU" sz="3600" b="1" dirty="0" err="1">
                <a:solidFill>
                  <a:srgbClr val="002060"/>
                </a:solidFill>
              </a:rPr>
              <a:t>передавати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настрій</a:t>
            </a:r>
            <a:r>
              <a:rPr lang="ru-RU" sz="3600" b="1" dirty="0">
                <a:solidFill>
                  <a:srgbClr val="002060"/>
                </a:solidFill>
              </a:rPr>
              <a:t> та </a:t>
            </a:r>
            <a:r>
              <a:rPr lang="ru-RU" sz="3600" b="1" dirty="0" err="1">
                <a:solidFill>
                  <a:srgbClr val="002060"/>
                </a:solidFill>
              </a:rPr>
              <a:t>зміст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твору</a:t>
            </a:r>
            <a:r>
              <a:rPr lang="ru-RU" sz="3600" b="1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1265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42" t="19167" r="27004" b="18647"/>
          <a:stretch/>
        </p:blipFill>
        <p:spPr bwMode="auto">
          <a:xfrm>
            <a:off x="360289" y="287759"/>
            <a:ext cx="7586854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103830" y="143743"/>
            <a:ext cx="40780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solidFill>
                  <a:schemeClr val="accent6">
                    <a:lumMod val="50000"/>
                  </a:schemeClr>
                </a:solidFill>
              </a:rPr>
              <a:t>Словникова робота</a:t>
            </a:r>
            <a:endParaRPr lang="ru-RU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973393" y="647799"/>
            <a:ext cx="475277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Уста, чоло, крихіточка,</a:t>
            </a:r>
          </a:p>
          <a:p>
            <a:r>
              <a:rPr lang="uk-UA" sz="2800" b="1" dirty="0" err="1" smtClean="0">
                <a:solidFill>
                  <a:srgbClr val="002060"/>
                </a:solidFill>
              </a:rPr>
              <a:t>побіда</a:t>
            </a:r>
            <a:r>
              <a:rPr lang="uk-UA" sz="2800" b="1" dirty="0" smtClean="0">
                <a:solidFill>
                  <a:srgbClr val="002060"/>
                </a:solidFill>
              </a:rPr>
              <a:t>, оружжя, се, </a:t>
            </a:r>
            <a:r>
              <a:rPr lang="uk-UA" sz="2800" b="1" dirty="0" err="1" smtClean="0">
                <a:solidFill>
                  <a:srgbClr val="002060"/>
                </a:solidFill>
              </a:rPr>
              <a:t>наїздник</a:t>
            </a:r>
            <a:r>
              <a:rPr lang="uk-UA" sz="2800" b="1" dirty="0" smtClean="0">
                <a:solidFill>
                  <a:srgbClr val="002060"/>
                </a:solidFill>
              </a:rPr>
              <a:t>, </a:t>
            </a:r>
            <a:r>
              <a:rPr lang="uk-UA" sz="2800" b="1" dirty="0" err="1" smtClean="0">
                <a:solidFill>
                  <a:srgbClr val="002060"/>
                </a:solidFill>
              </a:rPr>
              <a:t>забаги</a:t>
            </a:r>
            <a:r>
              <a:rPr lang="uk-UA" sz="2800" b="1" dirty="0" smtClean="0">
                <a:solidFill>
                  <a:srgbClr val="002060"/>
                </a:solidFill>
              </a:rPr>
              <a:t>, </a:t>
            </a:r>
            <a:r>
              <a:rPr lang="uk-UA" sz="2800" b="1" dirty="0" err="1" smtClean="0">
                <a:solidFill>
                  <a:srgbClr val="002060"/>
                </a:solidFill>
              </a:rPr>
              <a:t>робучий</a:t>
            </a:r>
            <a:r>
              <a:rPr lang="uk-UA" sz="2800" b="1" dirty="0" smtClean="0">
                <a:solidFill>
                  <a:srgbClr val="002060"/>
                </a:solidFill>
              </a:rPr>
              <a:t>, ощадить, вісти, </a:t>
            </a:r>
            <a:r>
              <a:rPr lang="uk-UA" sz="2800" b="1" dirty="0" err="1" smtClean="0">
                <a:solidFill>
                  <a:srgbClr val="002060"/>
                </a:solidFill>
              </a:rPr>
              <a:t>тота</a:t>
            </a:r>
            <a:r>
              <a:rPr lang="uk-UA" sz="2800" b="1" dirty="0" smtClean="0">
                <a:solidFill>
                  <a:srgbClr val="002060"/>
                </a:solidFill>
              </a:rPr>
              <a:t>, зирнув.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973393" y="2519076"/>
            <a:ext cx="47527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Визначити настрій, тему, основну думку уривка твору.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998290" y="3321526"/>
            <a:ext cx="47527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Скласти партитуру тексту</a:t>
            </a:r>
          </a:p>
          <a:p>
            <a:r>
              <a:rPr lang="uk-UA" sz="2800" b="1" smtClean="0">
                <a:solidFill>
                  <a:srgbClr val="002060"/>
                </a:solidFill>
              </a:rPr>
              <a:t>(7-10 речень).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066611" y="4107016"/>
            <a:ext cx="4848443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Виразно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прочитати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,</a:t>
            </a:r>
          </a:p>
          <a:p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інтонацією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точно </a:t>
            </a:r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</a:rPr>
              <a:t>передавати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ru-RU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настрій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b="1">
                <a:solidFill>
                  <a:schemeClr val="accent6">
                    <a:lumMod val="50000"/>
                  </a:schemeClr>
                </a:solidFill>
              </a:rPr>
              <a:t>та </a:t>
            </a:r>
            <a:r>
              <a:rPr lang="ru-RU" sz="2800" b="1" smtClean="0">
                <a:solidFill>
                  <a:schemeClr val="accent6">
                    <a:lumMod val="50000"/>
                  </a:schemeClr>
                </a:solidFill>
              </a:rPr>
              <a:t>зміст уривка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з </a:t>
            </a:r>
            <a:endParaRPr lang="ru-RU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повісті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І. Франка</a:t>
            </a:r>
            <a:b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«Захар Беркут».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46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6313" y="575791"/>
            <a:ext cx="119533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Бесіда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 за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</a:rPr>
              <a:t>питаннями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  <a:p>
            <a:r>
              <a:rPr lang="ru-RU" sz="3200" b="1" dirty="0" smtClean="0">
                <a:solidFill>
                  <a:srgbClr val="002060"/>
                </a:solidFill>
              </a:rPr>
              <a:t>• Чим </a:t>
            </a:r>
            <a:r>
              <a:rPr lang="ru-RU" sz="3200" b="1" dirty="0" err="1">
                <a:solidFill>
                  <a:srgbClr val="002060"/>
                </a:solidFill>
              </a:rPr>
              <a:t>відрізняється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виразність</a:t>
            </a:r>
            <a:r>
              <a:rPr lang="ru-RU" sz="3200" b="1" dirty="0">
                <a:solidFill>
                  <a:srgbClr val="002060"/>
                </a:solidFill>
              </a:rPr>
              <a:t> у </a:t>
            </a:r>
            <a:r>
              <a:rPr lang="ru-RU" sz="3200" b="1" dirty="0" err="1">
                <a:solidFill>
                  <a:srgbClr val="002060"/>
                </a:solidFill>
              </a:rPr>
              <a:t>читанні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прозового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твору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від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поетичного</a:t>
            </a:r>
            <a:r>
              <a:rPr lang="ru-RU" sz="3200" b="1" dirty="0">
                <a:solidFill>
                  <a:srgbClr val="002060"/>
                </a:solidFill>
              </a:rPr>
              <a:t>?</a:t>
            </a:r>
          </a:p>
          <a:p>
            <a:r>
              <a:rPr lang="ru-RU" sz="3200" b="1" dirty="0" smtClean="0">
                <a:solidFill>
                  <a:srgbClr val="002060"/>
                </a:solidFill>
              </a:rPr>
              <a:t>• Для </a:t>
            </a:r>
            <a:r>
              <a:rPr lang="ru-RU" sz="3200" b="1" dirty="0" err="1">
                <a:solidFill>
                  <a:srgbClr val="002060"/>
                </a:solidFill>
              </a:rPr>
              <a:t>чого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під</a:t>
            </a:r>
            <a:r>
              <a:rPr lang="ru-RU" sz="3200" b="1" dirty="0">
                <a:solidFill>
                  <a:srgbClr val="002060"/>
                </a:solidFill>
              </a:rPr>
              <a:t> час </a:t>
            </a:r>
            <a:r>
              <a:rPr lang="ru-RU" sz="3200" b="1" dirty="0" err="1">
                <a:solidFill>
                  <a:srgbClr val="002060"/>
                </a:solidFill>
              </a:rPr>
              <a:t>читання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твору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необхідно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дотримуватися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виразності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його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виконання</a:t>
            </a:r>
            <a:r>
              <a:rPr lang="ru-RU" sz="3200" b="1" dirty="0">
                <a:solidFill>
                  <a:srgbClr val="002060"/>
                </a:solidFill>
              </a:rPr>
              <a:t>?</a:t>
            </a:r>
          </a:p>
          <a:p>
            <a:r>
              <a:rPr lang="ru-RU" sz="3200" b="1" dirty="0" smtClean="0">
                <a:solidFill>
                  <a:srgbClr val="002060"/>
                </a:solidFill>
              </a:rPr>
              <a:t>• Як </a:t>
            </a:r>
            <a:r>
              <a:rPr lang="ru-RU" sz="3200" b="1" dirty="0" err="1">
                <a:solidFill>
                  <a:srgbClr val="002060"/>
                </a:solidFill>
              </a:rPr>
              <a:t>виразність</a:t>
            </a:r>
            <a:r>
              <a:rPr lang="ru-RU" sz="3200" b="1" dirty="0">
                <a:solidFill>
                  <a:srgbClr val="002060"/>
                </a:solidFill>
              </a:rPr>
              <a:t> у </a:t>
            </a:r>
            <a:r>
              <a:rPr lang="ru-RU" sz="3200" b="1" dirty="0" err="1">
                <a:solidFill>
                  <a:srgbClr val="002060"/>
                </a:solidFill>
              </a:rPr>
              <a:t>читанні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впливає</a:t>
            </a:r>
            <a:r>
              <a:rPr lang="ru-RU" sz="3200" b="1" dirty="0">
                <a:solidFill>
                  <a:srgbClr val="002060"/>
                </a:solidFill>
              </a:rPr>
              <a:t> на </a:t>
            </a:r>
            <a:r>
              <a:rPr lang="ru-RU" sz="3200" b="1" dirty="0" err="1">
                <a:solidFill>
                  <a:srgbClr val="002060"/>
                </a:solidFill>
              </a:rPr>
              <a:t>поведінку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виконавця</a:t>
            </a:r>
            <a:r>
              <a:rPr lang="ru-RU" sz="3200" b="1" dirty="0">
                <a:solidFill>
                  <a:srgbClr val="002060"/>
                </a:solidFill>
              </a:rPr>
              <a:t>, </a:t>
            </a:r>
            <a:r>
              <a:rPr lang="ru-RU" sz="3200" b="1" dirty="0" err="1">
                <a:solidFill>
                  <a:srgbClr val="002060"/>
                </a:solidFill>
              </a:rPr>
              <a:t>риси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його</a:t>
            </a:r>
            <a:r>
              <a:rPr lang="ru-RU" sz="3200" b="1" dirty="0">
                <a:solidFill>
                  <a:srgbClr val="002060"/>
                </a:solidFill>
              </a:rPr>
              <a:t> характеру, </a:t>
            </a:r>
            <a:r>
              <a:rPr lang="ru-RU" sz="3200" b="1" dirty="0" err="1">
                <a:solidFill>
                  <a:srgbClr val="002060"/>
                </a:solidFill>
              </a:rPr>
              <a:t>світогляд</a:t>
            </a:r>
            <a:r>
              <a:rPr lang="ru-RU" sz="3200" b="1" dirty="0">
                <a:solidFill>
                  <a:srgbClr val="002060"/>
                </a:solidFill>
              </a:rPr>
              <a:t>, </a:t>
            </a:r>
            <a:r>
              <a:rPr lang="ru-RU" sz="3200" b="1" dirty="0" err="1">
                <a:solidFill>
                  <a:srgbClr val="002060"/>
                </a:solidFill>
              </a:rPr>
              <a:t>кругозір</a:t>
            </a:r>
            <a:r>
              <a:rPr lang="ru-RU" sz="3200" b="1" dirty="0">
                <a:solidFill>
                  <a:srgbClr val="002060"/>
                </a:solidFill>
              </a:rPr>
              <a:t>?</a:t>
            </a:r>
          </a:p>
          <a:p>
            <a:r>
              <a:rPr lang="ru-RU" sz="3200" b="1" dirty="0" smtClean="0">
                <a:solidFill>
                  <a:srgbClr val="002060"/>
                </a:solidFill>
              </a:rPr>
              <a:t>• </a:t>
            </a:r>
            <a:r>
              <a:rPr lang="ru-RU" sz="3200" b="1" dirty="0" err="1" smtClean="0">
                <a:solidFill>
                  <a:srgbClr val="002060"/>
                </a:solidFill>
              </a:rPr>
              <a:t>Яким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>
                <a:solidFill>
                  <a:srgbClr val="002060"/>
                </a:solidFill>
              </a:rPr>
              <a:t>чином </a:t>
            </a:r>
            <a:r>
              <a:rPr lang="ru-RU" sz="3200" b="1" dirty="0" err="1">
                <a:solidFill>
                  <a:srgbClr val="002060"/>
                </a:solidFill>
              </a:rPr>
              <a:t>виразне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читання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пов’язано</a:t>
            </a:r>
            <a:r>
              <a:rPr lang="ru-RU" sz="3200" b="1" dirty="0">
                <a:solidFill>
                  <a:srgbClr val="002060"/>
                </a:solidFill>
              </a:rPr>
              <a:t> з </a:t>
            </a:r>
            <a:r>
              <a:rPr lang="ru-RU" sz="3200" b="1" dirty="0" err="1">
                <a:solidFill>
                  <a:srgbClr val="002060"/>
                </a:solidFill>
              </a:rPr>
              <a:t>іншими</a:t>
            </a:r>
            <a:r>
              <a:rPr lang="ru-RU" sz="3200" b="1" dirty="0">
                <a:solidFill>
                  <a:srgbClr val="002060"/>
                </a:solidFill>
              </a:rPr>
              <a:t> видами </a:t>
            </a:r>
            <a:r>
              <a:rPr lang="ru-RU" sz="3200" b="1" dirty="0" err="1">
                <a:solidFill>
                  <a:srgbClr val="002060"/>
                </a:solidFill>
              </a:rPr>
              <a:t>мистецтва</a:t>
            </a:r>
            <a:r>
              <a:rPr lang="ru-RU" sz="3200" b="1" dirty="0">
                <a:solidFill>
                  <a:srgbClr val="00206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575777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2923" y="3888159"/>
            <a:ext cx="11665744" cy="532307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</a:rPr>
              <a:t>Використані джерела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6362" y="4392215"/>
            <a:ext cx="11665744" cy="71993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solidFill>
                  <a:srgbClr val="002060"/>
                </a:solidFill>
              </a:rPr>
              <a:t>О. І. </a:t>
            </a:r>
            <a:r>
              <a:rPr lang="ru-RU" sz="1800" dirty="0" err="1">
                <a:solidFill>
                  <a:srgbClr val="002060"/>
                </a:solidFill>
              </a:rPr>
              <a:t>Міщенко</a:t>
            </a:r>
            <a:r>
              <a:rPr lang="ru-RU" sz="1800" dirty="0">
                <a:solidFill>
                  <a:srgbClr val="002060"/>
                </a:solidFill>
              </a:rPr>
              <a:t>. </a:t>
            </a:r>
            <a:r>
              <a:rPr lang="ru-RU" sz="1800" dirty="0" err="1">
                <a:solidFill>
                  <a:srgbClr val="002060"/>
                </a:solidFill>
              </a:rPr>
              <a:t>Українська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література</a:t>
            </a:r>
            <a:r>
              <a:rPr lang="ru-RU" sz="1800" dirty="0">
                <a:solidFill>
                  <a:srgbClr val="002060"/>
                </a:solidFill>
              </a:rPr>
              <a:t>. </a:t>
            </a:r>
            <a:r>
              <a:rPr lang="ru-RU" sz="1800" dirty="0" err="1">
                <a:solidFill>
                  <a:srgbClr val="002060"/>
                </a:solidFill>
              </a:rPr>
              <a:t>Підручник</a:t>
            </a:r>
            <a:r>
              <a:rPr lang="ru-RU" sz="1800" dirty="0">
                <a:solidFill>
                  <a:srgbClr val="002060"/>
                </a:solidFill>
              </a:rPr>
              <a:t> для 7 </a:t>
            </a:r>
            <a:r>
              <a:rPr lang="ru-RU" sz="1800" dirty="0" err="1">
                <a:solidFill>
                  <a:srgbClr val="002060"/>
                </a:solidFill>
              </a:rPr>
              <a:t>класу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загальноосвітніх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навчальних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закладів</a:t>
            </a:r>
            <a:r>
              <a:rPr lang="ru-RU" sz="1800" dirty="0">
                <a:solidFill>
                  <a:srgbClr val="002060"/>
                </a:solidFill>
              </a:rPr>
              <a:t>. – К.: Генеза, 2015</a:t>
            </a:r>
            <a:r>
              <a:rPr lang="ru-RU" sz="1800" dirty="0" smtClean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1800">
                <a:solidFill>
                  <a:srgbClr val="002060"/>
                </a:solidFill>
                <a:hlinkClick r:id="rId2"/>
              </a:rPr>
              <a:t>http</a:t>
            </a:r>
            <a:r>
              <a:rPr lang="en-US" sz="1800">
                <a:solidFill>
                  <a:srgbClr val="002060"/>
                </a:solidFill>
                <a:hlinkClick r:id="rId2"/>
              </a:rPr>
              <a:t>://</a:t>
            </a:r>
            <a:r>
              <a:rPr lang="en-US" sz="1800" smtClean="0">
                <a:solidFill>
                  <a:srgbClr val="002060"/>
                </a:solidFill>
                <a:hlinkClick r:id="rId2"/>
              </a:rPr>
              <a:t>surl.li/juzom</a:t>
            </a:r>
            <a:endParaRPr lang="uk-UA" sz="180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1800" smtClean="0">
                <a:solidFill>
                  <a:srgbClr val="002060"/>
                </a:solidFill>
                <a:hlinkClick r:id="rId3"/>
              </a:rPr>
              <a:t>http</a:t>
            </a:r>
            <a:r>
              <a:rPr lang="en-US" sz="1800">
                <a:solidFill>
                  <a:srgbClr val="002060"/>
                </a:solidFill>
                <a:hlinkClick r:id="rId3"/>
              </a:rPr>
              <a:t>://</a:t>
            </a:r>
            <a:r>
              <a:rPr lang="en-US" sz="1800" smtClean="0">
                <a:solidFill>
                  <a:srgbClr val="002060"/>
                </a:solidFill>
                <a:hlinkClick r:id="rId3"/>
              </a:rPr>
              <a:t>surl.li/juzpi</a:t>
            </a:r>
            <a:r>
              <a:rPr lang="uk-UA" sz="1800" smtClean="0">
                <a:solidFill>
                  <a:srgbClr val="002060"/>
                </a:solidFill>
              </a:rPr>
              <a:t> </a:t>
            </a:r>
            <a:endParaRPr lang="ru-RU" sz="1800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8281" y="1295871"/>
            <a:ext cx="120973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err="1" smtClean="0">
                <a:solidFill>
                  <a:srgbClr val="002060"/>
                </a:solidFill>
              </a:rPr>
              <a:t>Підготуватися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>
                <a:solidFill>
                  <a:srgbClr val="002060"/>
                </a:solidFill>
              </a:rPr>
              <a:t>до </a:t>
            </a:r>
            <a:r>
              <a:rPr lang="ru-RU" sz="3600" b="1" dirty="0" err="1">
                <a:solidFill>
                  <a:srgbClr val="002060"/>
                </a:solidFill>
              </a:rPr>
              <a:t>контрольної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роботи</a:t>
            </a:r>
            <a:r>
              <a:rPr lang="ru-RU" sz="3600" b="1" dirty="0">
                <a:solidFill>
                  <a:srgbClr val="002060"/>
                </a:solidFill>
              </a:rPr>
              <a:t> за темами «</a:t>
            </a:r>
            <a:r>
              <a:rPr lang="ru-RU" sz="3600" b="1" dirty="0" err="1">
                <a:solidFill>
                  <a:srgbClr val="002060"/>
                </a:solidFill>
              </a:rPr>
              <a:t>Із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пісенних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скарбів</a:t>
            </a:r>
            <a:r>
              <a:rPr lang="ru-RU" sz="3600" b="1" dirty="0">
                <a:solidFill>
                  <a:srgbClr val="002060"/>
                </a:solidFill>
              </a:rPr>
              <a:t>», «Про </a:t>
            </a:r>
            <a:r>
              <a:rPr lang="ru-RU" sz="3600" b="1" dirty="0" err="1">
                <a:solidFill>
                  <a:srgbClr val="002060"/>
                </a:solidFill>
              </a:rPr>
              <a:t>минулі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часи</a:t>
            </a:r>
            <a:r>
              <a:rPr lang="ru-RU" sz="3600" b="1" dirty="0">
                <a:solidFill>
                  <a:srgbClr val="002060"/>
                </a:solidFill>
              </a:rPr>
              <a:t> (</a:t>
            </a:r>
            <a:r>
              <a:rPr lang="ru-RU" sz="3600" b="1" dirty="0" err="1">
                <a:solidFill>
                  <a:srgbClr val="002060"/>
                </a:solidFill>
              </a:rPr>
              <a:t>творчість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І.Франка</a:t>
            </a:r>
            <a:r>
              <a:rPr lang="ru-RU" sz="3600" b="1" dirty="0">
                <a:solidFill>
                  <a:srgbClr val="002060"/>
                </a:solidFill>
              </a:rPr>
              <a:t>)».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384546" y="325772"/>
            <a:ext cx="408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 err="1">
                <a:solidFill>
                  <a:srgbClr val="002060"/>
                </a:solidFill>
              </a:rPr>
              <a:t>Домашнє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завдання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3276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687</Words>
  <Application>Microsoft Office PowerPoint</Application>
  <PresentationFormat>Произвольный</PresentationFormat>
  <Paragraphs>76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Тема. Виразне читання прозового уривка з повісті І. Франка «Захар Беркут».</vt:lpstr>
      <vt:lpstr>Створіть асоціативну хвилю на тему «Виразне читання». </vt:lpstr>
      <vt:lpstr>Презентация PowerPoint</vt:lpstr>
      <vt:lpstr>Підготовка до виразного читання Тренуємо дихання</vt:lpstr>
      <vt:lpstr>Тренуємо голос</vt:lpstr>
      <vt:lpstr>Презентация PowerPoint</vt:lpstr>
      <vt:lpstr>Презентация PowerPoint</vt:lpstr>
      <vt:lpstr>Презентация PowerPoint</vt:lpstr>
      <vt:lpstr>Презентация PowerPoint</vt:lpstr>
      <vt:lpstr>Використані джерела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Тема. Виразне читання прозового уривка з повісті І. Франка «Захар Беркут».</dc:title>
  <dc:creator>-</dc:creator>
  <cp:lastModifiedBy>-</cp:lastModifiedBy>
  <cp:revision>16</cp:revision>
  <dcterms:created xsi:type="dcterms:W3CDTF">2022-10-13T11:12:07Z</dcterms:created>
  <dcterms:modified xsi:type="dcterms:W3CDTF">2023-08-06T15:22:21Z</dcterms:modified>
</cp:coreProperties>
</file>