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17" roundtripDataSignature="AMtx7mg+oLSr1CV6machZl1YbFoQvOCln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customschemas.google.com/relationships/presentationmetadata" Target="meta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4"/>
          <p:cNvSpPr/>
          <p:nvPr/>
        </p:nvSpPr>
        <p:spPr>
          <a:xfrm flipH="1" rot="10800000">
            <a:off x="5410182" y="3810000"/>
            <a:ext cx="3733819" cy="910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0" name="Google Shape;30;p14"/>
          <p:cNvSpPr/>
          <p:nvPr/>
        </p:nvSpPr>
        <p:spPr>
          <a:xfrm flipH="1" rot="10800000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" name="Google Shape;31;p14"/>
          <p:cNvSpPr/>
          <p:nvPr/>
        </p:nvSpPr>
        <p:spPr>
          <a:xfrm flipH="1" rot="10800000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" name="Google Shape;32;p14"/>
          <p:cNvSpPr/>
          <p:nvPr/>
        </p:nvSpPr>
        <p:spPr>
          <a:xfrm flipH="1" rot="10800000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" name="Google Shape;33;p14"/>
          <p:cNvSpPr/>
          <p:nvPr/>
        </p:nvSpPr>
        <p:spPr>
          <a:xfrm flipH="1" rot="10800000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4705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" name="Google Shape;34;p14"/>
          <p:cNvSpPr/>
          <p:nvPr/>
        </p:nvSpPr>
        <p:spPr>
          <a:xfrm>
            <a:off x="5410200" y="3962400"/>
            <a:ext cx="3063240" cy="2743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" name="Google Shape;35;p14"/>
          <p:cNvSpPr/>
          <p:nvPr/>
        </p:nvSpPr>
        <p:spPr>
          <a:xfrm>
            <a:off x="7376507" y="4060983"/>
            <a:ext cx="1600200" cy="3657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6" name="Google Shape;36;p14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7" name="Google Shape;37;p14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8" name="Google Shape;38;p14"/>
          <p:cNvSpPr/>
          <p:nvPr/>
        </p:nvSpPr>
        <p:spPr>
          <a:xfrm flipH="1" rot="10800000">
            <a:off x="6414051" y="3643090"/>
            <a:ext cx="2729950" cy="248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" name="Google Shape;39;p14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0" name="Google Shape;40;p14"/>
          <p:cNvSpPr txBox="1"/>
          <p:nvPr>
            <p:ph type="ctrTitle"/>
          </p:nvPr>
        </p:nvSpPr>
        <p:spPr>
          <a:xfrm>
            <a:off x="457200" y="2401887"/>
            <a:ext cx="8458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Trebuchet MS"/>
              <a:buNone/>
              <a:defRPr sz="4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4"/>
          <p:cNvSpPr txBox="1"/>
          <p:nvPr>
            <p:ph idx="1" type="subTitle"/>
          </p:nvPr>
        </p:nvSpPr>
        <p:spPr>
          <a:xfrm>
            <a:off x="457200" y="3899938"/>
            <a:ext cx="49530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30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0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42" name="Google Shape;42;p14"/>
          <p:cNvSpPr txBox="1"/>
          <p:nvPr>
            <p:ph idx="10" type="dt"/>
          </p:nvPr>
        </p:nvSpPr>
        <p:spPr>
          <a:xfrm>
            <a:off x="6705600" y="4206240"/>
            <a:ext cx="9601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4"/>
          <p:cNvSpPr txBox="1"/>
          <p:nvPr>
            <p:ph idx="11" type="ftr"/>
          </p:nvPr>
        </p:nvSpPr>
        <p:spPr>
          <a:xfrm>
            <a:off x="5410200" y="4205288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4"/>
          <p:cNvSpPr txBox="1"/>
          <p:nvPr>
            <p:ph idx="12" type="sldNum"/>
          </p:nvPr>
        </p:nvSpPr>
        <p:spPr>
          <a:xfrm>
            <a:off x="8320088" y="1136"/>
            <a:ext cx="747712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algn="r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5"/>
          <p:cNvSpPr txBox="1"/>
          <p:nvPr>
            <p:ph idx="1" type="body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48" name="Google Shape;48;p15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5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5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6"/>
          <p:cNvSpPr txBox="1"/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6"/>
          <p:cNvSpPr txBox="1"/>
          <p:nvPr>
            <p:ph idx="1" type="body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300"/>
              </a:spcBef>
              <a:spcAft>
                <a:spcPts val="0"/>
              </a:spcAft>
              <a:buSzPts val="1900"/>
              <a:buNone/>
              <a:defRPr b="1" sz="1900">
                <a:solidFill>
                  <a:srgbClr val="414141"/>
                </a:solidFill>
              </a:defRPr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4" name="Google Shape;54;p16"/>
          <p:cNvSpPr txBox="1"/>
          <p:nvPr>
            <p:ph idx="2" type="body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300"/>
              </a:spcBef>
              <a:spcAft>
                <a:spcPts val="0"/>
              </a:spcAft>
              <a:buSzPts val="1900"/>
              <a:buNone/>
              <a:defRPr b="1" sz="1900">
                <a:solidFill>
                  <a:srgbClr val="414141"/>
                </a:solidFill>
              </a:defRPr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5" name="Google Shape;55;p16"/>
          <p:cNvSpPr txBox="1"/>
          <p:nvPr>
            <p:ph idx="3" type="body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2000"/>
            </a:lvl1pPr>
            <a:lvl2pPr indent="-355600" lvl="1" marL="914400" algn="l">
              <a:spcBef>
                <a:spcPts val="300"/>
              </a:spcBef>
              <a:spcAft>
                <a:spcPts val="0"/>
              </a:spcAft>
              <a:buSzPts val="2000"/>
              <a:buChar char="▫"/>
              <a:defRPr sz="2000"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00"/>
              </a:spcBef>
              <a:spcAft>
                <a:spcPts val="0"/>
              </a:spcAft>
              <a:buSzPts val="1600"/>
              <a:buChar char="▫"/>
              <a:defRPr sz="16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6" name="Google Shape;56;p16"/>
          <p:cNvSpPr txBox="1"/>
          <p:nvPr>
            <p:ph idx="4" type="body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2000"/>
            </a:lvl1pPr>
            <a:lvl2pPr indent="-355600" lvl="1" marL="914400" algn="l">
              <a:spcBef>
                <a:spcPts val="300"/>
              </a:spcBef>
              <a:spcAft>
                <a:spcPts val="0"/>
              </a:spcAft>
              <a:buSzPts val="2000"/>
              <a:buChar char="▫"/>
              <a:defRPr sz="2000"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00"/>
              </a:spcBef>
              <a:spcAft>
                <a:spcPts val="0"/>
              </a:spcAft>
              <a:buSzPts val="1600"/>
              <a:buChar char="▫"/>
              <a:defRPr sz="16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7" name="Google Shape;57;p16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6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59" name="Google Shape;59;p16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7"/>
          <p:cNvSpPr txBox="1"/>
          <p:nvPr>
            <p:ph type="title"/>
          </p:nvPr>
        </p:nvSpPr>
        <p:spPr>
          <a:xfrm>
            <a:off x="5353496" y="1101970"/>
            <a:ext cx="3383280" cy="8778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Trebuchet MS"/>
              <a:buNone/>
              <a:defRPr b="1"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7"/>
          <p:cNvSpPr txBox="1"/>
          <p:nvPr>
            <p:ph idx="1" type="body"/>
          </p:nvPr>
        </p:nvSpPr>
        <p:spPr>
          <a:xfrm>
            <a:off x="5353496" y="2010727"/>
            <a:ext cx="3383280" cy="4617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63" name="Google Shape;63;p17"/>
          <p:cNvSpPr txBox="1"/>
          <p:nvPr>
            <p:ph idx="2" type="body"/>
          </p:nvPr>
        </p:nvSpPr>
        <p:spPr>
          <a:xfrm>
            <a:off x="152400" y="776287"/>
            <a:ext cx="5102352" cy="5852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300"/>
              </a:spcBef>
              <a:spcAft>
                <a:spcPts val="0"/>
              </a:spcAft>
              <a:buSzPts val="3200"/>
              <a:buChar char="•"/>
              <a:defRPr sz="3200"/>
            </a:lvl1pPr>
            <a:lvl2pPr indent="-406400" lvl="1" marL="914400" algn="l">
              <a:spcBef>
                <a:spcPts val="300"/>
              </a:spcBef>
              <a:spcAft>
                <a:spcPts val="0"/>
              </a:spcAft>
              <a:buSzPts val="2800"/>
              <a:buChar char="▫"/>
              <a:defRPr sz="2800"/>
            </a:lvl2pPr>
            <a:lvl3pPr indent="-381000" lvl="2" marL="1371600" algn="l">
              <a:spcBef>
                <a:spcPts val="300"/>
              </a:spcBef>
              <a:spcAft>
                <a:spcPts val="0"/>
              </a:spcAft>
              <a:buSzPts val="2400"/>
              <a:buChar char="●"/>
              <a:defRPr sz="2400"/>
            </a:lvl3pPr>
            <a:lvl4pPr indent="-355600" lvl="3" marL="1828800" algn="l">
              <a:spcBef>
                <a:spcPts val="30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algn="l">
              <a:spcBef>
                <a:spcPts val="300"/>
              </a:spcBef>
              <a:spcAft>
                <a:spcPts val="0"/>
              </a:spcAft>
              <a:buSzPts val="2000"/>
              <a:buChar char="▫"/>
              <a:defRPr sz="20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64" name="Google Shape;64;p17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7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7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8"/>
          <p:cNvSpPr txBox="1"/>
          <p:nvPr>
            <p:ph type="title"/>
          </p:nvPr>
        </p:nvSpPr>
        <p:spPr>
          <a:xfrm>
            <a:off x="722313" y="19812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300"/>
              <a:buFont typeface="Trebuchet MS"/>
              <a:buNone/>
              <a:defRPr b="1" sz="4300" cap="none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8"/>
          <p:cNvSpPr txBox="1"/>
          <p:nvPr>
            <p:ph idx="1" type="body"/>
          </p:nvPr>
        </p:nvSpPr>
        <p:spPr>
          <a:xfrm>
            <a:off x="722313" y="3367088"/>
            <a:ext cx="7772400" cy="1509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00"/>
              </a:spcBef>
              <a:spcAft>
                <a:spcPts val="0"/>
              </a:spcAft>
              <a:buSzPts val="2100"/>
              <a:buNone/>
              <a:defRPr b="0" sz="21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8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457200" y="2249424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2000"/>
            </a:lvl1pPr>
            <a:lvl2pPr indent="-349250" lvl="1" marL="914400" algn="l">
              <a:spcBef>
                <a:spcPts val="300"/>
              </a:spcBef>
              <a:spcAft>
                <a:spcPts val="0"/>
              </a:spcAft>
              <a:buSzPts val="1900"/>
              <a:buChar char="▫"/>
              <a:defRPr sz="1900"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42900" lvl="3" marL="18288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 sz="18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76" name="Google Shape;76;p19"/>
          <p:cNvSpPr txBox="1"/>
          <p:nvPr>
            <p:ph idx="2" type="body"/>
          </p:nvPr>
        </p:nvSpPr>
        <p:spPr>
          <a:xfrm>
            <a:off x="4648200" y="2249424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2000"/>
            </a:lvl1pPr>
            <a:lvl2pPr indent="-349250" lvl="1" marL="914400" algn="l">
              <a:spcBef>
                <a:spcPts val="300"/>
              </a:spcBef>
              <a:spcAft>
                <a:spcPts val="0"/>
              </a:spcAft>
              <a:buSzPts val="1900"/>
              <a:buChar char="▫"/>
              <a:defRPr sz="1900"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42900" lvl="3" marL="18288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 sz="18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77" name="Google Shape;77;p19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9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sz="4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0"/>
          <p:cNvSpPr txBox="1"/>
          <p:nvPr>
            <p:ph idx="10" type="dt"/>
          </p:nvPr>
        </p:nvSpPr>
        <p:spPr>
          <a:xfrm>
            <a:off x="6583680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0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0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1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1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1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2"/>
          <p:cNvSpPr txBox="1"/>
          <p:nvPr>
            <p:ph type="title"/>
          </p:nvPr>
        </p:nvSpPr>
        <p:spPr>
          <a:xfrm rot="-5400000">
            <a:off x="3393017" y="3156577"/>
            <a:ext cx="4681637" cy="586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Trebuchet MS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2"/>
          <p:cNvSpPr/>
          <p:nvPr>
            <p:ph idx="2" type="pic"/>
          </p:nvPr>
        </p:nvSpPr>
        <p:spPr>
          <a:xfrm>
            <a:off x="403671" y="1143000"/>
            <a:ext cx="4572000" cy="4572000"/>
          </a:xfrm>
          <a:prstGeom prst="rect">
            <a:avLst/>
          </a:prstGeom>
          <a:solidFill>
            <a:srgbClr val="EAEAEA"/>
          </a:solidFill>
          <a:ln cap="flat" cmpd="sng" w="508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4800000" dist="31750">
              <a:srgbClr val="000000">
                <a:alpha val="24705"/>
              </a:srgbClr>
            </a:outerShdw>
          </a:effectLst>
        </p:spPr>
      </p:sp>
      <p:sp>
        <p:nvSpPr>
          <p:cNvPr id="92" name="Google Shape;92;p22"/>
          <p:cNvSpPr txBox="1"/>
          <p:nvPr>
            <p:ph idx="1" type="body"/>
          </p:nvPr>
        </p:nvSpPr>
        <p:spPr>
          <a:xfrm>
            <a:off x="6088443" y="3274308"/>
            <a:ext cx="2590800" cy="25164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4570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Georgia"/>
              <a:buNone/>
              <a:defRPr sz="1300"/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1200"/>
              <a:buFont typeface="Georgia"/>
              <a:buNone/>
              <a:defRPr sz="12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000"/>
              <a:buFont typeface="Georgia"/>
              <a:buNone/>
              <a:defRPr sz="10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900"/>
              <a:buFont typeface="Georgia"/>
              <a:buNone/>
              <a:defRPr sz="9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900"/>
              <a:buFont typeface="Georgia"/>
              <a:buNone/>
              <a:defRPr sz="900"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93" name="Google Shape;93;p22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2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2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3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" type="body"/>
          </p:nvPr>
        </p:nvSpPr>
        <p:spPr>
          <a:xfrm rot="5400000">
            <a:off x="2409444" y="297180"/>
            <a:ext cx="432511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99" name="Google Shape;99;p23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3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3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4"/>
          <p:cNvSpPr txBox="1"/>
          <p:nvPr>
            <p:ph type="title"/>
          </p:nvPr>
        </p:nvSpPr>
        <p:spPr>
          <a:xfrm rot="5400000">
            <a:off x="4991100" y="2933700"/>
            <a:ext cx="54864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4"/>
          <p:cNvSpPr txBox="1"/>
          <p:nvPr>
            <p:ph idx="1" type="body"/>
          </p:nvPr>
        </p:nvSpPr>
        <p:spPr>
          <a:xfrm rot="5400000">
            <a:off x="838200" y="762000"/>
            <a:ext cx="5486400" cy="62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2pPr>
            <a:lvl3pPr indent="-342900" lvl="2" marL="13716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5pPr>
            <a:lvl6pPr indent="-342900" lvl="5" marL="27432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6pPr>
            <a:lvl7pPr indent="-342900" lvl="6" marL="3200400" algn="l">
              <a:spcBef>
                <a:spcPts val="300"/>
              </a:spcBef>
              <a:spcAft>
                <a:spcPts val="0"/>
              </a:spcAft>
              <a:buSzPts val="1800"/>
              <a:buChar char="▫"/>
              <a:defRPr/>
            </a:lvl7pPr>
            <a:lvl8pPr indent="-342900" lvl="7" marL="36576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105" name="Google Shape;105;p24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24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24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1" name="Google Shape;11;p13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2" name="Google Shape;12;p13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3" name="Google Shape;13;p13"/>
          <p:cNvSpPr/>
          <p:nvPr/>
        </p:nvSpPr>
        <p:spPr>
          <a:xfrm flipH="1" rot="10800000">
            <a:off x="5410182" y="360246"/>
            <a:ext cx="3733819" cy="910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4" name="Google Shape;14;p13"/>
          <p:cNvSpPr/>
          <p:nvPr/>
        </p:nvSpPr>
        <p:spPr>
          <a:xfrm flipH="1" rot="10800000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" name="Google Shape;15;p13"/>
          <p:cNvSpPr/>
          <p:nvPr/>
        </p:nvSpPr>
        <p:spPr>
          <a:xfrm>
            <a:off x="5407339" y="497504"/>
            <a:ext cx="3063240" cy="2743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" name="Google Shape;16;p13"/>
          <p:cNvSpPr/>
          <p:nvPr/>
        </p:nvSpPr>
        <p:spPr>
          <a:xfrm>
            <a:off x="7373646" y="588943"/>
            <a:ext cx="1600200" cy="3657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" name="Google Shape;17;p13"/>
          <p:cNvSpPr/>
          <p:nvPr/>
        </p:nvSpPr>
        <p:spPr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" name="Google Shape;18;p13"/>
          <p:cNvSpPr/>
          <p:nvPr/>
        </p:nvSpPr>
        <p:spPr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" name="Google Shape;19;p13"/>
          <p:cNvSpPr/>
          <p:nvPr/>
        </p:nvSpPr>
        <p:spPr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" name="Google Shape;20;p13"/>
          <p:cNvSpPr/>
          <p:nvPr/>
        </p:nvSpPr>
        <p:spPr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1" name="Google Shape;21;p13"/>
          <p:cNvSpPr/>
          <p:nvPr/>
        </p:nvSpPr>
        <p:spPr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" name="Google Shape;22;p13"/>
          <p:cNvSpPr/>
          <p:nvPr/>
        </p:nvSpPr>
        <p:spPr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" name="Google Shape;23;p13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4" name="Google Shape;24;p13"/>
          <p:cNvSpPr txBox="1"/>
          <p:nvPr>
            <p:ph idx="1" type="body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Georgia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93700" lvl="1" marL="914400" marR="0" rtl="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Georgia"/>
              <a:buChar char="▫"/>
              <a:defRPr b="0" i="0" sz="26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81000" lvl="2" marL="1371600" marR="0" rtl="0" algn="l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68300" lvl="3" marL="1828800" marR="0" rtl="0" algn="l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●"/>
              <a:defRPr b="0" i="0" sz="22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55600" lvl="4" marL="2286000" marR="0" rtl="0" algn="l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rtl="0" algn="l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rtl="0" algn="l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rtl="0" algn="l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rtl="0" algn="l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5" name="Google Shape;25;p13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6" name="Google Shape;26;p13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7" name="Google Shape;27;p13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"/>
          <p:cNvSpPr txBox="1"/>
          <p:nvPr>
            <p:ph type="ctrTitle"/>
          </p:nvPr>
        </p:nvSpPr>
        <p:spPr>
          <a:xfrm>
            <a:off x="457200" y="576075"/>
            <a:ext cx="8458200" cy="285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960"/>
              <a:buFont typeface="Trebuchet MS"/>
              <a:buNone/>
            </a:pPr>
            <a:r>
              <a:rPr lang="ru-RU" sz="3559"/>
              <a:t>Тема. Володимир Рутківський.”Джури козака Швайки”.Твір про волелюбних,сміливих героїв, які вміють вистояти у складних ситуаціях.</a:t>
            </a:r>
            <a:endParaRPr sz="3559"/>
          </a:p>
        </p:txBody>
      </p:sp>
      <p:pic>
        <p:nvPicPr>
          <p:cNvPr descr="C:\Users\NBuser06\Desktop\dzhury-kozaka-shvaiky.jpg" id="113" name="Google Shape;11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4005064"/>
            <a:ext cx="4647824" cy="2852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"/>
          <p:cNvSpPr txBox="1"/>
          <p:nvPr>
            <p:ph idx="1" type="body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56031" lvl="0" marL="365760" rtl="0" algn="l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ru-RU" sz="2600"/>
              <a:t>Українські козаки – славетні лицарі, мужні воїни. Вони залишили вагомий слід в нашій історії, з ними пов’язано і багато цікавих легенд, переказів. Також козаки славилися своїми шароварами, вмінням їздити на конях та співати козацьких пісень.</a:t>
            </a:r>
            <a:endParaRPr/>
          </a:p>
          <a:p>
            <a:pPr indent="-256031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 sz="2600"/>
              <a:t>Окрім зброї, сили і вміння гарно битися, козаки мали ще одну значну перевагу – кмітливість та хитрість. Практично завжди їм вдавалось непомітно підкрастися до ворога та застати його зненацька. Звичайно, це додавало шансів здобути перемогу.</a:t>
            </a:r>
            <a:endParaRPr/>
          </a:p>
          <a:p>
            <a:pPr indent="-91566" lvl="0" marL="365760" rtl="0" algn="l">
              <a:spcBef>
                <a:spcPts val="3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"/>
          <p:cNvSpPr txBox="1"/>
          <p:nvPr>
            <p:ph type="title"/>
          </p:nvPr>
        </p:nvSpPr>
        <p:spPr>
          <a:xfrm>
            <a:off x="457200" y="1182624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</a:pPr>
            <a:r>
              <a:rPr lang="ru-RU"/>
              <a:t>Козак</a:t>
            </a:r>
            <a:endParaRPr/>
          </a:p>
        </p:txBody>
      </p:sp>
      <p:sp>
        <p:nvSpPr>
          <p:cNvPr id="124" name="Google Shape;124;p3"/>
          <p:cNvSpPr txBox="1"/>
          <p:nvPr>
            <p:ph idx="1" type="body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109728" rtl="0" algn="l"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ru-RU"/>
              <a:t>Козак,  </a:t>
            </a:r>
            <a:endParaRPr/>
          </a:p>
          <a:p>
            <a:pPr indent="0" lvl="0" marL="109728" rtl="0" algn="l">
              <a:spcBef>
                <a:spcPts val="300"/>
              </a:spcBef>
              <a:spcAft>
                <a:spcPts val="0"/>
              </a:spcAft>
              <a:buSzPts val="2800"/>
              <a:buNone/>
            </a:pPr>
            <a:r>
              <a:rPr lang="ru-RU"/>
              <a:t>Відважний, мудрий,</a:t>
            </a:r>
            <a:endParaRPr/>
          </a:p>
          <a:p>
            <a:pPr indent="0" lvl="0" marL="109728" rtl="0" algn="l">
              <a:spcBef>
                <a:spcPts val="300"/>
              </a:spcBef>
              <a:spcAft>
                <a:spcPts val="0"/>
              </a:spcAft>
              <a:buSzPts val="2800"/>
              <a:buNone/>
            </a:pPr>
            <a:r>
              <a:rPr lang="ru-RU"/>
              <a:t>Захищає, воює, боронить -</a:t>
            </a:r>
            <a:endParaRPr/>
          </a:p>
          <a:p>
            <a:pPr indent="0" lvl="0" marL="109728" rtl="0" algn="l">
              <a:spcBef>
                <a:spcPts val="300"/>
              </a:spcBef>
              <a:spcAft>
                <a:spcPts val="0"/>
              </a:spcAft>
              <a:buSzPts val="2800"/>
              <a:buNone/>
            </a:pPr>
            <a:r>
              <a:rPr lang="ru-RU"/>
              <a:t>Вірний своїй неньці Батьківщині.</a:t>
            </a:r>
            <a:endParaRPr/>
          </a:p>
          <a:p>
            <a:pPr indent="0" lvl="0" marL="109728" rtl="0" algn="l">
              <a:spcBef>
                <a:spcPts val="300"/>
              </a:spcBef>
              <a:spcAft>
                <a:spcPts val="0"/>
              </a:spcAft>
              <a:buSzPts val="2800"/>
              <a:buNone/>
            </a:pPr>
            <a:r>
              <a:rPr lang="ru-RU"/>
              <a:t>Воля.</a:t>
            </a:r>
            <a:endParaRPr/>
          </a:p>
          <a:p>
            <a:pPr indent="-78232" lvl="0" marL="365760" rtl="0" algn="l">
              <a:spcBef>
                <a:spcPts val="3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"/>
          <p:cNvSpPr txBox="1"/>
          <p:nvPr>
            <p:ph type="title"/>
          </p:nvPr>
        </p:nvSpPr>
        <p:spPr>
          <a:xfrm>
            <a:off x="381000" y="836712"/>
            <a:ext cx="8382000" cy="12241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Trebuchet MS"/>
              <a:buNone/>
            </a:pPr>
            <a:r>
              <a:rPr b="1" lang="ru-RU"/>
              <a:t>Порівняльна характеристика образів Швайки і Тишкевича</a:t>
            </a:r>
            <a:endParaRPr b="1"/>
          </a:p>
        </p:txBody>
      </p:sp>
      <p:sp>
        <p:nvSpPr>
          <p:cNvPr id="130" name="Google Shape;130;p4"/>
          <p:cNvSpPr txBox="1"/>
          <p:nvPr>
            <p:ph idx="1" type="body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Швайка</a:t>
            </a:r>
            <a:endParaRPr/>
          </a:p>
        </p:txBody>
      </p:sp>
      <p:sp>
        <p:nvSpPr>
          <p:cNvPr id="131" name="Google Shape;131;p4"/>
          <p:cNvSpPr txBox="1"/>
          <p:nvPr>
            <p:ph idx="2" type="body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Тишкевич</a:t>
            </a:r>
            <a:endParaRPr/>
          </a:p>
        </p:txBody>
      </p:sp>
      <p:sp>
        <p:nvSpPr>
          <p:cNvPr id="132" name="Google Shape;132;p4"/>
          <p:cNvSpPr txBox="1"/>
          <p:nvPr>
            <p:ph idx="3" type="body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Знає всі козацькі хитрощі, мудрий, рішучий, відважний, невловимий. 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Самовіданно любить рідну землю, щирий до людей. 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Має багато товаришів, вірного друга коня Вітрика, вовка Барвінка; живе радістю гідно прожитого дня.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Ніколи не буває самотнім, бо знає, заради кого й чому йде на ризик. 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Щира, відкрита та добра душа. </a:t>
            </a:r>
            <a:endParaRPr/>
          </a:p>
        </p:txBody>
      </p:sp>
      <p:sp>
        <p:nvSpPr>
          <p:cNvPr id="133" name="Google Shape;133;p4"/>
          <p:cNvSpPr txBox="1"/>
          <p:nvPr>
            <p:ph idx="4" type="body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Бере обманом, а не вмінням чи хоробрістю; хитрий, підступний, скупий, брехливий.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Думає лише про власні інтереси.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Вибудовує навколо себе недобрий, небезпечний і підступний світ, у якому самотній.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Повсяк час сам супроти всіх, немає друзів.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ct val="100000"/>
              <a:buChar char="•"/>
            </a:pPr>
            <a:r>
              <a:rPr lang="ru-RU"/>
              <a:t>Облеслива мова, негідні вчинки. </a:t>
            </a:r>
            <a:endParaRPr/>
          </a:p>
          <a:p>
            <a:pPr indent="-138557" lvl="0" marL="365760" rtl="0" algn="l">
              <a:spcBef>
                <a:spcPts val="3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"/>
          <p:cNvSpPr txBox="1"/>
          <p:nvPr>
            <p:ph type="title"/>
          </p:nvPr>
        </p:nvSpPr>
        <p:spPr>
          <a:xfrm>
            <a:off x="5353496" y="764704"/>
            <a:ext cx="3383280" cy="554461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</a:pPr>
            <a:r>
              <a:rPr lang="ru-RU" sz="4000"/>
              <a:t>Пилип Швайка – справжній лицар, який щиро служить своєму народові, товариству. </a:t>
            </a:r>
            <a:endParaRPr/>
          </a:p>
        </p:txBody>
      </p:sp>
      <p:sp>
        <p:nvSpPr>
          <p:cNvPr id="139" name="Google Shape;139;p5"/>
          <p:cNvSpPr txBox="1"/>
          <p:nvPr>
            <p:ph idx="1" type="body"/>
          </p:nvPr>
        </p:nvSpPr>
        <p:spPr>
          <a:xfrm>
            <a:off x="5353496" y="6453336"/>
            <a:ext cx="3383280" cy="175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0000" lnSpcReduction="20000"/>
          </a:bodyPr>
          <a:lstStyle/>
          <a:p>
            <a:pPr indent="0" lvl="0" marL="9144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завантаження (1).jpg" id="140" name="Google Shape;140;p5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1066" y="620688"/>
            <a:ext cx="5026998" cy="6237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"/>
          <p:cNvSpPr txBox="1"/>
          <p:nvPr>
            <p:ph type="title"/>
          </p:nvPr>
        </p:nvSpPr>
        <p:spPr>
          <a:xfrm>
            <a:off x="5353496" y="1101970"/>
            <a:ext cx="3383280" cy="549538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rebuchet MS"/>
              <a:buNone/>
            </a:pPr>
            <a:r>
              <a:rPr lang="ru-RU" sz="4400"/>
              <a:t>Тишкевич служить тільки власним інтересам, невартий носити ім’я козака </a:t>
            </a:r>
            <a:endParaRPr/>
          </a:p>
        </p:txBody>
      </p:sp>
      <p:sp>
        <p:nvSpPr>
          <p:cNvPr id="146" name="Google Shape;146;p6"/>
          <p:cNvSpPr txBox="1"/>
          <p:nvPr>
            <p:ph idx="1" type="body"/>
          </p:nvPr>
        </p:nvSpPr>
        <p:spPr>
          <a:xfrm flipH="1" rot="10800000">
            <a:off x="5353496" y="6628446"/>
            <a:ext cx="3383280" cy="2295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9144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завантаження.jpg" id="147" name="Google Shape;147;p6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446" y="620688"/>
            <a:ext cx="5222517" cy="6237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 txBox="1"/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</a:pPr>
            <a:r>
              <a:rPr lang="ru-RU"/>
              <a:t>Сенкан</a:t>
            </a:r>
            <a:endParaRPr/>
          </a:p>
        </p:txBody>
      </p:sp>
      <p:sp>
        <p:nvSpPr>
          <p:cNvPr id="153" name="Google Shape;153;p7"/>
          <p:cNvSpPr txBox="1"/>
          <p:nvPr>
            <p:ph idx="1" type="body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Пилип Швайка</a:t>
            </a:r>
            <a:endParaRPr/>
          </a:p>
        </p:txBody>
      </p:sp>
      <p:sp>
        <p:nvSpPr>
          <p:cNvPr id="154" name="Google Shape;154;p7"/>
          <p:cNvSpPr txBox="1"/>
          <p:nvPr>
            <p:ph idx="2" type="body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Тишкевич</a:t>
            </a:r>
            <a:endParaRPr/>
          </a:p>
        </p:txBody>
      </p:sp>
      <p:sp>
        <p:nvSpPr>
          <p:cNvPr id="155" name="Google Shape;155;p7"/>
          <p:cNvSpPr txBox="1"/>
          <p:nvPr>
            <p:ph idx="3" type="body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Рішучий, відважний.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Допомагає, визволяє, захищає.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Вірно служить своєму товариству.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Козак.</a:t>
            </a:r>
            <a:endParaRPr/>
          </a:p>
        </p:txBody>
      </p:sp>
      <p:sp>
        <p:nvSpPr>
          <p:cNvPr id="156" name="Google Shape;156;p7"/>
          <p:cNvSpPr txBox="1"/>
          <p:nvPr>
            <p:ph idx="4" type="body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Хитрий, підступний.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Обманює, грабує, тікає.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Думає лише про власне збагачення.</a:t>
            </a:r>
            <a:endParaRPr/>
          </a:p>
          <a:p>
            <a:pPr indent="-256032" lvl="0" marL="365760" rtl="0" algn="l">
              <a:spcBef>
                <a:spcPts val="30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Зрадник.</a:t>
            </a:r>
            <a:endParaRPr/>
          </a:p>
          <a:p>
            <a:pPr indent="-129032" lvl="0" marL="365760" rtl="0" algn="l">
              <a:spcBef>
                <a:spcPts val="3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457200" lvl="0" marL="566928" rtl="0" algn="l">
              <a:spcBef>
                <a:spcPts val="3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Trebuchet MS"/>
              <a:buNone/>
            </a:pPr>
            <a:r>
              <a:rPr b="1" lang="ru-RU"/>
              <a:t>Грицик та Санько – юні помічники козаків</a:t>
            </a:r>
            <a:endParaRPr b="1"/>
          </a:p>
        </p:txBody>
      </p:sp>
      <p:pic>
        <p:nvPicPr>
          <p:cNvPr descr="Джури козака Швайки.png" id="162" name="Google Shape;162;p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249488"/>
            <a:ext cx="9144000" cy="460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"/>
          <p:cNvSpPr txBox="1"/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</a:pPr>
            <a:r>
              <a:rPr lang="ru-RU"/>
              <a:t>Засоби художньої виразності</a:t>
            </a:r>
            <a:endParaRPr/>
          </a:p>
        </p:txBody>
      </p:sp>
      <p:sp>
        <p:nvSpPr>
          <p:cNvPr id="168" name="Google Shape;168;p9"/>
          <p:cNvSpPr txBox="1"/>
          <p:nvPr>
            <p:ph idx="1" type="body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Епітети</a:t>
            </a:r>
            <a:endParaRPr/>
          </a:p>
        </p:txBody>
      </p:sp>
      <p:sp>
        <p:nvSpPr>
          <p:cNvPr id="169" name="Google Shape;169;p9"/>
          <p:cNvSpPr txBox="1"/>
          <p:nvPr>
            <p:ph idx="2" type="body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Метафори</a:t>
            </a:r>
            <a:endParaRPr/>
          </a:p>
        </p:txBody>
      </p:sp>
      <p:sp>
        <p:nvSpPr>
          <p:cNvPr id="170" name="Google Shape;170;p9"/>
          <p:cNvSpPr txBox="1"/>
          <p:nvPr>
            <p:ph idx="3" type="body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Невдаваний подив ; хижі очі, люте буркотіння, темну рухливу цятку, під розлогим кущем, червонястим верболозом, пошерхлі вуста, відкритий степ.</a:t>
            </a:r>
            <a:endParaRPr/>
          </a:p>
          <a:p>
            <a:pPr indent="-129032" lvl="0" marL="365760" rtl="0" algn="l">
              <a:spcBef>
                <a:spcPts val="3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sp>
        <p:nvSpPr>
          <p:cNvPr id="171" name="Google Shape;171;p9"/>
          <p:cNvSpPr txBox="1"/>
          <p:nvPr>
            <p:ph idx="4" type="body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Усмішка грала на вустах, сонце піднялося, місяць ще збирався сходити на небо, роса випала скупо; сонячне проміння затанцювало на росяному листі.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"/>
          <p:cNvSpPr txBox="1"/>
          <p:nvPr>
            <p:ph idx="1" type="body"/>
          </p:nvPr>
        </p:nvSpPr>
        <p:spPr>
          <a:xfrm>
            <a:off x="381000" y="764704"/>
            <a:ext cx="4041648" cy="432048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Порівняння</a:t>
            </a:r>
            <a:endParaRPr/>
          </a:p>
        </p:txBody>
      </p:sp>
      <p:sp>
        <p:nvSpPr>
          <p:cNvPr id="177" name="Google Shape;177;p10"/>
          <p:cNvSpPr txBox="1"/>
          <p:nvPr>
            <p:ph idx="2" type="body"/>
          </p:nvPr>
        </p:nvSpPr>
        <p:spPr>
          <a:xfrm>
            <a:off x="4721225" y="764704"/>
            <a:ext cx="4041775" cy="504056"/>
          </a:xfrm>
          <a:prstGeom prst="rect">
            <a:avLst/>
          </a:prstGeom>
          <a:solidFill>
            <a:srgbClr val="328D96">
              <a:alpha val="24705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" rtl="0" algn="l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ru-RU"/>
              <a:t>Прислів’я , фразеологізми</a:t>
            </a:r>
            <a:endParaRPr/>
          </a:p>
        </p:txBody>
      </p:sp>
      <p:sp>
        <p:nvSpPr>
          <p:cNvPr id="178" name="Google Shape;178;p10"/>
          <p:cNvSpPr txBox="1"/>
          <p:nvPr>
            <p:ph idx="3" type="body"/>
          </p:nvPr>
        </p:nvSpPr>
        <p:spPr>
          <a:xfrm>
            <a:off x="381000" y="1340768"/>
            <a:ext cx="4041648" cy="3816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Коники сюрчали так, що аж у вухах виляскувало; хитрий, мов лис ; обережний, мов куниця; налетіли на тих бусурманів, мов буря; розвелося їх у плавнях, наче комарів; сиділи тихо , мов куріпки; загуділи мов дзвін; великого, мов кавун , кулака; був беззахисний, наче пташенятко на долоні.</a:t>
            </a:r>
            <a:endParaRPr/>
          </a:p>
        </p:txBody>
      </p:sp>
      <p:sp>
        <p:nvSpPr>
          <p:cNvPr id="179" name="Google Shape;179;p10"/>
          <p:cNvSpPr txBox="1"/>
          <p:nvPr>
            <p:ph idx="4" type="body"/>
          </p:nvPr>
        </p:nvSpPr>
        <p:spPr>
          <a:xfrm>
            <a:off x="4718304" y="1484784"/>
            <a:ext cx="4041775" cy="43924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ru-RU"/>
              <a:t>Краще вже перестаратися, ніж потім сто літ раків пекти; у хороброго жижки можуть затруситися; вивели на чисту воду;недовго тобі лишилося ряст топтати; сім шкур спущу ; туман був, хоч в око встрель; коситеся на мене , як миша на крупу; у Сірка очі позичати; ворон воронові навряд чи видзьобає око; добрий курінь кращий від поганої хати.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/>
          <p:nvPr>
            <p:ph type="title"/>
          </p:nvPr>
        </p:nvSpPr>
        <p:spPr>
          <a:xfrm>
            <a:off x="0" y="1412777"/>
            <a:ext cx="9144000" cy="86409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300"/>
              <a:buFont typeface="Trebuchet MS"/>
              <a:buNone/>
            </a:pPr>
            <a:r>
              <a:rPr lang="ru-RU"/>
              <a:t>Мініпроєкт “Погляд у минуле”</a:t>
            </a:r>
            <a:endParaRPr/>
          </a:p>
        </p:txBody>
      </p:sp>
      <p:sp>
        <p:nvSpPr>
          <p:cNvPr id="185" name="Google Shape;185;p11"/>
          <p:cNvSpPr txBox="1"/>
          <p:nvPr>
            <p:ph idx="1" type="body"/>
          </p:nvPr>
        </p:nvSpPr>
        <p:spPr>
          <a:xfrm>
            <a:off x="722312" y="2492896"/>
            <a:ext cx="7954143" cy="30243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85"/>
              <a:buNone/>
            </a:pPr>
            <a:r>
              <a:rPr lang="ru-RU" sz="1985"/>
              <a:t>Привіт , юні козаки Грицику і Саньку! Прочитавши повість “Джури козака Швайки” ,ми дізналася про волелюбних, сміливих героїв, які вміють вистояти у складних ситуаціях.</a:t>
            </a:r>
            <a:endParaRPr sz="1985"/>
          </a:p>
          <a:p>
            <a:pPr indent="0" lvl="0" marL="45720" rtl="0" algn="l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SzPts val="1785"/>
              <a:buNone/>
            </a:pPr>
            <a:r>
              <a:rPr lang="ru-RU" sz="1985"/>
              <a:t>    Ви мої однолітки, але мені  у вас є чого повчитися. Серед своїх ровесників вирізняєтеся самостійністю,наполегливістю та здатністю до вчинків. Не зважаючи на молодий вік ви не побоялися затримати Тишкевича, хоч і ніколи його не бачили. Наздоганяючи ворога, не думаєте про свою безпеку, переносите спрагу та голод. Вмієте їздити на коні верхи і вправно володієте шаблею, хоч і дерев’яною. Ви допомагаєте козаку Швайці, товаришуєте з ним. </a:t>
            </a:r>
            <a:endParaRPr sz="1985"/>
          </a:p>
          <a:p>
            <a:pPr indent="0" lvl="0" marL="45720" rtl="0" algn="l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SzPts val="1785"/>
              <a:buNone/>
            </a:pPr>
            <a:r>
              <a:rPr lang="ru-RU" sz="1985"/>
              <a:t>    Ми , учні 6-б класу, бажаємо вам завжди залишатися сміливими, впевнено йти до своєї мети, бути товарицькими. Сподіваємося, що ви стали справжніми козаками, захисниками рідної землі. </a:t>
            </a:r>
            <a:endParaRPr sz="1985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Городская">
  <a:themeElements>
    <a:clrScheme name="Городская">
      <a:dk1>
        <a:srgbClr val="000000"/>
      </a:dk1>
      <a:lt1>
        <a:srgbClr val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2020-03-04T07:23:52Z</dcterms:created>
  <dc:creator>Українська мова</dc:creator>
</cp:coreProperties>
</file>