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Lst>
  <p:sldSz cx="18288000" cy="10287000"/>
  <p:notesSz cx="6858000" cy="9144000"/>
  <p:embeddedFontLst>
    <p:embeddedFont>
      <p:font typeface="PT Serif Bold" panose="020B0604020202020204" charset="-52"/>
      <p:regular r:id="rId41"/>
    </p:embeddedFont>
    <p:embeddedFont>
      <p:font typeface="Alegreya Bold" panose="020B0604020202020204" charset="0"/>
      <p:regular r:id="rId42"/>
    </p:embeddedFont>
    <p:embeddedFont>
      <p:font typeface="Calibri" panose="020F0502020204030204" pitchFamily="34" charset="0"/>
      <p:regular r:id="rId43"/>
      <p:bold r:id="rId44"/>
      <p:italic r:id="rId45"/>
      <p:boldItalic r:id="rId46"/>
    </p:embeddedFont>
    <p:embeddedFont>
      <p:font typeface="PT Serif" panose="020B0604020202020204" charset="-52"/>
      <p:regular r:id="rId47"/>
    </p:embeddedFont>
    <p:embeddedFont>
      <p:font typeface="Arimo" panose="020B0604020202020204" charset="0"/>
      <p:regular r:id="rId48"/>
    </p:embeddedFont>
    <p:embeddedFont>
      <p:font typeface="Alegreya Ultra-Bold" panose="020B0604020202020204" charset="0"/>
      <p:regular r:id="rId49"/>
    </p:embeddedFont>
    <p:embeddedFont>
      <p:font typeface="Arimo Bold" panose="020B0604020202020204" charset="0"/>
      <p:regular r:id="rId5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p:scale>
          <a:sx n="42" d="100"/>
          <a:sy n="42" d="100"/>
        </p:scale>
        <p:origin x="-704" y="-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2.fntdata"/><Relationship Id="rId47" Type="http://schemas.openxmlformats.org/officeDocument/2006/relationships/font" Target="fonts/font7.fntdata"/><Relationship Id="rId50" Type="http://schemas.openxmlformats.org/officeDocument/2006/relationships/font" Target="fonts/font10.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5.fntdata"/><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4.fntdata"/><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3.fntdata"/><Relationship Id="rId48" Type="http://schemas.openxmlformats.org/officeDocument/2006/relationships/font" Target="fonts/font8.fntdata"/><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6.fntdata"/><Relationship Id="rId20" Type="http://schemas.openxmlformats.org/officeDocument/2006/relationships/slide" Target="slides/slide19.xml"/><Relationship Id="rId41" Type="http://schemas.openxmlformats.org/officeDocument/2006/relationships/font" Target="fonts/font1.fntdata"/><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9.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3/19/2024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3/19/2024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3/19/2024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3/19/2024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9.sv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2.jpeg"/></Relationships>
</file>

<file path=ppt/slides/_rels/slide4.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4.png"/><Relationship Id="rId7" Type="http://schemas.openxmlformats.org/officeDocument/2006/relationships/image" Target="../media/image18.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6.jpeg"/><Relationship Id="rId10" Type="http://schemas.openxmlformats.org/officeDocument/2006/relationships/image" Target="../media/image21.jpeg"/><Relationship Id="rId4" Type="http://schemas.openxmlformats.org/officeDocument/2006/relationships/image" Target="../media/image15.png"/><Relationship Id="rId9" Type="http://schemas.openxmlformats.org/officeDocument/2006/relationships/image" Target="../media/image20.jpeg"/></Relationships>
</file>

<file path=ppt/slides/_rels/slide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6.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14.png"/><Relationship Id="rId7" Type="http://schemas.openxmlformats.org/officeDocument/2006/relationships/image" Target="../media/image2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24.jpeg"/><Relationship Id="rId10" Type="http://schemas.openxmlformats.org/officeDocument/2006/relationships/image" Target="../media/image29.png"/><Relationship Id="rId4" Type="http://schemas.openxmlformats.org/officeDocument/2006/relationships/image" Target="../media/image15.png"/><Relationship Id="rId9" Type="http://schemas.openxmlformats.org/officeDocument/2006/relationships/image" Target="../media/image28.png"/></Relationships>
</file>

<file path=ppt/slides/_rels/slide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33.png"/><Relationship Id="rId4" Type="http://schemas.openxmlformats.org/officeDocument/2006/relationships/image" Target="../media/image32.jpeg"/></Relationships>
</file>

<file path=ppt/slides/_rels/slide9.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5.jpeg"/><Relationship Id="rId7" Type="http://schemas.openxmlformats.org/officeDocument/2006/relationships/image" Target="../media/image38.jpeg"/><Relationship Id="rId2" Type="http://schemas.openxmlformats.org/officeDocument/2006/relationships/image" Target="../media/image34.jpeg"/><Relationship Id="rId1" Type="http://schemas.openxmlformats.org/officeDocument/2006/relationships/slideLayout" Target="../slideLayouts/slideLayout7.xml"/><Relationship Id="rId6" Type="http://schemas.openxmlformats.org/officeDocument/2006/relationships/image" Target="../media/image40.svg"/><Relationship Id="rId11" Type="http://schemas.openxmlformats.org/officeDocument/2006/relationships/image" Target="../media/image45.svg"/><Relationship Id="rId5" Type="http://schemas.openxmlformats.org/officeDocument/2006/relationships/image" Target="../media/image37.png"/><Relationship Id="rId10" Type="http://schemas.openxmlformats.org/officeDocument/2006/relationships/image" Target="../media/image40.png"/><Relationship Id="rId4" Type="http://schemas.openxmlformats.org/officeDocument/2006/relationships/image" Target="../media/image36.jpeg"/><Relationship Id="rId9" Type="http://schemas.openxmlformats.org/officeDocument/2006/relationships/image" Target="../media/image43.sv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2.jpeg"/><Relationship Id="rId4" Type="http://schemas.openxmlformats.org/officeDocument/2006/relationships/image" Target="../media/image41.jpeg"/></Relationships>
</file>

<file path=ppt/slides/_rels/slide1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4.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8.jpeg"/><Relationship Id="rId5" Type="http://schemas.openxmlformats.org/officeDocument/2006/relationships/image" Target="../media/image47.jpeg"/><Relationship Id="rId4" Type="http://schemas.openxmlformats.org/officeDocument/2006/relationships/image" Target="../media/image44.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50.png"/><Relationship Id="rId4" Type="http://schemas.openxmlformats.org/officeDocument/2006/relationships/image" Target="../media/image49.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2.png"/><Relationship Id="rId5" Type="http://schemas.openxmlformats.org/officeDocument/2006/relationships/image" Target="../media/image51.jpeg"/><Relationship Id="rId4" Type="http://schemas.openxmlformats.org/officeDocument/2006/relationships/image" Target="../media/image44.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5.jpeg"/><Relationship Id="rId5" Type="http://schemas.openxmlformats.org/officeDocument/2006/relationships/image" Target="../media/image54.jpeg"/><Relationship Id="rId4" Type="http://schemas.openxmlformats.org/officeDocument/2006/relationships/image" Target="../media/image53.png"/></Relationships>
</file>

<file path=ppt/slides/_rels/slide17.xml.rels><?xml version="1.0" encoding="UTF-8" standalone="yes"?>
<Relationships xmlns="http://schemas.openxmlformats.org/package/2006/relationships"><Relationship Id="rId8" Type="http://schemas.openxmlformats.org/officeDocument/2006/relationships/image" Target="../media/image65.svg"/><Relationship Id="rId13" Type="http://schemas.openxmlformats.org/officeDocument/2006/relationships/image" Target="../media/image61.jpeg"/><Relationship Id="rId3" Type="http://schemas.openxmlformats.org/officeDocument/2006/relationships/image" Target="../media/image2.png"/><Relationship Id="rId7" Type="http://schemas.openxmlformats.org/officeDocument/2006/relationships/image" Target="../media/image58.png"/><Relationship Id="rId12" Type="http://schemas.openxmlformats.org/officeDocument/2006/relationships/image" Target="../media/image68.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7.png"/><Relationship Id="rId11" Type="http://schemas.openxmlformats.org/officeDocument/2006/relationships/image" Target="../media/image60.png"/><Relationship Id="rId5" Type="http://schemas.openxmlformats.org/officeDocument/2006/relationships/image" Target="../media/image62.svg"/><Relationship Id="rId10" Type="http://schemas.openxmlformats.org/officeDocument/2006/relationships/image" Target="../media/image59.png"/><Relationship Id="rId4" Type="http://schemas.openxmlformats.org/officeDocument/2006/relationships/image" Target="../media/image56.png"/><Relationship Id="rId9" Type="http://schemas.openxmlformats.org/officeDocument/2006/relationships/image" Target="../media/image44.png"/></Relationships>
</file>

<file path=ppt/slides/_rels/slide18.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image" Target="../media/image2.png"/><Relationship Id="rId7" Type="http://schemas.openxmlformats.org/officeDocument/2006/relationships/image" Target="../media/image73.svg"/><Relationship Id="rId12" Type="http://schemas.openxmlformats.org/officeDocument/2006/relationships/image" Target="../media/image50.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3.png"/><Relationship Id="rId11" Type="http://schemas.openxmlformats.org/officeDocument/2006/relationships/image" Target="../media/image66.jpeg"/><Relationship Id="rId5" Type="http://schemas.openxmlformats.org/officeDocument/2006/relationships/image" Target="../media/image71.svg"/><Relationship Id="rId10" Type="http://schemas.openxmlformats.org/officeDocument/2006/relationships/image" Target="../media/image65.jpeg"/><Relationship Id="rId4" Type="http://schemas.openxmlformats.org/officeDocument/2006/relationships/image" Target="../media/image62.png"/><Relationship Id="rId9" Type="http://schemas.openxmlformats.org/officeDocument/2006/relationships/image" Target="../media/image75.sv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67.jpe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69.jpeg"/><Relationship Id="rId4" Type="http://schemas.openxmlformats.org/officeDocument/2006/relationships/image" Target="../media/image68.jpeg"/></Relationships>
</file>

<file path=ppt/slides/_rels/slide21.xml.rels><?xml version="1.0" encoding="UTF-8" standalone="yes"?>
<Relationships xmlns="http://schemas.openxmlformats.org/package/2006/relationships"><Relationship Id="rId8" Type="http://schemas.openxmlformats.org/officeDocument/2006/relationships/image" Target="../media/image74.jpeg"/><Relationship Id="rId3" Type="http://schemas.openxmlformats.org/officeDocument/2006/relationships/image" Target="../media/image2.png"/><Relationship Id="rId7" Type="http://schemas.openxmlformats.org/officeDocument/2006/relationships/image" Target="../media/image73.jpeg"/><Relationship Id="rId12" Type="http://schemas.openxmlformats.org/officeDocument/2006/relationships/image" Target="../media/image77.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72.jpeg"/><Relationship Id="rId11" Type="http://schemas.openxmlformats.org/officeDocument/2006/relationships/image" Target="../media/image76.jpeg"/><Relationship Id="rId5" Type="http://schemas.openxmlformats.org/officeDocument/2006/relationships/image" Target="../media/image71.jpeg"/><Relationship Id="rId10" Type="http://schemas.openxmlformats.org/officeDocument/2006/relationships/image" Target="../media/image23.png"/><Relationship Id="rId4" Type="http://schemas.openxmlformats.org/officeDocument/2006/relationships/image" Target="../media/image70.jpeg"/><Relationship Id="rId9" Type="http://schemas.openxmlformats.org/officeDocument/2006/relationships/image" Target="../media/image75.jpeg"/></Relationships>
</file>

<file path=ppt/slides/_rels/slide22.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7.xml"/><Relationship Id="rId4" Type="http://schemas.openxmlformats.org/officeDocument/2006/relationships/image" Target="../media/image80.jpe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81.jpe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84.png"/><Relationship Id="rId5" Type="http://schemas.openxmlformats.org/officeDocument/2006/relationships/image" Target="../media/image83.png"/><Relationship Id="rId4" Type="http://schemas.openxmlformats.org/officeDocument/2006/relationships/image" Target="../media/image82.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99.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87.png"/><Relationship Id="rId5" Type="http://schemas.openxmlformats.org/officeDocument/2006/relationships/image" Target="../media/image86.jpeg"/><Relationship Id="rId4" Type="http://schemas.openxmlformats.org/officeDocument/2006/relationships/image" Target="../media/image85.jpeg"/></Relationships>
</file>

<file path=ppt/slides/_rels/slide26.xml.rels><?xml version="1.0" encoding="UTF-8" standalone="yes"?>
<Relationships xmlns="http://schemas.openxmlformats.org/package/2006/relationships"><Relationship Id="rId8" Type="http://schemas.openxmlformats.org/officeDocument/2006/relationships/image" Target="../media/image91.png"/><Relationship Id="rId3" Type="http://schemas.openxmlformats.org/officeDocument/2006/relationships/image" Target="../media/image2.png"/><Relationship Id="rId7" Type="http://schemas.openxmlformats.org/officeDocument/2006/relationships/image" Target="../media/image90.png"/><Relationship Id="rId12" Type="http://schemas.openxmlformats.org/officeDocument/2006/relationships/image" Target="../media/image108.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89.png"/><Relationship Id="rId11" Type="http://schemas.openxmlformats.org/officeDocument/2006/relationships/image" Target="../media/image94.png"/><Relationship Id="rId5" Type="http://schemas.openxmlformats.org/officeDocument/2006/relationships/image" Target="../media/image101.svg"/><Relationship Id="rId10" Type="http://schemas.openxmlformats.org/officeDocument/2006/relationships/image" Target="../media/image93.png"/><Relationship Id="rId4" Type="http://schemas.openxmlformats.org/officeDocument/2006/relationships/image" Target="../media/image88.png"/><Relationship Id="rId9" Type="http://schemas.openxmlformats.org/officeDocument/2006/relationships/image" Target="../media/image92.png"/></Relationships>
</file>

<file path=ppt/slides/_rels/slide27.xml.rels><?xml version="1.0" encoding="UTF-8" standalone="yes"?>
<Relationships xmlns="http://schemas.openxmlformats.org/package/2006/relationships"><Relationship Id="rId8" Type="http://schemas.openxmlformats.org/officeDocument/2006/relationships/image" Target="../media/image98.png"/><Relationship Id="rId3" Type="http://schemas.openxmlformats.org/officeDocument/2006/relationships/image" Target="../media/image95.png"/><Relationship Id="rId7" Type="http://schemas.openxmlformats.org/officeDocument/2006/relationships/image" Target="../media/image113.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97.png"/><Relationship Id="rId5" Type="http://schemas.openxmlformats.org/officeDocument/2006/relationships/image" Target="../media/image111.svg"/><Relationship Id="rId4" Type="http://schemas.openxmlformats.org/officeDocument/2006/relationships/image" Target="../media/image96.png"/><Relationship Id="rId9" Type="http://schemas.openxmlformats.org/officeDocument/2006/relationships/image" Target="../media/image115.svg"/></Relationships>
</file>

<file path=ppt/slides/_rels/slide28.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99.png"/><Relationship Id="rId1" Type="http://schemas.openxmlformats.org/officeDocument/2006/relationships/slideLayout" Target="../slideLayouts/slideLayout7.xml"/><Relationship Id="rId6" Type="http://schemas.openxmlformats.org/officeDocument/2006/relationships/image" Target="../media/image102.jpeg"/><Relationship Id="rId5" Type="http://schemas.openxmlformats.org/officeDocument/2006/relationships/image" Target="../media/image101.jpeg"/><Relationship Id="rId4" Type="http://schemas.openxmlformats.org/officeDocument/2006/relationships/image" Target="../media/image118.svg"/></Relationships>
</file>

<file path=ppt/slides/_rels/slide29.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06.jpeg"/><Relationship Id="rId5" Type="http://schemas.openxmlformats.org/officeDocument/2006/relationships/image" Target="../media/image105.jpeg"/><Relationship Id="rId4" Type="http://schemas.openxmlformats.org/officeDocument/2006/relationships/image" Target="../media/image104.jpe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26.svg"/><Relationship Id="rId4" Type="http://schemas.openxmlformats.org/officeDocument/2006/relationships/image" Target="../media/image107.png"/></Relationships>
</file>

<file path=ppt/slides/_rels/slide31.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08.jpe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29.svg"/><Relationship Id="rId4" Type="http://schemas.openxmlformats.org/officeDocument/2006/relationships/image" Target="../media/image109.png"/></Relationships>
</file>

<file path=ppt/slides/_rels/slide33.xml.rels><?xml version="1.0" encoding="UTF-8" standalone="yes"?>
<Relationships xmlns="http://schemas.openxmlformats.org/package/2006/relationships"><Relationship Id="rId8" Type="http://schemas.openxmlformats.org/officeDocument/2006/relationships/image" Target="../media/image135.svg"/><Relationship Id="rId3" Type="http://schemas.openxmlformats.org/officeDocument/2006/relationships/image" Target="../media/image110.png"/><Relationship Id="rId7" Type="http://schemas.openxmlformats.org/officeDocument/2006/relationships/image" Target="../media/image11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33.svg"/><Relationship Id="rId5" Type="http://schemas.openxmlformats.org/officeDocument/2006/relationships/image" Target="../media/image111.png"/><Relationship Id="rId4" Type="http://schemas.openxmlformats.org/officeDocument/2006/relationships/image" Target="../media/image131.svg"/></Relationships>
</file>

<file path=ppt/slides/_rels/slide34.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14.jpeg"/><Relationship Id="rId4" Type="http://schemas.openxmlformats.org/officeDocument/2006/relationships/image" Target="../media/image137.svg"/></Relationships>
</file>

<file path=ppt/slides/_rels/slide35.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18.jpeg"/><Relationship Id="rId5" Type="http://schemas.openxmlformats.org/officeDocument/2006/relationships/image" Target="../media/image117.jpeg"/><Relationship Id="rId4" Type="http://schemas.openxmlformats.org/officeDocument/2006/relationships/image" Target="../media/image116.jpeg"/></Relationships>
</file>

<file path=ppt/slides/_rels/slide37.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image" Target="../media/image119.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4CCCC"/>
        </a:solidFill>
        <a:effectLst/>
      </p:bgPr>
    </p:bg>
    <p:spTree>
      <p:nvGrpSpPr>
        <p:cNvPr id="1" name=""/>
        <p:cNvGrpSpPr/>
        <p:nvPr/>
      </p:nvGrpSpPr>
      <p:grpSpPr>
        <a:xfrm>
          <a:off x="0" y="0"/>
          <a:ext cx="0" cy="0"/>
          <a:chOff x="0" y="0"/>
          <a:chExt cx="0" cy="0"/>
        </a:xfrm>
      </p:grpSpPr>
      <p:sp>
        <p:nvSpPr>
          <p:cNvPr id="2" name="Freeform 2"/>
          <p:cNvSpPr/>
          <p:nvPr/>
        </p:nvSpPr>
        <p:spPr>
          <a:xfrm>
            <a:off x="-380999" y="-419099"/>
            <a:ext cx="19288626" cy="11201398"/>
          </a:xfrm>
          <a:custGeom>
            <a:avLst/>
            <a:gdLst/>
            <a:ahLst/>
            <a:cxnLst/>
            <a:rect l="l" t="t" r="r" b="b"/>
            <a:pathLst>
              <a:path w="18907125" h="18878550">
                <a:moveTo>
                  <a:pt x="0" y="0"/>
                </a:moveTo>
                <a:lnTo>
                  <a:pt x="18907125" y="0"/>
                </a:lnTo>
                <a:lnTo>
                  <a:pt x="18907125" y="18878550"/>
                </a:lnTo>
                <a:lnTo>
                  <a:pt x="0" y="18878550"/>
                </a:lnTo>
                <a:lnTo>
                  <a:pt x="0" y="0"/>
                </a:lnTo>
                <a:close/>
              </a:path>
            </a:pathLst>
          </a:custGeom>
          <a:blipFill>
            <a:blip r:embed="rId2"/>
            <a:stretch>
              <a:fillRect/>
            </a:stretch>
          </a:blipFill>
        </p:spPr>
      </p:sp>
      <p:grpSp>
        <p:nvGrpSpPr>
          <p:cNvPr id="3" name="Group 3"/>
          <p:cNvGrpSpPr>
            <a:grpSpLocks noChangeAspect="1"/>
          </p:cNvGrpSpPr>
          <p:nvPr/>
        </p:nvGrpSpPr>
        <p:grpSpPr>
          <a:xfrm rot="96480">
            <a:off x="108927" y="820979"/>
            <a:ext cx="18471109" cy="6263888"/>
            <a:chOff x="0" y="0"/>
            <a:chExt cx="24628145" cy="8351850"/>
          </a:xfrm>
        </p:grpSpPr>
        <p:sp>
          <p:nvSpPr>
            <p:cNvPr id="4" name="Freeform 4"/>
            <p:cNvSpPr/>
            <p:nvPr/>
          </p:nvSpPr>
          <p:spPr>
            <a:xfrm>
              <a:off x="0" y="0"/>
              <a:ext cx="24628095" cy="8351774"/>
            </a:xfrm>
            <a:custGeom>
              <a:avLst/>
              <a:gdLst/>
              <a:ahLst/>
              <a:cxnLst/>
              <a:rect l="l" t="t" r="r" b="b"/>
              <a:pathLst>
                <a:path w="24628095" h="8351774">
                  <a:moveTo>
                    <a:pt x="0" y="0"/>
                  </a:moveTo>
                  <a:lnTo>
                    <a:pt x="219837" y="7829677"/>
                  </a:lnTo>
                  <a:lnTo>
                    <a:pt x="24628095" y="8351774"/>
                  </a:lnTo>
                  <a:lnTo>
                    <a:pt x="24408257" y="522097"/>
                  </a:lnTo>
                  <a:lnTo>
                    <a:pt x="0" y="0"/>
                  </a:lnTo>
                  <a:close/>
                </a:path>
              </a:pathLst>
            </a:custGeom>
            <a:blipFill>
              <a:blip r:embed="rId3"/>
              <a:stretch>
                <a:fillRect l="-7255" t="-3774" r="-16683" b="-38983"/>
              </a:stretch>
            </a:blipFill>
          </p:spPr>
        </p:sp>
      </p:grpSp>
      <p:sp>
        <p:nvSpPr>
          <p:cNvPr id="5" name="Freeform 5"/>
          <p:cNvSpPr/>
          <p:nvPr/>
        </p:nvSpPr>
        <p:spPr>
          <a:xfrm>
            <a:off x="2234070" y="4251636"/>
            <a:ext cx="14220825" cy="5248275"/>
          </a:xfrm>
          <a:custGeom>
            <a:avLst/>
            <a:gdLst/>
            <a:ahLst/>
            <a:cxnLst/>
            <a:rect l="l" t="t" r="r" b="b"/>
            <a:pathLst>
              <a:path w="14220825" h="5248275">
                <a:moveTo>
                  <a:pt x="0" y="0"/>
                </a:moveTo>
                <a:lnTo>
                  <a:pt x="14220825" y="0"/>
                </a:lnTo>
                <a:lnTo>
                  <a:pt x="14220825" y="5248275"/>
                </a:lnTo>
                <a:lnTo>
                  <a:pt x="0" y="5248275"/>
                </a:lnTo>
                <a:lnTo>
                  <a:pt x="0" y="0"/>
                </a:lnTo>
                <a:close/>
              </a:path>
            </a:pathLst>
          </a:custGeom>
          <a:blipFill>
            <a:blip r:embed="rId4"/>
            <a:stretch>
              <a:fillRect/>
            </a:stretch>
          </a:blipFill>
        </p:spPr>
      </p:sp>
      <p:sp>
        <p:nvSpPr>
          <p:cNvPr id="6" name="Freeform 6"/>
          <p:cNvSpPr/>
          <p:nvPr/>
        </p:nvSpPr>
        <p:spPr>
          <a:xfrm>
            <a:off x="12768005" y="5927588"/>
            <a:ext cx="1114425" cy="1142505"/>
          </a:xfrm>
          <a:custGeom>
            <a:avLst/>
            <a:gdLst/>
            <a:ahLst/>
            <a:cxnLst/>
            <a:rect l="l" t="t" r="r" b="b"/>
            <a:pathLst>
              <a:path w="1114425" h="1142505">
                <a:moveTo>
                  <a:pt x="0" y="0"/>
                </a:moveTo>
                <a:lnTo>
                  <a:pt x="1114425" y="0"/>
                </a:lnTo>
                <a:lnTo>
                  <a:pt x="1114425" y="1142505"/>
                </a:lnTo>
                <a:lnTo>
                  <a:pt x="0" y="1142505"/>
                </a:lnTo>
                <a:lnTo>
                  <a:pt x="0" y="0"/>
                </a:lnTo>
                <a:close/>
              </a:path>
            </a:pathLst>
          </a:custGeom>
          <a:blipFill>
            <a:blip r:embed="rId5"/>
            <a:stretch>
              <a:fillRect l="-7687" t="-4211" r="-5"/>
            </a:stretch>
          </a:blipFill>
        </p:spPr>
      </p:sp>
      <p:sp>
        <p:nvSpPr>
          <p:cNvPr id="7" name="Freeform 7"/>
          <p:cNvSpPr/>
          <p:nvPr/>
        </p:nvSpPr>
        <p:spPr>
          <a:xfrm>
            <a:off x="10948959" y="6497907"/>
            <a:ext cx="1962150" cy="2124075"/>
          </a:xfrm>
          <a:custGeom>
            <a:avLst/>
            <a:gdLst/>
            <a:ahLst/>
            <a:cxnLst/>
            <a:rect l="l" t="t" r="r" b="b"/>
            <a:pathLst>
              <a:path w="1962150" h="2124075">
                <a:moveTo>
                  <a:pt x="0" y="0"/>
                </a:moveTo>
                <a:lnTo>
                  <a:pt x="1962150" y="0"/>
                </a:lnTo>
                <a:lnTo>
                  <a:pt x="1962150" y="2124075"/>
                </a:lnTo>
                <a:lnTo>
                  <a:pt x="0" y="2124075"/>
                </a:lnTo>
                <a:lnTo>
                  <a:pt x="0" y="0"/>
                </a:lnTo>
                <a:close/>
              </a:path>
            </a:pathLst>
          </a:custGeom>
          <a:blipFill>
            <a:blip r:embed="rId6"/>
            <a:stretch>
              <a:fillRect/>
            </a:stretch>
          </a:blipFill>
        </p:spPr>
      </p:sp>
      <p:sp>
        <p:nvSpPr>
          <p:cNvPr id="8" name="Freeform 8"/>
          <p:cNvSpPr/>
          <p:nvPr/>
        </p:nvSpPr>
        <p:spPr>
          <a:xfrm>
            <a:off x="9716357" y="5927227"/>
            <a:ext cx="581025" cy="1143000"/>
          </a:xfrm>
          <a:custGeom>
            <a:avLst/>
            <a:gdLst/>
            <a:ahLst/>
            <a:cxnLst/>
            <a:rect l="l" t="t" r="r" b="b"/>
            <a:pathLst>
              <a:path w="581025" h="1143000">
                <a:moveTo>
                  <a:pt x="0" y="0"/>
                </a:moveTo>
                <a:lnTo>
                  <a:pt x="581025" y="0"/>
                </a:lnTo>
                <a:lnTo>
                  <a:pt x="581025" y="1143000"/>
                </a:lnTo>
                <a:lnTo>
                  <a:pt x="0" y="1143000"/>
                </a:lnTo>
                <a:lnTo>
                  <a:pt x="0" y="0"/>
                </a:lnTo>
                <a:close/>
              </a:path>
            </a:pathLst>
          </a:custGeom>
          <a:blipFill>
            <a:blip r:embed="rId7"/>
            <a:stretch>
              <a:fillRect/>
            </a:stretch>
          </a:blipFill>
        </p:spPr>
      </p:sp>
      <p:sp>
        <p:nvSpPr>
          <p:cNvPr id="9" name="TextBox 9"/>
          <p:cNvSpPr txBox="1"/>
          <p:nvPr/>
        </p:nvSpPr>
        <p:spPr>
          <a:xfrm>
            <a:off x="3723865" y="2083832"/>
            <a:ext cx="11984717" cy="2774477"/>
          </a:xfrm>
          <a:prstGeom prst="rect">
            <a:avLst/>
          </a:prstGeom>
        </p:spPr>
        <p:txBody>
          <a:bodyPr lIns="0" tIns="0" rIns="0" bIns="0" rtlCol="0" anchor="t">
            <a:spAutoFit/>
          </a:bodyPr>
          <a:lstStyle/>
          <a:p>
            <a:pPr algn="ctr">
              <a:lnSpc>
                <a:spcPts val="7274"/>
              </a:lnSpc>
            </a:pPr>
            <a:r>
              <a:rPr lang="en-US" sz="5199" dirty="0">
                <a:solidFill>
                  <a:srgbClr val="000000"/>
                </a:solidFill>
                <a:latin typeface="Alegreya Ultra-Bold"/>
              </a:rPr>
              <a:t>«</a:t>
            </a:r>
            <a:r>
              <a:rPr lang="en-US" sz="5199" dirty="0" err="1">
                <a:solidFill>
                  <a:srgbClr val="000000"/>
                </a:solidFill>
                <a:latin typeface="Alegreya Ultra-Bold"/>
              </a:rPr>
              <a:t>Розстріляне</a:t>
            </a:r>
            <a:r>
              <a:rPr lang="en-US" sz="5199" dirty="0">
                <a:solidFill>
                  <a:srgbClr val="000000"/>
                </a:solidFill>
                <a:latin typeface="Alegreya Ultra-Bold"/>
              </a:rPr>
              <a:t> </a:t>
            </a:r>
            <a:r>
              <a:rPr lang="en-US" sz="5199" dirty="0" err="1">
                <a:solidFill>
                  <a:srgbClr val="000000"/>
                </a:solidFill>
                <a:latin typeface="Alegreya Ultra-Bold"/>
              </a:rPr>
              <a:t>відродження</a:t>
            </a:r>
            <a:r>
              <a:rPr lang="en-US" sz="5199" dirty="0">
                <a:solidFill>
                  <a:srgbClr val="000000"/>
                </a:solidFill>
                <a:latin typeface="Alegreya Ultra-Bold"/>
              </a:rPr>
              <a:t>»:</a:t>
            </a:r>
          </a:p>
          <a:p>
            <a:pPr algn="ctr">
              <a:lnSpc>
                <a:spcPts val="7274"/>
              </a:lnSpc>
            </a:pPr>
            <a:r>
              <a:rPr lang="en-US" sz="5199" dirty="0">
                <a:solidFill>
                  <a:srgbClr val="000000"/>
                </a:solidFill>
                <a:latin typeface="Alegreya Ultra-Bold"/>
              </a:rPr>
              <a:t> </a:t>
            </a:r>
            <a:r>
              <a:rPr lang="en-US" sz="5199" dirty="0" err="1">
                <a:solidFill>
                  <a:srgbClr val="000000"/>
                </a:solidFill>
                <a:latin typeface="Alegreya Ultra-Bold"/>
              </a:rPr>
              <a:t>феномен</a:t>
            </a:r>
            <a:r>
              <a:rPr lang="en-US" sz="5199" dirty="0">
                <a:solidFill>
                  <a:srgbClr val="000000"/>
                </a:solidFill>
                <a:latin typeface="Alegreya Ultra-Bold"/>
              </a:rPr>
              <a:t> і </a:t>
            </a:r>
            <a:r>
              <a:rPr lang="en-US" sz="5199" dirty="0" err="1">
                <a:solidFill>
                  <a:srgbClr val="000000"/>
                </a:solidFill>
                <a:latin typeface="Alegreya Ultra-Bold"/>
              </a:rPr>
              <a:t>трагедія</a:t>
            </a:r>
            <a:r>
              <a:rPr lang="en-US" sz="5199" dirty="0">
                <a:solidFill>
                  <a:srgbClr val="000000"/>
                </a:solidFill>
                <a:latin typeface="Alegreya Ultra-Bold"/>
              </a:rPr>
              <a:t> </a:t>
            </a:r>
            <a:r>
              <a:rPr lang="en-US" sz="5199" dirty="0" err="1">
                <a:solidFill>
                  <a:srgbClr val="000000"/>
                </a:solidFill>
                <a:latin typeface="Alegreya Ultra-Bold"/>
              </a:rPr>
              <a:t>української</a:t>
            </a:r>
            <a:r>
              <a:rPr lang="en-US" sz="5199" dirty="0">
                <a:solidFill>
                  <a:srgbClr val="000000"/>
                </a:solidFill>
                <a:latin typeface="Alegreya Ultra-Bold"/>
              </a:rPr>
              <a:t> </a:t>
            </a:r>
            <a:r>
              <a:rPr lang="en-US" sz="5199" dirty="0" err="1">
                <a:solidFill>
                  <a:srgbClr val="000000"/>
                </a:solidFill>
                <a:latin typeface="Alegreya Ultra-Bold"/>
              </a:rPr>
              <a:t>культури</a:t>
            </a:r>
            <a:endParaRPr lang="en-US" sz="5199" dirty="0">
              <a:solidFill>
                <a:srgbClr val="000000"/>
              </a:solidFill>
              <a:latin typeface="Alegreya Ultra-Bold"/>
            </a:endParaRPr>
          </a:p>
        </p:txBody>
      </p:sp>
      <p:sp>
        <p:nvSpPr>
          <p:cNvPr id="10" name="TextBox 10"/>
          <p:cNvSpPr txBox="1"/>
          <p:nvPr/>
        </p:nvSpPr>
        <p:spPr>
          <a:xfrm>
            <a:off x="371027" y="8724243"/>
            <a:ext cx="4697997" cy="1157116"/>
          </a:xfrm>
          <a:prstGeom prst="rect">
            <a:avLst/>
          </a:prstGeom>
        </p:spPr>
        <p:txBody>
          <a:bodyPr lIns="0" tIns="0" rIns="0" bIns="0" rtlCol="0" anchor="t">
            <a:spAutoFit/>
          </a:bodyPr>
          <a:lstStyle/>
          <a:p>
            <a:pPr algn="ctr">
              <a:lnSpc>
                <a:spcPts val="3075"/>
              </a:lnSpc>
            </a:pPr>
            <a:r>
              <a:rPr lang="en-US" sz="2222">
                <a:solidFill>
                  <a:srgbClr val="000000"/>
                </a:solidFill>
                <a:latin typeface="PT Serif Bold"/>
              </a:rPr>
              <a:t>Підготувала вчитель української мови та літератури </a:t>
            </a:r>
          </a:p>
          <a:p>
            <a:pPr algn="ctr">
              <a:lnSpc>
                <a:spcPts val="3075"/>
              </a:lnSpc>
            </a:pPr>
            <a:r>
              <a:rPr lang="en-US" sz="2222">
                <a:solidFill>
                  <a:srgbClr val="000000"/>
                </a:solidFill>
                <a:latin typeface="PT Serif Bold"/>
              </a:rPr>
              <a:t>Шахова Ольга Вікторівна</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FD091"/>
        </a:solidFill>
        <a:effectLst/>
      </p:bgPr>
    </p:bg>
    <p:spTree>
      <p:nvGrpSpPr>
        <p:cNvPr id="1" name=""/>
        <p:cNvGrpSpPr/>
        <p:nvPr/>
      </p:nvGrpSpPr>
      <p:grpSpPr>
        <a:xfrm>
          <a:off x="0" y="0"/>
          <a:ext cx="0" cy="0"/>
          <a:chOff x="0" y="0"/>
          <a:chExt cx="0" cy="0"/>
        </a:xfrm>
      </p:grpSpPr>
      <p:sp>
        <p:nvSpPr>
          <p:cNvPr id="2" name="Freeform 2"/>
          <p:cNvSpPr/>
          <p:nvPr/>
        </p:nvSpPr>
        <p:spPr>
          <a:xfrm>
            <a:off x="-250660" y="-314094"/>
            <a:ext cx="18907125" cy="11794624"/>
          </a:xfrm>
          <a:custGeom>
            <a:avLst/>
            <a:gdLst/>
            <a:ahLst/>
            <a:cxnLst/>
            <a:rect l="l" t="t" r="r" b="b"/>
            <a:pathLst>
              <a:path w="18907125" h="18878550">
                <a:moveTo>
                  <a:pt x="0" y="0"/>
                </a:moveTo>
                <a:lnTo>
                  <a:pt x="18907125" y="0"/>
                </a:lnTo>
                <a:lnTo>
                  <a:pt x="18907125" y="18878550"/>
                </a:lnTo>
                <a:lnTo>
                  <a:pt x="0" y="18878550"/>
                </a:lnTo>
                <a:lnTo>
                  <a:pt x="0" y="0"/>
                </a:lnTo>
                <a:close/>
              </a:path>
            </a:pathLst>
          </a:custGeom>
          <a:blipFill>
            <a:blip r:embed="rId2">
              <a:alphaModFix amt="77000"/>
            </a:blip>
            <a:stretch>
              <a:fillRect/>
            </a:stretch>
          </a:blipFill>
        </p:spPr>
      </p:sp>
      <p:sp>
        <p:nvSpPr>
          <p:cNvPr id="3" name="Freeform 3"/>
          <p:cNvSpPr/>
          <p:nvPr/>
        </p:nvSpPr>
        <p:spPr>
          <a:xfrm>
            <a:off x="-262951" y="-314094"/>
            <a:ext cx="18919415" cy="3368945"/>
          </a:xfrm>
          <a:custGeom>
            <a:avLst/>
            <a:gdLst/>
            <a:ahLst/>
            <a:cxnLst/>
            <a:rect l="l" t="t" r="r" b="b"/>
            <a:pathLst>
              <a:path w="18288000" h="3368945">
                <a:moveTo>
                  <a:pt x="0" y="0"/>
                </a:moveTo>
                <a:lnTo>
                  <a:pt x="18288000" y="0"/>
                </a:lnTo>
                <a:lnTo>
                  <a:pt x="18288000" y="3368945"/>
                </a:lnTo>
                <a:lnTo>
                  <a:pt x="0" y="3368945"/>
                </a:lnTo>
                <a:lnTo>
                  <a:pt x="0" y="0"/>
                </a:lnTo>
                <a:close/>
              </a:path>
            </a:pathLst>
          </a:custGeom>
          <a:blipFill>
            <a:blip r:embed="rId3"/>
            <a:stretch>
              <a:fillRect l="-8923" t="-57205" r="-3368" b="-18369"/>
            </a:stretch>
          </a:blipFill>
        </p:spPr>
      </p:sp>
      <p:grpSp>
        <p:nvGrpSpPr>
          <p:cNvPr id="4" name="Group 4"/>
          <p:cNvGrpSpPr>
            <a:grpSpLocks noChangeAspect="1"/>
          </p:cNvGrpSpPr>
          <p:nvPr/>
        </p:nvGrpSpPr>
        <p:grpSpPr>
          <a:xfrm>
            <a:off x="1035834" y="6285728"/>
            <a:ext cx="2284466" cy="1869319"/>
            <a:chOff x="0" y="0"/>
            <a:chExt cx="2284463" cy="1869313"/>
          </a:xfrm>
        </p:grpSpPr>
        <p:sp>
          <p:nvSpPr>
            <p:cNvPr id="5" name="Freeform 5"/>
            <p:cNvSpPr/>
            <p:nvPr/>
          </p:nvSpPr>
          <p:spPr>
            <a:xfrm>
              <a:off x="-2794" y="0"/>
              <a:ext cx="2292985" cy="1869186"/>
            </a:xfrm>
            <a:custGeom>
              <a:avLst/>
              <a:gdLst/>
              <a:ahLst/>
              <a:cxnLst/>
              <a:rect l="l" t="t" r="r" b="b"/>
              <a:pathLst>
                <a:path w="2292985" h="1869186">
                  <a:moveTo>
                    <a:pt x="628523" y="95123"/>
                  </a:moveTo>
                  <a:cubicBezTo>
                    <a:pt x="681228" y="108839"/>
                    <a:pt x="737489" y="121793"/>
                    <a:pt x="796544" y="133858"/>
                  </a:cubicBezTo>
                  <a:cubicBezTo>
                    <a:pt x="814959" y="137541"/>
                    <a:pt x="833501" y="147828"/>
                    <a:pt x="854710" y="165989"/>
                  </a:cubicBezTo>
                  <a:cubicBezTo>
                    <a:pt x="868299" y="177546"/>
                    <a:pt x="881253" y="190881"/>
                    <a:pt x="893826" y="203708"/>
                  </a:cubicBezTo>
                  <a:lnTo>
                    <a:pt x="912876" y="222885"/>
                  </a:lnTo>
                  <a:cubicBezTo>
                    <a:pt x="836295" y="178054"/>
                    <a:pt x="752221" y="150368"/>
                    <a:pt x="681228" y="147066"/>
                  </a:cubicBezTo>
                  <a:lnTo>
                    <a:pt x="628523" y="95123"/>
                  </a:lnTo>
                  <a:close/>
                  <a:moveTo>
                    <a:pt x="757174" y="222758"/>
                  </a:moveTo>
                  <a:lnTo>
                    <a:pt x="757936" y="222885"/>
                  </a:lnTo>
                  <a:cubicBezTo>
                    <a:pt x="817499" y="235839"/>
                    <a:pt x="870966" y="257429"/>
                    <a:pt x="916940" y="287020"/>
                  </a:cubicBezTo>
                  <a:cubicBezTo>
                    <a:pt x="921131" y="289687"/>
                    <a:pt x="925703" y="291084"/>
                    <a:pt x="930529" y="291084"/>
                  </a:cubicBezTo>
                  <a:cubicBezTo>
                    <a:pt x="939546" y="291084"/>
                    <a:pt x="948944" y="286131"/>
                    <a:pt x="956945" y="275336"/>
                  </a:cubicBezTo>
                  <a:lnTo>
                    <a:pt x="958723" y="264795"/>
                  </a:lnTo>
                  <a:cubicBezTo>
                    <a:pt x="988060" y="291211"/>
                    <a:pt x="1017397" y="317627"/>
                    <a:pt x="1046226" y="343408"/>
                  </a:cubicBezTo>
                  <a:lnTo>
                    <a:pt x="1080770" y="374396"/>
                  </a:lnTo>
                  <a:cubicBezTo>
                    <a:pt x="1117854" y="407670"/>
                    <a:pt x="1156335" y="441960"/>
                    <a:pt x="1198626" y="479552"/>
                  </a:cubicBezTo>
                  <a:cubicBezTo>
                    <a:pt x="1163447" y="465963"/>
                    <a:pt x="1127252" y="456565"/>
                    <a:pt x="1091946" y="448691"/>
                  </a:cubicBezTo>
                  <a:cubicBezTo>
                    <a:pt x="1065911" y="442849"/>
                    <a:pt x="1039368" y="437896"/>
                    <a:pt x="1013587" y="433070"/>
                  </a:cubicBezTo>
                  <a:lnTo>
                    <a:pt x="954913" y="421767"/>
                  </a:lnTo>
                  <a:lnTo>
                    <a:pt x="954278" y="421640"/>
                  </a:lnTo>
                  <a:lnTo>
                    <a:pt x="891667" y="359283"/>
                  </a:lnTo>
                  <a:cubicBezTo>
                    <a:pt x="952119" y="376809"/>
                    <a:pt x="1019048" y="400431"/>
                    <a:pt x="1073277" y="440436"/>
                  </a:cubicBezTo>
                  <a:cubicBezTo>
                    <a:pt x="1076960" y="443230"/>
                    <a:pt x="1081278" y="444500"/>
                    <a:pt x="1085469" y="444500"/>
                  </a:cubicBezTo>
                  <a:cubicBezTo>
                    <a:pt x="1091311" y="444500"/>
                    <a:pt x="1097026" y="441960"/>
                    <a:pt x="1100963" y="437007"/>
                  </a:cubicBezTo>
                  <a:cubicBezTo>
                    <a:pt x="1108075" y="428244"/>
                    <a:pt x="1106932" y="415925"/>
                    <a:pt x="1098550" y="408559"/>
                  </a:cubicBezTo>
                  <a:lnTo>
                    <a:pt x="1092835" y="403606"/>
                  </a:lnTo>
                  <a:cubicBezTo>
                    <a:pt x="1042289" y="360426"/>
                    <a:pt x="987298" y="330454"/>
                    <a:pt x="914654" y="306070"/>
                  </a:cubicBezTo>
                  <a:lnTo>
                    <a:pt x="884047" y="295529"/>
                  </a:lnTo>
                  <a:cubicBezTo>
                    <a:pt x="859028" y="286766"/>
                    <a:pt x="830580" y="276860"/>
                    <a:pt x="802640" y="269113"/>
                  </a:cubicBezTo>
                  <a:lnTo>
                    <a:pt x="757174" y="222758"/>
                  </a:lnTo>
                  <a:close/>
                  <a:moveTo>
                    <a:pt x="1032764" y="497459"/>
                  </a:moveTo>
                  <a:lnTo>
                    <a:pt x="1052449" y="500888"/>
                  </a:lnTo>
                  <a:cubicBezTo>
                    <a:pt x="1133729" y="514985"/>
                    <a:pt x="1225931" y="530860"/>
                    <a:pt x="1289558" y="585089"/>
                  </a:cubicBezTo>
                  <a:lnTo>
                    <a:pt x="1290828" y="586105"/>
                  </a:lnTo>
                  <a:cubicBezTo>
                    <a:pt x="1294765" y="589407"/>
                    <a:pt x="1299337" y="591185"/>
                    <a:pt x="1304036" y="591185"/>
                  </a:cubicBezTo>
                  <a:cubicBezTo>
                    <a:pt x="1308227" y="591185"/>
                    <a:pt x="1312545" y="589788"/>
                    <a:pt x="1316736" y="586867"/>
                  </a:cubicBezTo>
                  <a:lnTo>
                    <a:pt x="1318514" y="585216"/>
                  </a:lnTo>
                  <a:cubicBezTo>
                    <a:pt x="1318514" y="585216"/>
                    <a:pt x="1346581" y="610108"/>
                    <a:pt x="1355471" y="617855"/>
                  </a:cubicBezTo>
                  <a:cubicBezTo>
                    <a:pt x="1314196" y="604139"/>
                    <a:pt x="1275080" y="592201"/>
                    <a:pt x="1236853" y="581660"/>
                  </a:cubicBezTo>
                  <a:lnTo>
                    <a:pt x="1208151" y="573532"/>
                  </a:lnTo>
                  <a:cubicBezTo>
                    <a:pt x="1167511" y="561975"/>
                    <a:pt x="1125474" y="549910"/>
                    <a:pt x="1082929" y="544195"/>
                  </a:cubicBezTo>
                  <a:lnTo>
                    <a:pt x="1042797" y="506730"/>
                  </a:lnTo>
                  <a:lnTo>
                    <a:pt x="1039495" y="503555"/>
                  </a:lnTo>
                  <a:lnTo>
                    <a:pt x="1032891" y="497205"/>
                  </a:lnTo>
                  <a:close/>
                  <a:moveTo>
                    <a:pt x="1173226" y="627761"/>
                  </a:moveTo>
                  <a:cubicBezTo>
                    <a:pt x="1189609" y="630936"/>
                    <a:pt x="1206119" y="634365"/>
                    <a:pt x="1221867" y="638175"/>
                  </a:cubicBezTo>
                  <a:lnTo>
                    <a:pt x="1358900" y="676402"/>
                  </a:lnTo>
                  <a:cubicBezTo>
                    <a:pt x="1342263" y="673227"/>
                    <a:pt x="1325499" y="670179"/>
                    <a:pt x="1308735" y="667131"/>
                  </a:cubicBezTo>
                  <a:lnTo>
                    <a:pt x="1236218" y="653542"/>
                  </a:lnTo>
                  <a:cubicBezTo>
                    <a:pt x="1223391" y="650875"/>
                    <a:pt x="1210056" y="647192"/>
                    <a:pt x="1197102" y="643636"/>
                  </a:cubicBezTo>
                  <a:lnTo>
                    <a:pt x="1187704" y="641096"/>
                  </a:lnTo>
                  <a:lnTo>
                    <a:pt x="1182878" y="636651"/>
                  </a:lnTo>
                  <a:lnTo>
                    <a:pt x="1173099" y="627761"/>
                  </a:lnTo>
                  <a:close/>
                  <a:moveTo>
                    <a:pt x="1942846" y="665480"/>
                  </a:moveTo>
                  <a:lnTo>
                    <a:pt x="1946910" y="666496"/>
                  </a:lnTo>
                  <a:lnTo>
                    <a:pt x="1954530" y="668401"/>
                  </a:lnTo>
                  <a:cubicBezTo>
                    <a:pt x="1978914" y="674624"/>
                    <a:pt x="1994154" y="678434"/>
                    <a:pt x="1999107" y="679196"/>
                  </a:cubicBezTo>
                  <a:lnTo>
                    <a:pt x="2030857" y="684149"/>
                  </a:lnTo>
                  <a:cubicBezTo>
                    <a:pt x="2062099" y="689102"/>
                    <a:pt x="2094357" y="694182"/>
                    <a:pt x="2126488" y="697103"/>
                  </a:cubicBezTo>
                  <a:lnTo>
                    <a:pt x="2137918" y="759079"/>
                  </a:lnTo>
                  <a:cubicBezTo>
                    <a:pt x="2096008" y="737743"/>
                    <a:pt x="2044573" y="726313"/>
                    <a:pt x="1989709" y="726313"/>
                  </a:cubicBezTo>
                  <a:cubicBezTo>
                    <a:pt x="1988312" y="726313"/>
                    <a:pt x="1986915" y="726313"/>
                    <a:pt x="1985391" y="726313"/>
                  </a:cubicBezTo>
                  <a:lnTo>
                    <a:pt x="1942846" y="665480"/>
                  </a:lnTo>
                  <a:close/>
                  <a:moveTo>
                    <a:pt x="1286129" y="729742"/>
                  </a:moveTo>
                  <a:cubicBezTo>
                    <a:pt x="1290320" y="730377"/>
                    <a:pt x="1294511" y="731012"/>
                    <a:pt x="1298575" y="731647"/>
                  </a:cubicBezTo>
                  <a:lnTo>
                    <a:pt x="1337818" y="737870"/>
                  </a:lnTo>
                  <a:cubicBezTo>
                    <a:pt x="1414653" y="749808"/>
                    <a:pt x="1494028" y="762000"/>
                    <a:pt x="1561719" y="798195"/>
                  </a:cubicBezTo>
                  <a:lnTo>
                    <a:pt x="1566164" y="802005"/>
                  </a:lnTo>
                  <a:lnTo>
                    <a:pt x="1435227" y="774319"/>
                  </a:lnTo>
                  <a:cubicBezTo>
                    <a:pt x="1413891" y="770128"/>
                    <a:pt x="1392301" y="764159"/>
                    <a:pt x="1369441" y="757809"/>
                  </a:cubicBezTo>
                  <a:lnTo>
                    <a:pt x="1297432" y="739902"/>
                  </a:lnTo>
                  <a:lnTo>
                    <a:pt x="1293622" y="736473"/>
                  </a:lnTo>
                  <a:lnTo>
                    <a:pt x="1286002" y="729742"/>
                  </a:lnTo>
                  <a:close/>
                  <a:moveTo>
                    <a:pt x="2008886" y="769366"/>
                  </a:moveTo>
                  <a:cubicBezTo>
                    <a:pt x="2054098" y="777240"/>
                    <a:pt x="2098548" y="789559"/>
                    <a:pt x="2146681" y="807339"/>
                  </a:cubicBezTo>
                  <a:cubicBezTo>
                    <a:pt x="2151253" y="833120"/>
                    <a:pt x="2155698" y="858393"/>
                    <a:pt x="2159762" y="882904"/>
                  </a:cubicBezTo>
                  <a:lnTo>
                    <a:pt x="2080514" y="853313"/>
                  </a:lnTo>
                  <a:cubicBezTo>
                    <a:pt x="2066671" y="848487"/>
                    <a:pt x="2052955" y="843661"/>
                    <a:pt x="2039493" y="838708"/>
                  </a:cubicBezTo>
                  <a:lnTo>
                    <a:pt x="2008886" y="769366"/>
                  </a:lnTo>
                  <a:close/>
                  <a:moveTo>
                    <a:pt x="2062734" y="905002"/>
                  </a:moveTo>
                  <a:cubicBezTo>
                    <a:pt x="2095373" y="921766"/>
                    <a:pt x="2132457" y="939165"/>
                    <a:pt x="2170176" y="947674"/>
                  </a:cubicBezTo>
                  <a:lnTo>
                    <a:pt x="2173986" y="972947"/>
                  </a:lnTo>
                  <a:cubicBezTo>
                    <a:pt x="2170557" y="971677"/>
                    <a:pt x="2167128" y="970407"/>
                    <a:pt x="2157857" y="966851"/>
                  </a:cubicBezTo>
                  <a:lnTo>
                    <a:pt x="2145919" y="962279"/>
                  </a:lnTo>
                  <a:cubicBezTo>
                    <a:pt x="2124710" y="953770"/>
                    <a:pt x="2097278" y="942467"/>
                    <a:pt x="2067814" y="920750"/>
                  </a:cubicBezTo>
                  <a:lnTo>
                    <a:pt x="2062861" y="905002"/>
                  </a:lnTo>
                  <a:close/>
                  <a:moveTo>
                    <a:pt x="1520698" y="918718"/>
                  </a:moveTo>
                  <a:cubicBezTo>
                    <a:pt x="1523873" y="918845"/>
                    <a:pt x="1527175" y="918845"/>
                    <a:pt x="1530350" y="918972"/>
                  </a:cubicBezTo>
                  <a:lnTo>
                    <a:pt x="1604645" y="925322"/>
                  </a:lnTo>
                  <a:lnTo>
                    <a:pt x="1607566" y="925703"/>
                  </a:lnTo>
                  <a:cubicBezTo>
                    <a:pt x="1614424" y="926465"/>
                    <a:pt x="1621282" y="926592"/>
                    <a:pt x="1628013" y="926592"/>
                  </a:cubicBezTo>
                  <a:cubicBezTo>
                    <a:pt x="1630553" y="926592"/>
                    <a:pt x="1632966" y="926592"/>
                    <a:pt x="1635506" y="926592"/>
                  </a:cubicBezTo>
                  <a:lnTo>
                    <a:pt x="1635506" y="926592"/>
                  </a:lnTo>
                  <a:lnTo>
                    <a:pt x="1594739" y="977900"/>
                  </a:lnTo>
                  <a:cubicBezTo>
                    <a:pt x="1580896" y="970534"/>
                    <a:pt x="1566799" y="960628"/>
                    <a:pt x="1551686" y="947801"/>
                  </a:cubicBezTo>
                  <a:lnTo>
                    <a:pt x="1520825" y="918718"/>
                  </a:lnTo>
                  <a:close/>
                  <a:moveTo>
                    <a:pt x="2088007" y="994156"/>
                  </a:moveTo>
                  <a:cubicBezTo>
                    <a:pt x="2118868" y="1011047"/>
                    <a:pt x="2150745" y="1025779"/>
                    <a:pt x="2182368" y="1032002"/>
                  </a:cubicBezTo>
                  <a:cubicBezTo>
                    <a:pt x="2184273" y="1046480"/>
                    <a:pt x="2186178" y="1060958"/>
                    <a:pt x="2185670" y="1074547"/>
                  </a:cubicBezTo>
                  <a:lnTo>
                    <a:pt x="2176399" y="1070610"/>
                  </a:lnTo>
                  <a:lnTo>
                    <a:pt x="2167001" y="1066546"/>
                  </a:lnTo>
                  <a:cubicBezTo>
                    <a:pt x="2144395" y="1056513"/>
                    <a:pt x="2121027" y="1045083"/>
                    <a:pt x="2097405" y="1032637"/>
                  </a:cubicBezTo>
                  <a:lnTo>
                    <a:pt x="2088007" y="994156"/>
                  </a:lnTo>
                  <a:close/>
                  <a:moveTo>
                    <a:pt x="2112645" y="1099947"/>
                  </a:moveTo>
                  <a:cubicBezTo>
                    <a:pt x="2138172" y="1115695"/>
                    <a:pt x="2165858" y="1130808"/>
                    <a:pt x="2195449" y="1143762"/>
                  </a:cubicBezTo>
                  <a:lnTo>
                    <a:pt x="2196973" y="1158240"/>
                  </a:lnTo>
                  <a:cubicBezTo>
                    <a:pt x="2190496" y="1153033"/>
                    <a:pt x="2183384" y="1148715"/>
                    <a:pt x="2176272" y="1144270"/>
                  </a:cubicBezTo>
                  <a:lnTo>
                    <a:pt x="2117217" y="1105789"/>
                  </a:lnTo>
                  <a:lnTo>
                    <a:pt x="2113534" y="1104265"/>
                  </a:lnTo>
                  <a:lnTo>
                    <a:pt x="2113280" y="1102868"/>
                  </a:lnTo>
                  <a:lnTo>
                    <a:pt x="2112645" y="1100074"/>
                  </a:lnTo>
                  <a:close/>
                  <a:moveTo>
                    <a:pt x="2132203" y="1181735"/>
                  </a:moveTo>
                  <a:lnTo>
                    <a:pt x="2141093" y="1187577"/>
                  </a:lnTo>
                  <a:lnTo>
                    <a:pt x="2147824" y="1192403"/>
                  </a:lnTo>
                  <a:cubicBezTo>
                    <a:pt x="2161413" y="1202182"/>
                    <a:pt x="2176780" y="1213231"/>
                    <a:pt x="2197481" y="1215771"/>
                  </a:cubicBezTo>
                  <a:lnTo>
                    <a:pt x="2201926" y="1215263"/>
                  </a:lnTo>
                  <a:cubicBezTo>
                    <a:pt x="2204339" y="1248410"/>
                    <a:pt x="2206117" y="1282319"/>
                    <a:pt x="2205101" y="1314323"/>
                  </a:cubicBezTo>
                  <a:lnTo>
                    <a:pt x="2198878" y="1307719"/>
                  </a:lnTo>
                  <a:lnTo>
                    <a:pt x="2192528" y="1302131"/>
                  </a:lnTo>
                  <a:cubicBezTo>
                    <a:pt x="2181860" y="1292987"/>
                    <a:pt x="2170303" y="1285240"/>
                    <a:pt x="2159127" y="1277747"/>
                  </a:cubicBezTo>
                  <a:lnTo>
                    <a:pt x="2151761" y="1272794"/>
                  </a:lnTo>
                  <a:lnTo>
                    <a:pt x="2146173" y="1271016"/>
                  </a:lnTo>
                  <a:lnTo>
                    <a:pt x="2145157" y="1265174"/>
                  </a:lnTo>
                  <a:lnTo>
                    <a:pt x="2145411" y="1254887"/>
                  </a:lnTo>
                  <a:lnTo>
                    <a:pt x="2149983" y="1257173"/>
                  </a:lnTo>
                  <a:cubicBezTo>
                    <a:pt x="2152015" y="1258189"/>
                    <a:pt x="2154047" y="1258697"/>
                    <a:pt x="2156333" y="1258697"/>
                  </a:cubicBezTo>
                  <a:cubicBezTo>
                    <a:pt x="2161794" y="1258697"/>
                    <a:pt x="2167890" y="1255395"/>
                    <a:pt x="2175129" y="1246886"/>
                  </a:cubicBezTo>
                  <a:lnTo>
                    <a:pt x="2171065" y="1231646"/>
                  </a:lnTo>
                  <a:cubicBezTo>
                    <a:pt x="2162175" y="1218946"/>
                    <a:pt x="2150872" y="1208659"/>
                    <a:pt x="2137918" y="1197610"/>
                  </a:cubicBezTo>
                  <a:lnTo>
                    <a:pt x="2131060" y="1188339"/>
                  </a:lnTo>
                  <a:lnTo>
                    <a:pt x="2132076" y="1181481"/>
                  </a:lnTo>
                  <a:close/>
                  <a:moveTo>
                    <a:pt x="2157857" y="1349121"/>
                  </a:moveTo>
                  <a:lnTo>
                    <a:pt x="2160524" y="1351280"/>
                  </a:lnTo>
                  <a:lnTo>
                    <a:pt x="2165985" y="1355471"/>
                  </a:lnTo>
                  <a:cubicBezTo>
                    <a:pt x="2171319" y="1359408"/>
                    <a:pt x="2177288" y="1361313"/>
                    <a:pt x="2183130" y="1361313"/>
                  </a:cubicBezTo>
                  <a:cubicBezTo>
                    <a:pt x="2190877" y="1361313"/>
                    <a:pt x="2198497" y="1357884"/>
                    <a:pt x="2204466" y="1350899"/>
                  </a:cubicBezTo>
                  <a:lnTo>
                    <a:pt x="2205736" y="1349121"/>
                  </a:lnTo>
                  <a:lnTo>
                    <a:pt x="2205736" y="1349121"/>
                  </a:lnTo>
                  <a:cubicBezTo>
                    <a:pt x="2204466" y="1392428"/>
                    <a:pt x="2200021" y="1435862"/>
                    <a:pt x="2190750" y="1478407"/>
                  </a:cubicBezTo>
                  <a:cubicBezTo>
                    <a:pt x="2185924" y="1500759"/>
                    <a:pt x="2179320" y="1519682"/>
                    <a:pt x="2171192" y="1534922"/>
                  </a:cubicBezTo>
                  <a:cubicBezTo>
                    <a:pt x="2170938" y="1477264"/>
                    <a:pt x="2166493" y="1415923"/>
                    <a:pt x="2157730" y="1349121"/>
                  </a:cubicBezTo>
                  <a:close/>
                  <a:moveTo>
                    <a:pt x="532257" y="93980"/>
                  </a:moveTo>
                  <a:cubicBezTo>
                    <a:pt x="576453" y="147701"/>
                    <a:pt x="626491" y="203581"/>
                    <a:pt x="683641" y="265557"/>
                  </a:cubicBezTo>
                  <a:lnTo>
                    <a:pt x="682371" y="268732"/>
                  </a:lnTo>
                  <a:cubicBezTo>
                    <a:pt x="679323" y="277749"/>
                    <a:pt x="681990" y="287782"/>
                    <a:pt x="688975" y="293878"/>
                  </a:cubicBezTo>
                  <a:lnTo>
                    <a:pt x="689737" y="294513"/>
                  </a:lnTo>
                  <a:cubicBezTo>
                    <a:pt x="703072" y="304673"/>
                    <a:pt x="719455" y="313182"/>
                    <a:pt x="739775" y="320675"/>
                  </a:cubicBezTo>
                  <a:cubicBezTo>
                    <a:pt x="760476" y="341503"/>
                    <a:pt x="782066" y="362839"/>
                    <a:pt x="797941" y="386715"/>
                  </a:cubicBezTo>
                  <a:lnTo>
                    <a:pt x="788797" y="398526"/>
                  </a:lnTo>
                  <a:cubicBezTo>
                    <a:pt x="784225" y="408686"/>
                    <a:pt x="786765" y="420243"/>
                    <a:pt x="795909" y="428117"/>
                  </a:cubicBezTo>
                  <a:cubicBezTo>
                    <a:pt x="819912" y="448564"/>
                    <a:pt x="852297" y="463296"/>
                    <a:pt x="897763" y="474345"/>
                  </a:cubicBezTo>
                  <a:lnTo>
                    <a:pt x="986790" y="561086"/>
                  </a:lnTo>
                  <a:lnTo>
                    <a:pt x="987171" y="570357"/>
                  </a:lnTo>
                  <a:lnTo>
                    <a:pt x="994283" y="579628"/>
                  </a:lnTo>
                  <a:cubicBezTo>
                    <a:pt x="995807" y="580898"/>
                    <a:pt x="997458" y="581914"/>
                    <a:pt x="1005713" y="585724"/>
                  </a:cubicBezTo>
                  <a:lnTo>
                    <a:pt x="1021207" y="591693"/>
                  </a:lnTo>
                  <a:cubicBezTo>
                    <a:pt x="1043813" y="612902"/>
                    <a:pt x="1066292" y="634111"/>
                    <a:pt x="1089660" y="659257"/>
                  </a:cubicBezTo>
                  <a:lnTo>
                    <a:pt x="1094486" y="665988"/>
                  </a:lnTo>
                  <a:cubicBezTo>
                    <a:pt x="1096899" y="668528"/>
                    <a:pt x="1099566" y="670814"/>
                    <a:pt x="1102233" y="673100"/>
                  </a:cubicBezTo>
                  <a:lnTo>
                    <a:pt x="1127252" y="690118"/>
                  </a:lnTo>
                  <a:cubicBezTo>
                    <a:pt x="1156081" y="716661"/>
                    <a:pt x="1184910" y="743204"/>
                    <a:pt x="1215517" y="773557"/>
                  </a:cubicBezTo>
                  <a:lnTo>
                    <a:pt x="1221232" y="779907"/>
                  </a:lnTo>
                  <a:lnTo>
                    <a:pt x="1226312" y="783590"/>
                  </a:lnTo>
                  <a:lnTo>
                    <a:pt x="1236091" y="789559"/>
                  </a:lnTo>
                  <a:cubicBezTo>
                    <a:pt x="1318768" y="863854"/>
                    <a:pt x="1407160" y="941324"/>
                    <a:pt x="1499235" y="1020191"/>
                  </a:cubicBezTo>
                  <a:lnTo>
                    <a:pt x="1500759" y="1021080"/>
                  </a:lnTo>
                  <a:cubicBezTo>
                    <a:pt x="1506474" y="1025017"/>
                    <a:pt x="1512697" y="1027303"/>
                    <a:pt x="1520825" y="1027303"/>
                  </a:cubicBezTo>
                  <a:cubicBezTo>
                    <a:pt x="1526032" y="1027303"/>
                    <a:pt x="1532001" y="1026414"/>
                    <a:pt x="1539113" y="1024382"/>
                  </a:cubicBezTo>
                  <a:lnTo>
                    <a:pt x="1551051" y="1014349"/>
                  </a:lnTo>
                  <a:cubicBezTo>
                    <a:pt x="1553464" y="1016381"/>
                    <a:pt x="1555877" y="1018413"/>
                    <a:pt x="1558417" y="1020572"/>
                  </a:cubicBezTo>
                  <a:lnTo>
                    <a:pt x="1585722" y="1044956"/>
                  </a:lnTo>
                  <a:lnTo>
                    <a:pt x="1586611" y="1045718"/>
                  </a:lnTo>
                  <a:cubicBezTo>
                    <a:pt x="1591945" y="1050290"/>
                    <a:pt x="1599184" y="1052576"/>
                    <a:pt x="1606423" y="1052576"/>
                  </a:cubicBezTo>
                  <a:cubicBezTo>
                    <a:pt x="1614043" y="1052576"/>
                    <a:pt x="1621663" y="1050163"/>
                    <a:pt x="1627378" y="1045210"/>
                  </a:cubicBezTo>
                  <a:cubicBezTo>
                    <a:pt x="1665478" y="1012698"/>
                    <a:pt x="1699260" y="973709"/>
                    <a:pt x="1732026" y="935863"/>
                  </a:cubicBezTo>
                  <a:lnTo>
                    <a:pt x="1778127" y="883666"/>
                  </a:lnTo>
                  <a:cubicBezTo>
                    <a:pt x="1792986" y="867664"/>
                    <a:pt x="1807845" y="851789"/>
                    <a:pt x="1822704" y="835787"/>
                  </a:cubicBezTo>
                  <a:lnTo>
                    <a:pt x="1902841" y="749046"/>
                  </a:lnTo>
                  <a:cubicBezTo>
                    <a:pt x="1974723" y="857758"/>
                    <a:pt x="2006473" y="1000125"/>
                    <a:pt x="2034667" y="1126363"/>
                  </a:cubicBezTo>
                  <a:lnTo>
                    <a:pt x="2035302" y="1129411"/>
                  </a:lnTo>
                  <a:cubicBezTo>
                    <a:pt x="2063623" y="1256411"/>
                    <a:pt x="2095119" y="1421765"/>
                    <a:pt x="2088515" y="1580261"/>
                  </a:cubicBezTo>
                  <a:cubicBezTo>
                    <a:pt x="1970913" y="1602740"/>
                    <a:pt x="1850771" y="1621790"/>
                    <a:pt x="1734439" y="1640078"/>
                  </a:cubicBezTo>
                  <a:cubicBezTo>
                    <a:pt x="1545590" y="1669796"/>
                    <a:pt x="1350772" y="1700530"/>
                    <a:pt x="1161542" y="1747393"/>
                  </a:cubicBezTo>
                  <a:cubicBezTo>
                    <a:pt x="1197864" y="1708912"/>
                    <a:pt x="1230122" y="1671574"/>
                    <a:pt x="1256157" y="1628902"/>
                  </a:cubicBezTo>
                  <a:cubicBezTo>
                    <a:pt x="1257554" y="1629029"/>
                    <a:pt x="1258951" y="1629156"/>
                    <a:pt x="1260348" y="1629156"/>
                  </a:cubicBezTo>
                  <a:cubicBezTo>
                    <a:pt x="1269746" y="1629156"/>
                    <a:pt x="1278890" y="1625219"/>
                    <a:pt x="1286002" y="1617853"/>
                  </a:cubicBezTo>
                  <a:cubicBezTo>
                    <a:pt x="1294892" y="1609598"/>
                    <a:pt x="1299972" y="1597914"/>
                    <a:pt x="1299718" y="1586357"/>
                  </a:cubicBezTo>
                  <a:cubicBezTo>
                    <a:pt x="1299464" y="1575689"/>
                    <a:pt x="1294638" y="1565656"/>
                    <a:pt x="1285494" y="1557782"/>
                  </a:cubicBezTo>
                  <a:cubicBezTo>
                    <a:pt x="1271270" y="1544828"/>
                    <a:pt x="1255776" y="1531239"/>
                    <a:pt x="1238377" y="1516380"/>
                  </a:cubicBezTo>
                  <a:lnTo>
                    <a:pt x="1167765" y="1457579"/>
                  </a:lnTo>
                  <a:cubicBezTo>
                    <a:pt x="1145413" y="1439164"/>
                    <a:pt x="1123061" y="1420876"/>
                    <a:pt x="1101090" y="1402207"/>
                  </a:cubicBezTo>
                  <a:lnTo>
                    <a:pt x="1087882" y="1390904"/>
                  </a:lnTo>
                  <a:cubicBezTo>
                    <a:pt x="1066673" y="1372870"/>
                    <a:pt x="1045591" y="1354709"/>
                    <a:pt x="1024509" y="1336548"/>
                  </a:cubicBezTo>
                  <a:lnTo>
                    <a:pt x="961009" y="1282192"/>
                  </a:lnTo>
                  <a:cubicBezTo>
                    <a:pt x="902843" y="1232662"/>
                    <a:pt x="833628" y="1174623"/>
                    <a:pt x="761365" y="1120267"/>
                  </a:cubicBezTo>
                  <a:cubicBezTo>
                    <a:pt x="667512" y="1049782"/>
                    <a:pt x="568960" y="982726"/>
                    <a:pt x="473583" y="917956"/>
                  </a:cubicBezTo>
                  <a:cubicBezTo>
                    <a:pt x="451993" y="903351"/>
                    <a:pt x="430403" y="888619"/>
                    <a:pt x="408940" y="873887"/>
                  </a:cubicBezTo>
                  <a:lnTo>
                    <a:pt x="179705" y="710184"/>
                  </a:lnTo>
                  <a:cubicBezTo>
                    <a:pt x="151257" y="689483"/>
                    <a:pt x="122809" y="668782"/>
                    <a:pt x="94234" y="648208"/>
                  </a:cubicBezTo>
                  <a:lnTo>
                    <a:pt x="235458" y="468884"/>
                  </a:lnTo>
                  <a:cubicBezTo>
                    <a:pt x="263017" y="433451"/>
                    <a:pt x="290449" y="398018"/>
                    <a:pt x="318262" y="362712"/>
                  </a:cubicBezTo>
                  <a:lnTo>
                    <a:pt x="337820" y="337820"/>
                  </a:lnTo>
                  <a:cubicBezTo>
                    <a:pt x="373634" y="292481"/>
                    <a:pt x="410464" y="245618"/>
                    <a:pt x="447675" y="200152"/>
                  </a:cubicBezTo>
                  <a:lnTo>
                    <a:pt x="469900" y="173101"/>
                  </a:lnTo>
                  <a:cubicBezTo>
                    <a:pt x="478790" y="162306"/>
                    <a:pt x="487680" y="151384"/>
                    <a:pt x="496697" y="140462"/>
                  </a:cubicBezTo>
                  <a:lnTo>
                    <a:pt x="513461" y="120777"/>
                  </a:lnTo>
                  <a:lnTo>
                    <a:pt x="514477" y="119634"/>
                  </a:lnTo>
                  <a:cubicBezTo>
                    <a:pt x="522097" y="116078"/>
                    <a:pt x="528193" y="109093"/>
                    <a:pt x="531622" y="98425"/>
                  </a:cubicBezTo>
                  <a:lnTo>
                    <a:pt x="532257" y="93980"/>
                  </a:lnTo>
                  <a:close/>
                  <a:moveTo>
                    <a:pt x="507111" y="0"/>
                  </a:moveTo>
                  <a:cubicBezTo>
                    <a:pt x="500888" y="0"/>
                    <a:pt x="494665" y="127"/>
                    <a:pt x="488315" y="508"/>
                  </a:cubicBezTo>
                  <a:cubicBezTo>
                    <a:pt x="478155" y="1143"/>
                    <a:pt x="469646" y="7747"/>
                    <a:pt x="466344" y="17907"/>
                  </a:cubicBezTo>
                  <a:cubicBezTo>
                    <a:pt x="462788" y="28575"/>
                    <a:pt x="465709" y="40386"/>
                    <a:pt x="473583" y="47117"/>
                  </a:cubicBezTo>
                  <a:cubicBezTo>
                    <a:pt x="475869" y="49149"/>
                    <a:pt x="478663" y="50673"/>
                    <a:pt x="481584" y="51689"/>
                  </a:cubicBezTo>
                  <a:lnTo>
                    <a:pt x="513588" y="63373"/>
                  </a:lnTo>
                  <a:lnTo>
                    <a:pt x="510794" y="64770"/>
                  </a:lnTo>
                  <a:lnTo>
                    <a:pt x="502539" y="64770"/>
                  </a:lnTo>
                  <a:cubicBezTo>
                    <a:pt x="469392" y="68199"/>
                    <a:pt x="411607" y="125476"/>
                    <a:pt x="315341" y="250571"/>
                  </a:cubicBezTo>
                  <a:cubicBezTo>
                    <a:pt x="310642" y="256667"/>
                    <a:pt x="307213" y="261112"/>
                    <a:pt x="305562" y="263017"/>
                  </a:cubicBezTo>
                  <a:lnTo>
                    <a:pt x="179197" y="419989"/>
                  </a:lnTo>
                  <a:cubicBezTo>
                    <a:pt x="129921" y="481838"/>
                    <a:pt x="79121" y="545719"/>
                    <a:pt x="19177" y="607568"/>
                  </a:cubicBezTo>
                  <a:lnTo>
                    <a:pt x="6731" y="619760"/>
                  </a:lnTo>
                  <a:cubicBezTo>
                    <a:pt x="0" y="630809"/>
                    <a:pt x="1778" y="644398"/>
                    <a:pt x="11176" y="653796"/>
                  </a:cubicBezTo>
                  <a:lnTo>
                    <a:pt x="110236" y="744855"/>
                  </a:lnTo>
                  <a:cubicBezTo>
                    <a:pt x="224155" y="842010"/>
                    <a:pt x="351536" y="927989"/>
                    <a:pt x="474599" y="1011174"/>
                  </a:cubicBezTo>
                  <a:cubicBezTo>
                    <a:pt x="554990" y="1065403"/>
                    <a:pt x="638048" y="1121537"/>
                    <a:pt x="715772" y="1179703"/>
                  </a:cubicBezTo>
                  <a:cubicBezTo>
                    <a:pt x="763905" y="1215771"/>
                    <a:pt x="813435" y="1255649"/>
                    <a:pt x="871728" y="1305306"/>
                  </a:cubicBezTo>
                  <a:lnTo>
                    <a:pt x="1006729" y="1423289"/>
                  </a:lnTo>
                  <a:cubicBezTo>
                    <a:pt x="1050798" y="1462278"/>
                    <a:pt x="1096391" y="1502664"/>
                    <a:pt x="1141984" y="1541399"/>
                  </a:cubicBezTo>
                  <a:lnTo>
                    <a:pt x="1187069" y="1579372"/>
                  </a:lnTo>
                  <a:cubicBezTo>
                    <a:pt x="1155065" y="1635125"/>
                    <a:pt x="1107694" y="1683131"/>
                    <a:pt x="1061720" y="1729486"/>
                  </a:cubicBezTo>
                  <a:lnTo>
                    <a:pt x="993521" y="1801368"/>
                  </a:lnTo>
                  <a:cubicBezTo>
                    <a:pt x="986028" y="1810004"/>
                    <a:pt x="982472" y="1819910"/>
                    <a:pt x="983234" y="1829943"/>
                  </a:cubicBezTo>
                  <a:cubicBezTo>
                    <a:pt x="983996" y="1840230"/>
                    <a:pt x="989203" y="1850136"/>
                    <a:pt x="997966" y="1857502"/>
                  </a:cubicBezTo>
                  <a:cubicBezTo>
                    <a:pt x="1006983" y="1865122"/>
                    <a:pt x="1018286" y="1869186"/>
                    <a:pt x="1029335" y="1869186"/>
                  </a:cubicBezTo>
                  <a:cubicBezTo>
                    <a:pt x="1033653" y="1869186"/>
                    <a:pt x="1037971" y="1868551"/>
                    <a:pt x="1042162" y="1867281"/>
                  </a:cubicBezTo>
                  <a:cubicBezTo>
                    <a:pt x="1273048" y="1796669"/>
                    <a:pt x="1515745" y="1758188"/>
                    <a:pt x="1750314" y="1720977"/>
                  </a:cubicBezTo>
                  <a:cubicBezTo>
                    <a:pt x="1865249" y="1702816"/>
                    <a:pt x="1984121" y="1683893"/>
                    <a:pt x="2100326" y="1661541"/>
                  </a:cubicBezTo>
                  <a:cubicBezTo>
                    <a:pt x="2105660" y="1662684"/>
                    <a:pt x="2111121" y="1663192"/>
                    <a:pt x="2116455" y="1663192"/>
                  </a:cubicBezTo>
                  <a:cubicBezTo>
                    <a:pt x="2171192" y="1663192"/>
                    <a:pt x="2226945" y="1607058"/>
                    <a:pt x="2249297" y="1560322"/>
                  </a:cubicBezTo>
                  <a:cubicBezTo>
                    <a:pt x="2292985" y="1468501"/>
                    <a:pt x="2288540" y="1353439"/>
                    <a:pt x="2284984" y="1260983"/>
                  </a:cubicBezTo>
                  <a:cubicBezTo>
                    <a:pt x="2278253" y="1086612"/>
                    <a:pt x="2242947" y="915035"/>
                    <a:pt x="2208784" y="749173"/>
                  </a:cubicBezTo>
                  <a:lnTo>
                    <a:pt x="2190369" y="658749"/>
                  </a:lnTo>
                  <a:cubicBezTo>
                    <a:pt x="2188718" y="650494"/>
                    <a:pt x="2184400" y="642874"/>
                    <a:pt x="2173732" y="633476"/>
                  </a:cubicBezTo>
                  <a:lnTo>
                    <a:pt x="2173732" y="633476"/>
                  </a:lnTo>
                  <a:lnTo>
                    <a:pt x="2172462" y="632460"/>
                  </a:lnTo>
                  <a:lnTo>
                    <a:pt x="2159381" y="629539"/>
                  </a:lnTo>
                  <a:cubicBezTo>
                    <a:pt x="2154174" y="629285"/>
                    <a:pt x="2139188" y="627126"/>
                    <a:pt x="2121789" y="624713"/>
                  </a:cubicBezTo>
                  <a:cubicBezTo>
                    <a:pt x="2053082" y="614934"/>
                    <a:pt x="1997456" y="608584"/>
                    <a:pt x="1957324" y="608584"/>
                  </a:cubicBezTo>
                  <a:cubicBezTo>
                    <a:pt x="1924939" y="608584"/>
                    <a:pt x="1902714" y="612775"/>
                    <a:pt x="1892173" y="622681"/>
                  </a:cubicBezTo>
                  <a:cubicBezTo>
                    <a:pt x="1886585" y="627888"/>
                    <a:pt x="1884045" y="634492"/>
                    <a:pt x="1884807" y="644398"/>
                  </a:cubicBezTo>
                  <a:lnTo>
                    <a:pt x="1881886" y="651256"/>
                  </a:lnTo>
                  <a:lnTo>
                    <a:pt x="1873885" y="659003"/>
                  </a:lnTo>
                  <a:cubicBezTo>
                    <a:pt x="1828800" y="711962"/>
                    <a:pt x="1782318" y="766699"/>
                    <a:pt x="1730375" y="824230"/>
                  </a:cubicBezTo>
                  <a:lnTo>
                    <a:pt x="1722501" y="832739"/>
                  </a:lnTo>
                  <a:cubicBezTo>
                    <a:pt x="1497203" y="640461"/>
                    <a:pt x="1279017" y="446278"/>
                    <a:pt x="1114171" y="298577"/>
                  </a:cubicBezTo>
                  <a:cubicBezTo>
                    <a:pt x="1096899" y="283083"/>
                    <a:pt x="1079627" y="267589"/>
                    <a:pt x="1062355" y="251968"/>
                  </a:cubicBezTo>
                  <a:lnTo>
                    <a:pt x="971677" y="170688"/>
                  </a:lnTo>
                  <a:cubicBezTo>
                    <a:pt x="962279" y="162306"/>
                    <a:pt x="952500" y="152400"/>
                    <a:pt x="942213" y="141986"/>
                  </a:cubicBezTo>
                  <a:lnTo>
                    <a:pt x="901065" y="103124"/>
                  </a:lnTo>
                  <a:cubicBezTo>
                    <a:pt x="873252" y="79375"/>
                    <a:pt x="848995" y="67056"/>
                    <a:pt x="824611" y="64135"/>
                  </a:cubicBezTo>
                  <a:cubicBezTo>
                    <a:pt x="780542" y="58801"/>
                    <a:pt x="735203" y="46228"/>
                    <a:pt x="691388" y="34036"/>
                  </a:cubicBezTo>
                  <a:cubicBezTo>
                    <a:pt x="631317" y="17272"/>
                    <a:pt x="569468" y="0"/>
                    <a:pt x="507111" y="0"/>
                  </a:cubicBezTo>
                  <a:close/>
                </a:path>
              </a:pathLst>
            </a:custGeom>
            <a:solidFill>
              <a:srgbClr val="701B50"/>
            </a:solidFill>
          </p:spPr>
        </p:sp>
      </p:grpSp>
      <p:sp>
        <p:nvSpPr>
          <p:cNvPr id="6" name="Freeform 6"/>
          <p:cNvSpPr/>
          <p:nvPr/>
        </p:nvSpPr>
        <p:spPr>
          <a:xfrm>
            <a:off x="256392" y="3627825"/>
            <a:ext cx="11326008" cy="1579168"/>
          </a:xfrm>
          <a:custGeom>
            <a:avLst/>
            <a:gdLst/>
            <a:ahLst/>
            <a:cxnLst/>
            <a:rect l="l" t="t" r="r" b="b"/>
            <a:pathLst>
              <a:path w="11118085" h="1544488">
                <a:moveTo>
                  <a:pt x="0" y="0"/>
                </a:moveTo>
                <a:lnTo>
                  <a:pt x="11118085" y="0"/>
                </a:lnTo>
                <a:lnTo>
                  <a:pt x="11118085" y="1544489"/>
                </a:lnTo>
                <a:lnTo>
                  <a:pt x="0" y="1544489"/>
                </a:lnTo>
                <a:lnTo>
                  <a:pt x="0" y="0"/>
                </a:lnTo>
                <a:close/>
              </a:path>
            </a:pathLst>
          </a:custGeom>
          <a:blipFill>
            <a:blip r:embed="rId4">
              <a:extLst>
                <a:ext uri="{96DAC541-7B7A-43D3-8B79-37D633B846F1}">
                  <asvg:svgBlip xmlns="" xmlns:asvg="http://schemas.microsoft.com/office/drawing/2016/SVG/main" r:embed="rId5"/>
                </a:ext>
              </a:extLst>
            </a:blip>
            <a:stretch>
              <a:fillRect/>
            </a:stretch>
          </a:blipFill>
        </p:spPr>
      </p:sp>
      <p:sp>
        <p:nvSpPr>
          <p:cNvPr id="7" name="Freeform 7"/>
          <p:cNvSpPr/>
          <p:nvPr/>
        </p:nvSpPr>
        <p:spPr>
          <a:xfrm>
            <a:off x="3443754" y="6555010"/>
            <a:ext cx="14313913" cy="3731990"/>
          </a:xfrm>
          <a:custGeom>
            <a:avLst/>
            <a:gdLst/>
            <a:ahLst/>
            <a:cxnLst/>
            <a:rect l="l" t="t" r="r" b="b"/>
            <a:pathLst>
              <a:path w="14313913" h="3192170">
                <a:moveTo>
                  <a:pt x="0" y="0"/>
                </a:moveTo>
                <a:lnTo>
                  <a:pt x="14313913" y="0"/>
                </a:lnTo>
                <a:lnTo>
                  <a:pt x="14313913" y="3192170"/>
                </a:lnTo>
                <a:lnTo>
                  <a:pt x="0" y="3192170"/>
                </a:lnTo>
                <a:lnTo>
                  <a:pt x="0" y="0"/>
                </a:lnTo>
                <a:close/>
              </a:path>
            </a:pathLst>
          </a:custGeom>
          <a:blipFill>
            <a:blip r:embed="rId6">
              <a:extLst>
                <a:ext uri="{96DAC541-7B7A-43D3-8B79-37D633B846F1}">
                  <asvg:svgBlip xmlns="" xmlns:asvg="http://schemas.microsoft.com/office/drawing/2016/SVG/main" r:embed="rId7"/>
                </a:ext>
              </a:extLst>
            </a:blip>
            <a:stretch>
              <a:fillRect/>
            </a:stretch>
          </a:blipFill>
        </p:spPr>
      </p:sp>
      <p:sp>
        <p:nvSpPr>
          <p:cNvPr id="8" name="TextBox 8"/>
          <p:cNvSpPr txBox="1"/>
          <p:nvPr/>
        </p:nvSpPr>
        <p:spPr>
          <a:xfrm>
            <a:off x="1322337" y="765448"/>
            <a:ext cx="16294922" cy="1312316"/>
          </a:xfrm>
          <a:prstGeom prst="rect">
            <a:avLst/>
          </a:prstGeom>
        </p:spPr>
        <p:txBody>
          <a:bodyPr lIns="0" tIns="0" rIns="0" bIns="0" rtlCol="0" anchor="t">
            <a:spAutoFit/>
          </a:bodyPr>
          <a:lstStyle/>
          <a:p>
            <a:pPr algn="ctr">
              <a:lnSpc>
                <a:spcPts val="5173"/>
              </a:lnSpc>
            </a:pPr>
            <a:r>
              <a:rPr lang="en-US" sz="3738">
                <a:solidFill>
                  <a:srgbClr val="147930"/>
                </a:solidFill>
                <a:latin typeface="Arimo Bold"/>
              </a:rPr>
              <a:t>У 20–30-ті рр. ХХ ст. українська культура набула активного розвитку. Уперше за довгий час українська мова не заборонялася.</a:t>
            </a:r>
          </a:p>
        </p:txBody>
      </p:sp>
      <p:sp>
        <p:nvSpPr>
          <p:cNvPr id="9" name="TextBox 9"/>
          <p:cNvSpPr txBox="1"/>
          <p:nvPr/>
        </p:nvSpPr>
        <p:spPr>
          <a:xfrm>
            <a:off x="266224" y="2532974"/>
            <a:ext cx="13417496" cy="1095375"/>
          </a:xfrm>
          <a:prstGeom prst="rect">
            <a:avLst/>
          </a:prstGeom>
        </p:spPr>
        <p:txBody>
          <a:bodyPr lIns="0" tIns="0" rIns="0" bIns="0" rtlCol="0" anchor="t">
            <a:spAutoFit/>
          </a:bodyPr>
          <a:lstStyle/>
          <a:p>
            <a:pPr algn="ctr">
              <a:lnSpc>
                <a:spcPts val="4350"/>
              </a:lnSpc>
            </a:pPr>
            <a:r>
              <a:rPr lang="en-US" sz="3116" dirty="0" err="1">
                <a:solidFill>
                  <a:srgbClr val="701B50"/>
                </a:solidFill>
                <a:latin typeface="Arimo Bold"/>
              </a:rPr>
              <a:t>Радянська</a:t>
            </a:r>
            <a:r>
              <a:rPr lang="en-US" sz="3116" dirty="0">
                <a:solidFill>
                  <a:srgbClr val="701B50"/>
                </a:solidFill>
                <a:latin typeface="Arimo Bold"/>
              </a:rPr>
              <a:t> </a:t>
            </a:r>
            <a:r>
              <a:rPr lang="en-US" sz="3116" dirty="0" err="1">
                <a:solidFill>
                  <a:srgbClr val="701B50"/>
                </a:solidFill>
                <a:latin typeface="Arimo Bold"/>
              </a:rPr>
              <a:t>влада</a:t>
            </a:r>
            <a:r>
              <a:rPr lang="en-US" sz="3116" dirty="0">
                <a:solidFill>
                  <a:srgbClr val="701B50"/>
                </a:solidFill>
                <a:latin typeface="Arimo Bold"/>
              </a:rPr>
              <a:t> </a:t>
            </a:r>
            <a:r>
              <a:rPr lang="en-US" sz="3116" dirty="0" err="1">
                <a:solidFill>
                  <a:srgbClr val="701B50"/>
                </a:solidFill>
                <a:latin typeface="Arimo Bold"/>
              </a:rPr>
              <a:t>не</a:t>
            </a:r>
            <a:r>
              <a:rPr lang="en-US" sz="3116" dirty="0">
                <a:solidFill>
                  <a:srgbClr val="701B50"/>
                </a:solidFill>
                <a:latin typeface="Arimo Bold"/>
              </a:rPr>
              <a:t> </a:t>
            </a:r>
            <a:r>
              <a:rPr lang="en-US" sz="3116" dirty="0" err="1">
                <a:solidFill>
                  <a:srgbClr val="701B50"/>
                </a:solidFill>
                <a:latin typeface="Arimo Bold"/>
              </a:rPr>
              <a:t>ввела</a:t>
            </a:r>
            <a:r>
              <a:rPr lang="en-US" sz="3116" dirty="0">
                <a:solidFill>
                  <a:srgbClr val="701B50"/>
                </a:solidFill>
                <a:latin typeface="Arimo Bold"/>
              </a:rPr>
              <a:t> </a:t>
            </a:r>
            <a:r>
              <a:rPr lang="en-US" sz="3116" dirty="0" err="1">
                <a:solidFill>
                  <a:srgbClr val="701B50"/>
                </a:solidFill>
                <a:latin typeface="Arimo Bold"/>
              </a:rPr>
              <a:t>жорсткі</a:t>
            </a:r>
            <a:r>
              <a:rPr lang="en-US" sz="3116" dirty="0">
                <a:solidFill>
                  <a:srgbClr val="701B50"/>
                </a:solidFill>
                <a:latin typeface="Arimo Bold"/>
              </a:rPr>
              <a:t> </a:t>
            </a:r>
            <a:r>
              <a:rPr lang="en-US" sz="3116" dirty="0" err="1">
                <a:solidFill>
                  <a:srgbClr val="701B50"/>
                </a:solidFill>
                <a:latin typeface="Arimo Bold"/>
              </a:rPr>
              <a:t>заходи</a:t>
            </a:r>
            <a:r>
              <a:rPr lang="en-US" sz="3116" dirty="0">
                <a:solidFill>
                  <a:srgbClr val="701B50"/>
                </a:solidFill>
                <a:latin typeface="Arimo Bold"/>
              </a:rPr>
              <a:t> </a:t>
            </a:r>
            <a:r>
              <a:rPr lang="en-US" sz="3116" dirty="0" err="1">
                <a:solidFill>
                  <a:srgbClr val="701B50"/>
                </a:solidFill>
                <a:latin typeface="Arimo Bold"/>
              </a:rPr>
              <a:t>щодо</a:t>
            </a:r>
            <a:r>
              <a:rPr lang="en-US" sz="3116" dirty="0">
                <a:solidFill>
                  <a:srgbClr val="701B50"/>
                </a:solidFill>
                <a:latin typeface="Arimo Bold"/>
              </a:rPr>
              <a:t> </a:t>
            </a:r>
            <a:r>
              <a:rPr lang="en-US" sz="3116" dirty="0" err="1">
                <a:solidFill>
                  <a:srgbClr val="701B50"/>
                </a:solidFill>
                <a:latin typeface="Arimo Bold"/>
              </a:rPr>
              <a:t>українців</a:t>
            </a:r>
            <a:r>
              <a:rPr lang="en-US" sz="3116" dirty="0">
                <a:solidFill>
                  <a:srgbClr val="701B50"/>
                </a:solidFill>
                <a:latin typeface="Arimo Bold"/>
              </a:rPr>
              <a:t> </a:t>
            </a:r>
            <a:r>
              <a:rPr lang="en-US" sz="3116" dirty="0" err="1">
                <a:solidFill>
                  <a:srgbClr val="701B50"/>
                </a:solidFill>
                <a:latin typeface="Arimo Bold"/>
              </a:rPr>
              <a:t>відразу</a:t>
            </a:r>
            <a:r>
              <a:rPr lang="en-US" sz="3116" dirty="0">
                <a:solidFill>
                  <a:srgbClr val="701B50"/>
                </a:solidFill>
                <a:latin typeface="Arimo Bold"/>
              </a:rPr>
              <a:t> ж </a:t>
            </a:r>
            <a:r>
              <a:rPr lang="en-US" sz="3116" dirty="0" err="1">
                <a:solidFill>
                  <a:srgbClr val="701B50"/>
                </a:solidFill>
                <a:latin typeface="Arimo Bold"/>
              </a:rPr>
              <a:t>після</a:t>
            </a:r>
            <a:r>
              <a:rPr lang="en-US" sz="3116" dirty="0">
                <a:solidFill>
                  <a:srgbClr val="701B50"/>
                </a:solidFill>
                <a:latin typeface="Arimo Bold"/>
              </a:rPr>
              <a:t> </a:t>
            </a:r>
            <a:r>
              <a:rPr lang="en-US" sz="3116" dirty="0" err="1">
                <a:solidFill>
                  <a:srgbClr val="701B50"/>
                </a:solidFill>
                <a:latin typeface="Arimo Bold"/>
              </a:rPr>
              <a:t>завоювання</a:t>
            </a:r>
            <a:r>
              <a:rPr lang="en-US" sz="3116" dirty="0">
                <a:solidFill>
                  <a:srgbClr val="701B50"/>
                </a:solidFill>
                <a:latin typeface="Arimo Bold"/>
              </a:rPr>
              <a:t> </a:t>
            </a:r>
            <a:r>
              <a:rPr lang="en-US" sz="3116" dirty="0" err="1">
                <a:solidFill>
                  <a:srgbClr val="701B50"/>
                </a:solidFill>
                <a:latin typeface="Arimo Bold"/>
              </a:rPr>
              <a:t>України</a:t>
            </a:r>
            <a:r>
              <a:rPr lang="en-US" sz="3116" dirty="0">
                <a:solidFill>
                  <a:srgbClr val="701B50"/>
                </a:solidFill>
                <a:latin typeface="Arimo Bold"/>
              </a:rPr>
              <a:t>, </a:t>
            </a:r>
            <a:r>
              <a:rPr lang="en-US" sz="3116" dirty="0" err="1">
                <a:solidFill>
                  <a:srgbClr val="701B50"/>
                </a:solidFill>
                <a:latin typeface="Arimo Bold"/>
              </a:rPr>
              <a:t>щоб</a:t>
            </a:r>
            <a:r>
              <a:rPr lang="en-US" sz="3116" dirty="0">
                <a:solidFill>
                  <a:srgbClr val="701B50"/>
                </a:solidFill>
                <a:latin typeface="Arimo Bold"/>
              </a:rPr>
              <a:t>:</a:t>
            </a:r>
          </a:p>
        </p:txBody>
      </p:sp>
      <p:sp>
        <p:nvSpPr>
          <p:cNvPr id="10" name="TextBox 10"/>
          <p:cNvSpPr txBox="1"/>
          <p:nvPr/>
        </p:nvSpPr>
        <p:spPr>
          <a:xfrm>
            <a:off x="750808" y="3627825"/>
            <a:ext cx="8768744" cy="1165212"/>
          </a:xfrm>
          <a:prstGeom prst="rect">
            <a:avLst/>
          </a:prstGeom>
        </p:spPr>
        <p:txBody>
          <a:bodyPr lIns="0" tIns="0" rIns="0" bIns="0" rtlCol="0" anchor="t">
            <a:spAutoFit/>
          </a:bodyPr>
          <a:lstStyle/>
          <a:p>
            <a:pPr algn="just">
              <a:lnSpc>
                <a:spcPts val="3073"/>
              </a:lnSpc>
            </a:pPr>
            <a:r>
              <a:rPr lang="en-US" sz="2246" dirty="0" err="1">
                <a:solidFill>
                  <a:srgbClr val="040606"/>
                </a:solidFill>
                <a:latin typeface="Arimo Bold"/>
              </a:rPr>
              <a:t>Уникнути</a:t>
            </a:r>
            <a:r>
              <a:rPr lang="en-US" sz="2246" dirty="0">
                <a:solidFill>
                  <a:srgbClr val="040606"/>
                </a:solidFill>
                <a:latin typeface="Arimo Bold"/>
              </a:rPr>
              <a:t> </a:t>
            </a:r>
            <a:r>
              <a:rPr lang="en-US" sz="2246" dirty="0" err="1">
                <a:solidFill>
                  <a:srgbClr val="040606"/>
                </a:solidFill>
                <a:latin typeface="Arimo Bold"/>
              </a:rPr>
              <a:t>сильного</a:t>
            </a:r>
            <a:r>
              <a:rPr lang="en-US" sz="2246" dirty="0">
                <a:solidFill>
                  <a:srgbClr val="040606"/>
                </a:solidFill>
                <a:latin typeface="Arimo Bold"/>
              </a:rPr>
              <a:t> </a:t>
            </a:r>
            <a:r>
              <a:rPr lang="en-US" sz="2246" dirty="0" err="1">
                <a:solidFill>
                  <a:srgbClr val="040606"/>
                </a:solidFill>
                <a:latin typeface="Arimo Bold"/>
              </a:rPr>
              <a:t>опору</a:t>
            </a:r>
            <a:r>
              <a:rPr lang="en-US" sz="2246" dirty="0">
                <a:solidFill>
                  <a:srgbClr val="040606"/>
                </a:solidFill>
                <a:latin typeface="Arimo Bold"/>
              </a:rPr>
              <a:t> </a:t>
            </a:r>
            <a:r>
              <a:rPr lang="en-US" sz="2246" dirty="0" err="1">
                <a:solidFill>
                  <a:srgbClr val="040606"/>
                </a:solidFill>
                <a:latin typeface="Arimo Bold"/>
              </a:rPr>
              <a:t>населення</a:t>
            </a:r>
            <a:r>
              <a:rPr lang="en-US" sz="2246" dirty="0">
                <a:solidFill>
                  <a:srgbClr val="040606"/>
                </a:solidFill>
                <a:latin typeface="Arimo Bold"/>
              </a:rPr>
              <a:t> </a:t>
            </a:r>
            <a:r>
              <a:rPr lang="en-US" sz="2246" dirty="0" err="1">
                <a:solidFill>
                  <a:srgbClr val="040606"/>
                </a:solidFill>
                <a:latin typeface="Arimo Bold"/>
              </a:rPr>
              <a:t>новій</a:t>
            </a:r>
            <a:r>
              <a:rPr lang="en-US" sz="2246" dirty="0">
                <a:solidFill>
                  <a:srgbClr val="040606"/>
                </a:solidFill>
                <a:latin typeface="Arimo Bold"/>
              </a:rPr>
              <a:t> </a:t>
            </a:r>
            <a:r>
              <a:rPr lang="en-US" sz="2246" dirty="0" err="1">
                <a:solidFill>
                  <a:srgbClr val="040606"/>
                </a:solidFill>
                <a:latin typeface="Arimo Bold"/>
              </a:rPr>
              <a:t>окупаційній</a:t>
            </a:r>
            <a:r>
              <a:rPr lang="en-US" sz="2246" dirty="0">
                <a:solidFill>
                  <a:srgbClr val="040606"/>
                </a:solidFill>
                <a:latin typeface="Arimo Bold"/>
              </a:rPr>
              <a:t> </a:t>
            </a:r>
            <a:r>
              <a:rPr lang="en-US" sz="2246" dirty="0" err="1">
                <a:solidFill>
                  <a:srgbClr val="040606"/>
                </a:solidFill>
                <a:latin typeface="Arimo Bold"/>
              </a:rPr>
              <a:t>владі</a:t>
            </a:r>
            <a:r>
              <a:rPr lang="en-US" sz="2246" dirty="0">
                <a:solidFill>
                  <a:srgbClr val="040606"/>
                </a:solidFill>
                <a:latin typeface="Arimo Bold"/>
              </a:rPr>
              <a:t>. </a:t>
            </a:r>
            <a:r>
              <a:rPr lang="en-US" sz="2246" dirty="0" err="1">
                <a:solidFill>
                  <a:srgbClr val="000000"/>
                </a:solidFill>
                <a:latin typeface="Arimo Bold"/>
              </a:rPr>
              <a:t>Виявити</a:t>
            </a:r>
            <a:r>
              <a:rPr lang="en-US" sz="2246" dirty="0">
                <a:solidFill>
                  <a:srgbClr val="000000"/>
                </a:solidFill>
                <a:latin typeface="Arimo Bold"/>
              </a:rPr>
              <a:t> </a:t>
            </a:r>
            <a:r>
              <a:rPr lang="en-US" sz="2246" dirty="0" err="1">
                <a:solidFill>
                  <a:srgbClr val="000000"/>
                </a:solidFill>
                <a:latin typeface="Arimo Bold"/>
              </a:rPr>
              <a:t>всіх</a:t>
            </a:r>
            <a:r>
              <a:rPr lang="en-US" sz="2246" dirty="0">
                <a:solidFill>
                  <a:srgbClr val="000000"/>
                </a:solidFill>
                <a:latin typeface="Arimo Bold"/>
              </a:rPr>
              <a:t> </a:t>
            </a:r>
            <a:r>
              <a:rPr lang="en-US" sz="2246" dirty="0" err="1">
                <a:solidFill>
                  <a:srgbClr val="000000"/>
                </a:solidFill>
                <a:latin typeface="Arimo Bold"/>
              </a:rPr>
              <a:t>прихильників</a:t>
            </a:r>
            <a:r>
              <a:rPr lang="en-US" sz="2246" dirty="0">
                <a:solidFill>
                  <a:srgbClr val="000000"/>
                </a:solidFill>
                <a:latin typeface="Arimo Bold"/>
              </a:rPr>
              <a:t> УНР.</a:t>
            </a:r>
          </a:p>
          <a:p>
            <a:pPr algn="l">
              <a:lnSpc>
                <a:spcPts val="3073"/>
              </a:lnSpc>
            </a:pPr>
            <a:r>
              <a:rPr lang="en-US" sz="2246" dirty="0" err="1">
                <a:solidFill>
                  <a:srgbClr val="000000"/>
                </a:solidFill>
                <a:latin typeface="Arimo Bold"/>
              </a:rPr>
              <a:t>Виявити</a:t>
            </a:r>
            <a:r>
              <a:rPr lang="en-US" sz="2246" dirty="0">
                <a:solidFill>
                  <a:srgbClr val="000000"/>
                </a:solidFill>
                <a:latin typeface="Arimo Bold"/>
              </a:rPr>
              <a:t> </a:t>
            </a:r>
            <a:r>
              <a:rPr lang="en-US" sz="2246" dirty="0" err="1">
                <a:solidFill>
                  <a:srgbClr val="000000"/>
                </a:solidFill>
                <a:latin typeface="Arimo Bold"/>
              </a:rPr>
              <a:t>справжніх</a:t>
            </a:r>
            <a:r>
              <a:rPr lang="en-US" sz="2246" dirty="0">
                <a:solidFill>
                  <a:srgbClr val="000000"/>
                </a:solidFill>
                <a:latin typeface="Arimo Bold"/>
              </a:rPr>
              <a:t> </a:t>
            </a:r>
            <a:r>
              <a:rPr lang="en-US" sz="2246" dirty="0" err="1">
                <a:solidFill>
                  <a:srgbClr val="000000"/>
                </a:solidFill>
                <a:latin typeface="Arimo Bold"/>
              </a:rPr>
              <a:t>українських</a:t>
            </a:r>
            <a:r>
              <a:rPr lang="en-US" sz="2246" dirty="0">
                <a:solidFill>
                  <a:srgbClr val="000000"/>
                </a:solidFill>
                <a:latin typeface="Arimo Bold"/>
              </a:rPr>
              <a:t> </a:t>
            </a:r>
            <a:r>
              <a:rPr lang="en-US" sz="2246" dirty="0" err="1">
                <a:solidFill>
                  <a:srgbClr val="000000"/>
                </a:solidFill>
                <a:latin typeface="Arimo Bold"/>
              </a:rPr>
              <a:t>патріотів</a:t>
            </a:r>
            <a:r>
              <a:rPr lang="en-US" sz="2246" dirty="0">
                <a:solidFill>
                  <a:srgbClr val="000000"/>
                </a:solidFill>
                <a:latin typeface="Arimo Bold"/>
              </a:rPr>
              <a:t>.</a:t>
            </a:r>
          </a:p>
        </p:txBody>
      </p:sp>
      <p:sp>
        <p:nvSpPr>
          <p:cNvPr id="11" name="TextBox 11"/>
          <p:cNvSpPr txBox="1"/>
          <p:nvPr/>
        </p:nvSpPr>
        <p:spPr>
          <a:xfrm>
            <a:off x="3590744" y="5287851"/>
            <a:ext cx="13762663" cy="1607363"/>
          </a:xfrm>
          <a:prstGeom prst="rect">
            <a:avLst/>
          </a:prstGeom>
        </p:spPr>
        <p:txBody>
          <a:bodyPr lIns="0" tIns="0" rIns="0" bIns="0" rtlCol="0" anchor="t">
            <a:spAutoFit/>
          </a:bodyPr>
          <a:lstStyle/>
          <a:p>
            <a:pPr algn="ctr">
              <a:lnSpc>
                <a:spcPts val="3225"/>
              </a:lnSpc>
            </a:pPr>
            <a:r>
              <a:rPr lang="en-US" sz="2346" dirty="0">
                <a:solidFill>
                  <a:srgbClr val="000000"/>
                </a:solidFill>
                <a:latin typeface="Arimo Bold"/>
              </a:rPr>
              <a:t>У 20-х </a:t>
            </a:r>
            <a:r>
              <a:rPr lang="en-US" sz="2346" dirty="0" err="1">
                <a:solidFill>
                  <a:srgbClr val="000000"/>
                </a:solidFill>
                <a:latin typeface="Arimo Bold"/>
              </a:rPr>
              <a:t>роках</a:t>
            </a:r>
            <a:r>
              <a:rPr lang="en-US" sz="2346" dirty="0">
                <a:solidFill>
                  <a:srgbClr val="000000"/>
                </a:solidFill>
                <a:latin typeface="Arimo Bold"/>
              </a:rPr>
              <a:t> </a:t>
            </a:r>
            <a:r>
              <a:rPr lang="en-US" sz="2346" dirty="0" err="1">
                <a:solidFill>
                  <a:srgbClr val="000000"/>
                </a:solidFill>
                <a:latin typeface="Arimo Bold"/>
              </a:rPr>
              <a:t>ХХст</a:t>
            </a:r>
            <a:r>
              <a:rPr lang="en-US" sz="2346" dirty="0">
                <a:solidFill>
                  <a:srgbClr val="000000"/>
                </a:solidFill>
                <a:latin typeface="Arimo Bold"/>
              </a:rPr>
              <a:t>.</a:t>
            </a:r>
            <a:r>
              <a:rPr lang="en-US" sz="2346" dirty="0">
                <a:solidFill>
                  <a:srgbClr val="280C76"/>
                </a:solidFill>
                <a:latin typeface="Arimo Bold"/>
              </a:rPr>
              <a:t> </a:t>
            </a:r>
            <a:r>
              <a:rPr lang="en-US" sz="2346" dirty="0" err="1">
                <a:solidFill>
                  <a:srgbClr val="280C76"/>
                </a:solidFill>
                <a:latin typeface="Arimo Bold"/>
              </a:rPr>
              <a:t>українська</a:t>
            </a:r>
            <a:r>
              <a:rPr lang="en-US" sz="2346" dirty="0">
                <a:solidFill>
                  <a:srgbClr val="280C76"/>
                </a:solidFill>
                <a:latin typeface="Arimo Bold"/>
              </a:rPr>
              <a:t> </a:t>
            </a:r>
            <a:r>
              <a:rPr lang="en-US" sz="2346" dirty="0" err="1">
                <a:solidFill>
                  <a:srgbClr val="280C76"/>
                </a:solidFill>
                <a:latin typeface="Arimo Bold"/>
              </a:rPr>
              <a:t>мова</a:t>
            </a:r>
            <a:r>
              <a:rPr lang="en-US" sz="2346" dirty="0">
                <a:solidFill>
                  <a:srgbClr val="280C76"/>
                </a:solidFill>
                <a:latin typeface="Arimo Bold"/>
              </a:rPr>
              <a:t> </a:t>
            </a:r>
            <a:r>
              <a:rPr lang="en-US" sz="2346" dirty="0" err="1">
                <a:solidFill>
                  <a:srgbClr val="280C76"/>
                </a:solidFill>
                <a:latin typeface="Arimo Bold"/>
              </a:rPr>
              <a:t>популяризувалася</a:t>
            </a:r>
            <a:r>
              <a:rPr lang="en-US" sz="2346" dirty="0">
                <a:solidFill>
                  <a:srgbClr val="000000"/>
                </a:solidFill>
                <a:latin typeface="Arimo Bold"/>
              </a:rPr>
              <a:t>, </a:t>
            </a:r>
            <a:r>
              <a:rPr lang="en-US" sz="2346" dirty="0" err="1">
                <a:solidFill>
                  <a:srgbClr val="000000"/>
                </a:solidFill>
                <a:latin typeface="Arimo Bold"/>
              </a:rPr>
              <a:t>стала</a:t>
            </a:r>
            <a:r>
              <a:rPr lang="en-US" sz="2346" dirty="0">
                <a:solidFill>
                  <a:srgbClr val="000000"/>
                </a:solidFill>
                <a:latin typeface="Arimo Bold"/>
              </a:rPr>
              <a:t> </a:t>
            </a:r>
            <a:r>
              <a:rPr lang="en-US" sz="2346" dirty="0" err="1">
                <a:solidFill>
                  <a:srgbClr val="000000"/>
                </a:solidFill>
                <a:latin typeface="Arimo Bold"/>
              </a:rPr>
              <a:t>основною</a:t>
            </a:r>
            <a:r>
              <a:rPr lang="en-US" sz="2346" dirty="0">
                <a:solidFill>
                  <a:srgbClr val="000000"/>
                </a:solidFill>
                <a:latin typeface="Arimo Bold"/>
              </a:rPr>
              <a:t> </a:t>
            </a:r>
            <a:r>
              <a:rPr lang="en-US" sz="2346" dirty="0" err="1">
                <a:solidFill>
                  <a:srgbClr val="000000"/>
                </a:solidFill>
                <a:latin typeface="Arimo Bold"/>
              </a:rPr>
              <a:t>мовою</a:t>
            </a:r>
            <a:r>
              <a:rPr lang="en-US" sz="2346" dirty="0">
                <a:solidFill>
                  <a:srgbClr val="000000"/>
                </a:solidFill>
                <a:latin typeface="Arimo Bold"/>
              </a:rPr>
              <a:t> </a:t>
            </a:r>
            <a:r>
              <a:rPr lang="en-US" sz="2346" dirty="0" err="1">
                <a:solidFill>
                  <a:srgbClr val="000000"/>
                </a:solidFill>
                <a:latin typeface="Arimo Bold"/>
              </a:rPr>
              <a:t>ділового</a:t>
            </a:r>
            <a:r>
              <a:rPr lang="en-US" sz="2346" dirty="0">
                <a:solidFill>
                  <a:srgbClr val="000000"/>
                </a:solidFill>
                <a:latin typeface="Arimo Bold"/>
              </a:rPr>
              <a:t> </a:t>
            </a:r>
            <a:r>
              <a:rPr lang="en-US" sz="2346" dirty="0" err="1">
                <a:solidFill>
                  <a:srgbClr val="000000"/>
                </a:solidFill>
                <a:latin typeface="Arimo Bold"/>
              </a:rPr>
              <a:t>спілкування</a:t>
            </a:r>
            <a:r>
              <a:rPr lang="en-US" sz="2346" dirty="0">
                <a:solidFill>
                  <a:srgbClr val="000000"/>
                </a:solidFill>
                <a:latin typeface="Arimo Bold"/>
              </a:rPr>
              <a:t>, </a:t>
            </a:r>
            <a:r>
              <a:rPr lang="en-US" sz="2346" dirty="0" err="1">
                <a:solidFill>
                  <a:srgbClr val="000000"/>
                </a:solidFill>
                <a:latin typeface="Arimo Bold"/>
              </a:rPr>
              <a:t>книгодрукування</a:t>
            </a:r>
            <a:r>
              <a:rPr lang="en-US" sz="2346" dirty="0">
                <a:solidFill>
                  <a:srgbClr val="000000"/>
                </a:solidFill>
                <a:latin typeface="Arimo Bold"/>
              </a:rPr>
              <a:t> й </a:t>
            </a:r>
            <a:r>
              <a:rPr lang="en-US" sz="2346" dirty="0" err="1">
                <a:solidFill>
                  <a:srgbClr val="000000"/>
                </a:solidFill>
                <a:latin typeface="Arimo Bold"/>
              </a:rPr>
              <a:t>освіти</a:t>
            </a:r>
            <a:r>
              <a:rPr lang="en-US" sz="2346" dirty="0">
                <a:solidFill>
                  <a:srgbClr val="000000"/>
                </a:solidFill>
                <a:latin typeface="Arimo Bold"/>
              </a:rPr>
              <a:t>. </a:t>
            </a:r>
            <a:r>
              <a:rPr lang="en-US" sz="2346" dirty="0" err="1">
                <a:solidFill>
                  <a:srgbClr val="000000"/>
                </a:solidFill>
                <a:latin typeface="Arimo Bold"/>
              </a:rPr>
              <a:t>Проте</a:t>
            </a:r>
            <a:r>
              <a:rPr lang="en-US" sz="2346" dirty="0">
                <a:solidFill>
                  <a:srgbClr val="000000"/>
                </a:solidFill>
                <a:latin typeface="Arimo Bold"/>
              </a:rPr>
              <a:t> </a:t>
            </a:r>
            <a:r>
              <a:rPr lang="en-US" sz="2346" dirty="0" err="1">
                <a:solidFill>
                  <a:srgbClr val="000000"/>
                </a:solidFill>
                <a:latin typeface="Arimo Bold"/>
              </a:rPr>
              <a:t>вже</a:t>
            </a:r>
            <a:r>
              <a:rPr lang="en-US" sz="2346" dirty="0">
                <a:solidFill>
                  <a:srgbClr val="000000"/>
                </a:solidFill>
                <a:latin typeface="Arimo Bold"/>
              </a:rPr>
              <a:t> в 30-х </a:t>
            </a:r>
            <a:r>
              <a:rPr lang="en-US" sz="2346" dirty="0" err="1">
                <a:solidFill>
                  <a:srgbClr val="000000"/>
                </a:solidFill>
                <a:latin typeface="Arimo Bold"/>
              </a:rPr>
              <a:t>роках</a:t>
            </a:r>
            <a:r>
              <a:rPr lang="en-US" sz="2346" dirty="0">
                <a:solidFill>
                  <a:srgbClr val="000000"/>
                </a:solidFill>
                <a:latin typeface="Arimo Bold"/>
              </a:rPr>
              <a:t> </a:t>
            </a:r>
            <a:r>
              <a:rPr lang="en-US" sz="2346" dirty="0" err="1">
                <a:solidFill>
                  <a:srgbClr val="000000"/>
                </a:solidFill>
                <a:latin typeface="Arimo Bold"/>
              </a:rPr>
              <a:t>радянська</a:t>
            </a:r>
            <a:r>
              <a:rPr lang="en-US" sz="2346" dirty="0">
                <a:solidFill>
                  <a:srgbClr val="000000"/>
                </a:solidFill>
                <a:latin typeface="Arimo Bold"/>
              </a:rPr>
              <a:t> </a:t>
            </a:r>
            <a:r>
              <a:rPr lang="en-US" sz="2346" dirty="0" err="1">
                <a:solidFill>
                  <a:srgbClr val="000000"/>
                </a:solidFill>
                <a:latin typeface="Arimo Bold"/>
              </a:rPr>
              <a:t>влада</a:t>
            </a:r>
            <a:r>
              <a:rPr lang="en-US" sz="2346" dirty="0">
                <a:solidFill>
                  <a:srgbClr val="000000"/>
                </a:solidFill>
                <a:latin typeface="Arimo Bold"/>
              </a:rPr>
              <a:t> </a:t>
            </a:r>
            <a:r>
              <a:rPr lang="en-US" sz="2346" dirty="0" err="1">
                <a:solidFill>
                  <a:srgbClr val="000000"/>
                </a:solidFill>
                <a:latin typeface="Arimo Bold"/>
              </a:rPr>
              <a:t>вжила</a:t>
            </a:r>
            <a:r>
              <a:rPr lang="en-US" sz="2346" dirty="0">
                <a:solidFill>
                  <a:srgbClr val="000000"/>
                </a:solidFill>
                <a:latin typeface="Arimo Bold"/>
              </a:rPr>
              <a:t> </a:t>
            </a:r>
            <a:r>
              <a:rPr lang="en-US" sz="2346" dirty="0" err="1">
                <a:solidFill>
                  <a:srgbClr val="000000"/>
                </a:solidFill>
                <a:latin typeface="Arimo Bold"/>
              </a:rPr>
              <a:t>усіх</a:t>
            </a:r>
            <a:r>
              <a:rPr lang="en-US" sz="2346" dirty="0">
                <a:solidFill>
                  <a:srgbClr val="000000"/>
                </a:solidFill>
                <a:latin typeface="Arimo Bold"/>
              </a:rPr>
              <a:t> </a:t>
            </a:r>
            <a:r>
              <a:rPr lang="en-US" sz="2346" dirty="0" err="1">
                <a:solidFill>
                  <a:srgbClr val="000000"/>
                </a:solidFill>
                <a:latin typeface="Arimo Bold"/>
              </a:rPr>
              <a:t>заходів</a:t>
            </a:r>
            <a:r>
              <a:rPr lang="en-US" sz="2346" dirty="0">
                <a:solidFill>
                  <a:srgbClr val="000000"/>
                </a:solidFill>
                <a:latin typeface="Arimo Bold"/>
              </a:rPr>
              <a:t>, </a:t>
            </a:r>
            <a:r>
              <a:rPr lang="en-US" sz="2346" dirty="0" err="1">
                <a:solidFill>
                  <a:srgbClr val="000000"/>
                </a:solidFill>
                <a:latin typeface="Arimo Bold"/>
              </a:rPr>
              <a:t>щоб</a:t>
            </a:r>
            <a:r>
              <a:rPr lang="en-US" sz="2346" dirty="0">
                <a:solidFill>
                  <a:srgbClr val="000000"/>
                </a:solidFill>
                <a:latin typeface="Arimo Bold"/>
              </a:rPr>
              <a:t> </a:t>
            </a:r>
            <a:r>
              <a:rPr lang="en-US" sz="2346" dirty="0" err="1">
                <a:solidFill>
                  <a:srgbClr val="000000"/>
                </a:solidFill>
                <a:latin typeface="Arimo Bold"/>
              </a:rPr>
              <a:t>ситуація</a:t>
            </a:r>
            <a:r>
              <a:rPr lang="en-US" sz="2346" dirty="0">
                <a:solidFill>
                  <a:srgbClr val="000000"/>
                </a:solidFill>
                <a:latin typeface="Arimo Bold"/>
              </a:rPr>
              <a:t> </a:t>
            </a:r>
            <a:r>
              <a:rPr lang="en-US" sz="2346" dirty="0" err="1">
                <a:solidFill>
                  <a:srgbClr val="000000"/>
                </a:solidFill>
                <a:latin typeface="Arimo Bold"/>
              </a:rPr>
              <a:t>кардинально</a:t>
            </a:r>
            <a:r>
              <a:rPr lang="en-US" sz="2346" dirty="0">
                <a:solidFill>
                  <a:srgbClr val="000000"/>
                </a:solidFill>
                <a:latin typeface="Arimo Bold"/>
              </a:rPr>
              <a:t> </a:t>
            </a:r>
            <a:r>
              <a:rPr lang="en-US" sz="2346" dirty="0" err="1">
                <a:solidFill>
                  <a:srgbClr val="000000"/>
                </a:solidFill>
                <a:latin typeface="Arimo Bold"/>
              </a:rPr>
              <a:t>змінилася</a:t>
            </a:r>
            <a:r>
              <a:rPr lang="en-US" sz="2346" dirty="0" smtClean="0">
                <a:solidFill>
                  <a:srgbClr val="000000"/>
                </a:solidFill>
                <a:latin typeface="Arimo Bold"/>
              </a:rPr>
              <a:t>.</a:t>
            </a:r>
            <a:endParaRPr lang="uk-UA" sz="2346" dirty="0" smtClean="0">
              <a:solidFill>
                <a:srgbClr val="000000"/>
              </a:solidFill>
              <a:latin typeface="Arimo Bold"/>
            </a:endParaRPr>
          </a:p>
          <a:p>
            <a:pPr algn="ctr">
              <a:lnSpc>
                <a:spcPts val="3225"/>
              </a:lnSpc>
            </a:pPr>
            <a:endParaRPr lang="en-US" sz="2346" dirty="0">
              <a:solidFill>
                <a:srgbClr val="000000"/>
              </a:solidFill>
              <a:latin typeface="Arimo Bold"/>
            </a:endParaRPr>
          </a:p>
        </p:txBody>
      </p:sp>
      <p:sp>
        <p:nvSpPr>
          <p:cNvPr id="12" name="TextBox 12"/>
          <p:cNvSpPr txBox="1"/>
          <p:nvPr/>
        </p:nvSpPr>
        <p:spPr>
          <a:xfrm>
            <a:off x="3735705" y="6515509"/>
            <a:ext cx="13617702" cy="3577903"/>
          </a:xfrm>
          <a:prstGeom prst="rect">
            <a:avLst/>
          </a:prstGeom>
        </p:spPr>
        <p:txBody>
          <a:bodyPr wrap="square" lIns="0" tIns="0" rIns="0" bIns="0" rtlCol="0" anchor="t">
            <a:spAutoFit/>
          </a:bodyPr>
          <a:lstStyle/>
          <a:p>
            <a:pPr algn="ctr">
              <a:lnSpc>
                <a:spcPts val="3074"/>
              </a:lnSpc>
            </a:pPr>
            <a:endParaRPr lang="uk-UA" sz="2249" dirty="0" smtClean="0">
              <a:solidFill>
                <a:srgbClr val="000000"/>
              </a:solidFill>
              <a:latin typeface="Arimo Bold"/>
            </a:endParaRPr>
          </a:p>
          <a:p>
            <a:pPr algn="ctr">
              <a:lnSpc>
                <a:spcPts val="3074"/>
              </a:lnSpc>
            </a:pPr>
            <a:r>
              <a:rPr lang="en-US" sz="2249" dirty="0" smtClean="0">
                <a:solidFill>
                  <a:srgbClr val="000000"/>
                </a:solidFill>
                <a:latin typeface="Arimo Bold"/>
              </a:rPr>
              <a:t> </a:t>
            </a:r>
            <a:r>
              <a:rPr lang="en-US" sz="2249" dirty="0" err="1" smtClean="0">
                <a:solidFill>
                  <a:srgbClr val="000000"/>
                </a:solidFill>
                <a:latin typeface="Arimo Bold"/>
              </a:rPr>
              <a:t>Тож</a:t>
            </a:r>
            <a:r>
              <a:rPr lang="en-US" sz="2249" dirty="0">
                <a:solidFill>
                  <a:srgbClr val="000000"/>
                </a:solidFill>
                <a:latin typeface="Arimo Bold"/>
              </a:rPr>
              <a:t>, “МАСКИ ЗІРВАНІ...” </a:t>
            </a:r>
          </a:p>
          <a:p>
            <a:pPr algn="l">
              <a:lnSpc>
                <a:spcPts val="3074"/>
              </a:lnSpc>
            </a:pPr>
            <a:r>
              <a:rPr lang="en-US" sz="2249" dirty="0" err="1">
                <a:solidFill>
                  <a:srgbClr val="000000"/>
                </a:solidFill>
                <a:latin typeface="Arimo Bold"/>
              </a:rPr>
              <a:t>Відбувалося</a:t>
            </a:r>
            <a:r>
              <a:rPr lang="en-US" sz="2249" dirty="0">
                <a:solidFill>
                  <a:srgbClr val="000000"/>
                </a:solidFill>
                <a:latin typeface="Arimo Bold"/>
              </a:rPr>
              <a:t> </a:t>
            </a:r>
            <a:r>
              <a:rPr lang="en-US" sz="2249" dirty="0" err="1">
                <a:solidFill>
                  <a:srgbClr val="000000"/>
                </a:solidFill>
                <a:latin typeface="Arimo Bold"/>
              </a:rPr>
              <a:t>тотальне</a:t>
            </a:r>
            <a:r>
              <a:rPr lang="en-US" sz="2249" dirty="0">
                <a:solidFill>
                  <a:srgbClr val="000000"/>
                </a:solidFill>
                <a:latin typeface="Arimo Bold"/>
              </a:rPr>
              <a:t> </a:t>
            </a:r>
            <a:r>
              <a:rPr lang="en-US" sz="2249" dirty="0" err="1">
                <a:solidFill>
                  <a:srgbClr val="000000"/>
                </a:solidFill>
                <a:latin typeface="Arimo Bold"/>
              </a:rPr>
              <a:t>знищення</a:t>
            </a:r>
            <a:r>
              <a:rPr lang="en-US" sz="2249" dirty="0">
                <a:solidFill>
                  <a:srgbClr val="000000"/>
                </a:solidFill>
                <a:latin typeface="Arimo Bold"/>
              </a:rPr>
              <a:t> </a:t>
            </a:r>
            <a:r>
              <a:rPr lang="en-US" sz="2249" dirty="0" err="1">
                <a:solidFill>
                  <a:srgbClr val="000000"/>
                </a:solidFill>
                <a:latin typeface="Arimo Bold"/>
              </a:rPr>
              <a:t>української</a:t>
            </a:r>
            <a:r>
              <a:rPr lang="en-US" sz="2249" dirty="0">
                <a:solidFill>
                  <a:srgbClr val="000000"/>
                </a:solidFill>
                <a:latin typeface="Arimo Bold"/>
              </a:rPr>
              <a:t> </a:t>
            </a:r>
            <a:r>
              <a:rPr lang="en-US" sz="2249" dirty="0" err="1">
                <a:solidFill>
                  <a:srgbClr val="000000"/>
                </a:solidFill>
                <a:latin typeface="Arimo Bold"/>
              </a:rPr>
              <a:t>інтелігенції</a:t>
            </a:r>
            <a:r>
              <a:rPr lang="en-US" sz="2249" dirty="0">
                <a:solidFill>
                  <a:srgbClr val="000000"/>
                </a:solidFill>
                <a:latin typeface="Arimo Bold"/>
              </a:rPr>
              <a:t> </a:t>
            </a:r>
            <a:r>
              <a:rPr lang="en-US" sz="2249" dirty="0" err="1">
                <a:solidFill>
                  <a:srgbClr val="000000"/>
                </a:solidFill>
                <a:latin typeface="Arimo Bold"/>
              </a:rPr>
              <a:t>шляхом</a:t>
            </a:r>
            <a:r>
              <a:rPr lang="en-US" sz="2249" dirty="0">
                <a:solidFill>
                  <a:srgbClr val="000000"/>
                </a:solidFill>
                <a:latin typeface="Arimo Bold"/>
              </a:rPr>
              <a:t> </a:t>
            </a:r>
            <a:r>
              <a:rPr lang="en-US" sz="2249" dirty="0" err="1">
                <a:solidFill>
                  <a:srgbClr val="000000"/>
                </a:solidFill>
                <a:latin typeface="Arimo Bold"/>
              </a:rPr>
              <a:t>масових</a:t>
            </a:r>
            <a:r>
              <a:rPr lang="en-US" sz="2249" dirty="0">
                <a:solidFill>
                  <a:srgbClr val="000000"/>
                </a:solidFill>
                <a:latin typeface="Arimo Bold"/>
              </a:rPr>
              <a:t> </a:t>
            </a:r>
            <a:r>
              <a:rPr lang="en-US" sz="2249" dirty="0" err="1">
                <a:solidFill>
                  <a:srgbClr val="000000"/>
                </a:solidFill>
                <a:latin typeface="Arimo Bold"/>
              </a:rPr>
              <a:t>репресій</a:t>
            </a:r>
            <a:r>
              <a:rPr lang="en-US" sz="2249" dirty="0">
                <a:solidFill>
                  <a:srgbClr val="000000"/>
                </a:solidFill>
                <a:latin typeface="Arimo Bold"/>
              </a:rPr>
              <a:t>.</a:t>
            </a:r>
          </a:p>
          <a:p>
            <a:pPr algn="just">
              <a:lnSpc>
                <a:spcPts val="3074"/>
              </a:lnSpc>
            </a:pPr>
            <a:r>
              <a:rPr lang="en-US" sz="2249" dirty="0" err="1">
                <a:solidFill>
                  <a:srgbClr val="000000"/>
                </a:solidFill>
                <a:latin typeface="Arimo Bold"/>
              </a:rPr>
              <a:t>Виморення</a:t>
            </a:r>
            <a:r>
              <a:rPr lang="en-US" sz="2249" dirty="0">
                <a:solidFill>
                  <a:srgbClr val="000000"/>
                </a:solidFill>
                <a:latin typeface="Arimo Bold"/>
              </a:rPr>
              <a:t> </a:t>
            </a:r>
            <a:r>
              <a:rPr lang="en-US" sz="2249" dirty="0" err="1">
                <a:solidFill>
                  <a:srgbClr val="000000"/>
                </a:solidFill>
                <a:latin typeface="Arimo Bold"/>
              </a:rPr>
              <a:t>голодомором</a:t>
            </a:r>
            <a:r>
              <a:rPr lang="en-US" sz="2249" dirty="0">
                <a:solidFill>
                  <a:srgbClr val="000000"/>
                </a:solidFill>
                <a:latin typeface="Arimo Bold"/>
              </a:rPr>
              <a:t> </a:t>
            </a:r>
            <a:r>
              <a:rPr lang="en-US" sz="2249" dirty="0" err="1">
                <a:solidFill>
                  <a:srgbClr val="000000"/>
                </a:solidFill>
                <a:latin typeface="Arimo Bold"/>
              </a:rPr>
              <a:t>мешканців</a:t>
            </a:r>
            <a:r>
              <a:rPr lang="en-US" sz="2249" dirty="0">
                <a:solidFill>
                  <a:srgbClr val="000000"/>
                </a:solidFill>
                <a:latin typeface="Arimo Bold"/>
              </a:rPr>
              <a:t> </a:t>
            </a:r>
            <a:r>
              <a:rPr lang="en-US" sz="2249" dirty="0" err="1">
                <a:solidFill>
                  <a:srgbClr val="000000"/>
                </a:solidFill>
                <a:latin typeface="Arimo Bold"/>
              </a:rPr>
              <a:t>українського</a:t>
            </a:r>
            <a:r>
              <a:rPr lang="en-US" sz="2249" dirty="0">
                <a:solidFill>
                  <a:srgbClr val="000000"/>
                </a:solidFill>
                <a:latin typeface="Arimo Bold"/>
              </a:rPr>
              <a:t> </a:t>
            </a:r>
            <a:r>
              <a:rPr lang="en-US" sz="2249" dirty="0" err="1">
                <a:solidFill>
                  <a:srgbClr val="000000"/>
                </a:solidFill>
                <a:latin typeface="Arimo Bold"/>
              </a:rPr>
              <a:t>села</a:t>
            </a:r>
            <a:r>
              <a:rPr lang="en-US" sz="2249" dirty="0">
                <a:solidFill>
                  <a:srgbClr val="000000"/>
                </a:solidFill>
                <a:latin typeface="Arimo Bold"/>
              </a:rPr>
              <a:t>. </a:t>
            </a:r>
            <a:r>
              <a:rPr lang="en-US" sz="2249" dirty="0" err="1">
                <a:solidFill>
                  <a:srgbClr val="000000"/>
                </a:solidFill>
                <a:latin typeface="Arimo Bold"/>
              </a:rPr>
              <a:t>Відповідно</a:t>
            </a:r>
            <a:r>
              <a:rPr lang="en-US" sz="2249" dirty="0">
                <a:solidFill>
                  <a:srgbClr val="000000"/>
                </a:solidFill>
                <a:latin typeface="Arimo Bold"/>
              </a:rPr>
              <a:t>, </a:t>
            </a:r>
            <a:r>
              <a:rPr lang="en-US" sz="2249" dirty="0" err="1">
                <a:solidFill>
                  <a:srgbClr val="000000"/>
                </a:solidFill>
                <a:latin typeface="Arimo Bold"/>
              </a:rPr>
              <a:t>немає</a:t>
            </a:r>
            <a:r>
              <a:rPr lang="en-US" sz="2249" dirty="0">
                <a:solidFill>
                  <a:srgbClr val="000000"/>
                </a:solidFill>
                <a:latin typeface="Arimo Bold"/>
              </a:rPr>
              <a:t> </a:t>
            </a:r>
            <a:r>
              <a:rPr lang="en-US" sz="2249" dirty="0" err="1">
                <a:solidFill>
                  <a:srgbClr val="000000"/>
                </a:solidFill>
                <a:latin typeface="Arimo Bold"/>
              </a:rPr>
              <a:t>носіїв</a:t>
            </a:r>
            <a:r>
              <a:rPr lang="en-US" sz="2249" dirty="0">
                <a:solidFill>
                  <a:srgbClr val="000000"/>
                </a:solidFill>
                <a:latin typeface="Arimo Bold"/>
              </a:rPr>
              <a:t> - </a:t>
            </a:r>
            <a:r>
              <a:rPr lang="en-US" sz="2249" dirty="0" err="1">
                <a:solidFill>
                  <a:srgbClr val="000000"/>
                </a:solidFill>
                <a:latin typeface="Arimo Bold"/>
              </a:rPr>
              <a:t>немає</a:t>
            </a:r>
            <a:r>
              <a:rPr lang="en-US" sz="2249" dirty="0">
                <a:solidFill>
                  <a:srgbClr val="000000"/>
                </a:solidFill>
                <a:latin typeface="Arimo Bold"/>
              </a:rPr>
              <a:t> </a:t>
            </a:r>
            <a:r>
              <a:rPr lang="en-US" sz="2249" dirty="0" err="1">
                <a:solidFill>
                  <a:srgbClr val="000000"/>
                </a:solidFill>
                <a:latin typeface="Arimo Bold"/>
              </a:rPr>
              <a:t>мови</a:t>
            </a:r>
            <a:r>
              <a:rPr lang="en-US" sz="2249" dirty="0">
                <a:solidFill>
                  <a:srgbClr val="000000"/>
                </a:solidFill>
                <a:latin typeface="Arimo Bold"/>
              </a:rPr>
              <a:t>. </a:t>
            </a:r>
            <a:r>
              <a:rPr lang="en-US" sz="2249" dirty="0" err="1">
                <a:solidFill>
                  <a:srgbClr val="000000"/>
                </a:solidFill>
                <a:latin typeface="Arimo Bold"/>
              </a:rPr>
              <a:t>Українцям</a:t>
            </a:r>
            <a:r>
              <a:rPr lang="en-US" sz="2249" dirty="0">
                <a:solidFill>
                  <a:srgbClr val="000000"/>
                </a:solidFill>
                <a:latin typeface="Arimo Bold"/>
              </a:rPr>
              <a:t> </a:t>
            </a:r>
            <a:r>
              <a:rPr lang="en-US" sz="2249" dirty="0" err="1">
                <a:solidFill>
                  <a:srgbClr val="000000"/>
                </a:solidFill>
                <a:latin typeface="Arimo Bold"/>
              </a:rPr>
              <a:t>нав’язувався</a:t>
            </a:r>
            <a:r>
              <a:rPr lang="en-US" sz="2249" dirty="0">
                <a:solidFill>
                  <a:srgbClr val="000000"/>
                </a:solidFill>
                <a:latin typeface="Arimo Bold"/>
              </a:rPr>
              <a:t> </a:t>
            </a:r>
            <a:r>
              <a:rPr lang="en-US" sz="2249" dirty="0" err="1">
                <a:solidFill>
                  <a:srgbClr val="000000"/>
                </a:solidFill>
                <a:latin typeface="Arimo Bold"/>
              </a:rPr>
              <a:t>комплекс</a:t>
            </a:r>
            <a:r>
              <a:rPr lang="en-US" sz="2249" dirty="0">
                <a:solidFill>
                  <a:srgbClr val="000000"/>
                </a:solidFill>
                <a:latin typeface="Arimo Bold"/>
              </a:rPr>
              <a:t> </a:t>
            </a:r>
            <a:r>
              <a:rPr lang="en-US" sz="2249" dirty="0" err="1">
                <a:solidFill>
                  <a:srgbClr val="000000"/>
                </a:solidFill>
                <a:latin typeface="Arimo Bold"/>
              </a:rPr>
              <a:t>меншовартості</a:t>
            </a:r>
            <a:r>
              <a:rPr lang="en-US" sz="2249" dirty="0">
                <a:solidFill>
                  <a:srgbClr val="000000"/>
                </a:solidFill>
                <a:latin typeface="Arimo Bold"/>
              </a:rPr>
              <a:t>, </a:t>
            </a:r>
            <a:r>
              <a:rPr lang="en-US" sz="2249" dirty="0" err="1">
                <a:solidFill>
                  <a:srgbClr val="000000"/>
                </a:solidFill>
                <a:latin typeface="Arimo Bold"/>
              </a:rPr>
              <a:t>неповноційнності</a:t>
            </a:r>
            <a:r>
              <a:rPr lang="en-US" sz="2249" dirty="0">
                <a:solidFill>
                  <a:srgbClr val="000000"/>
                </a:solidFill>
                <a:latin typeface="Arimo Bold"/>
              </a:rPr>
              <a:t> у </a:t>
            </a:r>
            <a:r>
              <a:rPr lang="en-US" sz="2249" dirty="0" err="1">
                <a:solidFill>
                  <a:srgbClr val="000000"/>
                </a:solidFill>
                <a:latin typeface="Arimo Bold"/>
              </a:rPr>
              <a:t>всьому</a:t>
            </a:r>
            <a:r>
              <a:rPr lang="en-US" sz="2249" dirty="0">
                <a:solidFill>
                  <a:srgbClr val="000000"/>
                </a:solidFill>
                <a:latin typeface="Arimo Bold"/>
              </a:rPr>
              <a:t>, </a:t>
            </a:r>
            <a:r>
              <a:rPr lang="en-US" sz="2249" dirty="0" err="1">
                <a:solidFill>
                  <a:srgbClr val="000000"/>
                </a:solidFill>
                <a:latin typeface="Arimo Bold"/>
              </a:rPr>
              <a:t>що</a:t>
            </a:r>
            <a:r>
              <a:rPr lang="en-US" sz="2249" dirty="0">
                <a:solidFill>
                  <a:srgbClr val="000000"/>
                </a:solidFill>
                <a:latin typeface="Arimo Bold"/>
              </a:rPr>
              <a:t> </a:t>
            </a:r>
            <a:r>
              <a:rPr lang="en-US" sz="2249" dirty="0" err="1">
                <a:solidFill>
                  <a:srgbClr val="000000"/>
                </a:solidFill>
                <a:latin typeface="Arimo Bold"/>
              </a:rPr>
              <a:t>стосувалося</a:t>
            </a:r>
            <a:r>
              <a:rPr lang="en-US" sz="2249" dirty="0">
                <a:solidFill>
                  <a:srgbClr val="000000"/>
                </a:solidFill>
                <a:latin typeface="Arimo Bold"/>
              </a:rPr>
              <a:t> </a:t>
            </a:r>
            <a:r>
              <a:rPr lang="en-US" sz="2249" dirty="0" err="1">
                <a:solidFill>
                  <a:srgbClr val="000000"/>
                </a:solidFill>
                <a:latin typeface="Arimo Bold"/>
              </a:rPr>
              <a:t>української</a:t>
            </a:r>
            <a:r>
              <a:rPr lang="en-US" sz="2249" dirty="0">
                <a:solidFill>
                  <a:srgbClr val="000000"/>
                </a:solidFill>
                <a:latin typeface="Arimo Bold"/>
              </a:rPr>
              <a:t> </a:t>
            </a:r>
            <a:r>
              <a:rPr lang="en-US" sz="2249" dirty="0" err="1">
                <a:solidFill>
                  <a:srgbClr val="000000"/>
                </a:solidFill>
                <a:latin typeface="Arimo Bold"/>
              </a:rPr>
              <a:t>культури</a:t>
            </a:r>
            <a:r>
              <a:rPr lang="en-US" sz="2249" dirty="0">
                <a:solidFill>
                  <a:srgbClr val="000000"/>
                </a:solidFill>
                <a:latin typeface="Arimo Bold"/>
              </a:rPr>
              <a:t>, </a:t>
            </a:r>
            <a:r>
              <a:rPr lang="en-US" sz="2249" dirty="0" err="1">
                <a:solidFill>
                  <a:srgbClr val="000000"/>
                </a:solidFill>
                <a:latin typeface="Arimo Bold"/>
              </a:rPr>
              <a:t>мови</a:t>
            </a:r>
            <a:r>
              <a:rPr lang="en-US" sz="2249" dirty="0">
                <a:solidFill>
                  <a:srgbClr val="000000"/>
                </a:solidFill>
                <a:latin typeface="Arimo Bold"/>
              </a:rPr>
              <a:t>, </a:t>
            </a:r>
            <a:r>
              <a:rPr lang="en-US" sz="2249" dirty="0" err="1">
                <a:solidFill>
                  <a:srgbClr val="000000"/>
                </a:solidFill>
                <a:latin typeface="Arimo Bold"/>
              </a:rPr>
              <a:t>цінностей</a:t>
            </a:r>
            <a:r>
              <a:rPr lang="en-US" sz="2249" dirty="0">
                <a:solidFill>
                  <a:srgbClr val="000000"/>
                </a:solidFill>
                <a:latin typeface="Arimo Bold"/>
              </a:rPr>
              <a:t>. </a:t>
            </a:r>
            <a:r>
              <a:rPr lang="en-US" sz="2249" dirty="0" err="1">
                <a:solidFill>
                  <a:srgbClr val="000000"/>
                </a:solidFill>
                <a:latin typeface="Arimo Bold"/>
              </a:rPr>
              <a:t>Просування</a:t>
            </a:r>
            <a:r>
              <a:rPr lang="en-US" sz="2249" dirty="0">
                <a:solidFill>
                  <a:srgbClr val="000000"/>
                </a:solidFill>
                <a:latin typeface="Arimo Bold"/>
              </a:rPr>
              <a:t> </a:t>
            </a:r>
            <a:r>
              <a:rPr lang="en-US" sz="2249" dirty="0" err="1">
                <a:solidFill>
                  <a:srgbClr val="000000"/>
                </a:solidFill>
                <a:latin typeface="Arimo Bold"/>
              </a:rPr>
              <a:t>наративу</a:t>
            </a:r>
            <a:r>
              <a:rPr lang="en-US" sz="2249" dirty="0">
                <a:solidFill>
                  <a:srgbClr val="000000"/>
                </a:solidFill>
                <a:latin typeface="Arimo Bold"/>
              </a:rPr>
              <a:t> “</a:t>
            </a:r>
            <a:r>
              <a:rPr lang="en-US" sz="2249" dirty="0" err="1">
                <a:solidFill>
                  <a:srgbClr val="000000"/>
                </a:solidFill>
                <a:latin typeface="Arimo Bold"/>
              </a:rPr>
              <a:t>українське</a:t>
            </a:r>
            <a:r>
              <a:rPr lang="en-US" sz="2249" dirty="0">
                <a:solidFill>
                  <a:srgbClr val="000000"/>
                </a:solidFill>
                <a:latin typeface="Arimo Bold"/>
              </a:rPr>
              <a:t> - </a:t>
            </a:r>
            <a:r>
              <a:rPr lang="en-US" sz="2249" dirty="0" err="1">
                <a:solidFill>
                  <a:srgbClr val="000000"/>
                </a:solidFill>
                <a:latin typeface="Arimo Bold"/>
              </a:rPr>
              <a:t>сільське</a:t>
            </a:r>
            <a:r>
              <a:rPr lang="en-US" sz="2249" dirty="0">
                <a:solidFill>
                  <a:srgbClr val="000000"/>
                </a:solidFill>
                <a:latin typeface="Arimo Bold"/>
              </a:rPr>
              <a:t>”.</a:t>
            </a:r>
          </a:p>
          <a:p>
            <a:pPr algn="l">
              <a:lnSpc>
                <a:spcPts val="3074"/>
              </a:lnSpc>
            </a:pPr>
            <a:r>
              <a:rPr lang="en-US" sz="2249" dirty="0" err="1">
                <a:solidFill>
                  <a:srgbClr val="000000"/>
                </a:solidFill>
                <a:latin typeface="Arimo Bold"/>
              </a:rPr>
              <a:t>На</a:t>
            </a:r>
            <a:r>
              <a:rPr lang="en-US" sz="2249" dirty="0">
                <a:solidFill>
                  <a:srgbClr val="000000"/>
                </a:solidFill>
                <a:latin typeface="Arimo Bold"/>
              </a:rPr>
              <a:t> </a:t>
            </a:r>
            <a:r>
              <a:rPr lang="en-US" sz="2249" dirty="0" err="1">
                <a:solidFill>
                  <a:srgbClr val="000000"/>
                </a:solidFill>
                <a:latin typeface="Arimo Bold"/>
              </a:rPr>
              <a:t>керівні</a:t>
            </a:r>
            <a:r>
              <a:rPr lang="en-US" sz="2249" dirty="0">
                <a:solidFill>
                  <a:srgbClr val="000000"/>
                </a:solidFill>
                <a:latin typeface="Arimo Bold"/>
              </a:rPr>
              <a:t> </a:t>
            </a:r>
            <a:r>
              <a:rPr lang="en-US" sz="2249" dirty="0" err="1">
                <a:solidFill>
                  <a:srgbClr val="000000"/>
                </a:solidFill>
                <a:latin typeface="Arimo Bold"/>
              </a:rPr>
              <a:t>посади</a:t>
            </a:r>
            <a:r>
              <a:rPr lang="en-US" sz="2249" dirty="0">
                <a:solidFill>
                  <a:srgbClr val="000000"/>
                </a:solidFill>
                <a:latin typeface="Arimo Bold"/>
              </a:rPr>
              <a:t> в </a:t>
            </a:r>
            <a:r>
              <a:rPr lang="en-US" sz="2249" dirty="0" err="1">
                <a:solidFill>
                  <a:srgbClr val="000000"/>
                </a:solidFill>
                <a:latin typeface="Arimo Bold"/>
              </a:rPr>
              <a:t>українських</a:t>
            </a:r>
            <a:r>
              <a:rPr lang="en-US" sz="2249" dirty="0">
                <a:solidFill>
                  <a:srgbClr val="000000"/>
                </a:solidFill>
                <a:latin typeface="Arimo Bold"/>
              </a:rPr>
              <a:t> </a:t>
            </a:r>
            <a:r>
              <a:rPr lang="en-US" sz="2249" dirty="0" err="1">
                <a:solidFill>
                  <a:srgbClr val="000000"/>
                </a:solidFill>
                <a:latin typeface="Arimo Bold"/>
              </a:rPr>
              <a:t>містах</a:t>
            </a:r>
            <a:r>
              <a:rPr lang="en-US" sz="2249" dirty="0">
                <a:solidFill>
                  <a:srgbClr val="000000"/>
                </a:solidFill>
                <a:latin typeface="Arimo Bold"/>
              </a:rPr>
              <a:t> </a:t>
            </a:r>
            <a:r>
              <a:rPr lang="en-US" sz="2249" dirty="0" err="1">
                <a:solidFill>
                  <a:srgbClr val="000000"/>
                </a:solidFill>
                <a:latin typeface="Arimo Bold"/>
              </a:rPr>
              <a:t>призначалися</a:t>
            </a:r>
            <a:r>
              <a:rPr lang="en-US" sz="2249" dirty="0">
                <a:solidFill>
                  <a:srgbClr val="000000"/>
                </a:solidFill>
                <a:latin typeface="Arimo Bold"/>
              </a:rPr>
              <a:t> </a:t>
            </a:r>
            <a:r>
              <a:rPr lang="en-US" sz="2249" dirty="0" err="1">
                <a:solidFill>
                  <a:srgbClr val="000000"/>
                </a:solidFill>
                <a:latin typeface="Arimo Bold"/>
              </a:rPr>
              <a:t>виключно</a:t>
            </a:r>
            <a:r>
              <a:rPr lang="en-US" sz="2249" dirty="0">
                <a:solidFill>
                  <a:srgbClr val="000000"/>
                </a:solidFill>
                <a:latin typeface="Arimo Bold"/>
              </a:rPr>
              <a:t> </a:t>
            </a:r>
            <a:r>
              <a:rPr lang="en-US" sz="2249" dirty="0" err="1">
                <a:solidFill>
                  <a:srgbClr val="000000"/>
                </a:solidFill>
                <a:latin typeface="Arimo Bold"/>
              </a:rPr>
              <a:t>етнічні</a:t>
            </a:r>
            <a:r>
              <a:rPr lang="en-US" sz="2249" dirty="0">
                <a:solidFill>
                  <a:srgbClr val="000000"/>
                </a:solidFill>
                <a:latin typeface="Arimo Bold"/>
              </a:rPr>
              <a:t> </a:t>
            </a:r>
            <a:r>
              <a:rPr lang="en-US" sz="2249" dirty="0" err="1">
                <a:solidFill>
                  <a:srgbClr val="000000"/>
                </a:solidFill>
                <a:latin typeface="Arimo Bold"/>
              </a:rPr>
              <a:t>росіяни</a:t>
            </a:r>
            <a:r>
              <a:rPr lang="en-US" sz="2249" dirty="0">
                <a:solidFill>
                  <a:srgbClr val="000000"/>
                </a:solidFill>
                <a:latin typeface="Arimo Bold"/>
              </a:rPr>
              <a:t>.</a:t>
            </a:r>
          </a:p>
          <a:p>
            <a:pPr algn="l">
              <a:lnSpc>
                <a:spcPts val="3074"/>
              </a:lnSpc>
            </a:pPr>
            <a:r>
              <a:rPr lang="en-US" sz="2249" dirty="0" err="1">
                <a:solidFill>
                  <a:srgbClr val="000000"/>
                </a:solidFill>
                <a:latin typeface="Arimo Bold"/>
              </a:rPr>
              <a:t>Від</a:t>
            </a:r>
            <a:r>
              <a:rPr lang="en-US" sz="2249" dirty="0">
                <a:solidFill>
                  <a:srgbClr val="000000"/>
                </a:solidFill>
                <a:latin typeface="Arimo Bold"/>
              </a:rPr>
              <a:t> </a:t>
            </a:r>
            <a:r>
              <a:rPr lang="en-US" sz="2249" dirty="0" err="1">
                <a:solidFill>
                  <a:srgbClr val="000000"/>
                </a:solidFill>
                <a:latin typeface="Arimo Bold"/>
              </a:rPr>
              <a:t>працівників</a:t>
            </a:r>
            <a:r>
              <a:rPr lang="en-US" sz="2249" dirty="0">
                <a:solidFill>
                  <a:srgbClr val="000000"/>
                </a:solidFill>
                <a:latin typeface="Arimo Bold"/>
              </a:rPr>
              <a:t> </a:t>
            </a:r>
            <a:r>
              <a:rPr lang="en-US" sz="2249" dirty="0" err="1">
                <a:solidFill>
                  <a:srgbClr val="000000"/>
                </a:solidFill>
                <a:latin typeface="Arimo Bold"/>
              </a:rPr>
              <a:t>будь-яких</a:t>
            </a:r>
            <a:r>
              <a:rPr lang="en-US" sz="2249" dirty="0">
                <a:solidFill>
                  <a:srgbClr val="000000"/>
                </a:solidFill>
                <a:latin typeface="Arimo Bold"/>
              </a:rPr>
              <a:t> </a:t>
            </a:r>
            <a:r>
              <a:rPr lang="en-US" sz="2249" dirty="0" err="1">
                <a:solidFill>
                  <a:srgbClr val="000000"/>
                </a:solidFill>
                <a:latin typeface="Arimo Bold"/>
              </a:rPr>
              <a:t>установ</a:t>
            </a:r>
            <a:r>
              <a:rPr lang="en-US" sz="2249" dirty="0">
                <a:solidFill>
                  <a:srgbClr val="000000"/>
                </a:solidFill>
                <a:latin typeface="Arimo Bold"/>
              </a:rPr>
              <a:t> </a:t>
            </a:r>
            <a:r>
              <a:rPr lang="en-US" sz="2249" dirty="0" err="1">
                <a:solidFill>
                  <a:srgbClr val="000000"/>
                </a:solidFill>
                <a:latin typeface="Arimo Bold"/>
              </a:rPr>
              <a:t>та</a:t>
            </a:r>
            <a:r>
              <a:rPr lang="en-US" sz="2249" dirty="0">
                <a:solidFill>
                  <a:srgbClr val="000000"/>
                </a:solidFill>
                <a:latin typeface="Arimo Bold"/>
              </a:rPr>
              <a:t> </a:t>
            </a:r>
            <a:r>
              <a:rPr lang="en-US" sz="2249" dirty="0" err="1">
                <a:solidFill>
                  <a:srgbClr val="000000"/>
                </a:solidFill>
                <a:latin typeface="Arimo Bold"/>
              </a:rPr>
              <a:t>організацій</a:t>
            </a:r>
            <a:r>
              <a:rPr lang="en-US" sz="2249" dirty="0">
                <a:solidFill>
                  <a:srgbClr val="000000"/>
                </a:solidFill>
                <a:latin typeface="Arimo Bold"/>
              </a:rPr>
              <a:t> </a:t>
            </a:r>
            <a:r>
              <a:rPr lang="en-US" sz="2249" dirty="0" err="1">
                <a:solidFill>
                  <a:srgbClr val="000000"/>
                </a:solidFill>
                <a:latin typeface="Arimo Bold"/>
              </a:rPr>
              <a:t>вимагався</a:t>
            </a:r>
            <a:r>
              <a:rPr lang="en-US" sz="2249" dirty="0">
                <a:solidFill>
                  <a:srgbClr val="000000"/>
                </a:solidFill>
                <a:latin typeface="Arimo Bold"/>
              </a:rPr>
              <a:t> </a:t>
            </a:r>
            <a:r>
              <a:rPr lang="en-US" sz="2249" dirty="0" err="1">
                <a:solidFill>
                  <a:srgbClr val="000000"/>
                </a:solidFill>
                <a:latin typeface="Arimo Bold"/>
              </a:rPr>
              <a:t>перехід</a:t>
            </a:r>
            <a:r>
              <a:rPr lang="en-US" sz="2249" dirty="0">
                <a:solidFill>
                  <a:srgbClr val="000000"/>
                </a:solidFill>
                <a:latin typeface="Arimo Bold"/>
              </a:rPr>
              <a:t> </a:t>
            </a:r>
            <a:r>
              <a:rPr lang="en-US" sz="2249" dirty="0" err="1">
                <a:solidFill>
                  <a:srgbClr val="000000"/>
                </a:solidFill>
                <a:latin typeface="Arimo Bold"/>
              </a:rPr>
              <a:t>на</a:t>
            </a:r>
            <a:r>
              <a:rPr lang="en-US" sz="2249" dirty="0">
                <a:solidFill>
                  <a:srgbClr val="000000"/>
                </a:solidFill>
                <a:latin typeface="Arimo Bold"/>
              </a:rPr>
              <a:t> </a:t>
            </a:r>
            <a:r>
              <a:rPr lang="en-US" sz="2249" dirty="0" err="1">
                <a:solidFill>
                  <a:srgbClr val="000000"/>
                </a:solidFill>
                <a:latin typeface="Arimo Bold"/>
              </a:rPr>
              <a:t>російську</a:t>
            </a:r>
            <a:r>
              <a:rPr lang="en-US" sz="2249" dirty="0">
                <a:solidFill>
                  <a:srgbClr val="000000"/>
                </a:solidFill>
                <a:latin typeface="Arimo Bold"/>
              </a:rPr>
              <a:t> </a:t>
            </a:r>
            <a:r>
              <a:rPr lang="en-US" sz="2249" dirty="0" err="1">
                <a:solidFill>
                  <a:srgbClr val="000000"/>
                </a:solidFill>
                <a:latin typeface="Arimo Bold"/>
              </a:rPr>
              <a:t>мову</a:t>
            </a:r>
            <a:r>
              <a:rPr lang="en-US" sz="2249" dirty="0">
                <a:solidFill>
                  <a:srgbClr val="000000"/>
                </a:solidFill>
                <a:latin typeface="Arimo Bold"/>
              </a:rPr>
              <a:t> </a:t>
            </a:r>
            <a:r>
              <a:rPr lang="en-US" sz="2249" dirty="0" err="1">
                <a:solidFill>
                  <a:srgbClr val="000000"/>
                </a:solidFill>
                <a:latin typeface="Arimo Bold"/>
              </a:rPr>
              <a:t>задля</a:t>
            </a:r>
            <a:r>
              <a:rPr lang="en-US" sz="2249" dirty="0">
                <a:solidFill>
                  <a:srgbClr val="000000"/>
                </a:solidFill>
                <a:latin typeface="Arimo Bold"/>
              </a:rPr>
              <a:t> </a:t>
            </a:r>
            <a:r>
              <a:rPr lang="en-US" sz="2249" dirty="0" err="1">
                <a:solidFill>
                  <a:srgbClr val="000000"/>
                </a:solidFill>
                <a:latin typeface="Arimo Bold"/>
              </a:rPr>
              <a:t>кар'єрного</a:t>
            </a:r>
            <a:r>
              <a:rPr lang="en-US" sz="2249" dirty="0">
                <a:solidFill>
                  <a:srgbClr val="000000"/>
                </a:solidFill>
                <a:latin typeface="Arimo Bold"/>
              </a:rPr>
              <a:t> </a:t>
            </a:r>
            <a:r>
              <a:rPr lang="en-US" sz="2249" dirty="0" err="1">
                <a:solidFill>
                  <a:srgbClr val="000000"/>
                </a:solidFill>
                <a:latin typeface="Arimo Bold"/>
              </a:rPr>
              <a:t>зростання</a:t>
            </a:r>
            <a:r>
              <a:rPr lang="en-US" sz="2249" dirty="0">
                <a:solidFill>
                  <a:srgbClr val="000000"/>
                </a:solidFill>
                <a:latin typeface="Arimo Bold"/>
              </a:rPr>
              <a:t>, а </a:t>
            </a:r>
            <a:r>
              <a:rPr lang="en-US" sz="2249" dirty="0" err="1">
                <a:solidFill>
                  <a:srgbClr val="000000"/>
                </a:solidFill>
                <a:latin typeface="Arimo Bold"/>
              </a:rPr>
              <a:t>згодом</a:t>
            </a:r>
            <a:r>
              <a:rPr lang="en-US" sz="2249" dirty="0">
                <a:solidFill>
                  <a:srgbClr val="000000"/>
                </a:solidFill>
                <a:latin typeface="Arimo Bold"/>
              </a:rPr>
              <a:t> - </a:t>
            </a:r>
            <a:r>
              <a:rPr lang="en-US" sz="2249" dirty="0" err="1">
                <a:solidFill>
                  <a:srgbClr val="000000"/>
                </a:solidFill>
                <a:latin typeface="Arimo Bold"/>
              </a:rPr>
              <a:t>це</a:t>
            </a:r>
            <a:r>
              <a:rPr lang="en-US" sz="2249" dirty="0">
                <a:solidFill>
                  <a:srgbClr val="000000"/>
                </a:solidFill>
                <a:latin typeface="Arimo Bold"/>
              </a:rPr>
              <a:t> </a:t>
            </a:r>
            <a:r>
              <a:rPr lang="en-US" sz="2249" dirty="0" err="1">
                <a:solidFill>
                  <a:srgbClr val="000000"/>
                </a:solidFill>
                <a:latin typeface="Arimo Bold"/>
              </a:rPr>
              <a:t>була</a:t>
            </a:r>
            <a:r>
              <a:rPr lang="en-US" sz="2249" dirty="0">
                <a:solidFill>
                  <a:srgbClr val="000000"/>
                </a:solidFill>
                <a:latin typeface="Arimo Bold"/>
              </a:rPr>
              <a:t> </a:t>
            </a:r>
            <a:r>
              <a:rPr lang="en-US" sz="2249" dirty="0" err="1">
                <a:solidFill>
                  <a:srgbClr val="000000"/>
                </a:solidFill>
                <a:latin typeface="Arimo Bold"/>
              </a:rPr>
              <a:t>необхідна</a:t>
            </a:r>
            <a:r>
              <a:rPr lang="en-US" sz="2249" dirty="0">
                <a:solidFill>
                  <a:srgbClr val="000000"/>
                </a:solidFill>
                <a:latin typeface="Arimo Bold"/>
              </a:rPr>
              <a:t> </a:t>
            </a:r>
            <a:r>
              <a:rPr lang="en-US" sz="2249" dirty="0" err="1">
                <a:solidFill>
                  <a:srgbClr val="000000"/>
                </a:solidFill>
                <a:latin typeface="Arimo Bold"/>
              </a:rPr>
              <a:t>умова</a:t>
            </a:r>
            <a:r>
              <a:rPr lang="en-US" sz="2249" dirty="0">
                <a:solidFill>
                  <a:srgbClr val="000000"/>
                </a:solidFill>
                <a:latin typeface="Arimo Bold"/>
              </a:rPr>
              <a:t> </a:t>
            </a:r>
            <a:r>
              <a:rPr lang="en-US" sz="2249" dirty="0" err="1">
                <a:solidFill>
                  <a:srgbClr val="000000"/>
                </a:solidFill>
                <a:latin typeface="Arimo Bold"/>
              </a:rPr>
              <a:t>для</a:t>
            </a:r>
            <a:r>
              <a:rPr lang="en-US" sz="2249" dirty="0">
                <a:solidFill>
                  <a:srgbClr val="000000"/>
                </a:solidFill>
                <a:latin typeface="Arimo Bold"/>
              </a:rPr>
              <a:t> </a:t>
            </a:r>
            <a:r>
              <a:rPr lang="en-US" sz="2249" dirty="0" err="1">
                <a:solidFill>
                  <a:srgbClr val="000000"/>
                </a:solidFill>
                <a:latin typeface="Arimo Bold"/>
              </a:rPr>
              <a:t>фізичного</a:t>
            </a:r>
            <a:r>
              <a:rPr lang="en-US" sz="2249" dirty="0">
                <a:solidFill>
                  <a:srgbClr val="000000"/>
                </a:solidFill>
                <a:latin typeface="Arimo Bold"/>
              </a:rPr>
              <a:t> </a:t>
            </a:r>
            <a:r>
              <a:rPr lang="en-US" sz="2249" dirty="0" err="1">
                <a:solidFill>
                  <a:srgbClr val="000000"/>
                </a:solidFill>
                <a:latin typeface="Arimo Bold"/>
              </a:rPr>
              <a:t>існування</a:t>
            </a:r>
            <a:r>
              <a:rPr lang="en-US" sz="2249" dirty="0">
                <a:solidFill>
                  <a:srgbClr val="000000"/>
                </a:solidFill>
                <a:latin typeface="Arimo Bold"/>
              </a:rPr>
              <a:t> </a:t>
            </a:r>
            <a:r>
              <a:rPr lang="en-US" sz="2249" dirty="0" err="1">
                <a:solidFill>
                  <a:srgbClr val="000000"/>
                </a:solidFill>
                <a:latin typeface="Arimo Bold"/>
              </a:rPr>
              <a:t>як</a:t>
            </a:r>
            <a:r>
              <a:rPr lang="en-US" sz="2249" dirty="0">
                <a:solidFill>
                  <a:srgbClr val="000000"/>
                </a:solidFill>
                <a:latin typeface="Arimo Bold"/>
              </a:rPr>
              <a:t> </a:t>
            </a:r>
            <a:r>
              <a:rPr lang="en-US" sz="2249" dirty="0" err="1">
                <a:solidFill>
                  <a:srgbClr val="000000"/>
                </a:solidFill>
                <a:latin typeface="Arimo Bold"/>
              </a:rPr>
              <a:t>такого</a:t>
            </a:r>
            <a:r>
              <a:rPr lang="en-US" sz="2249" dirty="0">
                <a:solidFill>
                  <a:srgbClr val="000000"/>
                </a:solidFill>
                <a:latin typeface="Arimo Bold"/>
              </a:rPr>
              <a:t>.</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2E6DA"/>
        </a:solidFill>
        <a:effectLst/>
      </p:bgPr>
    </p:bg>
    <p:spTree>
      <p:nvGrpSpPr>
        <p:cNvPr id="1" name=""/>
        <p:cNvGrpSpPr/>
        <p:nvPr/>
      </p:nvGrpSpPr>
      <p:grpSpPr>
        <a:xfrm>
          <a:off x="0" y="0"/>
          <a:ext cx="0" cy="0"/>
          <a:chOff x="0" y="0"/>
          <a:chExt cx="0" cy="0"/>
        </a:xfrm>
      </p:grpSpPr>
      <p:sp>
        <p:nvSpPr>
          <p:cNvPr id="2" name="Freeform 2"/>
          <p:cNvSpPr/>
          <p:nvPr/>
        </p:nvSpPr>
        <p:spPr>
          <a:xfrm>
            <a:off x="-222294" y="-8632365"/>
            <a:ext cx="18507075" cy="18919365"/>
          </a:xfrm>
          <a:custGeom>
            <a:avLst/>
            <a:gdLst/>
            <a:ahLst/>
            <a:cxnLst/>
            <a:rect l="l" t="t" r="r" b="b"/>
            <a:pathLst>
              <a:path w="18507075" h="22821900">
                <a:moveTo>
                  <a:pt x="0" y="0"/>
                </a:moveTo>
                <a:lnTo>
                  <a:pt x="18507075" y="0"/>
                </a:lnTo>
                <a:lnTo>
                  <a:pt x="18507075" y="22821900"/>
                </a:lnTo>
                <a:lnTo>
                  <a:pt x="0" y="22821900"/>
                </a:lnTo>
                <a:lnTo>
                  <a:pt x="0" y="0"/>
                </a:lnTo>
                <a:close/>
              </a:path>
            </a:pathLst>
          </a:custGeom>
          <a:blipFill>
            <a:blip r:embed="rId2">
              <a:alphaModFix amt="99000"/>
            </a:blip>
            <a:stretch>
              <a:fillRect/>
            </a:stretch>
          </a:blipFill>
        </p:spPr>
      </p:sp>
      <p:grpSp>
        <p:nvGrpSpPr>
          <p:cNvPr id="3" name="Group 3"/>
          <p:cNvGrpSpPr>
            <a:grpSpLocks noChangeAspect="1"/>
          </p:cNvGrpSpPr>
          <p:nvPr/>
        </p:nvGrpSpPr>
        <p:grpSpPr>
          <a:xfrm rot="-404340">
            <a:off x="19" y="-3839"/>
            <a:ext cx="9333928" cy="6254706"/>
            <a:chOff x="0" y="0"/>
            <a:chExt cx="12445238" cy="8339607"/>
          </a:xfrm>
        </p:grpSpPr>
        <p:sp>
          <p:nvSpPr>
            <p:cNvPr id="4" name="Freeform 4"/>
            <p:cNvSpPr/>
            <p:nvPr/>
          </p:nvSpPr>
          <p:spPr>
            <a:xfrm>
              <a:off x="0" y="0"/>
              <a:ext cx="12445238" cy="8339582"/>
            </a:xfrm>
            <a:custGeom>
              <a:avLst/>
              <a:gdLst/>
              <a:ahLst/>
              <a:cxnLst/>
              <a:rect l="l" t="t" r="r" b="b"/>
              <a:pathLst>
                <a:path w="12445238" h="8339582">
                  <a:moveTo>
                    <a:pt x="6424549" y="0"/>
                  </a:moveTo>
                  <a:lnTo>
                    <a:pt x="441452" y="67056"/>
                  </a:lnTo>
                  <a:lnTo>
                    <a:pt x="0" y="3803269"/>
                  </a:lnTo>
                  <a:lnTo>
                    <a:pt x="50800" y="8339582"/>
                  </a:lnTo>
                  <a:lnTo>
                    <a:pt x="12445238" y="8200771"/>
                  </a:lnTo>
                  <a:lnTo>
                    <a:pt x="12361291" y="701548"/>
                  </a:lnTo>
                  <a:close/>
                </a:path>
              </a:pathLst>
            </a:custGeom>
            <a:blipFill>
              <a:blip r:embed="rId3"/>
              <a:stretch>
                <a:fillRect l="-335" t="-796"/>
              </a:stretch>
            </a:blipFill>
          </p:spPr>
        </p:sp>
      </p:grpSp>
      <p:grpSp>
        <p:nvGrpSpPr>
          <p:cNvPr id="5" name="Group 5"/>
          <p:cNvGrpSpPr>
            <a:grpSpLocks noChangeAspect="1"/>
          </p:cNvGrpSpPr>
          <p:nvPr/>
        </p:nvGrpSpPr>
        <p:grpSpPr>
          <a:xfrm rot="768000">
            <a:off x="10319080" y="-8230"/>
            <a:ext cx="7966167" cy="5343354"/>
            <a:chOff x="0" y="0"/>
            <a:chExt cx="10621556" cy="7124471"/>
          </a:xfrm>
        </p:grpSpPr>
        <p:sp>
          <p:nvSpPr>
            <p:cNvPr id="6" name="Freeform 6"/>
            <p:cNvSpPr/>
            <p:nvPr/>
          </p:nvSpPr>
          <p:spPr>
            <a:xfrm>
              <a:off x="0" y="0"/>
              <a:ext cx="10621518" cy="7124446"/>
            </a:xfrm>
            <a:custGeom>
              <a:avLst/>
              <a:gdLst/>
              <a:ahLst/>
              <a:cxnLst/>
              <a:rect l="l" t="t" r="r" b="b"/>
              <a:pathLst>
                <a:path w="10621518" h="7124446">
                  <a:moveTo>
                    <a:pt x="78994" y="1109091"/>
                  </a:moveTo>
                  <a:lnTo>
                    <a:pt x="0" y="6982460"/>
                  </a:lnTo>
                  <a:lnTo>
                    <a:pt x="0" y="6982460"/>
                  </a:lnTo>
                  <a:lnTo>
                    <a:pt x="10565384" y="7124446"/>
                  </a:lnTo>
                  <a:lnTo>
                    <a:pt x="10619613" y="3087116"/>
                  </a:lnTo>
                  <a:lnTo>
                    <a:pt x="10621518" y="2949956"/>
                  </a:lnTo>
                  <a:lnTo>
                    <a:pt x="9966579" y="67310"/>
                  </a:lnTo>
                  <a:lnTo>
                    <a:pt x="4960747" y="0"/>
                  </a:lnTo>
                  <a:close/>
                </a:path>
              </a:pathLst>
            </a:custGeom>
            <a:blipFill>
              <a:blip r:embed="rId4"/>
              <a:stretch>
                <a:fillRect t="-918" r="-364"/>
              </a:stretch>
            </a:blipFill>
          </p:spPr>
        </p:sp>
      </p:grpSp>
      <p:grpSp>
        <p:nvGrpSpPr>
          <p:cNvPr id="7" name="Group 7"/>
          <p:cNvGrpSpPr>
            <a:grpSpLocks noChangeAspect="1"/>
          </p:cNvGrpSpPr>
          <p:nvPr/>
        </p:nvGrpSpPr>
        <p:grpSpPr>
          <a:xfrm rot="-929520">
            <a:off x="9548765" y="5412676"/>
            <a:ext cx="5791819" cy="3877666"/>
            <a:chOff x="0" y="0"/>
            <a:chExt cx="7722426" cy="5170221"/>
          </a:xfrm>
        </p:grpSpPr>
        <p:sp>
          <p:nvSpPr>
            <p:cNvPr id="8" name="Freeform 8"/>
            <p:cNvSpPr/>
            <p:nvPr/>
          </p:nvSpPr>
          <p:spPr>
            <a:xfrm>
              <a:off x="0" y="0"/>
              <a:ext cx="7722362" cy="5170170"/>
            </a:xfrm>
            <a:custGeom>
              <a:avLst/>
              <a:gdLst/>
              <a:ahLst/>
              <a:cxnLst/>
              <a:rect l="l" t="t" r="r" b="b"/>
              <a:pathLst>
                <a:path w="7722362" h="5170170">
                  <a:moveTo>
                    <a:pt x="7696073" y="0"/>
                  </a:moveTo>
                  <a:lnTo>
                    <a:pt x="0" y="39497"/>
                  </a:lnTo>
                  <a:lnTo>
                    <a:pt x="26289" y="5170170"/>
                  </a:lnTo>
                  <a:lnTo>
                    <a:pt x="7722362" y="5130673"/>
                  </a:lnTo>
                  <a:lnTo>
                    <a:pt x="7696073" y="0"/>
                  </a:lnTo>
                  <a:close/>
                </a:path>
              </a:pathLst>
            </a:custGeom>
            <a:blipFill>
              <a:blip r:embed="rId5"/>
              <a:stretch>
                <a:fillRect/>
              </a:stretch>
            </a:blipFill>
          </p:spPr>
        </p:sp>
      </p:grpSp>
      <p:sp>
        <p:nvSpPr>
          <p:cNvPr id="9" name="TextBox 9"/>
          <p:cNvSpPr txBox="1"/>
          <p:nvPr/>
        </p:nvSpPr>
        <p:spPr>
          <a:xfrm>
            <a:off x="1143001" y="8045186"/>
            <a:ext cx="7993110" cy="1597040"/>
          </a:xfrm>
          <a:prstGeom prst="rect">
            <a:avLst/>
          </a:prstGeom>
        </p:spPr>
        <p:txBody>
          <a:bodyPr wrap="square" lIns="0" tIns="0" rIns="0" bIns="0" rtlCol="0" anchor="t">
            <a:spAutoFit/>
          </a:bodyPr>
          <a:lstStyle/>
          <a:p>
            <a:pPr algn="ctr">
              <a:lnSpc>
                <a:spcPts val="6676"/>
              </a:lnSpc>
            </a:pPr>
            <a:r>
              <a:rPr lang="en-US" sz="3200" b="1" dirty="0" err="1" smtClean="0">
                <a:solidFill>
                  <a:srgbClr val="5E3021"/>
                </a:solidFill>
                <a:latin typeface="Adlery Pro"/>
              </a:rPr>
              <a:t>Шалене</a:t>
            </a:r>
            <a:r>
              <a:rPr lang="uk-UA" sz="3200" b="1" dirty="0">
                <a:solidFill>
                  <a:srgbClr val="5E3021"/>
                </a:solidFill>
                <a:latin typeface="Adlery Pro"/>
              </a:rPr>
              <a:t> </a:t>
            </a:r>
            <a:r>
              <a:rPr lang="en-US" sz="3200" b="1" dirty="0" err="1" smtClean="0">
                <a:solidFill>
                  <a:srgbClr val="5E3021"/>
                </a:solidFill>
                <a:latin typeface="Adlery Pro"/>
              </a:rPr>
              <a:t>відродження</a:t>
            </a:r>
            <a:r>
              <a:rPr lang="en-US" sz="3200" b="1" dirty="0" smtClean="0">
                <a:solidFill>
                  <a:srgbClr val="5E3021"/>
                </a:solidFill>
                <a:latin typeface="Adlery Pro"/>
              </a:rPr>
              <a:t> </a:t>
            </a:r>
            <a:endParaRPr lang="uk-UA" sz="3200" b="1" dirty="0" smtClean="0">
              <a:solidFill>
                <a:srgbClr val="5E3021"/>
              </a:solidFill>
              <a:latin typeface="Adlery Pro"/>
            </a:endParaRPr>
          </a:p>
          <a:p>
            <a:pPr algn="ctr">
              <a:lnSpc>
                <a:spcPts val="6676"/>
              </a:lnSpc>
            </a:pPr>
            <a:r>
              <a:rPr lang="en-US" sz="3200" b="1" dirty="0" err="1" smtClean="0">
                <a:solidFill>
                  <a:srgbClr val="5E3021"/>
                </a:solidFill>
                <a:latin typeface="Adlery Pro"/>
              </a:rPr>
              <a:t>культурного</a:t>
            </a:r>
            <a:r>
              <a:rPr lang="en-US" sz="3200" b="1" dirty="0" smtClean="0">
                <a:solidFill>
                  <a:srgbClr val="5E3021"/>
                </a:solidFill>
                <a:latin typeface="Adlery Pro"/>
              </a:rPr>
              <a:t> </a:t>
            </a:r>
            <a:r>
              <a:rPr lang="en-US" sz="3200" b="1" dirty="0" err="1">
                <a:solidFill>
                  <a:srgbClr val="5E3021"/>
                </a:solidFill>
                <a:latin typeface="Adlery Pro"/>
              </a:rPr>
              <a:t>життя</a:t>
            </a:r>
            <a:endParaRPr lang="en-US" sz="3200" b="1" dirty="0">
              <a:solidFill>
                <a:srgbClr val="5E3021"/>
              </a:solidFill>
              <a:latin typeface="Adlery Pro"/>
            </a:endParaRPr>
          </a:p>
        </p:txBody>
      </p:sp>
      <p:sp>
        <p:nvSpPr>
          <p:cNvPr id="10" name="TextBox 10"/>
          <p:cNvSpPr txBox="1"/>
          <p:nvPr/>
        </p:nvSpPr>
        <p:spPr>
          <a:xfrm>
            <a:off x="1988849" y="6911635"/>
            <a:ext cx="5871962" cy="773668"/>
          </a:xfrm>
          <a:prstGeom prst="rect">
            <a:avLst/>
          </a:prstGeom>
        </p:spPr>
        <p:txBody>
          <a:bodyPr lIns="0" tIns="0" rIns="0" bIns="0" rtlCol="0" anchor="t">
            <a:spAutoFit/>
          </a:bodyPr>
          <a:lstStyle/>
          <a:p>
            <a:pPr algn="l">
              <a:lnSpc>
                <a:spcPts val="6159"/>
              </a:lnSpc>
            </a:pPr>
            <a:r>
              <a:rPr lang="en-US" sz="4399">
                <a:solidFill>
                  <a:srgbClr val="5E3021"/>
                </a:solidFill>
                <a:latin typeface="PT Serif"/>
              </a:rPr>
              <a:t>20-ті роки ХХ століття</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4CCCC"/>
        </a:solidFill>
        <a:effectLst/>
      </p:bgPr>
    </p:bg>
    <p:spTree>
      <p:nvGrpSpPr>
        <p:cNvPr id="1" name=""/>
        <p:cNvGrpSpPr/>
        <p:nvPr/>
      </p:nvGrpSpPr>
      <p:grpSpPr>
        <a:xfrm>
          <a:off x="0" y="0"/>
          <a:ext cx="0" cy="0"/>
          <a:chOff x="0" y="0"/>
          <a:chExt cx="0" cy="0"/>
        </a:xfrm>
      </p:grpSpPr>
      <p:sp>
        <p:nvSpPr>
          <p:cNvPr id="2" name="Freeform 2"/>
          <p:cNvSpPr/>
          <p:nvPr/>
        </p:nvSpPr>
        <p:spPr>
          <a:xfrm>
            <a:off x="-250660" y="0"/>
            <a:ext cx="18907125" cy="11480530"/>
          </a:xfrm>
          <a:custGeom>
            <a:avLst/>
            <a:gdLst/>
            <a:ahLst/>
            <a:cxnLst/>
            <a:rect l="l" t="t" r="r" b="b"/>
            <a:pathLst>
              <a:path w="18907125" h="18878550">
                <a:moveTo>
                  <a:pt x="0" y="0"/>
                </a:moveTo>
                <a:lnTo>
                  <a:pt x="18907125" y="0"/>
                </a:lnTo>
                <a:lnTo>
                  <a:pt x="18907125" y="18878550"/>
                </a:lnTo>
                <a:lnTo>
                  <a:pt x="0" y="18878550"/>
                </a:lnTo>
                <a:lnTo>
                  <a:pt x="0" y="0"/>
                </a:lnTo>
                <a:close/>
              </a:path>
            </a:pathLst>
          </a:custGeom>
          <a:blipFill>
            <a:blip r:embed="rId2">
              <a:alphaModFix amt="77000"/>
            </a:blip>
            <a:stretch>
              <a:fillRect/>
            </a:stretch>
          </a:blipFill>
        </p:spPr>
      </p:sp>
      <p:grpSp>
        <p:nvGrpSpPr>
          <p:cNvPr id="3" name="Group 3"/>
          <p:cNvGrpSpPr>
            <a:grpSpLocks noChangeAspect="1"/>
          </p:cNvGrpSpPr>
          <p:nvPr/>
        </p:nvGrpSpPr>
        <p:grpSpPr>
          <a:xfrm rot="1436340">
            <a:off x="-1847450" y="4212746"/>
            <a:ext cx="11001746" cy="6773656"/>
            <a:chOff x="0" y="0"/>
            <a:chExt cx="14668995" cy="9031542"/>
          </a:xfrm>
        </p:grpSpPr>
        <p:sp>
          <p:nvSpPr>
            <p:cNvPr id="4" name="Freeform 4"/>
            <p:cNvSpPr/>
            <p:nvPr/>
          </p:nvSpPr>
          <p:spPr>
            <a:xfrm>
              <a:off x="0" y="0"/>
              <a:ext cx="14669007" cy="9031478"/>
            </a:xfrm>
            <a:custGeom>
              <a:avLst/>
              <a:gdLst/>
              <a:ahLst/>
              <a:cxnLst/>
              <a:rect l="l" t="t" r="r" b="b"/>
              <a:pathLst>
                <a:path w="14669007" h="9031478">
                  <a:moveTo>
                    <a:pt x="0" y="0"/>
                  </a:moveTo>
                  <a:lnTo>
                    <a:pt x="3755390" y="8458962"/>
                  </a:lnTo>
                  <a:lnTo>
                    <a:pt x="5993638" y="9031478"/>
                  </a:lnTo>
                  <a:lnTo>
                    <a:pt x="14257020" y="5362956"/>
                  </a:lnTo>
                  <a:lnTo>
                    <a:pt x="14669007" y="3752469"/>
                  </a:lnTo>
                  <a:lnTo>
                    <a:pt x="0" y="0"/>
                  </a:lnTo>
                  <a:close/>
                </a:path>
              </a:pathLst>
            </a:custGeom>
            <a:blipFill>
              <a:blip r:embed="rId3"/>
              <a:stretch>
                <a:fillRect l="-54446" t="-32831" r="-48972" b="-38899"/>
              </a:stretch>
            </a:blipFill>
          </p:spPr>
        </p:sp>
      </p:grpSp>
      <p:grpSp>
        <p:nvGrpSpPr>
          <p:cNvPr id="5" name="Group 5"/>
          <p:cNvGrpSpPr>
            <a:grpSpLocks noChangeAspect="1"/>
          </p:cNvGrpSpPr>
          <p:nvPr/>
        </p:nvGrpSpPr>
        <p:grpSpPr>
          <a:xfrm rot="-8557200">
            <a:off x="-1837039" y="6991617"/>
            <a:ext cx="6487354" cy="3864626"/>
            <a:chOff x="0" y="0"/>
            <a:chExt cx="8649805" cy="5152834"/>
          </a:xfrm>
        </p:grpSpPr>
        <p:sp>
          <p:nvSpPr>
            <p:cNvPr id="6" name="Freeform 6"/>
            <p:cNvSpPr/>
            <p:nvPr/>
          </p:nvSpPr>
          <p:spPr>
            <a:xfrm>
              <a:off x="0" y="0"/>
              <a:ext cx="8649843" cy="5152898"/>
            </a:xfrm>
            <a:custGeom>
              <a:avLst/>
              <a:gdLst/>
              <a:ahLst/>
              <a:cxnLst/>
              <a:rect l="l" t="t" r="r" b="b"/>
              <a:pathLst>
                <a:path w="8649843" h="5152898">
                  <a:moveTo>
                    <a:pt x="8649843" y="5152898"/>
                  </a:moveTo>
                  <a:lnTo>
                    <a:pt x="4712970" y="0"/>
                  </a:lnTo>
                  <a:lnTo>
                    <a:pt x="0" y="3600704"/>
                  </a:lnTo>
                  <a:lnTo>
                    <a:pt x="8649843" y="5152898"/>
                  </a:lnTo>
                  <a:close/>
                </a:path>
              </a:pathLst>
            </a:custGeom>
            <a:blipFill>
              <a:blip r:embed="rId4"/>
              <a:stretch>
                <a:fillRect l="-72257" t="-187197" r="-125162" b="-30122"/>
              </a:stretch>
            </a:blipFill>
          </p:spPr>
        </p:sp>
      </p:grpSp>
      <p:sp>
        <p:nvSpPr>
          <p:cNvPr id="7" name="Freeform 7"/>
          <p:cNvSpPr/>
          <p:nvPr/>
        </p:nvSpPr>
        <p:spPr>
          <a:xfrm>
            <a:off x="14701114" y="3255340"/>
            <a:ext cx="2333625" cy="2914650"/>
          </a:xfrm>
          <a:custGeom>
            <a:avLst/>
            <a:gdLst/>
            <a:ahLst/>
            <a:cxnLst/>
            <a:rect l="l" t="t" r="r" b="b"/>
            <a:pathLst>
              <a:path w="2333625" h="2914650">
                <a:moveTo>
                  <a:pt x="0" y="0"/>
                </a:moveTo>
                <a:lnTo>
                  <a:pt x="2333625" y="0"/>
                </a:lnTo>
                <a:lnTo>
                  <a:pt x="2333625" y="2914650"/>
                </a:lnTo>
                <a:lnTo>
                  <a:pt x="0" y="2914650"/>
                </a:lnTo>
                <a:lnTo>
                  <a:pt x="0" y="0"/>
                </a:lnTo>
                <a:close/>
              </a:path>
            </a:pathLst>
          </a:custGeom>
          <a:blipFill>
            <a:blip r:embed="rId5"/>
            <a:stretch>
              <a:fillRect/>
            </a:stretch>
          </a:blipFill>
        </p:spPr>
      </p:sp>
      <p:sp>
        <p:nvSpPr>
          <p:cNvPr id="8" name="Freeform 8"/>
          <p:cNvSpPr/>
          <p:nvPr/>
        </p:nvSpPr>
        <p:spPr>
          <a:xfrm>
            <a:off x="12932416" y="7092648"/>
            <a:ext cx="4381500" cy="2524125"/>
          </a:xfrm>
          <a:custGeom>
            <a:avLst/>
            <a:gdLst/>
            <a:ahLst/>
            <a:cxnLst/>
            <a:rect l="l" t="t" r="r" b="b"/>
            <a:pathLst>
              <a:path w="4381500" h="2524125">
                <a:moveTo>
                  <a:pt x="0" y="0"/>
                </a:moveTo>
                <a:lnTo>
                  <a:pt x="4381500" y="0"/>
                </a:lnTo>
                <a:lnTo>
                  <a:pt x="4381500" y="2524125"/>
                </a:lnTo>
                <a:lnTo>
                  <a:pt x="0" y="2524125"/>
                </a:lnTo>
                <a:lnTo>
                  <a:pt x="0" y="0"/>
                </a:lnTo>
                <a:close/>
              </a:path>
            </a:pathLst>
          </a:custGeom>
          <a:blipFill>
            <a:blip r:embed="rId6"/>
            <a:stretch>
              <a:fillRect l="-1980" r="-1933" b="-1509"/>
            </a:stretch>
          </a:blipFill>
        </p:spPr>
      </p:sp>
      <p:sp>
        <p:nvSpPr>
          <p:cNvPr id="9" name="Freeform 9"/>
          <p:cNvSpPr/>
          <p:nvPr/>
        </p:nvSpPr>
        <p:spPr>
          <a:xfrm>
            <a:off x="7963738" y="3106217"/>
            <a:ext cx="4629150" cy="2952750"/>
          </a:xfrm>
          <a:custGeom>
            <a:avLst/>
            <a:gdLst/>
            <a:ahLst/>
            <a:cxnLst/>
            <a:rect l="l" t="t" r="r" b="b"/>
            <a:pathLst>
              <a:path w="4629150" h="2952750">
                <a:moveTo>
                  <a:pt x="0" y="0"/>
                </a:moveTo>
                <a:lnTo>
                  <a:pt x="4629150" y="0"/>
                </a:lnTo>
                <a:lnTo>
                  <a:pt x="4629150" y="2952750"/>
                </a:lnTo>
                <a:lnTo>
                  <a:pt x="0" y="2952750"/>
                </a:lnTo>
                <a:lnTo>
                  <a:pt x="0" y="0"/>
                </a:lnTo>
                <a:close/>
              </a:path>
            </a:pathLst>
          </a:custGeom>
          <a:blipFill>
            <a:blip r:embed="rId7"/>
            <a:stretch>
              <a:fillRect/>
            </a:stretch>
          </a:blipFill>
        </p:spPr>
      </p:sp>
      <p:sp>
        <p:nvSpPr>
          <p:cNvPr id="10" name="Freeform 10"/>
          <p:cNvSpPr/>
          <p:nvPr/>
        </p:nvSpPr>
        <p:spPr>
          <a:xfrm>
            <a:off x="3688109" y="3991546"/>
            <a:ext cx="3838575" cy="2867025"/>
          </a:xfrm>
          <a:custGeom>
            <a:avLst/>
            <a:gdLst/>
            <a:ahLst/>
            <a:cxnLst/>
            <a:rect l="l" t="t" r="r" b="b"/>
            <a:pathLst>
              <a:path w="3838575" h="2867025">
                <a:moveTo>
                  <a:pt x="0" y="0"/>
                </a:moveTo>
                <a:lnTo>
                  <a:pt x="3838575" y="0"/>
                </a:lnTo>
                <a:lnTo>
                  <a:pt x="3838575" y="2867026"/>
                </a:lnTo>
                <a:lnTo>
                  <a:pt x="0" y="2867026"/>
                </a:lnTo>
                <a:lnTo>
                  <a:pt x="0" y="0"/>
                </a:lnTo>
                <a:close/>
              </a:path>
            </a:pathLst>
          </a:custGeom>
          <a:blipFill>
            <a:blip r:embed="rId8"/>
            <a:stretch>
              <a:fillRect t="-337" b="-326"/>
            </a:stretch>
          </a:blipFill>
        </p:spPr>
      </p:sp>
      <p:sp>
        <p:nvSpPr>
          <p:cNvPr id="11" name="Freeform 11"/>
          <p:cNvSpPr/>
          <p:nvPr/>
        </p:nvSpPr>
        <p:spPr>
          <a:xfrm>
            <a:off x="8441998" y="6722097"/>
            <a:ext cx="3914775" cy="2647950"/>
          </a:xfrm>
          <a:custGeom>
            <a:avLst/>
            <a:gdLst/>
            <a:ahLst/>
            <a:cxnLst/>
            <a:rect l="l" t="t" r="r" b="b"/>
            <a:pathLst>
              <a:path w="3914775" h="2647950">
                <a:moveTo>
                  <a:pt x="0" y="0"/>
                </a:moveTo>
                <a:lnTo>
                  <a:pt x="3914775" y="0"/>
                </a:lnTo>
                <a:lnTo>
                  <a:pt x="3914775" y="2647950"/>
                </a:lnTo>
                <a:lnTo>
                  <a:pt x="0" y="2647950"/>
                </a:lnTo>
                <a:lnTo>
                  <a:pt x="0" y="0"/>
                </a:lnTo>
                <a:close/>
              </a:path>
            </a:pathLst>
          </a:custGeom>
          <a:blipFill>
            <a:blip r:embed="rId9"/>
            <a:stretch>
              <a:fillRect t="-7980" b="-7846"/>
            </a:stretch>
          </a:blipFill>
        </p:spPr>
      </p:sp>
      <p:sp>
        <p:nvSpPr>
          <p:cNvPr id="12" name="Freeform 12"/>
          <p:cNvSpPr/>
          <p:nvPr/>
        </p:nvSpPr>
        <p:spPr>
          <a:xfrm>
            <a:off x="696106" y="2811304"/>
            <a:ext cx="2305050" cy="3248025"/>
          </a:xfrm>
          <a:custGeom>
            <a:avLst/>
            <a:gdLst/>
            <a:ahLst/>
            <a:cxnLst/>
            <a:rect l="l" t="t" r="r" b="b"/>
            <a:pathLst>
              <a:path w="2305050" h="3248025">
                <a:moveTo>
                  <a:pt x="0" y="0"/>
                </a:moveTo>
                <a:lnTo>
                  <a:pt x="2305050" y="0"/>
                </a:lnTo>
                <a:lnTo>
                  <a:pt x="2305050" y="3248025"/>
                </a:lnTo>
                <a:lnTo>
                  <a:pt x="0" y="3248025"/>
                </a:lnTo>
                <a:lnTo>
                  <a:pt x="0" y="0"/>
                </a:lnTo>
                <a:close/>
              </a:path>
            </a:pathLst>
          </a:custGeom>
          <a:blipFill>
            <a:blip r:embed="rId10"/>
            <a:stretch>
              <a:fillRect/>
            </a:stretch>
          </a:blipFill>
        </p:spPr>
      </p:sp>
      <p:sp>
        <p:nvSpPr>
          <p:cNvPr id="13" name="TextBox 13"/>
          <p:cNvSpPr txBox="1"/>
          <p:nvPr/>
        </p:nvSpPr>
        <p:spPr>
          <a:xfrm>
            <a:off x="5044693" y="251496"/>
            <a:ext cx="8489356" cy="1016489"/>
          </a:xfrm>
          <a:prstGeom prst="rect">
            <a:avLst/>
          </a:prstGeom>
        </p:spPr>
        <p:txBody>
          <a:bodyPr lIns="0" tIns="0" rIns="0" bIns="0" rtlCol="0" anchor="t">
            <a:spAutoFit/>
          </a:bodyPr>
          <a:lstStyle/>
          <a:p>
            <a:pPr algn="l">
              <a:lnSpc>
                <a:spcPts val="8018"/>
              </a:lnSpc>
            </a:pPr>
            <a:r>
              <a:rPr lang="en-US" sz="4000" dirty="0">
                <a:solidFill>
                  <a:srgbClr val="147930"/>
                </a:solidFill>
                <a:latin typeface="Alegreya Ultra-Bold"/>
              </a:rPr>
              <a:t>«</a:t>
            </a:r>
            <a:r>
              <a:rPr lang="en-US" sz="4000" dirty="0" err="1">
                <a:solidFill>
                  <a:srgbClr val="147930"/>
                </a:solidFill>
                <a:latin typeface="Alegreya Ultra-Bold"/>
              </a:rPr>
              <a:t>Мистецтво</a:t>
            </a:r>
            <a:r>
              <a:rPr lang="en-US" sz="4000" dirty="0">
                <a:solidFill>
                  <a:srgbClr val="147930"/>
                </a:solidFill>
                <a:latin typeface="Alegreya Ultra-Bold"/>
              </a:rPr>
              <a:t> </a:t>
            </a:r>
            <a:r>
              <a:rPr lang="en-US" sz="4000" dirty="0" err="1">
                <a:solidFill>
                  <a:srgbClr val="147930"/>
                </a:solidFill>
                <a:latin typeface="Alegreya Ultra-Bold"/>
              </a:rPr>
              <a:t>майбутнього</a:t>
            </a:r>
            <a:r>
              <a:rPr lang="en-US" sz="4000" dirty="0">
                <a:solidFill>
                  <a:srgbClr val="147930"/>
                </a:solidFill>
                <a:latin typeface="Alegreya Ultra-Bold"/>
              </a:rPr>
              <a:t>»</a:t>
            </a:r>
          </a:p>
        </p:txBody>
      </p:sp>
      <p:sp>
        <p:nvSpPr>
          <p:cNvPr id="14" name="TextBox 14"/>
          <p:cNvSpPr txBox="1"/>
          <p:nvPr/>
        </p:nvSpPr>
        <p:spPr>
          <a:xfrm>
            <a:off x="2313880" y="1375886"/>
            <a:ext cx="13950982" cy="1586941"/>
          </a:xfrm>
          <a:prstGeom prst="rect">
            <a:avLst/>
          </a:prstGeom>
        </p:spPr>
        <p:txBody>
          <a:bodyPr lIns="0" tIns="0" rIns="0" bIns="0" rtlCol="0" anchor="t">
            <a:spAutoFit/>
          </a:bodyPr>
          <a:lstStyle/>
          <a:p>
            <a:pPr algn="ctr">
              <a:lnSpc>
                <a:spcPts val="4199"/>
              </a:lnSpc>
            </a:pPr>
            <a:r>
              <a:rPr lang="en-US" sz="3027" dirty="0" err="1">
                <a:solidFill>
                  <a:srgbClr val="000000"/>
                </a:solidFill>
                <a:latin typeface="Arimo Bold"/>
              </a:rPr>
              <a:t>Художня</a:t>
            </a:r>
            <a:r>
              <a:rPr lang="en-US" sz="3027" dirty="0">
                <a:solidFill>
                  <a:srgbClr val="000000"/>
                </a:solidFill>
                <a:latin typeface="Arimo Bold"/>
              </a:rPr>
              <a:t> </a:t>
            </a:r>
            <a:r>
              <a:rPr lang="en-US" sz="3027" dirty="0" err="1">
                <a:solidFill>
                  <a:srgbClr val="000000"/>
                </a:solidFill>
                <a:latin typeface="Arimo Bold"/>
              </a:rPr>
              <a:t>література</a:t>
            </a:r>
            <a:r>
              <a:rPr lang="en-US" sz="3027" dirty="0">
                <a:solidFill>
                  <a:srgbClr val="000000"/>
                </a:solidFill>
                <a:latin typeface="Arimo Bold"/>
              </a:rPr>
              <a:t>, </a:t>
            </a:r>
            <a:r>
              <a:rPr lang="en-US" sz="3027" dirty="0" err="1">
                <a:solidFill>
                  <a:srgbClr val="000000"/>
                </a:solidFill>
                <a:latin typeface="Arimo Bold"/>
              </a:rPr>
              <a:t>живопис</a:t>
            </a:r>
            <a:r>
              <a:rPr lang="en-US" sz="3027" dirty="0">
                <a:solidFill>
                  <a:srgbClr val="000000"/>
                </a:solidFill>
                <a:latin typeface="Arimo Bold"/>
              </a:rPr>
              <a:t>, </a:t>
            </a:r>
            <a:r>
              <a:rPr lang="en-US" sz="3027" dirty="0" err="1">
                <a:solidFill>
                  <a:srgbClr val="000000"/>
                </a:solidFill>
                <a:latin typeface="Arimo Bold"/>
              </a:rPr>
              <a:t>музика</a:t>
            </a:r>
            <a:r>
              <a:rPr lang="en-US" sz="3027" dirty="0">
                <a:solidFill>
                  <a:srgbClr val="000000"/>
                </a:solidFill>
                <a:latin typeface="Arimo Bold"/>
              </a:rPr>
              <a:t>, </a:t>
            </a:r>
            <a:r>
              <a:rPr lang="en-US" sz="3027" dirty="0" err="1">
                <a:solidFill>
                  <a:srgbClr val="000000"/>
                </a:solidFill>
                <a:latin typeface="Arimo Bold"/>
              </a:rPr>
              <a:t>театр</a:t>
            </a:r>
            <a:r>
              <a:rPr lang="en-US" sz="3027" dirty="0">
                <a:solidFill>
                  <a:srgbClr val="000000"/>
                </a:solidFill>
                <a:latin typeface="Arimo Bold"/>
              </a:rPr>
              <a:t>, </a:t>
            </a:r>
            <a:r>
              <a:rPr lang="en-US" sz="3027" dirty="0" err="1">
                <a:solidFill>
                  <a:srgbClr val="000000"/>
                </a:solidFill>
                <a:latin typeface="Arimo Bold"/>
              </a:rPr>
              <a:t>кіномистецтво</a:t>
            </a:r>
            <a:r>
              <a:rPr lang="en-US" sz="3027" dirty="0">
                <a:solidFill>
                  <a:srgbClr val="000000"/>
                </a:solidFill>
                <a:latin typeface="Arimo Bold"/>
              </a:rPr>
              <a:t> </a:t>
            </a:r>
          </a:p>
          <a:p>
            <a:pPr algn="ctr">
              <a:lnSpc>
                <a:spcPts val="4199"/>
              </a:lnSpc>
            </a:pPr>
            <a:r>
              <a:rPr lang="en-US" sz="3027" dirty="0">
                <a:solidFill>
                  <a:srgbClr val="000000"/>
                </a:solidFill>
                <a:latin typeface="Arimo Bold"/>
              </a:rPr>
              <a:t>20-х - </a:t>
            </a:r>
            <a:r>
              <a:rPr lang="en-US" sz="3027" dirty="0" err="1">
                <a:solidFill>
                  <a:srgbClr val="000000"/>
                </a:solidFill>
                <a:latin typeface="Arimo Bold"/>
              </a:rPr>
              <a:t>поч</a:t>
            </a:r>
            <a:r>
              <a:rPr lang="en-US" sz="3027" dirty="0">
                <a:solidFill>
                  <a:srgbClr val="000000"/>
                </a:solidFill>
                <a:latin typeface="Arimo Bold"/>
              </a:rPr>
              <a:t>. 30-х </a:t>
            </a:r>
            <a:r>
              <a:rPr lang="en-US" sz="3027" dirty="0" err="1">
                <a:solidFill>
                  <a:srgbClr val="000000"/>
                </a:solidFill>
                <a:latin typeface="Arimo Bold"/>
              </a:rPr>
              <a:t>років</a:t>
            </a:r>
            <a:r>
              <a:rPr lang="en-US" sz="3027" dirty="0">
                <a:solidFill>
                  <a:srgbClr val="000000"/>
                </a:solidFill>
                <a:latin typeface="Arimo Bold"/>
              </a:rPr>
              <a:t> XX </a:t>
            </a:r>
            <a:r>
              <a:rPr lang="en-US" sz="3027" dirty="0" err="1">
                <a:solidFill>
                  <a:srgbClr val="000000"/>
                </a:solidFill>
                <a:latin typeface="Arimo Bold"/>
              </a:rPr>
              <a:t>ст</a:t>
            </a:r>
            <a:r>
              <a:rPr lang="en-US" sz="3027" dirty="0">
                <a:solidFill>
                  <a:srgbClr val="000000"/>
                </a:solidFill>
                <a:latin typeface="Arimo Bold"/>
              </a:rPr>
              <a:t>., </a:t>
            </a:r>
            <a:r>
              <a:rPr lang="en-US" sz="3027" dirty="0" err="1">
                <a:solidFill>
                  <a:srgbClr val="000000"/>
                </a:solidFill>
                <a:latin typeface="Arimo Bold"/>
              </a:rPr>
              <a:t>відображаючи</a:t>
            </a:r>
            <a:r>
              <a:rPr lang="en-US" sz="3027" dirty="0">
                <a:solidFill>
                  <a:srgbClr val="000000"/>
                </a:solidFill>
                <a:latin typeface="Arimo Bold"/>
              </a:rPr>
              <a:t> </a:t>
            </a:r>
            <a:r>
              <a:rPr lang="en-US" sz="3027" dirty="0" err="1">
                <a:solidFill>
                  <a:srgbClr val="000000"/>
                </a:solidFill>
                <a:latin typeface="Arimo Bold"/>
              </a:rPr>
              <a:t>складні</a:t>
            </a:r>
            <a:r>
              <a:rPr lang="en-US" sz="3027" dirty="0">
                <a:solidFill>
                  <a:srgbClr val="000000"/>
                </a:solidFill>
                <a:latin typeface="Arimo Bold"/>
              </a:rPr>
              <a:t> </a:t>
            </a:r>
            <a:r>
              <a:rPr lang="en-US" sz="3027" dirty="0" err="1">
                <a:solidFill>
                  <a:srgbClr val="000000"/>
                </a:solidFill>
                <a:latin typeface="Arimo Bold"/>
              </a:rPr>
              <a:t>реалії</a:t>
            </a:r>
            <a:r>
              <a:rPr lang="en-US" sz="3027" dirty="0">
                <a:solidFill>
                  <a:srgbClr val="000000"/>
                </a:solidFill>
                <a:latin typeface="Arimo Bold"/>
              </a:rPr>
              <a:t> </a:t>
            </a:r>
            <a:r>
              <a:rPr lang="en-US" sz="3027" dirty="0" err="1">
                <a:solidFill>
                  <a:srgbClr val="000000"/>
                </a:solidFill>
                <a:latin typeface="Arimo Bold"/>
              </a:rPr>
              <a:t>життя</a:t>
            </a:r>
            <a:r>
              <a:rPr lang="en-US" sz="3027" dirty="0">
                <a:solidFill>
                  <a:srgbClr val="000000"/>
                </a:solidFill>
                <a:latin typeface="Arimo Bold"/>
              </a:rPr>
              <a:t>, </a:t>
            </a:r>
            <a:r>
              <a:rPr lang="en-US" sz="3027" dirty="0" err="1">
                <a:solidFill>
                  <a:srgbClr val="000000"/>
                </a:solidFill>
                <a:latin typeface="Arimo Bold"/>
              </a:rPr>
              <a:t>творили</a:t>
            </a:r>
            <a:r>
              <a:rPr lang="en-US" sz="3027" dirty="0">
                <a:solidFill>
                  <a:srgbClr val="000000"/>
                </a:solidFill>
                <a:latin typeface="Arimo Bold"/>
              </a:rPr>
              <a:t> </a:t>
            </a:r>
            <a:r>
              <a:rPr lang="en-US" sz="3027" dirty="0" err="1">
                <a:solidFill>
                  <a:srgbClr val="000000"/>
                </a:solidFill>
                <a:latin typeface="Arimo Bold"/>
              </a:rPr>
              <a:t>нове</a:t>
            </a:r>
            <a:r>
              <a:rPr lang="en-US" sz="3027" dirty="0">
                <a:solidFill>
                  <a:srgbClr val="000000"/>
                </a:solidFill>
                <a:latin typeface="Arimo Bold"/>
              </a:rPr>
              <a:t> </a:t>
            </a:r>
            <a:r>
              <a:rPr lang="en-US" sz="3027" dirty="0" err="1">
                <a:solidFill>
                  <a:srgbClr val="000000"/>
                </a:solidFill>
                <a:latin typeface="Arimo Bold"/>
              </a:rPr>
              <a:t>мистецтво</a:t>
            </a:r>
            <a:r>
              <a:rPr lang="en-US" sz="3027" dirty="0">
                <a:solidFill>
                  <a:srgbClr val="000000"/>
                </a:solidFill>
                <a:latin typeface="Arimo Bold"/>
              </a:rPr>
              <a:t>, </a:t>
            </a:r>
            <a:r>
              <a:rPr lang="en-US" sz="3027" dirty="0" err="1">
                <a:solidFill>
                  <a:srgbClr val="000000"/>
                </a:solidFill>
                <a:latin typeface="Arimo Bold"/>
              </a:rPr>
              <a:t>нові</a:t>
            </a:r>
            <a:r>
              <a:rPr lang="en-US" sz="3027" dirty="0">
                <a:solidFill>
                  <a:srgbClr val="000000"/>
                </a:solidFill>
                <a:latin typeface="Arimo Bold"/>
              </a:rPr>
              <a:t> </a:t>
            </a:r>
            <a:r>
              <a:rPr lang="en-US" sz="3027" dirty="0" err="1">
                <a:solidFill>
                  <a:srgbClr val="000000"/>
                </a:solidFill>
                <a:latin typeface="Arimo Bold"/>
              </a:rPr>
              <a:t>засоби</a:t>
            </a:r>
            <a:r>
              <a:rPr lang="en-US" sz="3027" dirty="0">
                <a:solidFill>
                  <a:srgbClr val="000000"/>
                </a:solidFill>
                <a:latin typeface="Arimo Bold"/>
              </a:rPr>
              <a:t> </a:t>
            </a:r>
            <a:r>
              <a:rPr lang="en-US" sz="3027" dirty="0" err="1">
                <a:solidFill>
                  <a:srgbClr val="000000"/>
                </a:solidFill>
                <a:latin typeface="Arimo Bold"/>
              </a:rPr>
              <a:t>художнього</a:t>
            </a:r>
            <a:r>
              <a:rPr lang="en-US" sz="3027" dirty="0">
                <a:solidFill>
                  <a:srgbClr val="000000"/>
                </a:solidFill>
                <a:latin typeface="Arimo Bold"/>
              </a:rPr>
              <a:t> </a:t>
            </a:r>
            <a:r>
              <a:rPr lang="en-US" sz="3027" dirty="0" err="1">
                <a:solidFill>
                  <a:srgbClr val="000000"/>
                </a:solidFill>
                <a:latin typeface="Arimo Bold"/>
              </a:rPr>
              <a:t>впливу</a:t>
            </a:r>
            <a:r>
              <a:rPr lang="en-US" sz="3027" dirty="0">
                <a:solidFill>
                  <a:srgbClr val="000000"/>
                </a:solidFill>
                <a:latin typeface="Arimo Bold"/>
              </a:rPr>
              <a:t> </a:t>
            </a:r>
            <a:r>
              <a:rPr lang="en-US" sz="3027" dirty="0" err="1">
                <a:solidFill>
                  <a:srgbClr val="000000"/>
                </a:solidFill>
                <a:latin typeface="Arimo Bold"/>
              </a:rPr>
              <a:t>на</a:t>
            </a:r>
            <a:r>
              <a:rPr lang="en-US" sz="3027" dirty="0">
                <a:solidFill>
                  <a:srgbClr val="000000"/>
                </a:solidFill>
                <a:latin typeface="Arimo Bold"/>
              </a:rPr>
              <a:t> </a:t>
            </a:r>
            <a:r>
              <a:rPr lang="en-US" sz="3027" dirty="0" err="1">
                <a:solidFill>
                  <a:srgbClr val="000000"/>
                </a:solidFill>
                <a:latin typeface="Arimo Bold"/>
              </a:rPr>
              <a:t>особистість</a:t>
            </a:r>
            <a:r>
              <a:rPr lang="en-US" sz="3027" dirty="0">
                <a:solidFill>
                  <a:srgbClr val="000000"/>
                </a:solidFill>
                <a:latin typeface="Arimo Bold"/>
              </a:rPr>
              <a:t>.</a:t>
            </a:r>
          </a:p>
        </p:txBody>
      </p:sp>
      <p:sp>
        <p:nvSpPr>
          <p:cNvPr id="15" name="TextBox 15"/>
          <p:cNvSpPr txBox="1"/>
          <p:nvPr/>
        </p:nvSpPr>
        <p:spPr>
          <a:xfrm>
            <a:off x="13638171" y="6361005"/>
            <a:ext cx="3648485" cy="737997"/>
          </a:xfrm>
          <a:prstGeom prst="rect">
            <a:avLst/>
          </a:prstGeom>
        </p:spPr>
        <p:txBody>
          <a:bodyPr lIns="0" tIns="0" rIns="0" bIns="0" rtlCol="0" anchor="t">
            <a:spAutoFit/>
          </a:bodyPr>
          <a:lstStyle/>
          <a:p>
            <a:pPr algn="ctr">
              <a:lnSpc>
                <a:spcPts val="2925"/>
              </a:lnSpc>
            </a:pPr>
            <a:r>
              <a:rPr lang="en-US" sz="2129">
                <a:solidFill>
                  <a:srgbClr val="000000"/>
                </a:solidFill>
                <a:latin typeface="Arimo Bold"/>
              </a:rPr>
              <a:t>К. Малевич "Супрематична композиція"</a:t>
            </a:r>
          </a:p>
        </p:txBody>
      </p:sp>
      <p:sp>
        <p:nvSpPr>
          <p:cNvPr id="16" name="TextBox 16"/>
          <p:cNvSpPr txBox="1"/>
          <p:nvPr/>
        </p:nvSpPr>
        <p:spPr>
          <a:xfrm>
            <a:off x="9044921" y="6042965"/>
            <a:ext cx="2466594" cy="398736"/>
          </a:xfrm>
          <a:prstGeom prst="rect">
            <a:avLst/>
          </a:prstGeom>
        </p:spPr>
        <p:txBody>
          <a:bodyPr lIns="0" tIns="0" rIns="0" bIns="0" rtlCol="0" anchor="t">
            <a:spAutoFit/>
          </a:bodyPr>
          <a:lstStyle/>
          <a:p>
            <a:pPr algn="l">
              <a:lnSpc>
                <a:spcPts val="3193"/>
              </a:lnSpc>
            </a:pPr>
            <a:r>
              <a:rPr lang="en-US" sz="2280">
                <a:solidFill>
                  <a:srgbClr val="000000"/>
                </a:solidFill>
                <a:latin typeface="Arimo Bold"/>
              </a:rPr>
              <a:t>Театр "Березіль"</a:t>
            </a:r>
          </a:p>
        </p:txBody>
      </p:sp>
      <p:sp>
        <p:nvSpPr>
          <p:cNvPr id="17" name="TextBox 17"/>
          <p:cNvSpPr txBox="1"/>
          <p:nvPr/>
        </p:nvSpPr>
        <p:spPr>
          <a:xfrm>
            <a:off x="2627976" y="7073960"/>
            <a:ext cx="5190877" cy="391658"/>
          </a:xfrm>
          <a:prstGeom prst="rect">
            <a:avLst/>
          </a:prstGeom>
        </p:spPr>
        <p:txBody>
          <a:bodyPr lIns="0" tIns="0" rIns="0" bIns="0" rtlCol="0" anchor="t">
            <a:spAutoFit/>
          </a:bodyPr>
          <a:lstStyle/>
          <a:p>
            <a:pPr algn="l">
              <a:lnSpc>
                <a:spcPts val="3126"/>
              </a:lnSpc>
            </a:pPr>
            <a:r>
              <a:rPr lang="en-US" sz="2233">
                <a:solidFill>
                  <a:srgbClr val="000000"/>
                </a:solidFill>
                <a:latin typeface="Arimo Bold"/>
              </a:rPr>
              <a:t>Кінострічка "Звенигора О.Довженка"</a:t>
            </a:r>
          </a:p>
        </p:txBody>
      </p:sp>
      <p:sp>
        <p:nvSpPr>
          <p:cNvPr id="18" name="TextBox 18"/>
          <p:cNvSpPr txBox="1"/>
          <p:nvPr/>
        </p:nvSpPr>
        <p:spPr>
          <a:xfrm>
            <a:off x="12429896" y="9790481"/>
            <a:ext cx="5383730" cy="391658"/>
          </a:xfrm>
          <a:prstGeom prst="rect">
            <a:avLst/>
          </a:prstGeom>
        </p:spPr>
        <p:txBody>
          <a:bodyPr lIns="0" tIns="0" rIns="0" bIns="0" rtlCol="0" anchor="t">
            <a:spAutoFit/>
          </a:bodyPr>
          <a:lstStyle/>
          <a:p>
            <a:pPr algn="l">
              <a:lnSpc>
                <a:spcPts val="3126"/>
              </a:lnSpc>
            </a:pPr>
            <a:r>
              <a:rPr lang="en-US" sz="2233">
                <a:solidFill>
                  <a:srgbClr val="000000"/>
                </a:solidFill>
                <a:latin typeface="Arimo Bold"/>
              </a:rPr>
              <a:t>Художній фільм “Земля” О. Довженка</a:t>
            </a:r>
          </a:p>
        </p:txBody>
      </p:sp>
      <p:sp>
        <p:nvSpPr>
          <p:cNvPr id="19" name="TextBox 19"/>
          <p:cNvSpPr txBox="1"/>
          <p:nvPr/>
        </p:nvSpPr>
        <p:spPr>
          <a:xfrm>
            <a:off x="8642261" y="9350216"/>
            <a:ext cx="3590668" cy="737664"/>
          </a:xfrm>
          <a:prstGeom prst="rect">
            <a:avLst/>
          </a:prstGeom>
        </p:spPr>
        <p:txBody>
          <a:bodyPr lIns="0" tIns="0" rIns="0" bIns="0" rtlCol="0" anchor="t">
            <a:spAutoFit/>
          </a:bodyPr>
          <a:lstStyle/>
          <a:p>
            <a:pPr algn="ctr">
              <a:lnSpc>
                <a:spcPts val="2924"/>
              </a:lnSpc>
            </a:pPr>
            <a:r>
              <a:rPr lang="en-US" sz="2127">
                <a:solidFill>
                  <a:srgbClr val="000000"/>
                </a:solidFill>
                <a:latin typeface="Arimo Bold"/>
              </a:rPr>
              <a:t>Балет «Пан Каньовський» М. Вериківського</a:t>
            </a:r>
          </a:p>
        </p:txBody>
      </p:sp>
      <p:sp>
        <p:nvSpPr>
          <p:cNvPr id="20" name="TextBox 20"/>
          <p:cNvSpPr txBox="1"/>
          <p:nvPr/>
        </p:nvSpPr>
        <p:spPr>
          <a:xfrm>
            <a:off x="901084" y="6159427"/>
            <a:ext cx="1857947" cy="743036"/>
          </a:xfrm>
          <a:prstGeom prst="rect">
            <a:avLst/>
          </a:prstGeom>
        </p:spPr>
        <p:txBody>
          <a:bodyPr lIns="0" tIns="0" rIns="0" bIns="0" rtlCol="0" anchor="t">
            <a:spAutoFit/>
          </a:bodyPr>
          <a:lstStyle/>
          <a:p>
            <a:pPr algn="ctr">
              <a:lnSpc>
                <a:spcPts val="2924"/>
              </a:lnSpc>
            </a:pPr>
            <a:r>
              <a:rPr lang="en-US" sz="2099">
                <a:solidFill>
                  <a:srgbClr val="000000"/>
                </a:solidFill>
                <a:latin typeface="Arimo Bold"/>
              </a:rPr>
              <a:t>М.Бойчук "Біля дерева"</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8B570"/>
        </a:solidFill>
        <a:effectLst/>
      </p:bgPr>
    </p:bg>
    <p:spTree>
      <p:nvGrpSpPr>
        <p:cNvPr id="1" name=""/>
        <p:cNvGrpSpPr/>
        <p:nvPr/>
      </p:nvGrpSpPr>
      <p:grpSpPr>
        <a:xfrm>
          <a:off x="0" y="0"/>
          <a:ext cx="0" cy="0"/>
          <a:chOff x="0" y="0"/>
          <a:chExt cx="0" cy="0"/>
        </a:xfrm>
      </p:grpSpPr>
      <p:grpSp>
        <p:nvGrpSpPr>
          <p:cNvPr id="2" name="Group 2"/>
          <p:cNvGrpSpPr>
            <a:grpSpLocks noChangeAspect="1"/>
          </p:cNvGrpSpPr>
          <p:nvPr/>
        </p:nvGrpSpPr>
        <p:grpSpPr>
          <a:xfrm rot="359220">
            <a:off x="-522818" y="-232743"/>
            <a:ext cx="19261169" cy="11443497"/>
            <a:chOff x="0" y="0"/>
            <a:chExt cx="25681559" cy="15257996"/>
          </a:xfrm>
        </p:grpSpPr>
        <p:sp>
          <p:nvSpPr>
            <p:cNvPr id="3" name="Freeform 3"/>
            <p:cNvSpPr/>
            <p:nvPr/>
          </p:nvSpPr>
          <p:spPr>
            <a:xfrm>
              <a:off x="0" y="0"/>
              <a:ext cx="25681560" cy="15258035"/>
            </a:xfrm>
            <a:custGeom>
              <a:avLst/>
              <a:gdLst/>
              <a:ahLst/>
              <a:cxnLst/>
              <a:rect l="l" t="t" r="r" b="b"/>
              <a:pathLst>
                <a:path w="25681560" h="15258035">
                  <a:moveTo>
                    <a:pt x="0" y="1616837"/>
                  </a:moveTo>
                  <a:lnTo>
                    <a:pt x="1430528" y="15258035"/>
                  </a:lnTo>
                  <a:lnTo>
                    <a:pt x="25681560" y="12714860"/>
                  </a:lnTo>
                  <a:lnTo>
                    <a:pt x="24484457" y="1299845"/>
                  </a:lnTo>
                  <a:lnTo>
                    <a:pt x="15417292" y="0"/>
                  </a:lnTo>
                  <a:close/>
                </a:path>
              </a:pathLst>
            </a:custGeom>
            <a:blipFill>
              <a:blip r:embed="rId2"/>
              <a:stretch>
                <a:fillRect l="-72239" t="-28401" r="-115225" b="-108409"/>
              </a:stretch>
            </a:blipFill>
          </p:spPr>
        </p:sp>
      </p:grpSp>
      <p:sp>
        <p:nvSpPr>
          <p:cNvPr id="4" name="Freeform 4"/>
          <p:cNvSpPr/>
          <p:nvPr/>
        </p:nvSpPr>
        <p:spPr>
          <a:xfrm>
            <a:off x="1028700" y="1651502"/>
            <a:ext cx="9401175" cy="6534150"/>
          </a:xfrm>
          <a:custGeom>
            <a:avLst/>
            <a:gdLst/>
            <a:ahLst/>
            <a:cxnLst/>
            <a:rect l="l" t="t" r="r" b="b"/>
            <a:pathLst>
              <a:path w="9401175" h="6534150">
                <a:moveTo>
                  <a:pt x="0" y="0"/>
                </a:moveTo>
                <a:lnTo>
                  <a:pt x="9401175" y="0"/>
                </a:lnTo>
                <a:lnTo>
                  <a:pt x="9401175" y="6534150"/>
                </a:lnTo>
                <a:lnTo>
                  <a:pt x="0" y="6534150"/>
                </a:lnTo>
                <a:lnTo>
                  <a:pt x="0" y="0"/>
                </a:lnTo>
                <a:close/>
              </a:path>
            </a:pathLst>
          </a:custGeom>
          <a:blipFill>
            <a:blip r:embed="rId3"/>
            <a:stretch>
              <a:fillRect/>
            </a:stretch>
          </a:blipFill>
        </p:spPr>
      </p:sp>
      <p:sp>
        <p:nvSpPr>
          <p:cNvPr id="5" name="Freeform 5"/>
          <p:cNvSpPr/>
          <p:nvPr/>
        </p:nvSpPr>
        <p:spPr>
          <a:xfrm>
            <a:off x="15315248" y="4916338"/>
            <a:ext cx="2972753" cy="5370662"/>
          </a:xfrm>
          <a:custGeom>
            <a:avLst/>
            <a:gdLst/>
            <a:ahLst/>
            <a:cxnLst/>
            <a:rect l="l" t="t" r="r" b="b"/>
            <a:pathLst>
              <a:path w="2972753" h="5370662">
                <a:moveTo>
                  <a:pt x="0" y="0"/>
                </a:moveTo>
                <a:lnTo>
                  <a:pt x="2972752" y="0"/>
                </a:lnTo>
                <a:lnTo>
                  <a:pt x="2972752" y="5370662"/>
                </a:lnTo>
                <a:lnTo>
                  <a:pt x="0" y="5370662"/>
                </a:lnTo>
                <a:lnTo>
                  <a:pt x="0" y="0"/>
                </a:lnTo>
                <a:close/>
              </a:path>
            </a:pathLst>
          </a:custGeom>
          <a:blipFill>
            <a:blip r:embed="rId4"/>
            <a:stretch>
              <a:fillRect r="-185165" b="-53232"/>
            </a:stretch>
          </a:blipFill>
        </p:spPr>
      </p:sp>
      <p:sp>
        <p:nvSpPr>
          <p:cNvPr id="6" name="TextBox 6"/>
          <p:cNvSpPr txBox="1"/>
          <p:nvPr/>
        </p:nvSpPr>
        <p:spPr>
          <a:xfrm>
            <a:off x="1514951" y="8526428"/>
            <a:ext cx="14174067" cy="735863"/>
          </a:xfrm>
          <a:prstGeom prst="rect">
            <a:avLst/>
          </a:prstGeom>
        </p:spPr>
        <p:txBody>
          <a:bodyPr lIns="0" tIns="0" rIns="0" bIns="0" rtlCol="0" anchor="t">
            <a:spAutoFit/>
          </a:bodyPr>
          <a:lstStyle/>
          <a:p>
            <a:pPr algn="ctr">
              <a:lnSpc>
                <a:spcPts val="2946"/>
              </a:lnSpc>
            </a:pPr>
            <a:r>
              <a:rPr lang="en-US" sz="2130">
                <a:solidFill>
                  <a:srgbClr val="000000"/>
                </a:solidFill>
                <a:latin typeface="PT Serif Bold"/>
              </a:rPr>
              <a:t>1925 рік. Члени літературного об’єднання "Ланка"–МАРС. Зліва направо: Борис Антоненко-Давидович, Григорій Косинка, Марія Галич, Євген Плужник, Валер'ян Підмогильний, Тодось Осьмачка</a:t>
            </a:r>
          </a:p>
        </p:txBody>
      </p:sp>
      <p:sp>
        <p:nvSpPr>
          <p:cNvPr id="7" name="TextBox 7"/>
          <p:cNvSpPr txBox="1"/>
          <p:nvPr/>
        </p:nvSpPr>
        <p:spPr>
          <a:xfrm>
            <a:off x="10839498" y="2891238"/>
            <a:ext cx="6228998" cy="4415914"/>
          </a:xfrm>
          <a:prstGeom prst="rect">
            <a:avLst/>
          </a:prstGeom>
        </p:spPr>
        <p:txBody>
          <a:bodyPr lIns="0" tIns="0" rIns="0" bIns="0" rtlCol="0" anchor="t">
            <a:spAutoFit/>
          </a:bodyPr>
          <a:lstStyle/>
          <a:p>
            <a:pPr algn="l">
              <a:lnSpc>
                <a:spcPts val="4351"/>
              </a:lnSpc>
            </a:pPr>
            <a:r>
              <a:rPr lang="en-US" sz="3155">
                <a:solidFill>
                  <a:srgbClr val="000000"/>
                </a:solidFill>
                <a:latin typeface="Arimo Bold"/>
              </a:rPr>
              <a:t>Більшість представників розстріляного відродження були переконані в особливості своєї місії: виховати на нових морально-етичних засадах людину майбутнього, піднести національне мистецтво на вищий художній рівень.</a:t>
            </a:r>
          </a:p>
        </p:txBody>
      </p:sp>
      <p:sp>
        <p:nvSpPr>
          <p:cNvPr id="8" name="TextBox 8"/>
          <p:cNvSpPr txBox="1"/>
          <p:nvPr/>
        </p:nvSpPr>
        <p:spPr>
          <a:xfrm>
            <a:off x="1028995" y="267310"/>
            <a:ext cx="13229025" cy="1110891"/>
          </a:xfrm>
          <a:prstGeom prst="rect">
            <a:avLst/>
          </a:prstGeom>
        </p:spPr>
        <p:txBody>
          <a:bodyPr lIns="0" tIns="0" rIns="0" bIns="0" rtlCol="0" anchor="t">
            <a:spAutoFit/>
          </a:bodyPr>
          <a:lstStyle/>
          <a:p>
            <a:pPr algn="l">
              <a:lnSpc>
                <a:spcPts val="8959"/>
              </a:lnSpc>
            </a:pPr>
            <a:r>
              <a:rPr lang="en-US" sz="6399">
                <a:solidFill>
                  <a:srgbClr val="000000"/>
                </a:solidFill>
                <a:latin typeface="Arimo Bold"/>
              </a:rPr>
              <a:t>Нові мрії та обрії творчої молоді</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4CCCC"/>
        </a:solidFill>
        <a:effectLst/>
      </p:bgPr>
    </p:bg>
    <p:spTree>
      <p:nvGrpSpPr>
        <p:cNvPr id="1" name=""/>
        <p:cNvGrpSpPr/>
        <p:nvPr/>
      </p:nvGrpSpPr>
      <p:grpSpPr>
        <a:xfrm>
          <a:off x="0" y="0"/>
          <a:ext cx="0" cy="0"/>
          <a:chOff x="0" y="0"/>
          <a:chExt cx="0" cy="0"/>
        </a:xfrm>
      </p:grpSpPr>
      <p:sp>
        <p:nvSpPr>
          <p:cNvPr id="2" name="Freeform 2"/>
          <p:cNvSpPr/>
          <p:nvPr/>
        </p:nvSpPr>
        <p:spPr>
          <a:xfrm>
            <a:off x="-250660" y="38100"/>
            <a:ext cx="18907125" cy="11480530"/>
          </a:xfrm>
          <a:custGeom>
            <a:avLst/>
            <a:gdLst/>
            <a:ahLst/>
            <a:cxnLst/>
            <a:rect l="l" t="t" r="r" b="b"/>
            <a:pathLst>
              <a:path w="18907125" h="18878550">
                <a:moveTo>
                  <a:pt x="0" y="0"/>
                </a:moveTo>
                <a:lnTo>
                  <a:pt x="18907125" y="0"/>
                </a:lnTo>
                <a:lnTo>
                  <a:pt x="18907125" y="18878550"/>
                </a:lnTo>
                <a:lnTo>
                  <a:pt x="0" y="18878550"/>
                </a:lnTo>
                <a:lnTo>
                  <a:pt x="0" y="0"/>
                </a:lnTo>
                <a:close/>
              </a:path>
            </a:pathLst>
          </a:custGeom>
          <a:blipFill>
            <a:blip r:embed="rId2">
              <a:alphaModFix amt="77000"/>
            </a:blip>
            <a:stretch>
              <a:fillRect/>
            </a:stretch>
          </a:blipFill>
        </p:spPr>
      </p:sp>
      <p:grpSp>
        <p:nvGrpSpPr>
          <p:cNvPr id="3" name="Group 3"/>
          <p:cNvGrpSpPr>
            <a:grpSpLocks noChangeAspect="1"/>
          </p:cNvGrpSpPr>
          <p:nvPr/>
        </p:nvGrpSpPr>
        <p:grpSpPr>
          <a:xfrm rot="1520640">
            <a:off x="-1322508" y="6813328"/>
            <a:ext cx="7729623" cy="4441298"/>
            <a:chOff x="0" y="0"/>
            <a:chExt cx="10306164" cy="5921731"/>
          </a:xfrm>
        </p:grpSpPr>
        <p:sp>
          <p:nvSpPr>
            <p:cNvPr id="4" name="Freeform 4"/>
            <p:cNvSpPr/>
            <p:nvPr/>
          </p:nvSpPr>
          <p:spPr>
            <a:xfrm>
              <a:off x="0" y="0"/>
              <a:ext cx="10306177" cy="5921756"/>
            </a:xfrm>
            <a:custGeom>
              <a:avLst/>
              <a:gdLst/>
              <a:ahLst/>
              <a:cxnLst/>
              <a:rect l="l" t="t" r="r" b="b"/>
              <a:pathLst>
                <a:path w="10306177" h="5921756">
                  <a:moveTo>
                    <a:pt x="0" y="0"/>
                  </a:moveTo>
                  <a:lnTo>
                    <a:pt x="2804668" y="5921756"/>
                  </a:lnTo>
                  <a:lnTo>
                    <a:pt x="10306177" y="2368804"/>
                  </a:lnTo>
                  <a:lnTo>
                    <a:pt x="5371973" y="1234694"/>
                  </a:lnTo>
                  <a:lnTo>
                    <a:pt x="0" y="0"/>
                  </a:lnTo>
                  <a:close/>
                </a:path>
              </a:pathLst>
            </a:custGeom>
            <a:blipFill>
              <a:blip r:embed="rId3"/>
              <a:stretch>
                <a:fillRect l="-113398" t="-38526" r="-48082" b="-88615"/>
              </a:stretch>
            </a:blipFill>
          </p:spPr>
        </p:sp>
      </p:grpSp>
      <p:grpSp>
        <p:nvGrpSpPr>
          <p:cNvPr id="5" name="Group 5"/>
          <p:cNvGrpSpPr>
            <a:grpSpLocks noChangeAspect="1"/>
          </p:cNvGrpSpPr>
          <p:nvPr/>
        </p:nvGrpSpPr>
        <p:grpSpPr>
          <a:xfrm rot="-8981340">
            <a:off x="-1434570" y="-3584372"/>
            <a:ext cx="20979794" cy="17759096"/>
            <a:chOff x="0" y="0"/>
            <a:chExt cx="27973058" cy="23678794"/>
          </a:xfrm>
        </p:grpSpPr>
        <p:sp>
          <p:nvSpPr>
            <p:cNvPr id="6" name="Freeform 6"/>
            <p:cNvSpPr/>
            <p:nvPr/>
          </p:nvSpPr>
          <p:spPr>
            <a:xfrm>
              <a:off x="0" y="0"/>
              <a:ext cx="27973021" cy="23678769"/>
            </a:xfrm>
            <a:custGeom>
              <a:avLst/>
              <a:gdLst/>
              <a:ahLst/>
              <a:cxnLst/>
              <a:rect l="l" t="t" r="r" b="b"/>
              <a:pathLst>
                <a:path w="27973021" h="23678769">
                  <a:moveTo>
                    <a:pt x="27973021" y="11841099"/>
                  </a:moveTo>
                  <a:lnTo>
                    <a:pt x="21050758" y="0"/>
                  </a:lnTo>
                  <a:lnTo>
                    <a:pt x="0" y="12306300"/>
                  </a:lnTo>
                  <a:lnTo>
                    <a:pt x="6410071" y="23271099"/>
                  </a:lnTo>
                  <a:lnTo>
                    <a:pt x="7723760" y="23678769"/>
                  </a:lnTo>
                  <a:close/>
                </a:path>
              </a:pathLst>
            </a:custGeom>
            <a:blipFill>
              <a:blip r:embed="rId4"/>
              <a:stretch>
                <a:fillRect l="-98356" t="-121072" r="-135080" b="-59260"/>
              </a:stretch>
            </a:blipFill>
          </p:spPr>
        </p:sp>
      </p:grpSp>
      <p:sp>
        <p:nvSpPr>
          <p:cNvPr id="7" name="Freeform 7"/>
          <p:cNvSpPr/>
          <p:nvPr/>
        </p:nvSpPr>
        <p:spPr>
          <a:xfrm>
            <a:off x="12134898" y="676532"/>
            <a:ext cx="5686425" cy="7115175"/>
          </a:xfrm>
          <a:custGeom>
            <a:avLst/>
            <a:gdLst/>
            <a:ahLst/>
            <a:cxnLst/>
            <a:rect l="l" t="t" r="r" b="b"/>
            <a:pathLst>
              <a:path w="5686425" h="7115175">
                <a:moveTo>
                  <a:pt x="0" y="0"/>
                </a:moveTo>
                <a:lnTo>
                  <a:pt x="5686425" y="0"/>
                </a:lnTo>
                <a:lnTo>
                  <a:pt x="5686425" y="7115175"/>
                </a:lnTo>
                <a:lnTo>
                  <a:pt x="0" y="7115175"/>
                </a:lnTo>
                <a:lnTo>
                  <a:pt x="0" y="0"/>
                </a:lnTo>
                <a:close/>
              </a:path>
            </a:pathLst>
          </a:custGeom>
          <a:blipFill>
            <a:blip r:embed="rId5"/>
            <a:stretch>
              <a:fillRect/>
            </a:stretch>
          </a:blipFill>
        </p:spPr>
      </p:sp>
      <p:sp>
        <p:nvSpPr>
          <p:cNvPr id="8" name="Freeform 8"/>
          <p:cNvSpPr/>
          <p:nvPr/>
        </p:nvSpPr>
        <p:spPr>
          <a:xfrm>
            <a:off x="3881838" y="7185088"/>
            <a:ext cx="2747020" cy="2484491"/>
          </a:xfrm>
          <a:custGeom>
            <a:avLst/>
            <a:gdLst/>
            <a:ahLst/>
            <a:cxnLst/>
            <a:rect l="l" t="t" r="r" b="b"/>
            <a:pathLst>
              <a:path w="2747020" h="2484491">
                <a:moveTo>
                  <a:pt x="0" y="0"/>
                </a:moveTo>
                <a:lnTo>
                  <a:pt x="2747019" y="0"/>
                </a:lnTo>
                <a:lnTo>
                  <a:pt x="2747019" y="2484492"/>
                </a:lnTo>
                <a:lnTo>
                  <a:pt x="0" y="2484492"/>
                </a:lnTo>
                <a:lnTo>
                  <a:pt x="0" y="0"/>
                </a:lnTo>
                <a:close/>
              </a:path>
            </a:pathLst>
          </a:custGeom>
          <a:blipFill>
            <a:blip r:embed="rId6"/>
            <a:stretch>
              <a:fillRect/>
            </a:stretch>
          </a:blipFill>
        </p:spPr>
      </p:sp>
      <p:sp>
        <p:nvSpPr>
          <p:cNvPr id="9" name="Freeform 9"/>
          <p:cNvSpPr/>
          <p:nvPr/>
        </p:nvSpPr>
        <p:spPr>
          <a:xfrm>
            <a:off x="3886200" y="7175497"/>
            <a:ext cx="2743200" cy="2501903"/>
          </a:xfrm>
          <a:custGeom>
            <a:avLst/>
            <a:gdLst/>
            <a:ahLst/>
            <a:cxnLst/>
            <a:rect l="l" t="t" r="r" b="b"/>
            <a:pathLst>
              <a:path w="2743200" h="2501903">
                <a:moveTo>
                  <a:pt x="0" y="0"/>
                </a:moveTo>
                <a:lnTo>
                  <a:pt x="2743200" y="0"/>
                </a:lnTo>
                <a:lnTo>
                  <a:pt x="2743200" y="2501903"/>
                </a:lnTo>
                <a:lnTo>
                  <a:pt x="0" y="2501903"/>
                </a:lnTo>
                <a:lnTo>
                  <a:pt x="0" y="0"/>
                </a:lnTo>
                <a:close/>
              </a:path>
            </a:pathLst>
          </a:custGeom>
          <a:blipFill>
            <a:blip r:embed="rId7"/>
            <a:stretch>
              <a:fillRect/>
            </a:stretch>
          </a:blipFill>
        </p:spPr>
      </p:sp>
      <p:sp>
        <p:nvSpPr>
          <p:cNvPr id="10" name="Freeform 10"/>
          <p:cNvSpPr/>
          <p:nvPr/>
        </p:nvSpPr>
        <p:spPr>
          <a:xfrm>
            <a:off x="3886200" y="7175497"/>
            <a:ext cx="2743200" cy="1422397"/>
          </a:xfrm>
          <a:custGeom>
            <a:avLst/>
            <a:gdLst/>
            <a:ahLst/>
            <a:cxnLst/>
            <a:rect l="l" t="t" r="r" b="b"/>
            <a:pathLst>
              <a:path w="2743200" h="1422397">
                <a:moveTo>
                  <a:pt x="0" y="0"/>
                </a:moveTo>
                <a:lnTo>
                  <a:pt x="2743200" y="0"/>
                </a:lnTo>
                <a:lnTo>
                  <a:pt x="2743200" y="1422397"/>
                </a:lnTo>
                <a:lnTo>
                  <a:pt x="0" y="1422397"/>
                </a:lnTo>
                <a:lnTo>
                  <a:pt x="0" y="0"/>
                </a:lnTo>
                <a:close/>
              </a:path>
            </a:pathLst>
          </a:custGeom>
          <a:blipFill>
            <a:blip r:embed="rId8"/>
            <a:stretch>
              <a:fillRect/>
            </a:stretch>
          </a:blipFill>
        </p:spPr>
      </p:sp>
      <p:sp>
        <p:nvSpPr>
          <p:cNvPr id="11" name="Freeform 11"/>
          <p:cNvSpPr/>
          <p:nvPr/>
        </p:nvSpPr>
        <p:spPr>
          <a:xfrm>
            <a:off x="3886200" y="7175497"/>
            <a:ext cx="2743200" cy="2501903"/>
          </a:xfrm>
          <a:custGeom>
            <a:avLst/>
            <a:gdLst/>
            <a:ahLst/>
            <a:cxnLst/>
            <a:rect l="l" t="t" r="r" b="b"/>
            <a:pathLst>
              <a:path w="2743200" h="2501903">
                <a:moveTo>
                  <a:pt x="0" y="0"/>
                </a:moveTo>
                <a:lnTo>
                  <a:pt x="2743200" y="0"/>
                </a:lnTo>
                <a:lnTo>
                  <a:pt x="2743200" y="2501903"/>
                </a:lnTo>
                <a:lnTo>
                  <a:pt x="0" y="2501903"/>
                </a:lnTo>
                <a:lnTo>
                  <a:pt x="0" y="0"/>
                </a:lnTo>
                <a:close/>
              </a:path>
            </a:pathLst>
          </a:custGeom>
          <a:blipFill>
            <a:blip r:embed="rId9"/>
            <a:stretch>
              <a:fillRect/>
            </a:stretch>
          </a:blipFill>
        </p:spPr>
      </p:sp>
      <p:sp>
        <p:nvSpPr>
          <p:cNvPr id="12" name="Freeform 12"/>
          <p:cNvSpPr/>
          <p:nvPr/>
        </p:nvSpPr>
        <p:spPr>
          <a:xfrm>
            <a:off x="0" y="0"/>
            <a:ext cx="2663714" cy="3873265"/>
          </a:xfrm>
          <a:custGeom>
            <a:avLst/>
            <a:gdLst/>
            <a:ahLst/>
            <a:cxnLst/>
            <a:rect l="l" t="t" r="r" b="b"/>
            <a:pathLst>
              <a:path w="2663714" h="3873265">
                <a:moveTo>
                  <a:pt x="0" y="0"/>
                </a:moveTo>
                <a:lnTo>
                  <a:pt x="2663714" y="0"/>
                </a:lnTo>
                <a:lnTo>
                  <a:pt x="2663714" y="3873265"/>
                </a:lnTo>
                <a:lnTo>
                  <a:pt x="0" y="3873265"/>
                </a:lnTo>
                <a:lnTo>
                  <a:pt x="0" y="0"/>
                </a:lnTo>
                <a:close/>
              </a:path>
            </a:pathLst>
          </a:custGeom>
          <a:blipFill>
            <a:blip r:embed="rId10"/>
            <a:stretch>
              <a:fillRect l="-134932" t="-112471"/>
            </a:stretch>
          </a:blipFill>
        </p:spPr>
      </p:sp>
      <p:sp>
        <p:nvSpPr>
          <p:cNvPr id="13" name="TextBox 13"/>
          <p:cNvSpPr txBox="1"/>
          <p:nvPr/>
        </p:nvSpPr>
        <p:spPr>
          <a:xfrm>
            <a:off x="1188758" y="1547003"/>
            <a:ext cx="10179758" cy="5417249"/>
          </a:xfrm>
          <a:prstGeom prst="rect">
            <a:avLst/>
          </a:prstGeom>
        </p:spPr>
        <p:txBody>
          <a:bodyPr lIns="0" tIns="0" rIns="0" bIns="0" rtlCol="0" anchor="t">
            <a:spAutoFit/>
          </a:bodyPr>
          <a:lstStyle/>
          <a:p>
            <a:pPr algn="l">
              <a:lnSpc>
                <a:spcPts val="4274"/>
              </a:lnSpc>
            </a:pPr>
            <a:r>
              <a:rPr lang="en-US" sz="3099">
                <a:solidFill>
                  <a:srgbClr val="000000"/>
                </a:solidFill>
                <a:latin typeface="Arimo Bold"/>
              </a:rPr>
              <a:t>Українська література стає модерною за змістом і формою, упевнено крокує під гаслом духовного оновлення й національного відродження. По- новому в той незвичайний час творилися високі мистецькі цінності, без яких і сьогодні немислимий духовний розвій нашого народу. Для літературного процесу 20-30-х років визначальним було мирне співіснування різних ідейно-стильових течій (романтизму, реалізму, футуризму, символізму, авангардизму, неокласицизму та ін.)</a:t>
            </a:r>
          </a:p>
        </p:txBody>
      </p:sp>
      <p:sp>
        <p:nvSpPr>
          <p:cNvPr id="14" name="TextBox 14"/>
          <p:cNvSpPr txBox="1"/>
          <p:nvPr/>
        </p:nvSpPr>
        <p:spPr>
          <a:xfrm>
            <a:off x="10514371" y="8459353"/>
            <a:ext cx="7275119" cy="842105"/>
          </a:xfrm>
          <a:prstGeom prst="rect">
            <a:avLst/>
          </a:prstGeom>
        </p:spPr>
        <p:txBody>
          <a:bodyPr lIns="0" tIns="0" rIns="0" bIns="0" rtlCol="0" anchor="t">
            <a:spAutoFit/>
          </a:bodyPr>
          <a:lstStyle/>
          <a:p>
            <a:pPr algn="ctr">
              <a:lnSpc>
                <a:spcPts val="3375"/>
              </a:lnSpc>
            </a:pPr>
            <a:r>
              <a:rPr lang="en-US" sz="2442">
                <a:solidFill>
                  <a:srgbClr val="000000"/>
                </a:solidFill>
                <a:latin typeface="Arimo Bold"/>
              </a:rPr>
              <a:t>Портрет поета М. Семенка. Стопортретна серія Петрицького. Фото: proslovo.com</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A08956"/>
        </a:solidFill>
        <a:effectLst/>
      </p:bgPr>
    </p:bg>
    <p:spTree>
      <p:nvGrpSpPr>
        <p:cNvPr id="1" name=""/>
        <p:cNvGrpSpPr/>
        <p:nvPr/>
      </p:nvGrpSpPr>
      <p:grpSpPr>
        <a:xfrm>
          <a:off x="0" y="0"/>
          <a:ext cx="0" cy="0"/>
          <a:chOff x="0" y="0"/>
          <a:chExt cx="0" cy="0"/>
        </a:xfrm>
      </p:grpSpPr>
      <p:sp>
        <p:nvSpPr>
          <p:cNvPr id="2" name="Freeform 2"/>
          <p:cNvSpPr/>
          <p:nvPr/>
        </p:nvSpPr>
        <p:spPr>
          <a:xfrm rot="244745">
            <a:off x="-206580" y="-1497633"/>
            <a:ext cx="19632262" cy="13419530"/>
          </a:xfrm>
          <a:custGeom>
            <a:avLst/>
            <a:gdLst/>
            <a:ahLst/>
            <a:cxnLst/>
            <a:rect l="l" t="t" r="r" b="b"/>
            <a:pathLst>
              <a:path w="55369092" h="27099520">
                <a:moveTo>
                  <a:pt x="0" y="0"/>
                </a:moveTo>
                <a:lnTo>
                  <a:pt x="55369091" y="0"/>
                </a:lnTo>
                <a:lnTo>
                  <a:pt x="55369091" y="27099520"/>
                </a:lnTo>
                <a:lnTo>
                  <a:pt x="0" y="27099520"/>
                </a:lnTo>
                <a:lnTo>
                  <a:pt x="0" y="0"/>
                </a:lnTo>
                <a:close/>
              </a:path>
            </a:pathLst>
          </a:custGeom>
          <a:blipFill>
            <a:blip r:embed="rId2"/>
            <a:stretch>
              <a:fillRect/>
            </a:stretch>
          </a:blipFill>
        </p:spPr>
      </p:sp>
      <p:sp>
        <p:nvSpPr>
          <p:cNvPr id="3" name="Freeform 3"/>
          <p:cNvSpPr/>
          <p:nvPr/>
        </p:nvSpPr>
        <p:spPr>
          <a:xfrm>
            <a:off x="12199239" y="1028700"/>
            <a:ext cx="6086475" cy="8763000"/>
          </a:xfrm>
          <a:custGeom>
            <a:avLst/>
            <a:gdLst/>
            <a:ahLst/>
            <a:cxnLst/>
            <a:rect l="l" t="t" r="r" b="b"/>
            <a:pathLst>
              <a:path w="6086475" h="8763000">
                <a:moveTo>
                  <a:pt x="0" y="0"/>
                </a:moveTo>
                <a:lnTo>
                  <a:pt x="6086475" y="0"/>
                </a:lnTo>
                <a:lnTo>
                  <a:pt x="6086475" y="8763000"/>
                </a:lnTo>
                <a:lnTo>
                  <a:pt x="0" y="8763000"/>
                </a:lnTo>
                <a:lnTo>
                  <a:pt x="0" y="0"/>
                </a:lnTo>
                <a:close/>
              </a:path>
            </a:pathLst>
          </a:custGeom>
          <a:blipFill>
            <a:blip r:embed="rId3"/>
            <a:stretch>
              <a:fillRect/>
            </a:stretch>
          </a:blipFill>
        </p:spPr>
      </p:sp>
      <p:sp>
        <p:nvSpPr>
          <p:cNvPr id="4" name="Freeform 4"/>
          <p:cNvSpPr/>
          <p:nvPr/>
        </p:nvSpPr>
        <p:spPr>
          <a:xfrm>
            <a:off x="0" y="7741891"/>
            <a:ext cx="6841903" cy="2545109"/>
          </a:xfrm>
          <a:custGeom>
            <a:avLst/>
            <a:gdLst/>
            <a:ahLst/>
            <a:cxnLst/>
            <a:rect l="l" t="t" r="r" b="b"/>
            <a:pathLst>
              <a:path w="6841903" h="2545109">
                <a:moveTo>
                  <a:pt x="0" y="0"/>
                </a:moveTo>
                <a:lnTo>
                  <a:pt x="6841903" y="0"/>
                </a:lnTo>
                <a:lnTo>
                  <a:pt x="6841903" y="2545109"/>
                </a:lnTo>
                <a:lnTo>
                  <a:pt x="0" y="2545109"/>
                </a:lnTo>
                <a:lnTo>
                  <a:pt x="0" y="0"/>
                </a:lnTo>
                <a:close/>
              </a:path>
            </a:pathLst>
          </a:custGeom>
          <a:blipFill>
            <a:blip r:embed="rId4"/>
            <a:stretch>
              <a:fillRect l="-35317" b="-223349"/>
            </a:stretch>
          </a:blipFill>
        </p:spPr>
      </p:sp>
      <p:sp>
        <p:nvSpPr>
          <p:cNvPr id="5" name="TextBox 5"/>
          <p:cNvSpPr txBox="1"/>
          <p:nvPr/>
        </p:nvSpPr>
        <p:spPr>
          <a:xfrm>
            <a:off x="1424740" y="3653981"/>
            <a:ext cx="10130771" cy="4270991"/>
          </a:xfrm>
          <a:prstGeom prst="rect">
            <a:avLst/>
          </a:prstGeom>
        </p:spPr>
        <p:txBody>
          <a:bodyPr lIns="0" tIns="0" rIns="0" bIns="0" rtlCol="0" anchor="t">
            <a:spAutoFit/>
          </a:bodyPr>
          <a:lstStyle/>
          <a:p>
            <a:pPr algn="l">
              <a:lnSpc>
                <a:spcPts val="3374"/>
              </a:lnSpc>
            </a:pPr>
            <a:r>
              <a:rPr lang="en-US" sz="2442">
                <a:solidFill>
                  <a:srgbClr val="000000"/>
                </a:solidFill>
                <a:latin typeface="Arimo Bold"/>
              </a:rPr>
              <a:t>Головними літературними об’єднаннями були «Ланка» (пізніше «МАРС»), «Плуг», неокласики «Молодняк», «Спілка письменників західної України», ЛОЧАФ (об’єднання армії та флоту). Найвпливовішим був «Гарт», який пізніше був перейменований на «ВАПЛІТЕ» («Вільну Академію Пролетарської Літератури»).</a:t>
            </a:r>
          </a:p>
          <a:p>
            <a:pPr algn="r">
              <a:lnSpc>
                <a:spcPts val="3374"/>
              </a:lnSpc>
            </a:pPr>
            <a:endParaRPr lang="en-US" sz="2442">
              <a:solidFill>
                <a:srgbClr val="000000"/>
              </a:solidFill>
              <a:latin typeface="Arimo Bold"/>
            </a:endParaRPr>
          </a:p>
          <a:p>
            <a:pPr algn="l">
              <a:lnSpc>
                <a:spcPts val="3374"/>
              </a:lnSpc>
            </a:pPr>
            <a:r>
              <a:rPr lang="en-US" sz="2442">
                <a:solidFill>
                  <a:srgbClr val="000000"/>
                </a:solidFill>
                <a:latin typeface="Arimo Bold"/>
              </a:rPr>
              <a:t> Саме ВАПЛІТЕ в особі Миколи Хвильового розпочало славетну літературну дискусію 1925–1928 рр. і перемогло в ній, довівши наявність і необхідність національної, специфічної української літератури, орієнтованої на Європу, а не на Росію.</a:t>
            </a:r>
          </a:p>
        </p:txBody>
      </p:sp>
      <p:sp>
        <p:nvSpPr>
          <p:cNvPr id="6" name="TextBox 6"/>
          <p:cNvSpPr txBox="1"/>
          <p:nvPr/>
        </p:nvSpPr>
        <p:spPr>
          <a:xfrm>
            <a:off x="1741742" y="507321"/>
            <a:ext cx="9585646" cy="2108302"/>
          </a:xfrm>
          <a:prstGeom prst="rect">
            <a:avLst/>
          </a:prstGeom>
        </p:spPr>
        <p:txBody>
          <a:bodyPr lIns="0" tIns="0" rIns="0" bIns="0" rtlCol="0" anchor="t">
            <a:spAutoFit/>
          </a:bodyPr>
          <a:lstStyle/>
          <a:p>
            <a:pPr algn="ctr">
              <a:lnSpc>
                <a:spcPts val="8400"/>
              </a:lnSpc>
            </a:pPr>
            <a:r>
              <a:rPr lang="en-US" sz="6000">
                <a:solidFill>
                  <a:srgbClr val="FF3131"/>
                </a:solidFill>
                <a:latin typeface="Arimo Bold"/>
              </a:rPr>
              <a:t>Поява модерних літературних угруповань</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D4CCCC"/>
        </a:solidFill>
        <a:effectLst/>
      </p:bgPr>
    </p:bg>
    <p:spTree>
      <p:nvGrpSpPr>
        <p:cNvPr id="1" name=""/>
        <p:cNvGrpSpPr/>
        <p:nvPr/>
      </p:nvGrpSpPr>
      <p:grpSpPr>
        <a:xfrm>
          <a:off x="0" y="0"/>
          <a:ext cx="0" cy="0"/>
          <a:chOff x="0" y="0"/>
          <a:chExt cx="0" cy="0"/>
        </a:xfrm>
      </p:grpSpPr>
      <p:sp>
        <p:nvSpPr>
          <p:cNvPr id="2" name="Freeform 2"/>
          <p:cNvSpPr/>
          <p:nvPr/>
        </p:nvSpPr>
        <p:spPr>
          <a:xfrm>
            <a:off x="-476699" y="-311444"/>
            <a:ext cx="18907125" cy="11480530"/>
          </a:xfrm>
          <a:custGeom>
            <a:avLst/>
            <a:gdLst/>
            <a:ahLst/>
            <a:cxnLst/>
            <a:rect l="l" t="t" r="r" b="b"/>
            <a:pathLst>
              <a:path w="18907125" h="18878550">
                <a:moveTo>
                  <a:pt x="0" y="0"/>
                </a:moveTo>
                <a:lnTo>
                  <a:pt x="18907125" y="0"/>
                </a:lnTo>
                <a:lnTo>
                  <a:pt x="18907125" y="18878550"/>
                </a:lnTo>
                <a:lnTo>
                  <a:pt x="0" y="18878550"/>
                </a:lnTo>
                <a:lnTo>
                  <a:pt x="0" y="0"/>
                </a:lnTo>
                <a:close/>
              </a:path>
            </a:pathLst>
          </a:custGeom>
          <a:blipFill>
            <a:blip r:embed="rId2">
              <a:alphaModFix amt="77000"/>
            </a:blip>
            <a:stretch>
              <a:fillRect/>
            </a:stretch>
          </a:blipFill>
        </p:spPr>
      </p:sp>
      <p:grpSp>
        <p:nvGrpSpPr>
          <p:cNvPr id="3" name="Group 3"/>
          <p:cNvGrpSpPr>
            <a:grpSpLocks noChangeAspect="1"/>
          </p:cNvGrpSpPr>
          <p:nvPr/>
        </p:nvGrpSpPr>
        <p:grpSpPr>
          <a:xfrm rot="359220">
            <a:off x="-516503" y="-353473"/>
            <a:ext cx="19261169" cy="11564550"/>
            <a:chOff x="0" y="0"/>
            <a:chExt cx="25681559" cy="15419400"/>
          </a:xfrm>
        </p:grpSpPr>
        <p:sp>
          <p:nvSpPr>
            <p:cNvPr id="4" name="Freeform 4"/>
            <p:cNvSpPr/>
            <p:nvPr/>
          </p:nvSpPr>
          <p:spPr>
            <a:xfrm>
              <a:off x="0" y="0"/>
              <a:ext cx="25681560" cy="15419451"/>
            </a:xfrm>
            <a:custGeom>
              <a:avLst/>
              <a:gdLst/>
              <a:ahLst/>
              <a:cxnLst/>
              <a:rect l="l" t="t" r="r" b="b"/>
              <a:pathLst>
                <a:path w="25681560" h="15419451">
                  <a:moveTo>
                    <a:pt x="0" y="1778254"/>
                  </a:moveTo>
                  <a:lnTo>
                    <a:pt x="1430528" y="15419451"/>
                  </a:lnTo>
                  <a:lnTo>
                    <a:pt x="25681560" y="12876276"/>
                  </a:lnTo>
                  <a:lnTo>
                    <a:pt x="24443818" y="1073404"/>
                  </a:lnTo>
                  <a:lnTo>
                    <a:pt x="16956405" y="0"/>
                  </a:lnTo>
                  <a:close/>
                </a:path>
              </a:pathLst>
            </a:custGeom>
            <a:blipFill>
              <a:blip r:embed="rId3"/>
              <a:stretch>
                <a:fillRect l="-86504" t="-32940" r="-100960" b="-101391"/>
              </a:stretch>
            </a:blipFill>
          </p:spPr>
        </p:sp>
      </p:grpSp>
      <p:sp>
        <p:nvSpPr>
          <p:cNvPr id="5" name="Freeform 5"/>
          <p:cNvSpPr/>
          <p:nvPr/>
        </p:nvSpPr>
        <p:spPr>
          <a:xfrm>
            <a:off x="3695252" y="4771406"/>
            <a:ext cx="10563225" cy="4572000"/>
          </a:xfrm>
          <a:custGeom>
            <a:avLst/>
            <a:gdLst/>
            <a:ahLst/>
            <a:cxnLst/>
            <a:rect l="l" t="t" r="r" b="b"/>
            <a:pathLst>
              <a:path w="10563225" h="4572000">
                <a:moveTo>
                  <a:pt x="0" y="0"/>
                </a:moveTo>
                <a:lnTo>
                  <a:pt x="10563225" y="0"/>
                </a:lnTo>
                <a:lnTo>
                  <a:pt x="10563225" y="4572000"/>
                </a:lnTo>
                <a:lnTo>
                  <a:pt x="0" y="4572000"/>
                </a:lnTo>
                <a:lnTo>
                  <a:pt x="0" y="0"/>
                </a:lnTo>
                <a:close/>
              </a:path>
            </a:pathLst>
          </a:custGeom>
          <a:blipFill>
            <a:blip r:embed="rId4"/>
            <a:stretch>
              <a:fillRect/>
            </a:stretch>
          </a:blipFill>
        </p:spPr>
      </p:sp>
      <p:sp>
        <p:nvSpPr>
          <p:cNvPr id="6" name="Freeform 6"/>
          <p:cNvSpPr/>
          <p:nvPr/>
        </p:nvSpPr>
        <p:spPr>
          <a:xfrm>
            <a:off x="15563031" y="6807556"/>
            <a:ext cx="2724969" cy="3479444"/>
          </a:xfrm>
          <a:custGeom>
            <a:avLst/>
            <a:gdLst/>
            <a:ahLst/>
            <a:cxnLst/>
            <a:rect l="l" t="t" r="r" b="b"/>
            <a:pathLst>
              <a:path w="2724969" h="3479444">
                <a:moveTo>
                  <a:pt x="0" y="0"/>
                </a:moveTo>
                <a:lnTo>
                  <a:pt x="2724969" y="0"/>
                </a:lnTo>
                <a:lnTo>
                  <a:pt x="2724969" y="3479444"/>
                </a:lnTo>
                <a:lnTo>
                  <a:pt x="0" y="3479444"/>
                </a:lnTo>
                <a:lnTo>
                  <a:pt x="0" y="0"/>
                </a:lnTo>
                <a:close/>
              </a:path>
            </a:pathLst>
          </a:custGeom>
          <a:blipFill>
            <a:blip r:embed="rId5"/>
            <a:stretch>
              <a:fillRect r="-47857" b="-15249"/>
            </a:stretch>
          </a:blipFill>
        </p:spPr>
      </p:sp>
      <p:sp>
        <p:nvSpPr>
          <p:cNvPr id="7" name="TextBox 7"/>
          <p:cNvSpPr txBox="1"/>
          <p:nvPr/>
        </p:nvSpPr>
        <p:spPr>
          <a:xfrm>
            <a:off x="2178596" y="1300572"/>
            <a:ext cx="14689579" cy="3192628"/>
          </a:xfrm>
          <a:prstGeom prst="rect">
            <a:avLst/>
          </a:prstGeom>
        </p:spPr>
        <p:txBody>
          <a:bodyPr lIns="0" tIns="0" rIns="0" bIns="0" rtlCol="0" anchor="t">
            <a:spAutoFit/>
          </a:bodyPr>
          <a:lstStyle/>
          <a:p>
            <a:pPr algn="ctr">
              <a:lnSpc>
                <a:spcPts val="4201"/>
              </a:lnSpc>
            </a:pPr>
            <a:r>
              <a:rPr lang="en-US" sz="3000" dirty="0" err="1">
                <a:solidFill>
                  <a:srgbClr val="000000"/>
                </a:solidFill>
                <a:latin typeface="Arimo Bold"/>
              </a:rPr>
              <a:t>Митці</a:t>
            </a:r>
            <a:r>
              <a:rPr lang="en-US" sz="3000" dirty="0">
                <a:solidFill>
                  <a:srgbClr val="000000"/>
                </a:solidFill>
                <a:latin typeface="Arimo Bold"/>
              </a:rPr>
              <a:t> </a:t>
            </a:r>
            <a:r>
              <a:rPr lang="en-US" sz="3000" dirty="0" err="1">
                <a:solidFill>
                  <a:srgbClr val="000000"/>
                </a:solidFill>
                <a:latin typeface="Arimo Bold"/>
              </a:rPr>
              <a:t>творили</a:t>
            </a:r>
            <a:r>
              <a:rPr lang="en-US" sz="3000" dirty="0">
                <a:solidFill>
                  <a:srgbClr val="000000"/>
                </a:solidFill>
                <a:latin typeface="Arimo Bold"/>
              </a:rPr>
              <a:t>, </a:t>
            </a:r>
            <a:r>
              <a:rPr lang="en-US" sz="3000" dirty="0" err="1">
                <a:solidFill>
                  <a:srgbClr val="000000"/>
                </a:solidFill>
                <a:latin typeface="Arimo Bold"/>
              </a:rPr>
              <a:t>натхненні</a:t>
            </a:r>
            <a:r>
              <a:rPr lang="en-US" sz="3000" dirty="0">
                <a:solidFill>
                  <a:srgbClr val="000000"/>
                </a:solidFill>
                <a:latin typeface="Arimo Bold"/>
              </a:rPr>
              <a:t> </a:t>
            </a:r>
            <a:r>
              <a:rPr lang="en-US" sz="3000" dirty="0" err="1">
                <a:solidFill>
                  <a:srgbClr val="000000"/>
                </a:solidFill>
                <a:latin typeface="Arimo Bold"/>
              </a:rPr>
              <a:t>дискусією</a:t>
            </a:r>
            <a:r>
              <a:rPr lang="en-US" sz="3000" dirty="0">
                <a:solidFill>
                  <a:srgbClr val="000000"/>
                </a:solidFill>
                <a:latin typeface="Arimo Bold"/>
              </a:rPr>
              <a:t> </a:t>
            </a:r>
            <a:r>
              <a:rPr lang="en-US" sz="3000" dirty="0" err="1">
                <a:solidFill>
                  <a:srgbClr val="000000"/>
                </a:solidFill>
                <a:latin typeface="Arimo Bold"/>
              </a:rPr>
              <a:t>та</a:t>
            </a:r>
            <a:r>
              <a:rPr lang="en-US" sz="3000" dirty="0">
                <a:solidFill>
                  <a:srgbClr val="000000"/>
                </a:solidFill>
                <a:latin typeface="Arimo Bold"/>
              </a:rPr>
              <a:t> </a:t>
            </a:r>
            <a:r>
              <a:rPr lang="en-US" sz="3000" dirty="0" err="1">
                <a:solidFill>
                  <a:srgbClr val="000000"/>
                </a:solidFill>
                <a:latin typeface="Arimo Bold"/>
              </a:rPr>
              <a:t>суспільним</a:t>
            </a:r>
            <a:r>
              <a:rPr lang="en-US" sz="3000" dirty="0">
                <a:solidFill>
                  <a:srgbClr val="000000"/>
                </a:solidFill>
                <a:latin typeface="Arimo Bold"/>
              </a:rPr>
              <a:t> </a:t>
            </a:r>
            <a:r>
              <a:rPr lang="en-US" sz="3000" dirty="0" err="1">
                <a:solidFill>
                  <a:srgbClr val="000000"/>
                </a:solidFill>
                <a:latin typeface="Arimo Bold"/>
              </a:rPr>
              <a:t>резонансом</a:t>
            </a:r>
            <a:r>
              <a:rPr lang="en-US" sz="3000" dirty="0">
                <a:solidFill>
                  <a:srgbClr val="000000"/>
                </a:solidFill>
                <a:latin typeface="Arimo Bold"/>
              </a:rPr>
              <a:t>, </a:t>
            </a:r>
            <a:r>
              <a:rPr lang="en-US" sz="3000" dirty="0" err="1">
                <a:solidFill>
                  <a:srgbClr val="000000"/>
                </a:solidFill>
                <a:latin typeface="Arimo Bold"/>
              </a:rPr>
              <a:t>щирою</a:t>
            </a:r>
            <a:r>
              <a:rPr lang="en-US" sz="3000" dirty="0">
                <a:solidFill>
                  <a:srgbClr val="000000"/>
                </a:solidFill>
                <a:latin typeface="Arimo Bold"/>
              </a:rPr>
              <a:t> </a:t>
            </a:r>
            <a:r>
              <a:rPr lang="en-US" sz="3000" dirty="0" err="1">
                <a:solidFill>
                  <a:srgbClr val="000000"/>
                </a:solidFill>
                <a:latin typeface="Arimo Bold"/>
              </a:rPr>
              <a:t>зацікавленістю</a:t>
            </a:r>
            <a:r>
              <a:rPr lang="en-US" sz="3000" dirty="0">
                <a:solidFill>
                  <a:srgbClr val="000000"/>
                </a:solidFill>
                <a:latin typeface="Arimo Bold"/>
              </a:rPr>
              <a:t> </a:t>
            </a:r>
            <a:r>
              <a:rPr lang="en-US" sz="3000" dirty="0" err="1">
                <a:solidFill>
                  <a:srgbClr val="000000"/>
                </a:solidFill>
                <a:latin typeface="Arimo Bold"/>
              </a:rPr>
              <a:t>людей</a:t>
            </a:r>
            <a:r>
              <a:rPr lang="en-US" sz="3000" dirty="0">
                <a:solidFill>
                  <a:srgbClr val="000000"/>
                </a:solidFill>
                <a:latin typeface="Arimo Bold"/>
              </a:rPr>
              <a:t>. </a:t>
            </a:r>
            <a:r>
              <a:rPr lang="en-US" sz="3000" dirty="0" err="1">
                <a:solidFill>
                  <a:srgbClr val="000000"/>
                </a:solidFill>
                <a:latin typeface="Arimo Bold"/>
              </a:rPr>
              <a:t>Митці</a:t>
            </a:r>
            <a:r>
              <a:rPr lang="en-US" sz="3000" dirty="0">
                <a:solidFill>
                  <a:srgbClr val="000000"/>
                </a:solidFill>
                <a:latin typeface="Arimo Bold"/>
              </a:rPr>
              <a:t> </a:t>
            </a:r>
            <a:r>
              <a:rPr lang="en-US" sz="3000" dirty="0" err="1">
                <a:solidFill>
                  <a:srgbClr val="000000"/>
                </a:solidFill>
                <a:latin typeface="Arimo Bold"/>
              </a:rPr>
              <a:t>сперечалися</a:t>
            </a:r>
            <a:r>
              <a:rPr lang="en-US" sz="3000" dirty="0">
                <a:solidFill>
                  <a:srgbClr val="000000"/>
                </a:solidFill>
                <a:latin typeface="Arimo Bold"/>
              </a:rPr>
              <a:t> – </a:t>
            </a:r>
            <a:r>
              <a:rPr lang="en-US" sz="3000" dirty="0" err="1">
                <a:solidFill>
                  <a:srgbClr val="000000"/>
                </a:solidFill>
                <a:latin typeface="Arimo Bold"/>
              </a:rPr>
              <a:t>не</a:t>
            </a:r>
            <a:r>
              <a:rPr lang="en-US" sz="3000" dirty="0">
                <a:solidFill>
                  <a:srgbClr val="000000"/>
                </a:solidFill>
                <a:latin typeface="Arimo Bold"/>
              </a:rPr>
              <a:t> </a:t>
            </a:r>
            <a:r>
              <a:rPr lang="en-US" sz="3000" dirty="0" err="1">
                <a:solidFill>
                  <a:srgbClr val="000000"/>
                </a:solidFill>
                <a:latin typeface="Arimo Bold"/>
              </a:rPr>
              <a:t>тільки</a:t>
            </a:r>
            <a:r>
              <a:rPr lang="en-US" sz="3000" dirty="0">
                <a:solidFill>
                  <a:srgbClr val="000000"/>
                </a:solidFill>
                <a:latin typeface="Arimo Bold"/>
              </a:rPr>
              <a:t> </a:t>
            </a:r>
            <a:r>
              <a:rPr lang="en-US" sz="3000" dirty="0" err="1">
                <a:solidFill>
                  <a:srgbClr val="000000"/>
                </a:solidFill>
                <a:latin typeface="Arimo Bold"/>
              </a:rPr>
              <a:t>про</a:t>
            </a:r>
            <a:r>
              <a:rPr lang="en-US" sz="3000" dirty="0">
                <a:solidFill>
                  <a:srgbClr val="000000"/>
                </a:solidFill>
                <a:latin typeface="Arimo Bold"/>
              </a:rPr>
              <a:t> </a:t>
            </a:r>
            <a:r>
              <a:rPr lang="en-US" sz="3000" dirty="0" err="1">
                <a:solidFill>
                  <a:srgbClr val="000000"/>
                </a:solidFill>
                <a:latin typeface="Arimo Bold"/>
              </a:rPr>
              <a:t>те</a:t>
            </a:r>
            <a:r>
              <a:rPr lang="en-US" sz="3000" dirty="0">
                <a:solidFill>
                  <a:srgbClr val="000000"/>
                </a:solidFill>
                <a:latin typeface="Arimo Bold"/>
              </a:rPr>
              <a:t>, </a:t>
            </a:r>
            <a:r>
              <a:rPr lang="en-US" sz="3000" dirty="0" err="1">
                <a:solidFill>
                  <a:srgbClr val="000000"/>
                </a:solidFill>
                <a:latin typeface="Arimo Bold"/>
              </a:rPr>
              <a:t>хто</a:t>
            </a:r>
            <a:r>
              <a:rPr lang="en-US" sz="3000" dirty="0">
                <a:solidFill>
                  <a:srgbClr val="000000"/>
                </a:solidFill>
                <a:latin typeface="Arimo Bold"/>
              </a:rPr>
              <a:t> </a:t>
            </a:r>
            <a:r>
              <a:rPr lang="en-US" sz="3000" dirty="0" err="1">
                <a:solidFill>
                  <a:srgbClr val="000000"/>
                </a:solidFill>
                <a:latin typeface="Arimo Bold"/>
              </a:rPr>
              <a:t>та</a:t>
            </a:r>
            <a:r>
              <a:rPr lang="en-US" sz="3000" dirty="0">
                <a:solidFill>
                  <a:srgbClr val="000000"/>
                </a:solidFill>
                <a:latin typeface="Arimo Bold"/>
              </a:rPr>
              <a:t> </a:t>
            </a:r>
            <a:r>
              <a:rPr lang="en-US" sz="3000" dirty="0" err="1">
                <a:solidFill>
                  <a:srgbClr val="000000"/>
                </a:solidFill>
                <a:latin typeface="Arimo Bold"/>
              </a:rPr>
              <a:t>як</a:t>
            </a:r>
            <a:r>
              <a:rPr lang="en-US" sz="3000" dirty="0">
                <a:solidFill>
                  <a:srgbClr val="000000"/>
                </a:solidFill>
                <a:latin typeface="Arimo Bold"/>
              </a:rPr>
              <a:t> </a:t>
            </a:r>
            <a:r>
              <a:rPr lang="en-US" sz="3000" dirty="0" err="1">
                <a:solidFill>
                  <a:srgbClr val="000000"/>
                </a:solidFill>
                <a:latin typeface="Arimo Bold"/>
              </a:rPr>
              <a:t>має</a:t>
            </a:r>
            <a:r>
              <a:rPr lang="en-US" sz="3000" dirty="0">
                <a:solidFill>
                  <a:srgbClr val="000000"/>
                </a:solidFill>
                <a:latin typeface="Arimo Bold"/>
              </a:rPr>
              <a:t> </a:t>
            </a:r>
            <a:r>
              <a:rPr lang="en-US" sz="3000" dirty="0" err="1">
                <a:solidFill>
                  <a:srgbClr val="000000"/>
                </a:solidFill>
                <a:latin typeface="Arimo Bold"/>
              </a:rPr>
              <a:t>впливати</a:t>
            </a:r>
            <a:r>
              <a:rPr lang="en-US" sz="3000" dirty="0">
                <a:solidFill>
                  <a:srgbClr val="000000"/>
                </a:solidFill>
                <a:latin typeface="Arimo Bold"/>
              </a:rPr>
              <a:t> </a:t>
            </a:r>
            <a:r>
              <a:rPr lang="en-US" sz="3000" dirty="0" err="1">
                <a:solidFill>
                  <a:srgbClr val="000000"/>
                </a:solidFill>
                <a:latin typeface="Arimo Bold"/>
              </a:rPr>
              <a:t>на</a:t>
            </a:r>
            <a:r>
              <a:rPr lang="en-US" sz="3000" dirty="0">
                <a:solidFill>
                  <a:srgbClr val="000000"/>
                </a:solidFill>
                <a:latin typeface="Arimo Bold"/>
              </a:rPr>
              <a:t> </a:t>
            </a:r>
            <a:r>
              <a:rPr lang="en-US" sz="3000" dirty="0" err="1">
                <a:solidFill>
                  <a:srgbClr val="000000"/>
                </a:solidFill>
                <a:latin typeface="Arimo Bold"/>
              </a:rPr>
              <a:t>соціум</a:t>
            </a:r>
            <a:r>
              <a:rPr lang="en-US" sz="3000" dirty="0">
                <a:solidFill>
                  <a:srgbClr val="000000"/>
                </a:solidFill>
                <a:latin typeface="Arimo Bold"/>
              </a:rPr>
              <a:t>, </a:t>
            </a:r>
            <a:r>
              <a:rPr lang="en-US" sz="3000" dirty="0" err="1">
                <a:solidFill>
                  <a:srgbClr val="000000"/>
                </a:solidFill>
                <a:latin typeface="Arimo Bold"/>
              </a:rPr>
              <a:t>що</a:t>
            </a:r>
            <a:r>
              <a:rPr lang="en-US" sz="3000" dirty="0">
                <a:solidFill>
                  <a:srgbClr val="000000"/>
                </a:solidFill>
                <a:latin typeface="Arimo Bold"/>
              </a:rPr>
              <a:t> в </a:t>
            </a:r>
            <a:r>
              <a:rPr lang="en-US" sz="3000" dirty="0" err="1">
                <a:solidFill>
                  <a:srgbClr val="000000"/>
                </a:solidFill>
                <a:latin typeface="Arimo Bold"/>
              </a:rPr>
              <a:t>ньому</a:t>
            </a:r>
            <a:r>
              <a:rPr lang="en-US" sz="3000" dirty="0">
                <a:solidFill>
                  <a:srgbClr val="000000"/>
                </a:solidFill>
                <a:latin typeface="Arimo Bold"/>
              </a:rPr>
              <a:t> </a:t>
            </a:r>
            <a:r>
              <a:rPr lang="en-US" sz="3000" dirty="0" err="1">
                <a:solidFill>
                  <a:srgbClr val="000000"/>
                </a:solidFill>
                <a:latin typeface="Arimo Bold"/>
              </a:rPr>
              <a:t>має</a:t>
            </a:r>
            <a:r>
              <a:rPr lang="en-US" sz="3000" dirty="0">
                <a:solidFill>
                  <a:srgbClr val="000000"/>
                </a:solidFill>
                <a:latin typeface="Arimo Bold"/>
              </a:rPr>
              <a:t> </a:t>
            </a:r>
            <a:r>
              <a:rPr lang="en-US" sz="3000" dirty="0" err="1">
                <a:solidFill>
                  <a:srgbClr val="000000"/>
                </a:solidFill>
                <a:latin typeface="Arimo Bold"/>
              </a:rPr>
              <a:t>виховувати</a:t>
            </a:r>
            <a:r>
              <a:rPr lang="en-US" sz="3000" dirty="0">
                <a:solidFill>
                  <a:srgbClr val="000000"/>
                </a:solidFill>
                <a:latin typeface="Arimo Bold"/>
              </a:rPr>
              <a:t>. А й </a:t>
            </a:r>
            <a:r>
              <a:rPr lang="en-US" sz="3000" dirty="0" err="1">
                <a:solidFill>
                  <a:srgbClr val="000000"/>
                </a:solidFill>
                <a:latin typeface="Arimo Bold"/>
              </a:rPr>
              <a:t>про</a:t>
            </a:r>
            <a:r>
              <a:rPr lang="en-US" sz="3000" dirty="0">
                <a:solidFill>
                  <a:srgbClr val="000000"/>
                </a:solidFill>
                <a:latin typeface="Arimo Bold"/>
              </a:rPr>
              <a:t> </a:t>
            </a:r>
            <a:r>
              <a:rPr lang="en-US" sz="3000" dirty="0" err="1">
                <a:solidFill>
                  <a:srgbClr val="000000"/>
                </a:solidFill>
                <a:latin typeface="Arimo Bold"/>
              </a:rPr>
              <a:t>те</a:t>
            </a:r>
            <a:r>
              <a:rPr lang="en-US" sz="3000" dirty="0">
                <a:solidFill>
                  <a:srgbClr val="000000"/>
                </a:solidFill>
                <a:latin typeface="Arimo Bold"/>
              </a:rPr>
              <a:t>, </a:t>
            </a:r>
            <a:r>
              <a:rPr lang="en-US" sz="3000" dirty="0" err="1">
                <a:solidFill>
                  <a:srgbClr val="000000"/>
                </a:solidFill>
                <a:latin typeface="Arimo Bold"/>
              </a:rPr>
              <a:t>чи</a:t>
            </a:r>
            <a:r>
              <a:rPr lang="en-US" sz="3000" dirty="0">
                <a:solidFill>
                  <a:srgbClr val="000000"/>
                </a:solidFill>
                <a:latin typeface="Arimo Bold"/>
              </a:rPr>
              <a:t> </a:t>
            </a:r>
            <a:r>
              <a:rPr lang="en-US" sz="3000" dirty="0" err="1">
                <a:solidFill>
                  <a:srgbClr val="000000"/>
                </a:solidFill>
                <a:latin typeface="Arimo Bold"/>
              </a:rPr>
              <a:t>має</a:t>
            </a:r>
            <a:r>
              <a:rPr lang="en-US" sz="3000" dirty="0">
                <a:solidFill>
                  <a:srgbClr val="000000"/>
                </a:solidFill>
                <a:latin typeface="Arimo Bold"/>
              </a:rPr>
              <a:t> </a:t>
            </a:r>
            <a:r>
              <a:rPr lang="en-US" sz="3000" dirty="0" err="1">
                <a:solidFill>
                  <a:srgbClr val="000000"/>
                </a:solidFill>
                <a:latin typeface="Arimo Bold"/>
              </a:rPr>
              <a:t>право</a:t>
            </a:r>
            <a:r>
              <a:rPr lang="en-US" sz="3000" dirty="0">
                <a:solidFill>
                  <a:srgbClr val="000000"/>
                </a:solidFill>
                <a:latin typeface="Arimo Bold"/>
              </a:rPr>
              <a:t> </a:t>
            </a:r>
            <a:r>
              <a:rPr lang="en-US" sz="3000" dirty="0" err="1">
                <a:solidFill>
                  <a:srgbClr val="000000"/>
                </a:solidFill>
                <a:latin typeface="Arimo Bold"/>
              </a:rPr>
              <a:t>на</a:t>
            </a:r>
            <a:r>
              <a:rPr lang="en-US" sz="3000" dirty="0">
                <a:solidFill>
                  <a:srgbClr val="000000"/>
                </a:solidFill>
                <a:latin typeface="Arimo Bold"/>
              </a:rPr>
              <a:t> </a:t>
            </a:r>
            <a:r>
              <a:rPr lang="en-US" sz="3000" dirty="0" err="1">
                <a:solidFill>
                  <a:srgbClr val="000000"/>
                </a:solidFill>
                <a:latin typeface="Arimo Bold"/>
              </a:rPr>
              <a:t>життя</a:t>
            </a:r>
            <a:r>
              <a:rPr lang="en-US" sz="3000" dirty="0">
                <a:solidFill>
                  <a:srgbClr val="000000"/>
                </a:solidFill>
                <a:latin typeface="Arimo Bold"/>
              </a:rPr>
              <a:t> </a:t>
            </a:r>
            <a:r>
              <a:rPr lang="en-US" sz="3000" dirty="0" err="1">
                <a:solidFill>
                  <a:srgbClr val="000000"/>
                </a:solidFill>
                <a:latin typeface="Arimo Bold"/>
              </a:rPr>
              <a:t>українська</a:t>
            </a:r>
            <a:r>
              <a:rPr lang="en-US" sz="3000" dirty="0">
                <a:solidFill>
                  <a:srgbClr val="000000"/>
                </a:solidFill>
                <a:latin typeface="Arimo Bold"/>
              </a:rPr>
              <a:t> </a:t>
            </a:r>
            <a:r>
              <a:rPr lang="en-US" sz="3000" dirty="0" err="1">
                <a:solidFill>
                  <a:srgbClr val="000000"/>
                </a:solidFill>
                <a:latin typeface="Arimo Bold"/>
              </a:rPr>
              <a:t>література</a:t>
            </a:r>
            <a:r>
              <a:rPr lang="en-US" sz="3000" dirty="0">
                <a:solidFill>
                  <a:srgbClr val="000000"/>
                </a:solidFill>
                <a:latin typeface="Arimo Bold"/>
              </a:rPr>
              <a:t> </a:t>
            </a:r>
            <a:r>
              <a:rPr lang="en-US" sz="3000" dirty="0" err="1">
                <a:solidFill>
                  <a:srgbClr val="000000"/>
                </a:solidFill>
                <a:latin typeface="Arimo Bold"/>
              </a:rPr>
              <a:t>як</a:t>
            </a:r>
            <a:r>
              <a:rPr lang="en-US" sz="3000" dirty="0">
                <a:solidFill>
                  <a:srgbClr val="000000"/>
                </a:solidFill>
                <a:latin typeface="Arimo Bold"/>
              </a:rPr>
              <a:t> </a:t>
            </a:r>
            <a:r>
              <a:rPr lang="en-US" sz="3000" dirty="0" err="1">
                <a:solidFill>
                  <a:srgbClr val="000000"/>
                </a:solidFill>
                <a:latin typeface="Arimo Bold"/>
              </a:rPr>
              <a:t>самобутнє</a:t>
            </a:r>
            <a:r>
              <a:rPr lang="en-US" sz="3000" dirty="0">
                <a:solidFill>
                  <a:srgbClr val="000000"/>
                </a:solidFill>
                <a:latin typeface="Arimo Bold"/>
              </a:rPr>
              <a:t> </a:t>
            </a:r>
            <a:r>
              <a:rPr lang="en-US" sz="3000" dirty="0" err="1">
                <a:solidFill>
                  <a:srgbClr val="000000"/>
                </a:solidFill>
                <a:latin typeface="Arimo Bold"/>
              </a:rPr>
              <a:t>явище</a:t>
            </a:r>
            <a:r>
              <a:rPr lang="en-US" sz="3000" dirty="0">
                <a:solidFill>
                  <a:srgbClr val="000000"/>
                </a:solidFill>
                <a:latin typeface="Arimo Bold"/>
              </a:rPr>
              <a:t> </a:t>
            </a:r>
            <a:r>
              <a:rPr lang="en-US" sz="3000" dirty="0" err="1">
                <a:solidFill>
                  <a:srgbClr val="000000"/>
                </a:solidFill>
                <a:latin typeface="Arimo Bold"/>
              </a:rPr>
              <a:t>світового</a:t>
            </a:r>
            <a:r>
              <a:rPr lang="en-US" sz="3000" dirty="0">
                <a:solidFill>
                  <a:srgbClr val="000000"/>
                </a:solidFill>
                <a:latin typeface="Arimo Bold"/>
              </a:rPr>
              <a:t> </a:t>
            </a:r>
            <a:r>
              <a:rPr lang="en-US" sz="3000" dirty="0" err="1">
                <a:solidFill>
                  <a:srgbClr val="000000"/>
                </a:solidFill>
                <a:latin typeface="Arimo Bold"/>
              </a:rPr>
              <a:t>культурного</a:t>
            </a:r>
            <a:r>
              <a:rPr lang="en-US" sz="3000" dirty="0">
                <a:solidFill>
                  <a:srgbClr val="000000"/>
                </a:solidFill>
                <a:latin typeface="Arimo Bold"/>
              </a:rPr>
              <a:t> </a:t>
            </a:r>
            <a:r>
              <a:rPr lang="en-US" sz="3000" dirty="0" err="1">
                <a:solidFill>
                  <a:srgbClr val="000000"/>
                </a:solidFill>
                <a:latin typeface="Arimo Bold"/>
              </a:rPr>
              <a:t>розвитку</a:t>
            </a:r>
            <a:r>
              <a:rPr lang="en-US" sz="3000" dirty="0">
                <a:solidFill>
                  <a:srgbClr val="000000"/>
                </a:solidFill>
                <a:latin typeface="Arimo Bold"/>
              </a:rPr>
              <a:t>. У 1933 </a:t>
            </a:r>
            <a:r>
              <a:rPr lang="en-US" sz="3000" dirty="0" err="1">
                <a:solidFill>
                  <a:srgbClr val="000000"/>
                </a:solidFill>
                <a:latin typeface="Arimo Bold"/>
              </a:rPr>
              <a:t>році</a:t>
            </a:r>
            <a:r>
              <a:rPr lang="en-US" sz="3000" dirty="0">
                <a:solidFill>
                  <a:srgbClr val="000000"/>
                </a:solidFill>
                <a:latin typeface="Arimo Bold"/>
              </a:rPr>
              <a:t> "</a:t>
            </a:r>
            <a:r>
              <a:rPr lang="en-US" sz="3000" dirty="0" err="1">
                <a:solidFill>
                  <a:srgbClr val="000000"/>
                </a:solidFill>
                <a:latin typeface="Arimo Bold"/>
              </a:rPr>
              <a:t>явище</a:t>
            </a:r>
            <a:r>
              <a:rPr lang="en-US" sz="3000" dirty="0">
                <a:solidFill>
                  <a:srgbClr val="000000"/>
                </a:solidFill>
                <a:latin typeface="Arimo Bold"/>
              </a:rPr>
              <a:t>", </a:t>
            </a:r>
            <a:r>
              <a:rPr lang="en-US" sz="3000" dirty="0" err="1">
                <a:solidFill>
                  <a:srgbClr val="000000"/>
                </a:solidFill>
                <a:latin typeface="Arimo Bold"/>
              </a:rPr>
              <a:t>як</a:t>
            </a:r>
            <a:r>
              <a:rPr lang="en-US" sz="3000" dirty="0">
                <a:solidFill>
                  <a:srgbClr val="000000"/>
                </a:solidFill>
                <a:latin typeface="Arimo Bold"/>
              </a:rPr>
              <a:t> і </a:t>
            </a:r>
            <a:r>
              <a:rPr lang="en-US" sz="3000" dirty="0" err="1">
                <a:solidFill>
                  <a:srgbClr val="000000"/>
                </a:solidFill>
                <a:latin typeface="Arimo Bold"/>
              </a:rPr>
              <a:t>розвиток</a:t>
            </a:r>
            <a:r>
              <a:rPr lang="en-US" sz="3000" dirty="0">
                <a:solidFill>
                  <a:srgbClr val="000000"/>
                </a:solidFill>
                <a:latin typeface="Arimo Bold"/>
              </a:rPr>
              <a:t> </a:t>
            </a:r>
            <a:r>
              <a:rPr lang="en-US" sz="3000" dirty="0" err="1">
                <a:solidFill>
                  <a:srgbClr val="000000"/>
                </a:solidFill>
                <a:latin typeface="Arimo Bold"/>
              </a:rPr>
              <a:t>всього</a:t>
            </a:r>
            <a:r>
              <a:rPr lang="en-US" sz="3000" dirty="0">
                <a:solidFill>
                  <a:srgbClr val="000000"/>
                </a:solidFill>
                <a:latin typeface="Arimo Bold"/>
              </a:rPr>
              <a:t> </a:t>
            </a:r>
            <a:r>
              <a:rPr lang="en-US" sz="3000" dirty="0" err="1">
                <a:solidFill>
                  <a:srgbClr val="000000"/>
                </a:solidFill>
                <a:latin typeface="Arimo Bold"/>
              </a:rPr>
              <a:t>українського</a:t>
            </a:r>
            <a:r>
              <a:rPr lang="en-US" sz="3000" dirty="0">
                <a:solidFill>
                  <a:srgbClr val="000000"/>
                </a:solidFill>
                <a:latin typeface="Arimo Bold"/>
              </a:rPr>
              <a:t>, </a:t>
            </a:r>
            <a:r>
              <a:rPr lang="en-US" sz="3000" dirty="0" err="1">
                <a:solidFill>
                  <a:srgbClr val="000000"/>
                </a:solidFill>
                <a:latin typeface="Arimo Bold"/>
              </a:rPr>
              <a:t>припинив</a:t>
            </a:r>
            <a:r>
              <a:rPr lang="en-US" sz="3000" dirty="0">
                <a:solidFill>
                  <a:srgbClr val="000000"/>
                </a:solidFill>
                <a:latin typeface="Arimo Bold"/>
              </a:rPr>
              <a:t> </a:t>
            </a:r>
            <a:r>
              <a:rPr lang="en-US" sz="3000" dirty="0" err="1">
                <a:solidFill>
                  <a:srgbClr val="000000"/>
                </a:solidFill>
                <a:latin typeface="Arimo Bold"/>
              </a:rPr>
              <a:t>партійний</a:t>
            </a:r>
            <a:r>
              <a:rPr lang="en-US" sz="3000" dirty="0">
                <a:solidFill>
                  <a:srgbClr val="000000"/>
                </a:solidFill>
                <a:latin typeface="Arimo Bold"/>
              </a:rPr>
              <a:t> </a:t>
            </a:r>
            <a:r>
              <a:rPr lang="en-US" sz="3000" dirty="0" err="1">
                <a:solidFill>
                  <a:srgbClr val="000000"/>
                </a:solidFill>
                <a:latin typeface="Arimo Bold"/>
              </a:rPr>
              <a:t>апарат</a:t>
            </a:r>
            <a:r>
              <a:rPr lang="en-US" sz="3000" dirty="0">
                <a:solidFill>
                  <a:srgbClr val="000000"/>
                </a:solidFill>
                <a:latin typeface="Arimo Bold"/>
              </a:rPr>
              <a:t>.</a:t>
            </a:r>
          </a:p>
        </p:txBody>
      </p:sp>
      <p:sp>
        <p:nvSpPr>
          <p:cNvPr id="8" name="TextBox 8"/>
          <p:cNvSpPr txBox="1"/>
          <p:nvPr/>
        </p:nvSpPr>
        <p:spPr>
          <a:xfrm>
            <a:off x="4944723" y="9372486"/>
            <a:ext cx="8068742" cy="380200"/>
          </a:xfrm>
          <a:prstGeom prst="rect">
            <a:avLst/>
          </a:prstGeom>
        </p:spPr>
        <p:txBody>
          <a:bodyPr lIns="0" tIns="0" rIns="0" bIns="0" rtlCol="0" anchor="t">
            <a:spAutoFit/>
          </a:bodyPr>
          <a:lstStyle/>
          <a:p>
            <a:pPr algn="l">
              <a:lnSpc>
                <a:spcPts val="3062"/>
              </a:lnSpc>
            </a:pPr>
            <a:r>
              <a:rPr lang="en-US" sz="2187">
                <a:solidFill>
                  <a:srgbClr val="000000"/>
                </a:solidFill>
                <a:latin typeface="PT Serif Bold"/>
              </a:rPr>
              <a:t>Микола Зеров і Микола Хвильовий. Дружні шаржі Агніта</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CFC"/>
        </a:solidFill>
        <a:effectLst/>
      </p:bgPr>
    </p:bg>
    <p:spTree>
      <p:nvGrpSpPr>
        <p:cNvPr id="1" name=""/>
        <p:cNvGrpSpPr/>
        <p:nvPr/>
      </p:nvGrpSpPr>
      <p:grpSpPr>
        <a:xfrm>
          <a:off x="0" y="0"/>
          <a:ext cx="0" cy="0"/>
          <a:chOff x="0" y="0"/>
          <a:chExt cx="0" cy="0"/>
        </a:xfrm>
      </p:grpSpPr>
      <p:sp>
        <p:nvSpPr>
          <p:cNvPr id="2" name="Freeform 2"/>
          <p:cNvSpPr/>
          <p:nvPr/>
        </p:nvSpPr>
        <p:spPr>
          <a:xfrm>
            <a:off x="0" y="0"/>
            <a:ext cx="18438458" cy="10287001"/>
          </a:xfrm>
          <a:custGeom>
            <a:avLst/>
            <a:gdLst/>
            <a:ahLst/>
            <a:cxnLst/>
            <a:rect l="l" t="t" r="r" b="b"/>
            <a:pathLst>
              <a:path w="20259675" h="13820775">
                <a:moveTo>
                  <a:pt x="0" y="0"/>
                </a:moveTo>
                <a:lnTo>
                  <a:pt x="20259675" y="0"/>
                </a:lnTo>
                <a:lnTo>
                  <a:pt x="20259675" y="13820775"/>
                </a:lnTo>
                <a:lnTo>
                  <a:pt x="0" y="13820775"/>
                </a:lnTo>
                <a:lnTo>
                  <a:pt x="0" y="0"/>
                </a:lnTo>
                <a:close/>
              </a:path>
            </a:pathLst>
          </a:custGeom>
          <a:blipFill>
            <a:blip r:embed="rId2">
              <a:alphaModFix amt="32999"/>
            </a:blip>
            <a:stretch>
              <a:fillRect/>
            </a:stretch>
          </a:blipFill>
        </p:spPr>
      </p:sp>
      <p:sp>
        <p:nvSpPr>
          <p:cNvPr id="3" name="Freeform 3"/>
          <p:cNvSpPr/>
          <p:nvPr/>
        </p:nvSpPr>
        <p:spPr>
          <a:xfrm>
            <a:off x="551650" y="2156260"/>
            <a:ext cx="3543300" cy="4610100"/>
          </a:xfrm>
          <a:custGeom>
            <a:avLst/>
            <a:gdLst/>
            <a:ahLst/>
            <a:cxnLst/>
            <a:rect l="l" t="t" r="r" b="b"/>
            <a:pathLst>
              <a:path w="3543300" h="4610100">
                <a:moveTo>
                  <a:pt x="0" y="0"/>
                </a:moveTo>
                <a:lnTo>
                  <a:pt x="3543300" y="0"/>
                </a:lnTo>
                <a:lnTo>
                  <a:pt x="3543300" y="4610100"/>
                </a:lnTo>
                <a:lnTo>
                  <a:pt x="0" y="4610100"/>
                </a:lnTo>
                <a:lnTo>
                  <a:pt x="0" y="0"/>
                </a:lnTo>
                <a:close/>
              </a:path>
            </a:pathLst>
          </a:custGeom>
          <a:blipFill>
            <a:blip r:embed="rId3"/>
            <a:stretch>
              <a:fillRect/>
            </a:stretch>
          </a:blipFill>
        </p:spPr>
      </p:sp>
      <p:grpSp>
        <p:nvGrpSpPr>
          <p:cNvPr id="4" name="Group 4"/>
          <p:cNvGrpSpPr>
            <a:grpSpLocks noChangeAspect="1"/>
          </p:cNvGrpSpPr>
          <p:nvPr/>
        </p:nvGrpSpPr>
        <p:grpSpPr>
          <a:xfrm rot="-1085220">
            <a:off x="12399074" y="2009651"/>
            <a:ext cx="5598128" cy="3733619"/>
            <a:chOff x="0" y="0"/>
            <a:chExt cx="7464171" cy="4978159"/>
          </a:xfrm>
        </p:grpSpPr>
        <p:sp>
          <p:nvSpPr>
            <p:cNvPr id="5" name="Freeform 5"/>
            <p:cNvSpPr/>
            <p:nvPr/>
          </p:nvSpPr>
          <p:spPr>
            <a:xfrm>
              <a:off x="0" y="0"/>
              <a:ext cx="7464171" cy="4978146"/>
            </a:xfrm>
            <a:custGeom>
              <a:avLst/>
              <a:gdLst/>
              <a:ahLst/>
              <a:cxnLst/>
              <a:rect l="l" t="t" r="r" b="b"/>
              <a:pathLst>
                <a:path w="7464171" h="4978146">
                  <a:moveTo>
                    <a:pt x="7442073" y="0"/>
                  </a:moveTo>
                  <a:lnTo>
                    <a:pt x="4267454" y="16129"/>
                  </a:lnTo>
                  <a:lnTo>
                    <a:pt x="0" y="37973"/>
                  </a:lnTo>
                  <a:lnTo>
                    <a:pt x="25146" y="4978146"/>
                  </a:lnTo>
                  <a:lnTo>
                    <a:pt x="7265162" y="4941189"/>
                  </a:lnTo>
                  <a:lnTo>
                    <a:pt x="7464171" y="4331843"/>
                  </a:lnTo>
                  <a:lnTo>
                    <a:pt x="7442073" y="0"/>
                  </a:lnTo>
                  <a:close/>
                </a:path>
              </a:pathLst>
            </a:custGeom>
            <a:blipFill>
              <a:blip r:embed="rId4"/>
              <a:stretch>
                <a:fillRect r="-41"/>
              </a:stretch>
            </a:blipFill>
          </p:spPr>
        </p:sp>
      </p:grpSp>
      <p:sp>
        <p:nvSpPr>
          <p:cNvPr id="6" name="Freeform 6"/>
          <p:cNvSpPr/>
          <p:nvPr/>
        </p:nvSpPr>
        <p:spPr>
          <a:xfrm>
            <a:off x="11903126" y="6076740"/>
            <a:ext cx="5850846" cy="4059650"/>
          </a:xfrm>
          <a:custGeom>
            <a:avLst/>
            <a:gdLst/>
            <a:ahLst/>
            <a:cxnLst/>
            <a:rect l="l" t="t" r="r" b="b"/>
            <a:pathLst>
              <a:path w="5850846" h="4059650">
                <a:moveTo>
                  <a:pt x="0" y="0"/>
                </a:moveTo>
                <a:lnTo>
                  <a:pt x="5850845" y="0"/>
                </a:lnTo>
                <a:lnTo>
                  <a:pt x="5850845" y="4059651"/>
                </a:lnTo>
                <a:lnTo>
                  <a:pt x="0" y="4059651"/>
                </a:lnTo>
                <a:lnTo>
                  <a:pt x="0" y="0"/>
                </a:lnTo>
                <a:close/>
              </a:path>
            </a:pathLst>
          </a:custGeom>
          <a:blipFill>
            <a:blip r:embed="rId5">
              <a:extLst>
                <a:ext uri="{96DAC541-7B7A-43D3-8B79-37D633B846F1}">
                  <asvg:svgBlip xmlns="" xmlns:asvg="http://schemas.microsoft.com/office/drawing/2016/SVG/main" r:embed="rId6"/>
                </a:ext>
              </a:extLst>
            </a:blip>
            <a:stretch>
              <a:fillRect/>
            </a:stretch>
          </a:blipFill>
        </p:spPr>
      </p:sp>
      <p:grpSp>
        <p:nvGrpSpPr>
          <p:cNvPr id="7" name="Group 7"/>
          <p:cNvGrpSpPr>
            <a:grpSpLocks noChangeAspect="1"/>
          </p:cNvGrpSpPr>
          <p:nvPr/>
        </p:nvGrpSpPr>
        <p:grpSpPr>
          <a:xfrm>
            <a:off x="12099969" y="6088494"/>
            <a:ext cx="2722607" cy="3919995"/>
            <a:chOff x="0" y="0"/>
            <a:chExt cx="3630143" cy="5226660"/>
          </a:xfrm>
        </p:grpSpPr>
        <p:sp>
          <p:nvSpPr>
            <p:cNvPr id="8" name="Freeform 8"/>
            <p:cNvSpPr/>
            <p:nvPr/>
          </p:nvSpPr>
          <p:spPr>
            <a:xfrm>
              <a:off x="0" y="0"/>
              <a:ext cx="3630041" cy="5226685"/>
            </a:xfrm>
            <a:custGeom>
              <a:avLst/>
              <a:gdLst/>
              <a:ahLst/>
              <a:cxnLst/>
              <a:rect l="l" t="t" r="r" b="b"/>
              <a:pathLst>
                <a:path w="3630041" h="5226685">
                  <a:moveTo>
                    <a:pt x="720344" y="0"/>
                  </a:moveTo>
                  <a:cubicBezTo>
                    <a:pt x="487045" y="2540"/>
                    <a:pt x="252857" y="10160"/>
                    <a:pt x="15875" y="23876"/>
                  </a:cubicBezTo>
                  <a:lnTo>
                    <a:pt x="0" y="5155946"/>
                  </a:lnTo>
                  <a:lnTo>
                    <a:pt x="0" y="5155946"/>
                  </a:lnTo>
                  <a:cubicBezTo>
                    <a:pt x="280543" y="5140452"/>
                    <a:pt x="560832" y="5134102"/>
                    <a:pt x="843280" y="5134102"/>
                  </a:cubicBezTo>
                  <a:cubicBezTo>
                    <a:pt x="1645539" y="5134102"/>
                    <a:pt x="2466213" y="5185664"/>
                    <a:pt x="3364484" y="5226685"/>
                  </a:cubicBezTo>
                  <a:lnTo>
                    <a:pt x="3627374" y="5226685"/>
                  </a:lnTo>
                  <a:lnTo>
                    <a:pt x="3630041" y="153924"/>
                  </a:lnTo>
                  <a:cubicBezTo>
                    <a:pt x="2718943" y="74168"/>
                    <a:pt x="1897253" y="8636"/>
                    <a:pt x="1078103" y="0"/>
                  </a:cubicBezTo>
                  <a:close/>
                </a:path>
              </a:pathLst>
            </a:custGeom>
            <a:blipFill>
              <a:blip r:embed="rId7"/>
              <a:stretch>
                <a:fillRect l="-123814" t="-18" r="-7916"/>
              </a:stretch>
            </a:blipFill>
          </p:spPr>
        </p:sp>
      </p:grpSp>
      <p:sp>
        <p:nvSpPr>
          <p:cNvPr id="9" name="Freeform 9"/>
          <p:cNvSpPr/>
          <p:nvPr/>
        </p:nvSpPr>
        <p:spPr>
          <a:xfrm>
            <a:off x="14757092" y="6090676"/>
            <a:ext cx="2927223" cy="3991985"/>
          </a:xfrm>
          <a:custGeom>
            <a:avLst/>
            <a:gdLst/>
            <a:ahLst/>
            <a:cxnLst/>
            <a:rect l="l" t="t" r="r" b="b"/>
            <a:pathLst>
              <a:path w="2927223" h="3991985">
                <a:moveTo>
                  <a:pt x="0" y="0"/>
                </a:moveTo>
                <a:lnTo>
                  <a:pt x="2927223" y="0"/>
                </a:lnTo>
                <a:lnTo>
                  <a:pt x="2927223" y="3991984"/>
                </a:lnTo>
                <a:lnTo>
                  <a:pt x="0" y="3991984"/>
                </a:lnTo>
                <a:lnTo>
                  <a:pt x="0" y="0"/>
                </a:lnTo>
                <a:close/>
              </a:path>
            </a:pathLst>
          </a:custGeom>
          <a:blipFill>
            <a:blip r:embed="rId8">
              <a:extLst>
                <a:ext uri="{96DAC541-7B7A-43D3-8B79-37D633B846F1}">
                  <asvg:svgBlip xmlns="" xmlns:asvg="http://schemas.microsoft.com/office/drawing/2016/SVG/main" r:embed="rId9"/>
                </a:ext>
              </a:extLst>
            </a:blip>
            <a:stretch>
              <a:fillRect/>
            </a:stretch>
          </a:blipFill>
        </p:spPr>
      </p:sp>
      <p:grpSp>
        <p:nvGrpSpPr>
          <p:cNvPr id="10" name="Group 10"/>
          <p:cNvGrpSpPr>
            <a:grpSpLocks noChangeAspect="1"/>
          </p:cNvGrpSpPr>
          <p:nvPr/>
        </p:nvGrpSpPr>
        <p:grpSpPr>
          <a:xfrm>
            <a:off x="14820586" y="6088494"/>
            <a:ext cx="2720616" cy="3919995"/>
            <a:chOff x="0" y="0"/>
            <a:chExt cx="3627488" cy="5226660"/>
          </a:xfrm>
        </p:grpSpPr>
        <p:sp>
          <p:nvSpPr>
            <p:cNvPr id="11" name="Freeform 11"/>
            <p:cNvSpPr/>
            <p:nvPr/>
          </p:nvSpPr>
          <p:spPr>
            <a:xfrm>
              <a:off x="0" y="0"/>
              <a:ext cx="3627374" cy="5226685"/>
            </a:xfrm>
            <a:custGeom>
              <a:avLst/>
              <a:gdLst/>
              <a:ahLst/>
              <a:cxnLst/>
              <a:rect l="l" t="t" r="r" b="b"/>
              <a:pathLst>
                <a:path w="3627374" h="5226685">
                  <a:moveTo>
                    <a:pt x="2552065" y="0"/>
                  </a:moveTo>
                  <a:cubicBezTo>
                    <a:pt x="1732915" y="8636"/>
                    <a:pt x="911225" y="74168"/>
                    <a:pt x="0" y="153924"/>
                  </a:cubicBezTo>
                  <a:lnTo>
                    <a:pt x="0" y="5226685"/>
                  </a:lnTo>
                  <a:lnTo>
                    <a:pt x="262890" y="5226685"/>
                  </a:lnTo>
                  <a:cubicBezTo>
                    <a:pt x="1161161" y="5185664"/>
                    <a:pt x="1981835" y="5134102"/>
                    <a:pt x="2784094" y="5134102"/>
                  </a:cubicBezTo>
                  <a:cubicBezTo>
                    <a:pt x="3066669" y="5134102"/>
                    <a:pt x="3346831" y="5140452"/>
                    <a:pt x="3627374" y="5155946"/>
                  </a:cubicBezTo>
                  <a:lnTo>
                    <a:pt x="3614166" y="23876"/>
                  </a:lnTo>
                  <a:cubicBezTo>
                    <a:pt x="3377311" y="10160"/>
                    <a:pt x="3143123" y="2540"/>
                    <a:pt x="2909824" y="0"/>
                  </a:cubicBezTo>
                  <a:close/>
                </a:path>
              </a:pathLst>
            </a:custGeom>
            <a:blipFill>
              <a:blip r:embed="rId7"/>
              <a:stretch>
                <a:fillRect l="-6497" t="-18" r="-125405"/>
              </a:stretch>
            </a:blipFill>
          </p:spPr>
        </p:sp>
      </p:grpSp>
      <p:sp>
        <p:nvSpPr>
          <p:cNvPr id="12" name="Freeform 12"/>
          <p:cNvSpPr/>
          <p:nvPr/>
        </p:nvSpPr>
        <p:spPr>
          <a:xfrm>
            <a:off x="14798697" y="6205918"/>
            <a:ext cx="45777" cy="3813238"/>
          </a:xfrm>
          <a:custGeom>
            <a:avLst/>
            <a:gdLst/>
            <a:ahLst/>
            <a:cxnLst/>
            <a:rect l="l" t="t" r="r" b="b"/>
            <a:pathLst>
              <a:path w="45777" h="3813238">
                <a:moveTo>
                  <a:pt x="0" y="0"/>
                </a:moveTo>
                <a:lnTo>
                  <a:pt x="45777" y="0"/>
                </a:lnTo>
                <a:lnTo>
                  <a:pt x="45777" y="3813239"/>
                </a:lnTo>
                <a:lnTo>
                  <a:pt x="0" y="3813239"/>
                </a:lnTo>
                <a:lnTo>
                  <a:pt x="0" y="0"/>
                </a:lnTo>
                <a:close/>
              </a:path>
            </a:pathLst>
          </a:custGeom>
          <a:blipFill>
            <a:blip r:embed="rId10">
              <a:extLst>
                <a:ext uri="{96DAC541-7B7A-43D3-8B79-37D633B846F1}">
                  <asvg:svgBlip xmlns="" xmlns:asvg="http://schemas.microsoft.com/office/drawing/2016/SVG/main" r:embed="rId11"/>
                </a:ext>
              </a:extLst>
            </a:blip>
            <a:stretch>
              <a:fillRect/>
            </a:stretch>
          </a:blipFill>
        </p:spPr>
      </p:sp>
      <p:sp>
        <p:nvSpPr>
          <p:cNvPr id="13" name="TextBox 13"/>
          <p:cNvSpPr txBox="1"/>
          <p:nvPr/>
        </p:nvSpPr>
        <p:spPr>
          <a:xfrm>
            <a:off x="1720796" y="496605"/>
            <a:ext cx="14846656" cy="886781"/>
          </a:xfrm>
          <a:prstGeom prst="rect">
            <a:avLst/>
          </a:prstGeom>
        </p:spPr>
        <p:txBody>
          <a:bodyPr lIns="0" tIns="0" rIns="0" bIns="0" rtlCol="0" anchor="t">
            <a:spAutoFit/>
          </a:bodyPr>
          <a:lstStyle/>
          <a:p>
            <a:pPr algn="ctr">
              <a:lnSpc>
                <a:spcPts val="7279"/>
              </a:lnSpc>
            </a:pPr>
            <a:r>
              <a:rPr lang="en-US" sz="4800" dirty="0" err="1">
                <a:solidFill>
                  <a:srgbClr val="D6562B"/>
                </a:solidFill>
                <a:latin typeface="Alegreya Ultra-Bold"/>
              </a:rPr>
              <a:t>Експериментаторський</a:t>
            </a:r>
            <a:r>
              <a:rPr lang="en-US" sz="4800" dirty="0">
                <a:solidFill>
                  <a:srgbClr val="D6562B"/>
                </a:solidFill>
                <a:latin typeface="Alegreya Ultra-Bold"/>
              </a:rPr>
              <a:t> </a:t>
            </a:r>
            <a:r>
              <a:rPr lang="en-US" sz="4800" dirty="0" err="1">
                <a:solidFill>
                  <a:srgbClr val="D6562B"/>
                </a:solidFill>
                <a:latin typeface="Alegreya Ultra-Bold"/>
              </a:rPr>
              <a:t>театр</a:t>
            </a:r>
            <a:r>
              <a:rPr lang="en-US" sz="4800" dirty="0">
                <a:solidFill>
                  <a:srgbClr val="D6562B"/>
                </a:solidFill>
                <a:latin typeface="Alegreya Ultra-Bold"/>
              </a:rPr>
              <a:t> </a:t>
            </a:r>
            <a:r>
              <a:rPr lang="en-US" sz="4800" dirty="0" err="1">
                <a:solidFill>
                  <a:srgbClr val="D6562B"/>
                </a:solidFill>
                <a:latin typeface="Alegreya Ultra-Bold"/>
              </a:rPr>
              <a:t>європейського</a:t>
            </a:r>
            <a:r>
              <a:rPr lang="en-US" sz="4800" dirty="0">
                <a:solidFill>
                  <a:srgbClr val="D6562B"/>
                </a:solidFill>
                <a:latin typeface="Alegreya Ultra-Bold"/>
              </a:rPr>
              <a:t> </a:t>
            </a:r>
            <a:r>
              <a:rPr lang="en-US" sz="4800" dirty="0" err="1">
                <a:solidFill>
                  <a:srgbClr val="D6562B"/>
                </a:solidFill>
                <a:latin typeface="Alegreya Ultra-Bold"/>
              </a:rPr>
              <a:t>рівня</a:t>
            </a:r>
            <a:endParaRPr lang="en-US" sz="4800" dirty="0">
              <a:solidFill>
                <a:srgbClr val="D6562B"/>
              </a:solidFill>
              <a:latin typeface="Alegreya Ultra-Bold"/>
            </a:endParaRPr>
          </a:p>
        </p:txBody>
      </p:sp>
      <p:sp>
        <p:nvSpPr>
          <p:cNvPr id="14" name="TextBox 14"/>
          <p:cNvSpPr txBox="1"/>
          <p:nvPr/>
        </p:nvSpPr>
        <p:spPr>
          <a:xfrm>
            <a:off x="4323750" y="2143154"/>
            <a:ext cx="7557973" cy="6662195"/>
          </a:xfrm>
          <a:prstGeom prst="rect">
            <a:avLst/>
          </a:prstGeom>
        </p:spPr>
        <p:txBody>
          <a:bodyPr lIns="0" tIns="0" rIns="0" bIns="0" rtlCol="0" anchor="t">
            <a:spAutoFit/>
          </a:bodyPr>
          <a:lstStyle/>
          <a:p>
            <a:pPr algn="ctr">
              <a:lnSpc>
                <a:spcPts val="3749"/>
              </a:lnSpc>
            </a:pPr>
            <a:r>
              <a:rPr lang="en-US" sz="2699">
                <a:solidFill>
                  <a:srgbClr val="000000"/>
                </a:solidFill>
                <a:latin typeface="Arimo Bold"/>
              </a:rPr>
              <a:t>Лесь Курбас європеїзував український театр, що доти був виключно національно- етнографічним, побутовим. Наше сценічне мистецтво почало ставати істинно естетичним, відкрило для себе коло героїв, тем, прийомів, до того часу просто недоступних. По-друге, Курбас створив експериментальний театр українського модернізму, вивівши його на лінію передових мистецьких шукань Заходу (діяльність “Березоля” 1922–1926-х років). Митець пробував синтезувати національні традиції українського театру з найновішими формами європейського.</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D4CCCC"/>
        </a:solidFill>
        <a:effectLst/>
      </p:bgPr>
    </p:bg>
    <p:spTree>
      <p:nvGrpSpPr>
        <p:cNvPr id="1" name=""/>
        <p:cNvGrpSpPr/>
        <p:nvPr/>
      </p:nvGrpSpPr>
      <p:grpSpPr>
        <a:xfrm>
          <a:off x="0" y="0"/>
          <a:ext cx="0" cy="0"/>
          <a:chOff x="0" y="0"/>
          <a:chExt cx="0" cy="0"/>
        </a:xfrm>
      </p:grpSpPr>
      <p:sp>
        <p:nvSpPr>
          <p:cNvPr id="2" name="Freeform 2"/>
          <p:cNvSpPr/>
          <p:nvPr/>
        </p:nvSpPr>
        <p:spPr>
          <a:xfrm>
            <a:off x="-250660" y="0"/>
            <a:ext cx="18907125" cy="11480530"/>
          </a:xfrm>
          <a:custGeom>
            <a:avLst/>
            <a:gdLst/>
            <a:ahLst/>
            <a:cxnLst/>
            <a:rect l="l" t="t" r="r" b="b"/>
            <a:pathLst>
              <a:path w="18907125" h="18878550">
                <a:moveTo>
                  <a:pt x="0" y="0"/>
                </a:moveTo>
                <a:lnTo>
                  <a:pt x="18907125" y="0"/>
                </a:lnTo>
                <a:lnTo>
                  <a:pt x="18907125" y="18878550"/>
                </a:lnTo>
                <a:lnTo>
                  <a:pt x="0" y="18878550"/>
                </a:lnTo>
                <a:lnTo>
                  <a:pt x="0" y="0"/>
                </a:lnTo>
                <a:close/>
              </a:path>
            </a:pathLst>
          </a:custGeom>
          <a:blipFill>
            <a:blip r:embed="rId2">
              <a:alphaModFix amt="77000"/>
            </a:blip>
            <a:stretch>
              <a:fillRect/>
            </a:stretch>
          </a:blipFill>
        </p:spPr>
      </p:sp>
      <p:sp>
        <p:nvSpPr>
          <p:cNvPr id="3" name="Freeform 3"/>
          <p:cNvSpPr/>
          <p:nvPr/>
        </p:nvSpPr>
        <p:spPr>
          <a:xfrm>
            <a:off x="0" y="632774"/>
            <a:ext cx="18288000" cy="8201196"/>
          </a:xfrm>
          <a:custGeom>
            <a:avLst/>
            <a:gdLst/>
            <a:ahLst/>
            <a:cxnLst/>
            <a:rect l="l" t="t" r="r" b="b"/>
            <a:pathLst>
              <a:path w="18288000" h="8201196">
                <a:moveTo>
                  <a:pt x="0" y="0"/>
                </a:moveTo>
                <a:lnTo>
                  <a:pt x="18288000" y="0"/>
                </a:lnTo>
                <a:lnTo>
                  <a:pt x="18288000" y="8201197"/>
                </a:lnTo>
                <a:lnTo>
                  <a:pt x="0" y="8201197"/>
                </a:lnTo>
                <a:lnTo>
                  <a:pt x="0" y="0"/>
                </a:lnTo>
                <a:close/>
              </a:path>
            </a:pathLst>
          </a:custGeom>
          <a:blipFill>
            <a:blip r:embed="rId3"/>
            <a:stretch>
              <a:fillRect l="-1739" t="-6610" r="-34671" b="-6543"/>
            </a:stretch>
          </a:blipFill>
        </p:spPr>
      </p:sp>
      <p:sp>
        <p:nvSpPr>
          <p:cNvPr id="4" name="Freeform 4"/>
          <p:cNvSpPr/>
          <p:nvPr/>
        </p:nvSpPr>
        <p:spPr>
          <a:xfrm rot="-10800000">
            <a:off x="0" y="631441"/>
            <a:ext cx="18287971" cy="8201196"/>
          </a:xfrm>
          <a:custGeom>
            <a:avLst/>
            <a:gdLst/>
            <a:ahLst/>
            <a:cxnLst/>
            <a:rect l="l" t="t" r="r" b="b"/>
            <a:pathLst>
              <a:path w="18287971" h="8201196">
                <a:moveTo>
                  <a:pt x="0" y="0"/>
                </a:moveTo>
                <a:lnTo>
                  <a:pt x="18287971" y="0"/>
                </a:lnTo>
                <a:lnTo>
                  <a:pt x="18287971" y="8201196"/>
                </a:lnTo>
                <a:lnTo>
                  <a:pt x="0" y="8201196"/>
                </a:lnTo>
                <a:lnTo>
                  <a:pt x="0" y="0"/>
                </a:lnTo>
                <a:close/>
              </a:path>
            </a:pathLst>
          </a:custGeom>
          <a:blipFill>
            <a:blip r:embed="rId3"/>
            <a:stretch>
              <a:fillRect t="-6610" r="-36411" b="-6543"/>
            </a:stretch>
          </a:blipFill>
        </p:spPr>
      </p:sp>
      <p:sp>
        <p:nvSpPr>
          <p:cNvPr id="5" name="Freeform 5"/>
          <p:cNvSpPr/>
          <p:nvPr/>
        </p:nvSpPr>
        <p:spPr>
          <a:xfrm>
            <a:off x="624745" y="4112504"/>
            <a:ext cx="7553325" cy="5143500"/>
          </a:xfrm>
          <a:custGeom>
            <a:avLst/>
            <a:gdLst/>
            <a:ahLst/>
            <a:cxnLst/>
            <a:rect l="l" t="t" r="r" b="b"/>
            <a:pathLst>
              <a:path w="7553325" h="5143500">
                <a:moveTo>
                  <a:pt x="0" y="0"/>
                </a:moveTo>
                <a:lnTo>
                  <a:pt x="7553325" y="0"/>
                </a:lnTo>
                <a:lnTo>
                  <a:pt x="7553325" y="5143500"/>
                </a:lnTo>
                <a:lnTo>
                  <a:pt x="0" y="5143500"/>
                </a:lnTo>
                <a:lnTo>
                  <a:pt x="0" y="0"/>
                </a:lnTo>
                <a:close/>
              </a:path>
            </a:pathLst>
          </a:custGeom>
          <a:blipFill>
            <a:blip r:embed="rId4"/>
            <a:stretch>
              <a:fillRect/>
            </a:stretch>
          </a:blipFill>
        </p:spPr>
      </p:sp>
      <p:sp>
        <p:nvSpPr>
          <p:cNvPr id="6" name="Freeform 6"/>
          <p:cNvSpPr/>
          <p:nvPr/>
        </p:nvSpPr>
        <p:spPr>
          <a:xfrm>
            <a:off x="8666788" y="3425904"/>
            <a:ext cx="9305925" cy="5238750"/>
          </a:xfrm>
          <a:custGeom>
            <a:avLst/>
            <a:gdLst/>
            <a:ahLst/>
            <a:cxnLst/>
            <a:rect l="l" t="t" r="r" b="b"/>
            <a:pathLst>
              <a:path w="9305925" h="5238750">
                <a:moveTo>
                  <a:pt x="0" y="0"/>
                </a:moveTo>
                <a:lnTo>
                  <a:pt x="9305925" y="0"/>
                </a:lnTo>
                <a:lnTo>
                  <a:pt x="9305925" y="5238750"/>
                </a:lnTo>
                <a:lnTo>
                  <a:pt x="0" y="5238750"/>
                </a:lnTo>
                <a:lnTo>
                  <a:pt x="0" y="0"/>
                </a:lnTo>
                <a:close/>
              </a:path>
            </a:pathLst>
          </a:custGeom>
          <a:blipFill>
            <a:blip r:embed="rId5"/>
            <a:stretch>
              <a:fillRect/>
            </a:stretch>
          </a:blipFill>
        </p:spPr>
      </p:sp>
      <p:sp>
        <p:nvSpPr>
          <p:cNvPr id="7" name="TextBox 7"/>
          <p:cNvSpPr txBox="1"/>
          <p:nvPr/>
        </p:nvSpPr>
        <p:spPr>
          <a:xfrm>
            <a:off x="624107" y="9521123"/>
            <a:ext cx="7338889" cy="431540"/>
          </a:xfrm>
          <a:prstGeom prst="rect">
            <a:avLst/>
          </a:prstGeom>
        </p:spPr>
        <p:txBody>
          <a:bodyPr lIns="0" tIns="0" rIns="0" bIns="0" rtlCol="0" anchor="t">
            <a:spAutoFit/>
          </a:bodyPr>
          <a:lstStyle/>
          <a:p>
            <a:pPr algn="l">
              <a:lnSpc>
                <a:spcPts val="3499"/>
              </a:lnSpc>
            </a:pPr>
            <a:r>
              <a:rPr lang="en-US" sz="2499">
                <a:solidFill>
                  <a:srgbClr val="000000"/>
                </a:solidFill>
                <a:latin typeface="Arimo Bold"/>
              </a:rPr>
              <a:t>Актори театру “Березіль”. Фото: proslovo.com</a:t>
            </a:r>
          </a:p>
        </p:txBody>
      </p:sp>
      <p:sp>
        <p:nvSpPr>
          <p:cNvPr id="8" name="TextBox 8"/>
          <p:cNvSpPr txBox="1"/>
          <p:nvPr/>
        </p:nvSpPr>
        <p:spPr>
          <a:xfrm>
            <a:off x="8387010" y="8847963"/>
            <a:ext cx="9693754" cy="1114511"/>
          </a:xfrm>
          <a:prstGeom prst="rect">
            <a:avLst/>
          </a:prstGeom>
        </p:spPr>
        <p:txBody>
          <a:bodyPr lIns="0" tIns="0" rIns="0" bIns="0" rtlCol="0" anchor="t">
            <a:spAutoFit/>
          </a:bodyPr>
          <a:lstStyle/>
          <a:p>
            <a:pPr algn="ctr">
              <a:lnSpc>
                <a:spcPts val="2924"/>
              </a:lnSpc>
            </a:pPr>
            <a:r>
              <a:rPr lang="en-US" sz="2099">
                <a:solidFill>
                  <a:srgbClr val="000000"/>
                </a:solidFill>
                <a:latin typeface="Arimo Bold"/>
              </a:rPr>
              <a:t>Микола Куліш (по центру) зачитує акторам театру «Березіль» свою п'єсу «Народний Малахій». Ліворуч від нього стоїть режисер Лесь Курбас Фото: uainfo.org</a:t>
            </a:r>
          </a:p>
        </p:txBody>
      </p:sp>
      <p:sp>
        <p:nvSpPr>
          <p:cNvPr id="9" name="TextBox 9"/>
          <p:cNvSpPr txBox="1"/>
          <p:nvPr/>
        </p:nvSpPr>
        <p:spPr>
          <a:xfrm>
            <a:off x="822236" y="1853441"/>
            <a:ext cx="16949976" cy="1423445"/>
          </a:xfrm>
          <a:prstGeom prst="rect">
            <a:avLst/>
          </a:prstGeom>
        </p:spPr>
        <p:txBody>
          <a:bodyPr lIns="0" tIns="0" rIns="0" bIns="0" rtlCol="0" anchor="t">
            <a:spAutoFit/>
          </a:bodyPr>
          <a:lstStyle/>
          <a:p>
            <a:pPr algn="ctr">
              <a:lnSpc>
                <a:spcPts val="3749"/>
              </a:lnSpc>
            </a:pPr>
            <a:r>
              <a:rPr lang="en-US" sz="2699">
                <a:solidFill>
                  <a:srgbClr val="000000"/>
                </a:solidFill>
                <a:latin typeface="Arimo Bold"/>
              </a:rPr>
              <a:t>«Лесь Курбас як новатор-режисер змінював канони і закони театру. Він робив революцію в театрі. Це був театр виклику, в якому переплітався імпресіонізм, символізм, авангард. Це був театр, який випередив час», — розповіла актриса театру імені Шевченка «Березіль» Тетяна Турка. </a:t>
            </a:r>
          </a:p>
        </p:txBody>
      </p:sp>
      <p:sp>
        <p:nvSpPr>
          <p:cNvPr id="10" name="TextBox 10"/>
          <p:cNvSpPr txBox="1"/>
          <p:nvPr/>
        </p:nvSpPr>
        <p:spPr>
          <a:xfrm>
            <a:off x="1620488" y="603161"/>
            <a:ext cx="8848420" cy="867023"/>
          </a:xfrm>
          <a:prstGeom prst="rect">
            <a:avLst/>
          </a:prstGeom>
        </p:spPr>
        <p:txBody>
          <a:bodyPr lIns="0" tIns="0" rIns="0" bIns="0" rtlCol="0" anchor="t">
            <a:spAutoFit/>
          </a:bodyPr>
          <a:lstStyle/>
          <a:p>
            <a:pPr algn="l">
              <a:lnSpc>
                <a:spcPts val="6859"/>
              </a:lnSpc>
            </a:pPr>
            <a:r>
              <a:rPr lang="en-US" sz="4899">
                <a:solidFill>
                  <a:srgbClr val="000000"/>
                </a:solidFill>
                <a:latin typeface="Alegreya Ultra-Bold"/>
              </a:rPr>
              <a:t>«Березіль» формував свідомість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D4CCCC"/>
        </a:solidFill>
        <a:effectLst/>
      </p:bgPr>
    </p:bg>
    <p:spTree>
      <p:nvGrpSpPr>
        <p:cNvPr id="1" name=""/>
        <p:cNvGrpSpPr/>
        <p:nvPr/>
      </p:nvGrpSpPr>
      <p:grpSpPr>
        <a:xfrm>
          <a:off x="0" y="0"/>
          <a:ext cx="0" cy="0"/>
          <a:chOff x="0" y="0"/>
          <a:chExt cx="0" cy="0"/>
        </a:xfrm>
      </p:grpSpPr>
      <p:sp>
        <p:nvSpPr>
          <p:cNvPr id="2" name="Freeform 2"/>
          <p:cNvSpPr/>
          <p:nvPr/>
        </p:nvSpPr>
        <p:spPr>
          <a:xfrm>
            <a:off x="0" y="-952500"/>
            <a:ext cx="18440400" cy="11553825"/>
          </a:xfrm>
          <a:custGeom>
            <a:avLst/>
            <a:gdLst/>
            <a:ahLst/>
            <a:cxnLst/>
            <a:rect l="l" t="t" r="r" b="b"/>
            <a:pathLst>
              <a:path w="18440400" h="11553825">
                <a:moveTo>
                  <a:pt x="0" y="0"/>
                </a:moveTo>
                <a:lnTo>
                  <a:pt x="18440400" y="0"/>
                </a:lnTo>
                <a:lnTo>
                  <a:pt x="18440400" y="11553825"/>
                </a:lnTo>
                <a:lnTo>
                  <a:pt x="0" y="11553825"/>
                </a:lnTo>
                <a:lnTo>
                  <a:pt x="0" y="0"/>
                </a:lnTo>
                <a:close/>
              </a:path>
            </a:pathLst>
          </a:custGeom>
          <a:blipFill>
            <a:blip r:embed="rId2">
              <a:alphaModFix amt="80000"/>
            </a:blip>
            <a:stretch>
              <a:fillRect/>
            </a:stretch>
          </a:blipFill>
        </p:spPr>
      </p:sp>
      <p:grpSp>
        <p:nvGrpSpPr>
          <p:cNvPr id="3" name="Group 3"/>
          <p:cNvGrpSpPr>
            <a:grpSpLocks noChangeAspect="1"/>
          </p:cNvGrpSpPr>
          <p:nvPr/>
        </p:nvGrpSpPr>
        <p:grpSpPr>
          <a:xfrm>
            <a:off x="9785556" y="1791529"/>
            <a:ext cx="8119072" cy="8122091"/>
            <a:chOff x="0" y="0"/>
            <a:chExt cx="8119072" cy="8122094"/>
          </a:xfrm>
        </p:grpSpPr>
        <p:sp>
          <p:nvSpPr>
            <p:cNvPr id="4" name="Freeform 4"/>
            <p:cNvSpPr/>
            <p:nvPr/>
          </p:nvSpPr>
          <p:spPr>
            <a:xfrm>
              <a:off x="0" y="0"/>
              <a:ext cx="8118983" cy="8121396"/>
            </a:xfrm>
            <a:custGeom>
              <a:avLst/>
              <a:gdLst/>
              <a:ahLst/>
              <a:cxnLst/>
              <a:rect l="l" t="t" r="r" b="b"/>
              <a:pathLst>
                <a:path w="8118983" h="8121396">
                  <a:moveTo>
                    <a:pt x="0" y="7901686"/>
                  </a:moveTo>
                  <a:lnTo>
                    <a:pt x="0" y="220472"/>
                  </a:lnTo>
                  <a:cubicBezTo>
                    <a:pt x="0" y="162052"/>
                    <a:pt x="23241" y="105918"/>
                    <a:pt x="64516" y="64643"/>
                  </a:cubicBezTo>
                  <a:cubicBezTo>
                    <a:pt x="105791" y="23368"/>
                    <a:pt x="161925" y="0"/>
                    <a:pt x="220472" y="0"/>
                  </a:cubicBezTo>
                  <a:lnTo>
                    <a:pt x="6027166" y="0"/>
                  </a:lnTo>
                  <a:cubicBezTo>
                    <a:pt x="6085586" y="0"/>
                    <a:pt x="6141720" y="23241"/>
                    <a:pt x="6182995" y="64516"/>
                  </a:cubicBezTo>
                  <a:cubicBezTo>
                    <a:pt x="6224270" y="105791"/>
                    <a:pt x="6247511" y="161925"/>
                    <a:pt x="6247511" y="220345"/>
                  </a:cubicBezTo>
                  <a:lnTo>
                    <a:pt x="6247511" y="341503"/>
                  </a:lnTo>
                  <a:cubicBezTo>
                    <a:pt x="6247511" y="399923"/>
                    <a:pt x="6270751" y="456057"/>
                    <a:pt x="6312026" y="497332"/>
                  </a:cubicBezTo>
                  <a:cubicBezTo>
                    <a:pt x="6353301" y="538607"/>
                    <a:pt x="6409436" y="561848"/>
                    <a:pt x="6467855" y="561848"/>
                  </a:cubicBezTo>
                  <a:lnTo>
                    <a:pt x="7171308" y="561848"/>
                  </a:lnTo>
                  <a:cubicBezTo>
                    <a:pt x="7229728" y="561848"/>
                    <a:pt x="7285862" y="585089"/>
                    <a:pt x="7327137" y="626364"/>
                  </a:cubicBezTo>
                  <a:cubicBezTo>
                    <a:pt x="7368412" y="667639"/>
                    <a:pt x="7391653" y="723773"/>
                    <a:pt x="7391653" y="782193"/>
                  </a:cubicBezTo>
                  <a:lnTo>
                    <a:pt x="7391653" y="954913"/>
                  </a:lnTo>
                  <a:cubicBezTo>
                    <a:pt x="7391653" y="1041273"/>
                    <a:pt x="7456423" y="1113917"/>
                    <a:pt x="7542148" y="1123950"/>
                  </a:cubicBezTo>
                  <a:cubicBezTo>
                    <a:pt x="7627873" y="1133983"/>
                    <a:pt x="7692643" y="1206627"/>
                    <a:pt x="7692643" y="1292987"/>
                  </a:cubicBezTo>
                  <a:lnTo>
                    <a:pt x="7692643" y="1764792"/>
                  </a:lnTo>
                  <a:cubicBezTo>
                    <a:pt x="7692643" y="1855724"/>
                    <a:pt x="7623428" y="1931797"/>
                    <a:pt x="7532877" y="1940433"/>
                  </a:cubicBezTo>
                  <a:cubicBezTo>
                    <a:pt x="7442326" y="1949069"/>
                    <a:pt x="7373110" y="2025142"/>
                    <a:pt x="7373110" y="2116074"/>
                  </a:cubicBezTo>
                  <a:lnTo>
                    <a:pt x="7373110" y="2281936"/>
                  </a:lnTo>
                  <a:cubicBezTo>
                    <a:pt x="7373110" y="2340356"/>
                    <a:pt x="7349869" y="2396490"/>
                    <a:pt x="7308594" y="2437765"/>
                  </a:cubicBezTo>
                  <a:cubicBezTo>
                    <a:pt x="7267319" y="2479040"/>
                    <a:pt x="7211185" y="2502281"/>
                    <a:pt x="7152765" y="2502281"/>
                  </a:cubicBezTo>
                  <a:lnTo>
                    <a:pt x="2363343" y="2502281"/>
                  </a:lnTo>
                  <a:cubicBezTo>
                    <a:pt x="2278380" y="2502281"/>
                    <a:pt x="2209546" y="2571115"/>
                    <a:pt x="2209546" y="2656078"/>
                  </a:cubicBezTo>
                  <a:cubicBezTo>
                    <a:pt x="2209546" y="2741041"/>
                    <a:pt x="2278380" y="2809875"/>
                    <a:pt x="2363343" y="2809875"/>
                  </a:cubicBezTo>
                  <a:lnTo>
                    <a:pt x="6779768" y="2809875"/>
                  </a:lnTo>
                  <a:cubicBezTo>
                    <a:pt x="6838188" y="2809875"/>
                    <a:pt x="6894323" y="2833116"/>
                    <a:pt x="6935598" y="2874391"/>
                  </a:cubicBezTo>
                  <a:cubicBezTo>
                    <a:pt x="6976873" y="2915666"/>
                    <a:pt x="7000114" y="2971800"/>
                    <a:pt x="7000114" y="3030220"/>
                  </a:cubicBezTo>
                  <a:lnTo>
                    <a:pt x="7000114" y="3151378"/>
                  </a:lnTo>
                  <a:cubicBezTo>
                    <a:pt x="7000114" y="3209798"/>
                    <a:pt x="7023355" y="3265932"/>
                    <a:pt x="7064630" y="3307207"/>
                  </a:cubicBezTo>
                  <a:cubicBezTo>
                    <a:pt x="7105905" y="3348482"/>
                    <a:pt x="7162039" y="3371723"/>
                    <a:pt x="7220459" y="3371723"/>
                  </a:cubicBezTo>
                  <a:lnTo>
                    <a:pt x="7758178" y="3371723"/>
                  </a:lnTo>
                  <a:cubicBezTo>
                    <a:pt x="7816597" y="3371723"/>
                    <a:pt x="7872732" y="3394964"/>
                    <a:pt x="7914007" y="3436239"/>
                  </a:cubicBezTo>
                  <a:cubicBezTo>
                    <a:pt x="7955282" y="3477514"/>
                    <a:pt x="7978523" y="3533648"/>
                    <a:pt x="7978523" y="3592068"/>
                  </a:cubicBezTo>
                  <a:lnTo>
                    <a:pt x="7978523" y="3967607"/>
                  </a:lnTo>
                  <a:cubicBezTo>
                    <a:pt x="7978523" y="4026027"/>
                    <a:pt x="7955282" y="4082161"/>
                    <a:pt x="7914007" y="4123436"/>
                  </a:cubicBezTo>
                  <a:cubicBezTo>
                    <a:pt x="7872732" y="4164711"/>
                    <a:pt x="7816598" y="4187951"/>
                    <a:pt x="7758178" y="4187951"/>
                  </a:cubicBezTo>
                  <a:lnTo>
                    <a:pt x="7466965" y="4187951"/>
                  </a:lnTo>
                  <a:cubicBezTo>
                    <a:pt x="7382002" y="4187951"/>
                    <a:pt x="7313168" y="4256786"/>
                    <a:pt x="7313168" y="4341748"/>
                  </a:cubicBezTo>
                  <a:cubicBezTo>
                    <a:pt x="7313168" y="4426711"/>
                    <a:pt x="7382002" y="4495800"/>
                    <a:pt x="7466965" y="4495800"/>
                  </a:cubicBezTo>
                  <a:lnTo>
                    <a:pt x="7898638" y="4495800"/>
                  </a:lnTo>
                  <a:cubicBezTo>
                    <a:pt x="7957058" y="4495800"/>
                    <a:pt x="8013192" y="4519041"/>
                    <a:pt x="8054467" y="4560316"/>
                  </a:cubicBezTo>
                  <a:cubicBezTo>
                    <a:pt x="8095742" y="4601591"/>
                    <a:pt x="8118983" y="4657725"/>
                    <a:pt x="8118983" y="4716145"/>
                  </a:cubicBezTo>
                  <a:lnTo>
                    <a:pt x="8118983" y="5091684"/>
                  </a:lnTo>
                  <a:cubicBezTo>
                    <a:pt x="8118983" y="5150104"/>
                    <a:pt x="8095742" y="5206238"/>
                    <a:pt x="8054467" y="5247513"/>
                  </a:cubicBezTo>
                  <a:cubicBezTo>
                    <a:pt x="8013192" y="5288788"/>
                    <a:pt x="7957058" y="5312028"/>
                    <a:pt x="7898638" y="5312028"/>
                  </a:cubicBezTo>
                  <a:lnTo>
                    <a:pt x="7136384" y="5312028"/>
                  </a:lnTo>
                  <a:cubicBezTo>
                    <a:pt x="7051421" y="5312028"/>
                    <a:pt x="6982587" y="5380863"/>
                    <a:pt x="6982587" y="5465825"/>
                  </a:cubicBezTo>
                  <a:cubicBezTo>
                    <a:pt x="6982587" y="5550788"/>
                    <a:pt x="7051421" y="5619622"/>
                    <a:pt x="7136384" y="5619622"/>
                  </a:cubicBezTo>
                  <a:lnTo>
                    <a:pt x="7360793" y="5619622"/>
                  </a:lnTo>
                  <a:cubicBezTo>
                    <a:pt x="7419212" y="5619622"/>
                    <a:pt x="7475347" y="5642863"/>
                    <a:pt x="7516622" y="5684138"/>
                  </a:cubicBezTo>
                  <a:cubicBezTo>
                    <a:pt x="7557897" y="5725413"/>
                    <a:pt x="7581138" y="5781547"/>
                    <a:pt x="7581138" y="5839967"/>
                  </a:cubicBezTo>
                  <a:lnTo>
                    <a:pt x="7581138" y="6215506"/>
                  </a:lnTo>
                  <a:cubicBezTo>
                    <a:pt x="7581138" y="6273926"/>
                    <a:pt x="7557897" y="6330060"/>
                    <a:pt x="7516622" y="6371335"/>
                  </a:cubicBezTo>
                  <a:cubicBezTo>
                    <a:pt x="7475347" y="6412610"/>
                    <a:pt x="7419213" y="6435851"/>
                    <a:pt x="7360793" y="6435851"/>
                  </a:cubicBezTo>
                  <a:lnTo>
                    <a:pt x="7356856" y="6435851"/>
                  </a:lnTo>
                  <a:cubicBezTo>
                    <a:pt x="7298436" y="6435851"/>
                    <a:pt x="7242301" y="6459091"/>
                    <a:pt x="7201026" y="6500366"/>
                  </a:cubicBezTo>
                  <a:cubicBezTo>
                    <a:pt x="7159751" y="6541641"/>
                    <a:pt x="7136510" y="6597776"/>
                    <a:pt x="7136510" y="6656195"/>
                  </a:cubicBezTo>
                  <a:lnTo>
                    <a:pt x="7136510" y="6849363"/>
                  </a:lnTo>
                  <a:cubicBezTo>
                    <a:pt x="7136510" y="6921244"/>
                    <a:pt x="7085964" y="6983220"/>
                    <a:pt x="7015479" y="6997698"/>
                  </a:cubicBezTo>
                  <a:cubicBezTo>
                    <a:pt x="6944993" y="7012177"/>
                    <a:pt x="6894447" y="7074153"/>
                    <a:pt x="6894447" y="7146034"/>
                  </a:cubicBezTo>
                  <a:lnTo>
                    <a:pt x="6894447" y="7339202"/>
                  </a:lnTo>
                  <a:cubicBezTo>
                    <a:pt x="6894447" y="7397621"/>
                    <a:pt x="6871206" y="7453756"/>
                    <a:pt x="6829931" y="7495031"/>
                  </a:cubicBezTo>
                  <a:cubicBezTo>
                    <a:pt x="6788656" y="7536306"/>
                    <a:pt x="6732522" y="7559547"/>
                    <a:pt x="6674102" y="7559547"/>
                  </a:cubicBezTo>
                  <a:lnTo>
                    <a:pt x="2069338" y="7559547"/>
                  </a:lnTo>
                  <a:cubicBezTo>
                    <a:pt x="2010918" y="7559547"/>
                    <a:pt x="1954784" y="7582788"/>
                    <a:pt x="1913509" y="7624063"/>
                  </a:cubicBezTo>
                  <a:cubicBezTo>
                    <a:pt x="1872234" y="7665338"/>
                    <a:pt x="1848993" y="7721472"/>
                    <a:pt x="1848993" y="7779893"/>
                  </a:cubicBezTo>
                  <a:lnTo>
                    <a:pt x="1848993" y="7901050"/>
                  </a:lnTo>
                  <a:cubicBezTo>
                    <a:pt x="1848993" y="7959470"/>
                    <a:pt x="1825752" y="8015605"/>
                    <a:pt x="1784477" y="8056880"/>
                  </a:cubicBezTo>
                  <a:cubicBezTo>
                    <a:pt x="1743202" y="8098155"/>
                    <a:pt x="1687068" y="8121396"/>
                    <a:pt x="1628648" y="8121396"/>
                  </a:cubicBezTo>
                  <a:lnTo>
                    <a:pt x="220472" y="8121396"/>
                  </a:lnTo>
                  <a:cubicBezTo>
                    <a:pt x="162052" y="8121396"/>
                    <a:pt x="105918" y="8098155"/>
                    <a:pt x="64643" y="8056880"/>
                  </a:cubicBezTo>
                  <a:cubicBezTo>
                    <a:pt x="23368" y="8015605"/>
                    <a:pt x="0" y="7960106"/>
                    <a:pt x="0" y="7901686"/>
                  </a:cubicBezTo>
                  <a:close/>
                </a:path>
              </a:pathLst>
            </a:custGeom>
            <a:solidFill>
              <a:srgbClr val="EAD7E4">
                <a:alpha val="81961"/>
              </a:srgbClr>
            </a:solidFill>
          </p:spPr>
        </p:sp>
      </p:grpSp>
      <p:sp>
        <p:nvSpPr>
          <p:cNvPr id="5" name="TextBox 5"/>
          <p:cNvSpPr txBox="1"/>
          <p:nvPr/>
        </p:nvSpPr>
        <p:spPr>
          <a:xfrm>
            <a:off x="1030348" y="330651"/>
            <a:ext cx="11764032" cy="1461449"/>
          </a:xfrm>
          <a:prstGeom prst="rect">
            <a:avLst/>
          </a:prstGeom>
        </p:spPr>
        <p:txBody>
          <a:bodyPr lIns="0" tIns="0" rIns="0" bIns="0" rtlCol="0" anchor="t">
            <a:spAutoFit/>
          </a:bodyPr>
          <a:lstStyle/>
          <a:p>
            <a:pPr algn="ctr">
              <a:lnSpc>
                <a:spcPts val="5773"/>
              </a:lnSpc>
            </a:pPr>
            <a:r>
              <a:rPr lang="en-US" sz="4168">
                <a:solidFill>
                  <a:srgbClr val="590E43"/>
                </a:solidFill>
                <a:latin typeface="PT Serif Bold"/>
              </a:rPr>
              <a:t>Осередком української культури 20-х років ХХ ст.стає місто Харків</a:t>
            </a:r>
          </a:p>
        </p:txBody>
      </p:sp>
      <p:sp>
        <p:nvSpPr>
          <p:cNvPr id="6" name="TextBox 6"/>
          <p:cNvSpPr txBox="1"/>
          <p:nvPr/>
        </p:nvSpPr>
        <p:spPr>
          <a:xfrm>
            <a:off x="10068582" y="1885874"/>
            <a:ext cx="7552973" cy="7853953"/>
          </a:xfrm>
          <a:prstGeom prst="rect">
            <a:avLst/>
          </a:prstGeom>
        </p:spPr>
        <p:txBody>
          <a:bodyPr lIns="0" tIns="0" rIns="0" bIns="0" rtlCol="0" anchor="t">
            <a:spAutoFit/>
          </a:bodyPr>
          <a:lstStyle/>
          <a:p>
            <a:pPr algn="l">
              <a:lnSpc>
                <a:spcPts val="4424"/>
              </a:lnSpc>
            </a:pPr>
            <a:r>
              <a:rPr lang="en-US" sz="3201">
                <a:solidFill>
                  <a:srgbClr val="000000"/>
                </a:solidFill>
                <a:latin typeface="PT Serif"/>
              </a:rPr>
              <a:t>Культурне життя 1920-х тісно</a:t>
            </a:r>
          </a:p>
          <a:p>
            <a:pPr algn="l">
              <a:lnSpc>
                <a:spcPts val="4424"/>
              </a:lnSpc>
            </a:pPr>
            <a:r>
              <a:rPr lang="en-US" sz="3201">
                <a:solidFill>
                  <a:srgbClr val="000000"/>
                </a:solidFill>
                <a:latin typeface="PT Serif"/>
              </a:rPr>
              <a:t>пов’язане з Харковом – тодішньою столицею радянської України, а його символом став будинок літераторів «Слово».</a:t>
            </a:r>
          </a:p>
          <a:p>
            <a:pPr algn="l">
              <a:lnSpc>
                <a:spcPts val="4424"/>
              </a:lnSpc>
            </a:pPr>
            <a:r>
              <a:rPr lang="en-US" sz="3201">
                <a:solidFill>
                  <a:srgbClr val="000000"/>
                </a:solidFill>
                <a:latin typeface="PT Serif"/>
              </a:rPr>
              <a:t> Під одним дахом жив і працював майже весь «червоний ренесанс»: Лесь Курбас і Микола Куліш, Володимир Сосюра і Валер’ян Підмогильний, Майк Йогансен і Григорій Епік, Микола Хвильовий і Павло Тичина, Михайль Семенко і Михайло Яловий, Остап Вишня і Юрій Яновський і багато інших.</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D4CCCC"/>
        </a:solidFill>
        <a:effectLst/>
      </p:bgPr>
    </p:bg>
    <p:spTree>
      <p:nvGrpSpPr>
        <p:cNvPr id="1" name=""/>
        <p:cNvGrpSpPr/>
        <p:nvPr/>
      </p:nvGrpSpPr>
      <p:grpSpPr>
        <a:xfrm>
          <a:off x="0" y="0"/>
          <a:ext cx="0" cy="0"/>
          <a:chOff x="0" y="0"/>
          <a:chExt cx="0" cy="0"/>
        </a:xfrm>
      </p:grpSpPr>
      <p:sp>
        <p:nvSpPr>
          <p:cNvPr id="2" name="Freeform 2"/>
          <p:cNvSpPr/>
          <p:nvPr/>
        </p:nvSpPr>
        <p:spPr>
          <a:xfrm>
            <a:off x="-250660" y="-43048"/>
            <a:ext cx="18907125" cy="11480530"/>
          </a:xfrm>
          <a:custGeom>
            <a:avLst/>
            <a:gdLst/>
            <a:ahLst/>
            <a:cxnLst/>
            <a:rect l="l" t="t" r="r" b="b"/>
            <a:pathLst>
              <a:path w="18907125" h="18878550">
                <a:moveTo>
                  <a:pt x="0" y="0"/>
                </a:moveTo>
                <a:lnTo>
                  <a:pt x="18907125" y="0"/>
                </a:lnTo>
                <a:lnTo>
                  <a:pt x="18907125" y="18878550"/>
                </a:lnTo>
                <a:lnTo>
                  <a:pt x="0" y="18878550"/>
                </a:lnTo>
                <a:lnTo>
                  <a:pt x="0" y="0"/>
                </a:lnTo>
                <a:close/>
              </a:path>
            </a:pathLst>
          </a:custGeom>
          <a:blipFill>
            <a:blip r:embed="rId2">
              <a:alphaModFix amt="77000"/>
            </a:blip>
            <a:stretch>
              <a:fillRect/>
            </a:stretch>
          </a:blipFill>
        </p:spPr>
      </p:sp>
      <p:grpSp>
        <p:nvGrpSpPr>
          <p:cNvPr id="3" name="Group 3"/>
          <p:cNvGrpSpPr>
            <a:grpSpLocks noChangeAspect="1"/>
          </p:cNvGrpSpPr>
          <p:nvPr/>
        </p:nvGrpSpPr>
        <p:grpSpPr>
          <a:xfrm rot="5665380">
            <a:off x="2144792" y="-3136154"/>
            <a:ext cx="11499675" cy="16533600"/>
            <a:chOff x="0" y="0"/>
            <a:chExt cx="15332900" cy="22044800"/>
          </a:xfrm>
        </p:grpSpPr>
        <p:sp>
          <p:nvSpPr>
            <p:cNvPr id="4" name="Freeform 4"/>
            <p:cNvSpPr/>
            <p:nvPr/>
          </p:nvSpPr>
          <p:spPr>
            <a:xfrm>
              <a:off x="0" y="0"/>
              <a:ext cx="15332838" cy="22044788"/>
            </a:xfrm>
            <a:custGeom>
              <a:avLst/>
              <a:gdLst/>
              <a:ahLst/>
              <a:cxnLst/>
              <a:rect l="l" t="t" r="r" b="b"/>
              <a:pathLst>
                <a:path w="15332838" h="22044788">
                  <a:moveTo>
                    <a:pt x="1657731" y="22044788"/>
                  </a:moveTo>
                  <a:lnTo>
                    <a:pt x="15332838" y="20987004"/>
                  </a:lnTo>
                  <a:lnTo>
                    <a:pt x="13709523" y="0"/>
                  </a:lnTo>
                  <a:lnTo>
                    <a:pt x="0" y="613410"/>
                  </a:lnTo>
                  <a:close/>
                </a:path>
              </a:pathLst>
            </a:custGeom>
            <a:blipFill>
              <a:blip r:embed="rId3"/>
              <a:stretch>
                <a:fillRect l="-104752" t="-7673" r="-243291" b="-20111"/>
              </a:stretch>
            </a:blipFill>
          </p:spPr>
        </p:sp>
      </p:grpSp>
      <p:sp>
        <p:nvSpPr>
          <p:cNvPr id="5" name="Freeform 5"/>
          <p:cNvSpPr/>
          <p:nvPr/>
        </p:nvSpPr>
        <p:spPr>
          <a:xfrm>
            <a:off x="10004327" y="1284713"/>
            <a:ext cx="2705100" cy="2686050"/>
          </a:xfrm>
          <a:custGeom>
            <a:avLst/>
            <a:gdLst/>
            <a:ahLst/>
            <a:cxnLst/>
            <a:rect l="l" t="t" r="r" b="b"/>
            <a:pathLst>
              <a:path w="2705100" h="2686050">
                <a:moveTo>
                  <a:pt x="0" y="0"/>
                </a:moveTo>
                <a:lnTo>
                  <a:pt x="2705100" y="0"/>
                </a:lnTo>
                <a:lnTo>
                  <a:pt x="2705100" y="2686050"/>
                </a:lnTo>
                <a:lnTo>
                  <a:pt x="0" y="2686050"/>
                </a:lnTo>
                <a:lnTo>
                  <a:pt x="0" y="0"/>
                </a:lnTo>
                <a:close/>
              </a:path>
            </a:pathLst>
          </a:custGeom>
          <a:blipFill>
            <a:blip r:embed="rId4"/>
            <a:stretch>
              <a:fillRect/>
            </a:stretch>
          </a:blipFill>
        </p:spPr>
      </p:sp>
      <p:sp>
        <p:nvSpPr>
          <p:cNvPr id="6" name="Freeform 6"/>
          <p:cNvSpPr/>
          <p:nvPr/>
        </p:nvSpPr>
        <p:spPr>
          <a:xfrm>
            <a:off x="7788288" y="452761"/>
            <a:ext cx="9829800" cy="4648200"/>
          </a:xfrm>
          <a:custGeom>
            <a:avLst/>
            <a:gdLst/>
            <a:ahLst/>
            <a:cxnLst/>
            <a:rect l="l" t="t" r="r" b="b"/>
            <a:pathLst>
              <a:path w="9829800" h="4648200">
                <a:moveTo>
                  <a:pt x="0" y="0"/>
                </a:moveTo>
                <a:lnTo>
                  <a:pt x="9829800" y="0"/>
                </a:lnTo>
                <a:lnTo>
                  <a:pt x="9829800" y="4648200"/>
                </a:lnTo>
                <a:lnTo>
                  <a:pt x="0" y="4648200"/>
                </a:lnTo>
                <a:lnTo>
                  <a:pt x="0" y="0"/>
                </a:lnTo>
                <a:close/>
              </a:path>
            </a:pathLst>
          </a:custGeom>
          <a:blipFill>
            <a:blip r:embed="rId5"/>
            <a:stretch>
              <a:fillRect/>
            </a:stretch>
          </a:blipFill>
        </p:spPr>
      </p:sp>
      <p:sp>
        <p:nvSpPr>
          <p:cNvPr id="7" name="Freeform 7"/>
          <p:cNvSpPr/>
          <p:nvPr/>
        </p:nvSpPr>
        <p:spPr>
          <a:xfrm>
            <a:off x="701850" y="308039"/>
            <a:ext cx="6591300" cy="4933950"/>
          </a:xfrm>
          <a:custGeom>
            <a:avLst/>
            <a:gdLst/>
            <a:ahLst/>
            <a:cxnLst/>
            <a:rect l="l" t="t" r="r" b="b"/>
            <a:pathLst>
              <a:path w="6591300" h="4933950">
                <a:moveTo>
                  <a:pt x="0" y="0"/>
                </a:moveTo>
                <a:lnTo>
                  <a:pt x="6591300" y="0"/>
                </a:lnTo>
                <a:lnTo>
                  <a:pt x="6591300" y="4933949"/>
                </a:lnTo>
                <a:lnTo>
                  <a:pt x="0" y="4933949"/>
                </a:lnTo>
                <a:lnTo>
                  <a:pt x="0" y="0"/>
                </a:lnTo>
                <a:close/>
              </a:path>
            </a:pathLst>
          </a:custGeom>
          <a:blipFill>
            <a:blip r:embed="rId6"/>
            <a:stretch>
              <a:fillRect/>
            </a:stretch>
          </a:blipFill>
        </p:spPr>
      </p:sp>
      <p:grpSp>
        <p:nvGrpSpPr>
          <p:cNvPr id="8" name="Group 8"/>
          <p:cNvGrpSpPr>
            <a:grpSpLocks noChangeAspect="1"/>
          </p:cNvGrpSpPr>
          <p:nvPr/>
        </p:nvGrpSpPr>
        <p:grpSpPr>
          <a:xfrm>
            <a:off x="14383988" y="6059872"/>
            <a:ext cx="2533650" cy="2847032"/>
            <a:chOff x="0" y="0"/>
            <a:chExt cx="2533650" cy="2847035"/>
          </a:xfrm>
        </p:grpSpPr>
        <p:sp>
          <p:nvSpPr>
            <p:cNvPr id="9" name="Freeform 9"/>
            <p:cNvSpPr/>
            <p:nvPr/>
          </p:nvSpPr>
          <p:spPr>
            <a:xfrm>
              <a:off x="0" y="0"/>
              <a:ext cx="2533777" cy="2847086"/>
            </a:xfrm>
            <a:custGeom>
              <a:avLst/>
              <a:gdLst/>
              <a:ahLst/>
              <a:cxnLst/>
              <a:rect l="l" t="t" r="r" b="b"/>
              <a:pathLst>
                <a:path w="2533777" h="2847086">
                  <a:moveTo>
                    <a:pt x="2515489" y="26162"/>
                  </a:moveTo>
                  <a:cubicBezTo>
                    <a:pt x="2507996" y="166497"/>
                    <a:pt x="2477389" y="304927"/>
                    <a:pt x="2447671" y="441960"/>
                  </a:cubicBezTo>
                  <a:cubicBezTo>
                    <a:pt x="2422144" y="559689"/>
                    <a:pt x="2392553" y="678688"/>
                    <a:pt x="2336800" y="786257"/>
                  </a:cubicBezTo>
                  <a:cubicBezTo>
                    <a:pt x="2305812" y="845947"/>
                    <a:pt x="2266696" y="901065"/>
                    <a:pt x="2217674" y="947420"/>
                  </a:cubicBezTo>
                  <a:lnTo>
                    <a:pt x="2217801" y="964819"/>
                  </a:lnTo>
                  <a:lnTo>
                    <a:pt x="2311527" y="931291"/>
                  </a:lnTo>
                  <a:cubicBezTo>
                    <a:pt x="2317877" y="929005"/>
                    <a:pt x="2324608" y="925830"/>
                    <a:pt x="2331212" y="924433"/>
                  </a:cubicBezTo>
                  <a:lnTo>
                    <a:pt x="2339594" y="926973"/>
                  </a:lnTo>
                  <a:cubicBezTo>
                    <a:pt x="2336673" y="949452"/>
                    <a:pt x="2333244" y="964692"/>
                    <a:pt x="2330577" y="979932"/>
                  </a:cubicBezTo>
                  <a:lnTo>
                    <a:pt x="2315464" y="1065911"/>
                  </a:lnTo>
                  <a:cubicBezTo>
                    <a:pt x="2310765" y="1092708"/>
                    <a:pt x="2306701" y="1120648"/>
                    <a:pt x="2295017" y="1145540"/>
                  </a:cubicBezTo>
                  <a:cubicBezTo>
                    <a:pt x="2284222" y="1168527"/>
                    <a:pt x="2267077" y="1187196"/>
                    <a:pt x="2248662" y="1204341"/>
                  </a:cubicBezTo>
                  <a:lnTo>
                    <a:pt x="2187321" y="1256411"/>
                  </a:lnTo>
                  <a:cubicBezTo>
                    <a:pt x="2145538" y="1289939"/>
                    <a:pt x="2101723" y="1320927"/>
                    <a:pt x="2056511" y="1349502"/>
                  </a:cubicBezTo>
                  <a:lnTo>
                    <a:pt x="2045716" y="1356233"/>
                  </a:lnTo>
                  <a:cubicBezTo>
                    <a:pt x="2004314" y="1375791"/>
                    <a:pt x="1969008" y="1393825"/>
                    <a:pt x="1934845" y="1413764"/>
                  </a:cubicBezTo>
                  <a:lnTo>
                    <a:pt x="1898650" y="1435735"/>
                  </a:lnTo>
                  <a:cubicBezTo>
                    <a:pt x="1890395" y="1440942"/>
                    <a:pt x="1895348" y="1451610"/>
                    <a:pt x="1903222" y="1451610"/>
                  </a:cubicBezTo>
                  <a:cubicBezTo>
                    <a:pt x="1904492" y="1451610"/>
                    <a:pt x="1905889" y="1451356"/>
                    <a:pt x="1907413" y="1450594"/>
                  </a:cubicBezTo>
                  <a:lnTo>
                    <a:pt x="2047494" y="1375283"/>
                  </a:lnTo>
                  <a:cubicBezTo>
                    <a:pt x="2098294" y="1352296"/>
                    <a:pt x="2150872" y="1333119"/>
                    <a:pt x="2204593" y="1317879"/>
                  </a:cubicBezTo>
                  <a:lnTo>
                    <a:pt x="2243963" y="1307465"/>
                  </a:lnTo>
                  <a:cubicBezTo>
                    <a:pt x="2255901" y="1304544"/>
                    <a:pt x="2268347" y="1300607"/>
                    <a:pt x="2280539" y="1299845"/>
                  </a:cubicBezTo>
                  <a:lnTo>
                    <a:pt x="2290953" y="1299464"/>
                  </a:lnTo>
                  <a:cubicBezTo>
                    <a:pt x="2300224" y="1306576"/>
                    <a:pt x="2298573" y="1314577"/>
                    <a:pt x="2297557" y="1320419"/>
                  </a:cubicBezTo>
                  <a:lnTo>
                    <a:pt x="2287397" y="1363472"/>
                  </a:lnTo>
                  <a:cubicBezTo>
                    <a:pt x="2280285" y="1392555"/>
                    <a:pt x="2272792" y="1421511"/>
                    <a:pt x="2264664" y="1450467"/>
                  </a:cubicBezTo>
                  <a:cubicBezTo>
                    <a:pt x="2257679" y="1475740"/>
                    <a:pt x="2251329" y="1501521"/>
                    <a:pt x="2229104" y="1517904"/>
                  </a:cubicBezTo>
                  <a:cubicBezTo>
                    <a:pt x="2213483" y="1529461"/>
                    <a:pt x="2194814" y="1536065"/>
                    <a:pt x="2177415" y="1544701"/>
                  </a:cubicBezTo>
                  <a:lnTo>
                    <a:pt x="2140585" y="1564894"/>
                  </a:lnTo>
                  <a:cubicBezTo>
                    <a:pt x="2110740" y="1582547"/>
                    <a:pt x="2081784" y="1601851"/>
                    <a:pt x="2053209" y="1621536"/>
                  </a:cubicBezTo>
                  <a:lnTo>
                    <a:pt x="1855470" y="1766189"/>
                  </a:lnTo>
                  <a:cubicBezTo>
                    <a:pt x="1802511" y="1806067"/>
                    <a:pt x="1749933" y="1847215"/>
                    <a:pt x="1694688" y="1884172"/>
                  </a:cubicBezTo>
                  <a:cubicBezTo>
                    <a:pt x="1742059" y="1766443"/>
                    <a:pt x="1794510" y="1650873"/>
                    <a:pt x="1846072" y="1534922"/>
                  </a:cubicBezTo>
                  <a:cubicBezTo>
                    <a:pt x="1881124" y="1456182"/>
                    <a:pt x="1972310" y="1250442"/>
                    <a:pt x="1982470" y="1226185"/>
                  </a:cubicBezTo>
                  <a:lnTo>
                    <a:pt x="2028952" y="1101979"/>
                  </a:lnTo>
                  <a:cubicBezTo>
                    <a:pt x="2142363" y="809244"/>
                    <a:pt x="2290953" y="531876"/>
                    <a:pt x="2412365" y="242697"/>
                  </a:cubicBezTo>
                  <a:lnTo>
                    <a:pt x="2455291" y="136906"/>
                  </a:lnTo>
                  <a:cubicBezTo>
                    <a:pt x="2457450" y="131445"/>
                    <a:pt x="2451989" y="126111"/>
                    <a:pt x="2446909" y="125984"/>
                  </a:cubicBezTo>
                  <a:cubicBezTo>
                    <a:pt x="2446401" y="125984"/>
                    <a:pt x="2446020" y="125984"/>
                    <a:pt x="2445512" y="125984"/>
                  </a:cubicBezTo>
                  <a:cubicBezTo>
                    <a:pt x="2426843" y="125984"/>
                    <a:pt x="2415032" y="140970"/>
                    <a:pt x="2406015" y="155702"/>
                  </a:cubicBezTo>
                  <a:lnTo>
                    <a:pt x="2321560" y="312674"/>
                  </a:lnTo>
                  <a:cubicBezTo>
                    <a:pt x="2284984" y="385064"/>
                    <a:pt x="2249932" y="458216"/>
                    <a:pt x="2215515" y="531622"/>
                  </a:cubicBezTo>
                  <a:cubicBezTo>
                    <a:pt x="2174494" y="619379"/>
                    <a:pt x="2007743" y="993521"/>
                    <a:pt x="1965071" y="1092708"/>
                  </a:cubicBezTo>
                  <a:cubicBezTo>
                    <a:pt x="1919986" y="1197483"/>
                    <a:pt x="1658747" y="1830324"/>
                    <a:pt x="1638046" y="1882394"/>
                  </a:cubicBezTo>
                  <a:cubicBezTo>
                    <a:pt x="1619250" y="1861820"/>
                    <a:pt x="1610487" y="1833880"/>
                    <a:pt x="1607439" y="1805940"/>
                  </a:cubicBezTo>
                  <a:cubicBezTo>
                    <a:pt x="1602486" y="1760220"/>
                    <a:pt x="1609090" y="1713611"/>
                    <a:pt x="1618361" y="1668907"/>
                  </a:cubicBezTo>
                  <a:cubicBezTo>
                    <a:pt x="1644269" y="1543939"/>
                    <a:pt x="1692656" y="1423543"/>
                    <a:pt x="1742186" y="1306449"/>
                  </a:cubicBezTo>
                  <a:cubicBezTo>
                    <a:pt x="1797685" y="1175004"/>
                    <a:pt x="1858645" y="1046099"/>
                    <a:pt x="1918208" y="916559"/>
                  </a:cubicBezTo>
                  <a:lnTo>
                    <a:pt x="1994027" y="746252"/>
                  </a:lnTo>
                  <a:cubicBezTo>
                    <a:pt x="2025650" y="671449"/>
                    <a:pt x="2051050" y="593852"/>
                    <a:pt x="2088007" y="521208"/>
                  </a:cubicBezTo>
                  <a:cubicBezTo>
                    <a:pt x="2134362" y="430149"/>
                    <a:pt x="2195576" y="346710"/>
                    <a:pt x="2260854" y="268478"/>
                  </a:cubicBezTo>
                  <a:cubicBezTo>
                    <a:pt x="2324100" y="192913"/>
                    <a:pt x="2393315" y="122555"/>
                    <a:pt x="2469896" y="60960"/>
                  </a:cubicBezTo>
                  <a:lnTo>
                    <a:pt x="2515489" y="26162"/>
                  </a:lnTo>
                  <a:close/>
                  <a:moveTo>
                    <a:pt x="980186" y="2630551"/>
                  </a:moveTo>
                  <a:cubicBezTo>
                    <a:pt x="982091" y="2630551"/>
                    <a:pt x="983996" y="2630678"/>
                    <a:pt x="985774" y="2630932"/>
                  </a:cubicBezTo>
                  <a:cubicBezTo>
                    <a:pt x="1007237" y="2633472"/>
                    <a:pt x="998093" y="2656840"/>
                    <a:pt x="990346" y="2668524"/>
                  </a:cubicBezTo>
                  <a:cubicBezTo>
                    <a:pt x="973709" y="2693289"/>
                    <a:pt x="950468" y="2711958"/>
                    <a:pt x="924179" y="2725674"/>
                  </a:cubicBezTo>
                  <a:lnTo>
                    <a:pt x="919226" y="2720594"/>
                  </a:lnTo>
                  <a:lnTo>
                    <a:pt x="916940" y="2717800"/>
                  </a:lnTo>
                  <a:cubicBezTo>
                    <a:pt x="905637" y="2704338"/>
                    <a:pt x="897382" y="2685669"/>
                    <a:pt x="905637" y="2668651"/>
                  </a:cubicBezTo>
                  <a:cubicBezTo>
                    <a:pt x="912114" y="2655316"/>
                    <a:pt x="925957" y="2646807"/>
                    <a:pt x="939165" y="2641219"/>
                  </a:cubicBezTo>
                  <a:cubicBezTo>
                    <a:pt x="951103" y="2636012"/>
                    <a:pt x="966597" y="2630678"/>
                    <a:pt x="980440" y="2630678"/>
                  </a:cubicBezTo>
                  <a:close/>
                  <a:moveTo>
                    <a:pt x="1201039" y="2665857"/>
                  </a:moveTo>
                  <a:cubicBezTo>
                    <a:pt x="1201674" y="2665857"/>
                    <a:pt x="1202182" y="2665857"/>
                    <a:pt x="1202817" y="2665857"/>
                  </a:cubicBezTo>
                  <a:lnTo>
                    <a:pt x="1220470" y="2670556"/>
                  </a:lnTo>
                  <a:cubicBezTo>
                    <a:pt x="1218819" y="2689352"/>
                    <a:pt x="1209167" y="2697607"/>
                    <a:pt x="1202563" y="2703957"/>
                  </a:cubicBezTo>
                  <a:lnTo>
                    <a:pt x="1168654" y="2729230"/>
                  </a:lnTo>
                  <a:cubicBezTo>
                    <a:pt x="1162685" y="2717165"/>
                    <a:pt x="1161415" y="2703449"/>
                    <a:pt x="1168273" y="2689606"/>
                  </a:cubicBezTo>
                  <a:cubicBezTo>
                    <a:pt x="1174369" y="2677160"/>
                    <a:pt x="1186561" y="2665857"/>
                    <a:pt x="1201166" y="2665857"/>
                  </a:cubicBezTo>
                  <a:close/>
                  <a:moveTo>
                    <a:pt x="777113" y="2634996"/>
                  </a:moveTo>
                  <a:cubicBezTo>
                    <a:pt x="777621" y="2634996"/>
                    <a:pt x="778129" y="2634996"/>
                    <a:pt x="778764" y="2634996"/>
                  </a:cubicBezTo>
                  <a:cubicBezTo>
                    <a:pt x="800735" y="2636012"/>
                    <a:pt x="795020" y="2660523"/>
                    <a:pt x="787781" y="2673604"/>
                  </a:cubicBezTo>
                  <a:cubicBezTo>
                    <a:pt x="772795" y="2700401"/>
                    <a:pt x="749046" y="2722753"/>
                    <a:pt x="723138" y="2739390"/>
                  </a:cubicBezTo>
                  <a:lnTo>
                    <a:pt x="722757" y="2739009"/>
                  </a:lnTo>
                  <a:cubicBezTo>
                    <a:pt x="695579" y="2714371"/>
                    <a:pt x="712851" y="2676779"/>
                    <a:pt x="735330" y="2655824"/>
                  </a:cubicBezTo>
                  <a:cubicBezTo>
                    <a:pt x="746252" y="2645664"/>
                    <a:pt x="761619" y="2634996"/>
                    <a:pt x="777240" y="2634996"/>
                  </a:cubicBezTo>
                  <a:close/>
                  <a:moveTo>
                    <a:pt x="2427732" y="153797"/>
                  </a:moveTo>
                  <a:cubicBezTo>
                    <a:pt x="2319020" y="434848"/>
                    <a:pt x="2174748" y="706374"/>
                    <a:pt x="2056257" y="989203"/>
                  </a:cubicBezTo>
                  <a:lnTo>
                    <a:pt x="1973453" y="1203071"/>
                  </a:lnTo>
                  <a:cubicBezTo>
                    <a:pt x="1967230" y="1219962"/>
                    <a:pt x="1959864" y="1236345"/>
                    <a:pt x="1952752" y="1252728"/>
                  </a:cubicBezTo>
                  <a:cubicBezTo>
                    <a:pt x="1922018" y="1323594"/>
                    <a:pt x="1680718" y="1868551"/>
                    <a:pt x="1654429" y="1938020"/>
                  </a:cubicBezTo>
                  <a:cubicBezTo>
                    <a:pt x="1608836" y="2058289"/>
                    <a:pt x="1567815" y="2180590"/>
                    <a:pt x="1526032" y="2302383"/>
                  </a:cubicBezTo>
                  <a:cubicBezTo>
                    <a:pt x="1498981" y="2381377"/>
                    <a:pt x="1433830" y="2578735"/>
                    <a:pt x="1427734" y="2598166"/>
                  </a:cubicBezTo>
                  <a:lnTo>
                    <a:pt x="1424432" y="2610993"/>
                  </a:lnTo>
                  <a:lnTo>
                    <a:pt x="1420114" y="2619756"/>
                  </a:lnTo>
                  <a:cubicBezTo>
                    <a:pt x="1416431" y="2624963"/>
                    <a:pt x="1413637" y="2629408"/>
                    <a:pt x="1410843" y="2633853"/>
                  </a:cubicBezTo>
                  <a:lnTo>
                    <a:pt x="1340358" y="2740660"/>
                  </a:lnTo>
                  <a:cubicBezTo>
                    <a:pt x="1352677" y="2700274"/>
                    <a:pt x="1366012" y="2660269"/>
                    <a:pt x="1379474" y="2620391"/>
                  </a:cubicBezTo>
                  <a:lnTo>
                    <a:pt x="1462151" y="2388108"/>
                  </a:lnTo>
                  <a:cubicBezTo>
                    <a:pt x="1496060" y="2296160"/>
                    <a:pt x="1621409" y="1971675"/>
                    <a:pt x="1649603" y="1900936"/>
                  </a:cubicBezTo>
                  <a:lnTo>
                    <a:pt x="1650365" y="1899412"/>
                  </a:lnTo>
                  <a:cubicBezTo>
                    <a:pt x="1662303" y="1869059"/>
                    <a:pt x="2035683" y="973455"/>
                    <a:pt x="2080006" y="872998"/>
                  </a:cubicBezTo>
                  <a:lnTo>
                    <a:pt x="2203323" y="599567"/>
                  </a:lnTo>
                  <a:cubicBezTo>
                    <a:pt x="2239010" y="522351"/>
                    <a:pt x="2275332" y="445389"/>
                    <a:pt x="2313051" y="369189"/>
                  </a:cubicBezTo>
                  <a:lnTo>
                    <a:pt x="2403221" y="196088"/>
                  </a:lnTo>
                  <a:cubicBezTo>
                    <a:pt x="2409190" y="185420"/>
                    <a:pt x="2415286" y="174879"/>
                    <a:pt x="2421509" y="164338"/>
                  </a:cubicBezTo>
                  <a:lnTo>
                    <a:pt x="2427859" y="153797"/>
                  </a:lnTo>
                  <a:close/>
                  <a:moveTo>
                    <a:pt x="2522474" y="0"/>
                  </a:moveTo>
                  <a:lnTo>
                    <a:pt x="2520569" y="1270"/>
                  </a:lnTo>
                  <a:cubicBezTo>
                    <a:pt x="2439162" y="58801"/>
                    <a:pt x="2365248" y="125984"/>
                    <a:pt x="2298192" y="199517"/>
                  </a:cubicBezTo>
                  <a:cubicBezTo>
                    <a:pt x="2229358" y="274955"/>
                    <a:pt x="2165223" y="356616"/>
                    <a:pt x="2111756" y="443738"/>
                  </a:cubicBezTo>
                  <a:cubicBezTo>
                    <a:pt x="2084197" y="488823"/>
                    <a:pt x="2060575" y="535813"/>
                    <a:pt x="2040128" y="584454"/>
                  </a:cubicBezTo>
                  <a:lnTo>
                    <a:pt x="1994027" y="701294"/>
                  </a:lnTo>
                  <a:cubicBezTo>
                    <a:pt x="1971421" y="757428"/>
                    <a:pt x="1946529" y="812673"/>
                    <a:pt x="1921510" y="867791"/>
                  </a:cubicBezTo>
                  <a:lnTo>
                    <a:pt x="1743710" y="1259459"/>
                  </a:lnTo>
                  <a:cubicBezTo>
                    <a:pt x="1691132" y="1381379"/>
                    <a:pt x="1639443" y="1505839"/>
                    <a:pt x="1608328" y="1635379"/>
                  </a:cubicBezTo>
                  <a:cubicBezTo>
                    <a:pt x="1596771" y="1683385"/>
                    <a:pt x="1587627" y="1733296"/>
                    <a:pt x="1588897" y="1782953"/>
                  </a:cubicBezTo>
                  <a:cubicBezTo>
                    <a:pt x="1589786" y="1818894"/>
                    <a:pt x="1596390" y="1857121"/>
                    <a:pt x="1618869" y="1886331"/>
                  </a:cubicBezTo>
                  <a:lnTo>
                    <a:pt x="1626743" y="1895856"/>
                  </a:lnTo>
                  <a:cubicBezTo>
                    <a:pt x="1613535" y="1944751"/>
                    <a:pt x="1504950" y="2223643"/>
                    <a:pt x="1469390" y="2318766"/>
                  </a:cubicBezTo>
                  <a:lnTo>
                    <a:pt x="1380871" y="2562987"/>
                  </a:lnTo>
                  <a:cubicBezTo>
                    <a:pt x="1358900" y="2626233"/>
                    <a:pt x="1337437" y="2689733"/>
                    <a:pt x="1318133" y="2753995"/>
                  </a:cubicBezTo>
                  <a:lnTo>
                    <a:pt x="1308989" y="2785491"/>
                  </a:lnTo>
                  <a:cubicBezTo>
                    <a:pt x="1307338" y="2785618"/>
                    <a:pt x="1305687" y="2785618"/>
                    <a:pt x="1304036" y="2785618"/>
                  </a:cubicBezTo>
                  <a:cubicBezTo>
                    <a:pt x="1289050" y="2785618"/>
                    <a:pt x="1274318" y="2782951"/>
                    <a:pt x="1259713" y="2779522"/>
                  </a:cubicBezTo>
                  <a:lnTo>
                    <a:pt x="1207389" y="2764536"/>
                  </a:lnTo>
                  <a:cubicBezTo>
                    <a:pt x="1196848" y="2759964"/>
                    <a:pt x="1186434" y="2752598"/>
                    <a:pt x="1178433" y="2743708"/>
                  </a:cubicBezTo>
                  <a:lnTo>
                    <a:pt x="1212850" y="2718181"/>
                  </a:lnTo>
                  <a:cubicBezTo>
                    <a:pt x="1226312" y="2705735"/>
                    <a:pt x="1244346" y="2686431"/>
                    <a:pt x="1234313" y="2666619"/>
                  </a:cubicBezTo>
                  <a:cubicBezTo>
                    <a:pt x="1228090" y="2654427"/>
                    <a:pt x="1214501" y="2648712"/>
                    <a:pt x="1201039" y="2648712"/>
                  </a:cubicBezTo>
                  <a:cubicBezTo>
                    <a:pt x="1196340" y="2648712"/>
                    <a:pt x="1191768" y="2649347"/>
                    <a:pt x="1187577" y="2650744"/>
                  </a:cubicBezTo>
                  <a:cubicBezTo>
                    <a:pt x="1151509" y="2662047"/>
                    <a:pt x="1137666" y="2705227"/>
                    <a:pt x="1153160" y="2737485"/>
                  </a:cubicBezTo>
                  <a:lnTo>
                    <a:pt x="1110107" y="2752979"/>
                  </a:lnTo>
                  <a:cubicBezTo>
                    <a:pt x="1087501" y="2758821"/>
                    <a:pt x="1061212" y="2762885"/>
                    <a:pt x="1034796" y="2762885"/>
                  </a:cubicBezTo>
                  <a:cubicBezTo>
                    <a:pt x="1000125" y="2762885"/>
                    <a:pt x="965200" y="2756027"/>
                    <a:pt x="938276" y="2737358"/>
                  </a:cubicBezTo>
                  <a:lnTo>
                    <a:pt x="982853" y="2704211"/>
                  </a:lnTo>
                  <a:cubicBezTo>
                    <a:pt x="996061" y="2691130"/>
                    <a:pt x="1009904" y="2675128"/>
                    <a:pt x="1014984" y="2656967"/>
                  </a:cubicBezTo>
                  <a:cubicBezTo>
                    <a:pt x="1020064" y="2638806"/>
                    <a:pt x="1012444" y="2619502"/>
                    <a:pt x="992886" y="2614803"/>
                  </a:cubicBezTo>
                  <a:cubicBezTo>
                    <a:pt x="988949" y="2613914"/>
                    <a:pt x="984885" y="2613533"/>
                    <a:pt x="980694" y="2613533"/>
                  </a:cubicBezTo>
                  <a:cubicBezTo>
                    <a:pt x="966470" y="2613533"/>
                    <a:pt x="951357" y="2618232"/>
                    <a:pt x="938911" y="2622931"/>
                  </a:cubicBezTo>
                  <a:cubicBezTo>
                    <a:pt x="922147" y="2629281"/>
                    <a:pt x="905764" y="2638425"/>
                    <a:pt x="894969" y="2653030"/>
                  </a:cubicBezTo>
                  <a:cubicBezTo>
                    <a:pt x="883793" y="2668270"/>
                    <a:pt x="882142" y="2687701"/>
                    <a:pt x="889127" y="2705227"/>
                  </a:cubicBezTo>
                  <a:lnTo>
                    <a:pt x="907415" y="2733675"/>
                  </a:lnTo>
                  <a:cubicBezTo>
                    <a:pt x="877443" y="2746375"/>
                    <a:pt x="844677" y="2753233"/>
                    <a:pt x="813562" y="2755900"/>
                  </a:cubicBezTo>
                  <a:cubicBezTo>
                    <a:pt x="804545" y="2756662"/>
                    <a:pt x="794512" y="2757424"/>
                    <a:pt x="784352" y="2757424"/>
                  </a:cubicBezTo>
                  <a:cubicBezTo>
                    <a:pt x="768731" y="2757424"/>
                    <a:pt x="752729" y="2755646"/>
                    <a:pt x="739013" y="2749677"/>
                  </a:cubicBezTo>
                  <a:lnTo>
                    <a:pt x="762889" y="2730754"/>
                  </a:lnTo>
                  <a:cubicBezTo>
                    <a:pt x="777621" y="2717419"/>
                    <a:pt x="791210" y="2701798"/>
                    <a:pt x="801497" y="2684653"/>
                  </a:cubicBezTo>
                  <a:cubicBezTo>
                    <a:pt x="810641" y="2669286"/>
                    <a:pt x="817372" y="2647950"/>
                    <a:pt x="806323" y="2631694"/>
                  </a:cubicBezTo>
                  <a:cubicBezTo>
                    <a:pt x="799465" y="2621788"/>
                    <a:pt x="788670" y="2617978"/>
                    <a:pt x="777621" y="2617978"/>
                  </a:cubicBezTo>
                  <a:cubicBezTo>
                    <a:pt x="770763" y="2617978"/>
                    <a:pt x="763651" y="2619502"/>
                    <a:pt x="757301" y="2621788"/>
                  </a:cubicBezTo>
                  <a:cubicBezTo>
                    <a:pt x="738759" y="2628646"/>
                    <a:pt x="722503" y="2642108"/>
                    <a:pt x="710438" y="2657602"/>
                  </a:cubicBezTo>
                  <a:cubicBezTo>
                    <a:pt x="689483" y="2684653"/>
                    <a:pt x="683260" y="2723134"/>
                    <a:pt x="707771" y="2748661"/>
                  </a:cubicBezTo>
                  <a:cubicBezTo>
                    <a:pt x="668782" y="2769870"/>
                    <a:pt x="625602" y="2779268"/>
                    <a:pt x="582168" y="2779268"/>
                  </a:cubicBezTo>
                  <a:cubicBezTo>
                    <a:pt x="550037" y="2779268"/>
                    <a:pt x="517652" y="2774188"/>
                    <a:pt x="486791" y="2765044"/>
                  </a:cubicBezTo>
                  <a:lnTo>
                    <a:pt x="458597" y="2755646"/>
                  </a:lnTo>
                  <a:cubicBezTo>
                    <a:pt x="449326" y="2752217"/>
                    <a:pt x="440309" y="2747391"/>
                    <a:pt x="430657" y="2744724"/>
                  </a:cubicBezTo>
                  <a:lnTo>
                    <a:pt x="413385" y="2741803"/>
                  </a:lnTo>
                  <a:cubicBezTo>
                    <a:pt x="398018" y="2750058"/>
                    <a:pt x="393446" y="2757678"/>
                    <a:pt x="388493" y="2764409"/>
                  </a:cubicBezTo>
                  <a:cubicBezTo>
                    <a:pt x="369316" y="2790952"/>
                    <a:pt x="345694" y="2821559"/>
                    <a:pt x="311785" y="2828544"/>
                  </a:cubicBezTo>
                  <a:cubicBezTo>
                    <a:pt x="307594" y="2829433"/>
                    <a:pt x="303530" y="2829814"/>
                    <a:pt x="299466" y="2829814"/>
                  </a:cubicBezTo>
                  <a:cubicBezTo>
                    <a:pt x="284226" y="2829814"/>
                    <a:pt x="269113" y="2824607"/>
                    <a:pt x="254889" y="2819273"/>
                  </a:cubicBezTo>
                  <a:lnTo>
                    <a:pt x="194945" y="2801239"/>
                  </a:lnTo>
                  <a:cubicBezTo>
                    <a:pt x="159639" y="2794000"/>
                    <a:pt x="123571" y="2791841"/>
                    <a:pt x="87503" y="2791841"/>
                  </a:cubicBezTo>
                  <a:cubicBezTo>
                    <a:pt x="82042" y="2791841"/>
                    <a:pt x="76454" y="2791841"/>
                    <a:pt x="70993" y="2791968"/>
                  </a:cubicBezTo>
                  <a:lnTo>
                    <a:pt x="8763" y="2794254"/>
                  </a:lnTo>
                  <a:cubicBezTo>
                    <a:pt x="3302" y="2794508"/>
                    <a:pt x="508" y="2798826"/>
                    <a:pt x="381" y="2803144"/>
                  </a:cubicBezTo>
                  <a:lnTo>
                    <a:pt x="0" y="2803144"/>
                  </a:lnTo>
                  <a:lnTo>
                    <a:pt x="0" y="2803398"/>
                  </a:lnTo>
                  <a:cubicBezTo>
                    <a:pt x="0" y="2807589"/>
                    <a:pt x="2667" y="2811526"/>
                    <a:pt x="7874" y="2811526"/>
                  </a:cubicBezTo>
                  <a:cubicBezTo>
                    <a:pt x="8001" y="2811526"/>
                    <a:pt x="8255" y="2811526"/>
                    <a:pt x="8382" y="2811526"/>
                  </a:cubicBezTo>
                  <a:cubicBezTo>
                    <a:pt x="34671" y="2810256"/>
                    <a:pt x="61087" y="2809113"/>
                    <a:pt x="87503" y="2809113"/>
                  </a:cubicBezTo>
                  <a:cubicBezTo>
                    <a:pt x="110998" y="2809113"/>
                    <a:pt x="134620" y="2810129"/>
                    <a:pt x="157988" y="2812796"/>
                  </a:cubicBezTo>
                  <a:lnTo>
                    <a:pt x="229616" y="2828544"/>
                  </a:lnTo>
                  <a:cubicBezTo>
                    <a:pt x="251968" y="2836164"/>
                    <a:pt x="273939" y="2846832"/>
                    <a:pt x="298069" y="2847086"/>
                  </a:cubicBezTo>
                  <a:cubicBezTo>
                    <a:pt x="298069" y="2847086"/>
                    <a:pt x="298069" y="2847086"/>
                    <a:pt x="298069" y="2847086"/>
                  </a:cubicBezTo>
                  <a:lnTo>
                    <a:pt x="299847" y="2847086"/>
                  </a:lnTo>
                  <a:cubicBezTo>
                    <a:pt x="340360" y="2846578"/>
                    <a:pt x="370713" y="2815844"/>
                    <a:pt x="393827" y="2785745"/>
                  </a:cubicBezTo>
                  <a:lnTo>
                    <a:pt x="411607" y="2762504"/>
                  </a:lnTo>
                  <a:cubicBezTo>
                    <a:pt x="414020" y="2760726"/>
                    <a:pt x="416687" y="2760091"/>
                    <a:pt x="419608" y="2760091"/>
                  </a:cubicBezTo>
                  <a:cubicBezTo>
                    <a:pt x="428117" y="2760091"/>
                    <a:pt x="438023" y="2766187"/>
                    <a:pt x="445008" y="2768981"/>
                  </a:cubicBezTo>
                  <a:lnTo>
                    <a:pt x="517017" y="2790317"/>
                  </a:lnTo>
                  <a:cubicBezTo>
                    <a:pt x="538099" y="2794381"/>
                    <a:pt x="559562" y="2796540"/>
                    <a:pt x="580898" y="2796540"/>
                  </a:cubicBezTo>
                  <a:cubicBezTo>
                    <a:pt x="630555" y="2796540"/>
                    <a:pt x="679704" y="2785110"/>
                    <a:pt x="722503" y="2760345"/>
                  </a:cubicBezTo>
                  <a:cubicBezTo>
                    <a:pt x="741045" y="2771394"/>
                    <a:pt x="763524" y="2774696"/>
                    <a:pt x="785749" y="2774696"/>
                  </a:cubicBezTo>
                  <a:cubicBezTo>
                    <a:pt x="798449" y="2774696"/>
                    <a:pt x="811022" y="2773680"/>
                    <a:pt x="822706" y="2772283"/>
                  </a:cubicBezTo>
                  <a:cubicBezTo>
                    <a:pt x="856615" y="2768473"/>
                    <a:pt x="890397" y="2760472"/>
                    <a:pt x="921385" y="2746121"/>
                  </a:cubicBezTo>
                  <a:cubicBezTo>
                    <a:pt x="938657" y="2759329"/>
                    <a:pt x="959866" y="2768346"/>
                    <a:pt x="980313" y="2773172"/>
                  </a:cubicBezTo>
                  <a:cubicBezTo>
                    <a:pt x="998855" y="2777617"/>
                    <a:pt x="1018159" y="2779649"/>
                    <a:pt x="1037336" y="2779649"/>
                  </a:cubicBezTo>
                  <a:cubicBezTo>
                    <a:pt x="1059053" y="2779649"/>
                    <a:pt x="1080770" y="2777109"/>
                    <a:pt x="1101725" y="2772791"/>
                  </a:cubicBezTo>
                  <a:lnTo>
                    <a:pt x="1162685" y="2752217"/>
                  </a:lnTo>
                  <a:cubicBezTo>
                    <a:pt x="1184148" y="2778887"/>
                    <a:pt x="1219962" y="2787650"/>
                    <a:pt x="1252474" y="2795524"/>
                  </a:cubicBezTo>
                  <a:cubicBezTo>
                    <a:pt x="1269111" y="2799588"/>
                    <a:pt x="1286510" y="2802890"/>
                    <a:pt x="1303782" y="2802890"/>
                  </a:cubicBezTo>
                  <a:cubicBezTo>
                    <a:pt x="1307846" y="2802890"/>
                    <a:pt x="1311910" y="2802763"/>
                    <a:pt x="1315847" y="2802255"/>
                  </a:cubicBezTo>
                  <a:lnTo>
                    <a:pt x="1317879" y="2801874"/>
                  </a:lnTo>
                  <a:lnTo>
                    <a:pt x="1322197" y="2799842"/>
                  </a:lnTo>
                  <a:lnTo>
                    <a:pt x="1426972" y="2641219"/>
                  </a:lnTo>
                  <a:cubicBezTo>
                    <a:pt x="1432052" y="2633599"/>
                    <a:pt x="1437132" y="2626868"/>
                    <a:pt x="1439926" y="2618232"/>
                  </a:cubicBezTo>
                  <a:lnTo>
                    <a:pt x="1452245" y="2578989"/>
                  </a:lnTo>
                  <a:cubicBezTo>
                    <a:pt x="1512189" y="2391791"/>
                    <a:pt x="1577213" y="2206117"/>
                    <a:pt x="1643126" y="2020951"/>
                  </a:cubicBezTo>
                  <a:lnTo>
                    <a:pt x="1684147" y="1912112"/>
                  </a:lnTo>
                  <a:cubicBezTo>
                    <a:pt x="1741424" y="1875409"/>
                    <a:pt x="1795272" y="1833245"/>
                    <a:pt x="1849628" y="1792478"/>
                  </a:cubicBezTo>
                  <a:lnTo>
                    <a:pt x="2057400" y="1639824"/>
                  </a:lnTo>
                  <a:cubicBezTo>
                    <a:pt x="2087245" y="1619123"/>
                    <a:pt x="2117471" y="1598803"/>
                    <a:pt x="2148840" y="1580261"/>
                  </a:cubicBezTo>
                  <a:lnTo>
                    <a:pt x="2187956" y="1558798"/>
                  </a:lnTo>
                  <a:cubicBezTo>
                    <a:pt x="2206498" y="1549654"/>
                    <a:pt x="2225929" y="1542415"/>
                    <a:pt x="2242312" y="1529588"/>
                  </a:cubicBezTo>
                  <a:cubicBezTo>
                    <a:pt x="2263013" y="1513332"/>
                    <a:pt x="2271649" y="1490218"/>
                    <a:pt x="2278634" y="1465707"/>
                  </a:cubicBezTo>
                  <a:lnTo>
                    <a:pt x="2303018" y="1373378"/>
                  </a:lnTo>
                  <a:cubicBezTo>
                    <a:pt x="2306701" y="1358265"/>
                    <a:pt x="2310511" y="1343025"/>
                    <a:pt x="2313813" y="1327785"/>
                  </a:cubicBezTo>
                  <a:cubicBezTo>
                    <a:pt x="2316226" y="1316609"/>
                    <a:pt x="2318004" y="1304290"/>
                    <a:pt x="2311019" y="1294384"/>
                  </a:cubicBezTo>
                  <a:cubicBezTo>
                    <a:pt x="2304542" y="1285240"/>
                    <a:pt x="2294763" y="1282446"/>
                    <a:pt x="2284349" y="1282446"/>
                  </a:cubicBezTo>
                  <a:cubicBezTo>
                    <a:pt x="2273046" y="1282446"/>
                    <a:pt x="2260854" y="1285748"/>
                    <a:pt x="2251075" y="1288034"/>
                  </a:cubicBezTo>
                  <a:lnTo>
                    <a:pt x="2122932" y="1326007"/>
                  </a:lnTo>
                  <a:cubicBezTo>
                    <a:pt x="2149983" y="1307084"/>
                    <a:pt x="2176526" y="1287272"/>
                    <a:pt x="2202307" y="1266444"/>
                  </a:cubicBezTo>
                  <a:cubicBezTo>
                    <a:pt x="2244725" y="1232408"/>
                    <a:pt x="2293239" y="1196340"/>
                    <a:pt x="2314321" y="1144524"/>
                  </a:cubicBezTo>
                  <a:cubicBezTo>
                    <a:pt x="2325243" y="1117473"/>
                    <a:pt x="2329180" y="1088136"/>
                    <a:pt x="2334260" y="1059561"/>
                  </a:cubicBezTo>
                  <a:lnTo>
                    <a:pt x="2351024" y="964438"/>
                  </a:lnTo>
                  <a:cubicBezTo>
                    <a:pt x="2353437" y="951103"/>
                    <a:pt x="2360168" y="932815"/>
                    <a:pt x="2355215" y="919480"/>
                  </a:cubicBezTo>
                  <a:cubicBezTo>
                    <a:pt x="2351786" y="910336"/>
                    <a:pt x="2343785" y="906780"/>
                    <a:pt x="2335149" y="906780"/>
                  </a:cubicBezTo>
                  <a:cubicBezTo>
                    <a:pt x="2331847" y="906780"/>
                    <a:pt x="2328545" y="907288"/>
                    <a:pt x="2325370" y="908177"/>
                  </a:cubicBezTo>
                  <a:lnTo>
                    <a:pt x="2256663" y="932688"/>
                  </a:lnTo>
                  <a:cubicBezTo>
                    <a:pt x="2330323" y="852424"/>
                    <a:pt x="2378202" y="752221"/>
                    <a:pt x="2411857" y="649097"/>
                  </a:cubicBezTo>
                  <a:cubicBezTo>
                    <a:pt x="2431034" y="590423"/>
                    <a:pt x="2445893" y="530352"/>
                    <a:pt x="2459355" y="470027"/>
                  </a:cubicBezTo>
                  <a:lnTo>
                    <a:pt x="2501900" y="264541"/>
                  </a:lnTo>
                  <a:cubicBezTo>
                    <a:pt x="2517775" y="180086"/>
                    <a:pt x="2530475" y="94996"/>
                    <a:pt x="2533777" y="9017"/>
                  </a:cubicBezTo>
                  <a:lnTo>
                    <a:pt x="2533777" y="9017"/>
                  </a:lnTo>
                  <a:lnTo>
                    <a:pt x="2533777" y="8763"/>
                  </a:lnTo>
                  <a:lnTo>
                    <a:pt x="2527681" y="0"/>
                  </a:lnTo>
                  <a:close/>
                </a:path>
              </a:pathLst>
            </a:custGeom>
            <a:solidFill>
              <a:srgbClr val="141414"/>
            </a:solidFill>
          </p:spPr>
        </p:sp>
      </p:grpSp>
      <p:sp>
        <p:nvSpPr>
          <p:cNvPr id="10" name="TextBox 10"/>
          <p:cNvSpPr txBox="1"/>
          <p:nvPr/>
        </p:nvSpPr>
        <p:spPr>
          <a:xfrm>
            <a:off x="1028700" y="5697217"/>
            <a:ext cx="12659477" cy="2928033"/>
          </a:xfrm>
          <a:prstGeom prst="rect">
            <a:avLst/>
          </a:prstGeom>
        </p:spPr>
        <p:txBody>
          <a:bodyPr lIns="0" tIns="0" rIns="0" bIns="0" rtlCol="0" anchor="t">
            <a:spAutoFit/>
          </a:bodyPr>
          <a:lstStyle/>
          <a:p>
            <a:pPr algn="l">
              <a:lnSpc>
                <a:spcPts val="3851"/>
              </a:lnSpc>
            </a:pPr>
            <a:r>
              <a:rPr lang="en-US" sz="2772">
                <a:solidFill>
                  <a:srgbClr val="000000"/>
                </a:solidFill>
                <a:latin typeface="Arimo Bold"/>
              </a:rPr>
              <a:t>Харківський будинок “Слово” — осередок найперспективніших українських митців 30-х років XX століття. Вони разом відвідували театр, дискутували про літературу та палко обговорювали полювання. Утім, життя мешканців будинку завжди було під загрозою через радянських наглядачів та масові арешти тих, хто не відповідав соцреалістичним канонам. </a:t>
            </a:r>
          </a:p>
        </p:txBody>
      </p:sp>
      <p:sp>
        <p:nvSpPr>
          <p:cNvPr id="11" name="TextBox 11"/>
          <p:cNvSpPr txBox="1"/>
          <p:nvPr/>
        </p:nvSpPr>
        <p:spPr>
          <a:xfrm>
            <a:off x="14384264" y="9235135"/>
            <a:ext cx="3237852" cy="670150"/>
          </a:xfrm>
          <a:prstGeom prst="rect">
            <a:avLst/>
          </a:prstGeom>
        </p:spPr>
        <p:txBody>
          <a:bodyPr lIns="0" tIns="0" rIns="0" bIns="0" rtlCol="0" anchor="t">
            <a:spAutoFit/>
          </a:bodyPr>
          <a:lstStyle/>
          <a:p>
            <a:pPr algn="l">
              <a:lnSpc>
                <a:spcPts val="5317"/>
              </a:lnSpc>
            </a:pPr>
            <a:r>
              <a:rPr lang="en-US" sz="3798">
                <a:solidFill>
                  <a:srgbClr val="000000"/>
                </a:solidFill>
                <a:latin typeface="PT Serif Bold"/>
              </a:rPr>
              <a:t>proslovo.com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D4CCCC"/>
        </a:solidFill>
        <a:effectLst/>
      </p:bgPr>
    </p:bg>
    <p:spTree>
      <p:nvGrpSpPr>
        <p:cNvPr id="1" name=""/>
        <p:cNvGrpSpPr/>
        <p:nvPr/>
      </p:nvGrpSpPr>
      <p:grpSpPr>
        <a:xfrm>
          <a:off x="0" y="0"/>
          <a:ext cx="0" cy="0"/>
          <a:chOff x="0" y="0"/>
          <a:chExt cx="0" cy="0"/>
        </a:xfrm>
      </p:grpSpPr>
      <p:sp>
        <p:nvSpPr>
          <p:cNvPr id="2" name="Freeform 2"/>
          <p:cNvSpPr/>
          <p:nvPr/>
        </p:nvSpPr>
        <p:spPr>
          <a:xfrm>
            <a:off x="-250660" y="0"/>
            <a:ext cx="18907125" cy="11480530"/>
          </a:xfrm>
          <a:custGeom>
            <a:avLst/>
            <a:gdLst/>
            <a:ahLst/>
            <a:cxnLst/>
            <a:rect l="l" t="t" r="r" b="b"/>
            <a:pathLst>
              <a:path w="18907125" h="18878550">
                <a:moveTo>
                  <a:pt x="0" y="0"/>
                </a:moveTo>
                <a:lnTo>
                  <a:pt x="18907125" y="0"/>
                </a:lnTo>
                <a:lnTo>
                  <a:pt x="18907125" y="18878550"/>
                </a:lnTo>
                <a:lnTo>
                  <a:pt x="0" y="18878550"/>
                </a:lnTo>
                <a:lnTo>
                  <a:pt x="0" y="0"/>
                </a:lnTo>
                <a:close/>
              </a:path>
            </a:pathLst>
          </a:custGeom>
          <a:blipFill>
            <a:blip r:embed="rId2">
              <a:alphaModFix amt="77000"/>
            </a:blip>
            <a:stretch>
              <a:fillRect/>
            </a:stretch>
          </a:blipFill>
        </p:spPr>
      </p:sp>
      <p:grpSp>
        <p:nvGrpSpPr>
          <p:cNvPr id="3" name="Group 3"/>
          <p:cNvGrpSpPr>
            <a:grpSpLocks noChangeAspect="1"/>
          </p:cNvGrpSpPr>
          <p:nvPr/>
        </p:nvGrpSpPr>
        <p:grpSpPr>
          <a:xfrm rot="5665380">
            <a:off x="2144792" y="-3136154"/>
            <a:ext cx="11499675" cy="16533600"/>
            <a:chOff x="0" y="0"/>
            <a:chExt cx="15332900" cy="22044800"/>
          </a:xfrm>
        </p:grpSpPr>
        <p:sp>
          <p:nvSpPr>
            <p:cNvPr id="4" name="Freeform 4"/>
            <p:cNvSpPr/>
            <p:nvPr/>
          </p:nvSpPr>
          <p:spPr>
            <a:xfrm>
              <a:off x="0" y="0"/>
              <a:ext cx="15332838" cy="22044788"/>
            </a:xfrm>
            <a:custGeom>
              <a:avLst/>
              <a:gdLst/>
              <a:ahLst/>
              <a:cxnLst/>
              <a:rect l="l" t="t" r="r" b="b"/>
              <a:pathLst>
                <a:path w="15332838" h="22044788">
                  <a:moveTo>
                    <a:pt x="1657731" y="22044788"/>
                  </a:moveTo>
                  <a:lnTo>
                    <a:pt x="15332838" y="20987004"/>
                  </a:lnTo>
                  <a:lnTo>
                    <a:pt x="13709523" y="0"/>
                  </a:lnTo>
                  <a:lnTo>
                    <a:pt x="0" y="613410"/>
                  </a:lnTo>
                  <a:close/>
                </a:path>
              </a:pathLst>
            </a:custGeom>
            <a:blipFill>
              <a:blip r:embed="rId3"/>
              <a:stretch>
                <a:fillRect l="-104752" t="-7673" r="-243291" b="-20111"/>
              </a:stretch>
            </a:blipFill>
          </p:spPr>
        </p:sp>
      </p:grpSp>
      <p:sp>
        <p:nvSpPr>
          <p:cNvPr id="5" name="Freeform 5"/>
          <p:cNvSpPr/>
          <p:nvPr/>
        </p:nvSpPr>
        <p:spPr>
          <a:xfrm>
            <a:off x="8806520" y="7602645"/>
            <a:ext cx="2705100" cy="2684355"/>
          </a:xfrm>
          <a:custGeom>
            <a:avLst/>
            <a:gdLst/>
            <a:ahLst/>
            <a:cxnLst/>
            <a:rect l="l" t="t" r="r" b="b"/>
            <a:pathLst>
              <a:path w="2705100" h="2684355">
                <a:moveTo>
                  <a:pt x="0" y="0"/>
                </a:moveTo>
                <a:lnTo>
                  <a:pt x="2705100" y="0"/>
                </a:lnTo>
                <a:lnTo>
                  <a:pt x="2705100" y="2684355"/>
                </a:lnTo>
                <a:lnTo>
                  <a:pt x="0" y="2684355"/>
                </a:lnTo>
                <a:lnTo>
                  <a:pt x="0" y="0"/>
                </a:lnTo>
                <a:close/>
              </a:path>
            </a:pathLst>
          </a:custGeom>
          <a:blipFill>
            <a:blip r:embed="rId4"/>
            <a:stretch>
              <a:fillRect b="-63"/>
            </a:stretch>
          </a:blipFill>
        </p:spPr>
      </p:sp>
      <p:sp>
        <p:nvSpPr>
          <p:cNvPr id="6" name="Freeform 6"/>
          <p:cNvSpPr/>
          <p:nvPr/>
        </p:nvSpPr>
        <p:spPr>
          <a:xfrm>
            <a:off x="9815379" y="1866090"/>
            <a:ext cx="7543800" cy="5600700"/>
          </a:xfrm>
          <a:custGeom>
            <a:avLst/>
            <a:gdLst/>
            <a:ahLst/>
            <a:cxnLst/>
            <a:rect l="l" t="t" r="r" b="b"/>
            <a:pathLst>
              <a:path w="7543800" h="5600700">
                <a:moveTo>
                  <a:pt x="0" y="0"/>
                </a:moveTo>
                <a:lnTo>
                  <a:pt x="7543800" y="0"/>
                </a:lnTo>
                <a:lnTo>
                  <a:pt x="7543800" y="5600700"/>
                </a:lnTo>
                <a:lnTo>
                  <a:pt x="0" y="5600700"/>
                </a:lnTo>
                <a:lnTo>
                  <a:pt x="0" y="0"/>
                </a:lnTo>
                <a:close/>
              </a:path>
            </a:pathLst>
          </a:custGeom>
          <a:blipFill>
            <a:blip r:embed="rId5"/>
            <a:stretch>
              <a:fillRect/>
            </a:stretch>
          </a:blipFill>
        </p:spPr>
      </p:sp>
      <p:sp>
        <p:nvSpPr>
          <p:cNvPr id="7" name="Freeform 7"/>
          <p:cNvSpPr/>
          <p:nvPr/>
        </p:nvSpPr>
        <p:spPr>
          <a:xfrm>
            <a:off x="887806" y="3381937"/>
            <a:ext cx="7915275" cy="5943600"/>
          </a:xfrm>
          <a:custGeom>
            <a:avLst/>
            <a:gdLst/>
            <a:ahLst/>
            <a:cxnLst/>
            <a:rect l="l" t="t" r="r" b="b"/>
            <a:pathLst>
              <a:path w="7915275" h="5943600">
                <a:moveTo>
                  <a:pt x="0" y="0"/>
                </a:moveTo>
                <a:lnTo>
                  <a:pt x="7915275" y="0"/>
                </a:lnTo>
                <a:lnTo>
                  <a:pt x="7915275" y="5943600"/>
                </a:lnTo>
                <a:lnTo>
                  <a:pt x="0" y="5943600"/>
                </a:lnTo>
                <a:lnTo>
                  <a:pt x="0" y="0"/>
                </a:lnTo>
                <a:close/>
              </a:path>
            </a:pathLst>
          </a:custGeom>
          <a:blipFill>
            <a:blip r:embed="rId6"/>
            <a:stretch>
              <a:fillRect/>
            </a:stretch>
          </a:blipFill>
        </p:spPr>
      </p:sp>
      <p:sp>
        <p:nvSpPr>
          <p:cNvPr id="8" name="TextBox 8"/>
          <p:cNvSpPr txBox="1"/>
          <p:nvPr/>
        </p:nvSpPr>
        <p:spPr>
          <a:xfrm>
            <a:off x="390430" y="9483090"/>
            <a:ext cx="3148651" cy="644261"/>
          </a:xfrm>
          <a:prstGeom prst="rect">
            <a:avLst/>
          </a:prstGeom>
        </p:spPr>
        <p:txBody>
          <a:bodyPr lIns="0" tIns="0" rIns="0" bIns="0" rtlCol="0" anchor="t">
            <a:spAutoFit/>
          </a:bodyPr>
          <a:lstStyle/>
          <a:p>
            <a:pPr algn="l">
              <a:lnSpc>
                <a:spcPts val="5171"/>
              </a:lnSpc>
            </a:pPr>
            <a:r>
              <a:rPr lang="en-US" sz="3693">
                <a:solidFill>
                  <a:srgbClr val="000000"/>
                </a:solidFill>
                <a:latin typeface="PT Serif Bold"/>
              </a:rPr>
              <a:t>proslovo.com </a:t>
            </a:r>
          </a:p>
        </p:txBody>
      </p:sp>
      <p:sp>
        <p:nvSpPr>
          <p:cNvPr id="9" name="TextBox 9"/>
          <p:cNvSpPr txBox="1"/>
          <p:nvPr/>
        </p:nvSpPr>
        <p:spPr>
          <a:xfrm>
            <a:off x="10045465" y="7589291"/>
            <a:ext cx="7079647" cy="1485986"/>
          </a:xfrm>
          <a:prstGeom prst="rect">
            <a:avLst/>
          </a:prstGeom>
        </p:spPr>
        <p:txBody>
          <a:bodyPr lIns="0" tIns="0" rIns="0" bIns="0" rtlCol="0" anchor="t">
            <a:spAutoFit/>
          </a:bodyPr>
          <a:lstStyle/>
          <a:p>
            <a:pPr algn="ctr">
              <a:lnSpc>
                <a:spcPts val="2924"/>
              </a:lnSpc>
            </a:pPr>
            <a:r>
              <a:rPr lang="en-US" sz="2099">
                <a:solidFill>
                  <a:srgbClr val="000000"/>
                </a:solidFill>
                <a:latin typeface="Arimo Bold"/>
              </a:rPr>
              <a:t>Перший ряд (зліва направо): Володимир Сосюра, Павло Тичина, Микола Хвильовий. Другий ряд (зліва направо): невстановлена особа, Іван Дніпровський. Фото: proslovo.com</a:t>
            </a:r>
          </a:p>
        </p:txBody>
      </p:sp>
      <p:sp>
        <p:nvSpPr>
          <p:cNvPr id="10" name="TextBox 10"/>
          <p:cNvSpPr txBox="1"/>
          <p:nvPr/>
        </p:nvSpPr>
        <p:spPr>
          <a:xfrm>
            <a:off x="1719358" y="295351"/>
            <a:ext cx="12987242" cy="846386"/>
          </a:xfrm>
          <a:prstGeom prst="rect">
            <a:avLst/>
          </a:prstGeom>
        </p:spPr>
        <p:txBody>
          <a:bodyPr wrap="square" lIns="0" tIns="0" rIns="0" bIns="0" rtlCol="0" anchor="t">
            <a:spAutoFit/>
          </a:bodyPr>
          <a:lstStyle/>
          <a:p>
            <a:pPr algn="l">
              <a:lnSpc>
                <a:spcPts val="6563"/>
              </a:lnSpc>
            </a:pPr>
            <a:r>
              <a:rPr lang="en-US" sz="3200" dirty="0">
                <a:solidFill>
                  <a:srgbClr val="590E43"/>
                </a:solidFill>
                <a:latin typeface="Arimo Bold"/>
              </a:rPr>
              <a:t>ЛІТЕРАТУРНИЙ HUB У “СЛОВІ”</a:t>
            </a:r>
          </a:p>
        </p:txBody>
      </p:sp>
      <p:sp>
        <p:nvSpPr>
          <p:cNvPr id="11" name="TextBox 11"/>
          <p:cNvSpPr txBox="1"/>
          <p:nvPr/>
        </p:nvSpPr>
        <p:spPr>
          <a:xfrm>
            <a:off x="1028700" y="1381544"/>
            <a:ext cx="8126016" cy="1785014"/>
          </a:xfrm>
          <a:prstGeom prst="rect">
            <a:avLst/>
          </a:prstGeom>
        </p:spPr>
        <p:txBody>
          <a:bodyPr lIns="0" tIns="0" rIns="0" bIns="0" rtlCol="0" anchor="t">
            <a:spAutoFit/>
          </a:bodyPr>
          <a:lstStyle/>
          <a:p>
            <a:pPr algn="l">
              <a:lnSpc>
                <a:spcPts val="3525"/>
              </a:lnSpc>
            </a:pPr>
            <a:r>
              <a:rPr lang="en-US" sz="2569">
                <a:solidFill>
                  <a:srgbClr val="000000"/>
                </a:solidFill>
                <a:latin typeface="Arimo Bold"/>
              </a:rPr>
              <a:t>Будинок “Слово” складався з близько 60 мистецьких родин — письменників, журналістів, літературних критиків, композиторів, художників, акторів та режисерів</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D4CCCC"/>
        </a:solidFill>
        <a:effectLst/>
      </p:bgPr>
    </p:bg>
    <p:spTree>
      <p:nvGrpSpPr>
        <p:cNvPr id="1" name=""/>
        <p:cNvGrpSpPr/>
        <p:nvPr/>
      </p:nvGrpSpPr>
      <p:grpSpPr>
        <a:xfrm>
          <a:off x="0" y="0"/>
          <a:ext cx="0" cy="0"/>
          <a:chOff x="0" y="0"/>
          <a:chExt cx="0" cy="0"/>
        </a:xfrm>
      </p:grpSpPr>
      <p:sp>
        <p:nvSpPr>
          <p:cNvPr id="2" name="Freeform 2"/>
          <p:cNvSpPr/>
          <p:nvPr/>
        </p:nvSpPr>
        <p:spPr>
          <a:xfrm>
            <a:off x="-250660" y="0"/>
            <a:ext cx="18907125" cy="11480530"/>
          </a:xfrm>
          <a:custGeom>
            <a:avLst/>
            <a:gdLst/>
            <a:ahLst/>
            <a:cxnLst/>
            <a:rect l="l" t="t" r="r" b="b"/>
            <a:pathLst>
              <a:path w="18907125" h="18878550">
                <a:moveTo>
                  <a:pt x="0" y="0"/>
                </a:moveTo>
                <a:lnTo>
                  <a:pt x="18907125" y="0"/>
                </a:lnTo>
                <a:lnTo>
                  <a:pt x="18907125" y="18878550"/>
                </a:lnTo>
                <a:lnTo>
                  <a:pt x="0" y="18878550"/>
                </a:lnTo>
                <a:lnTo>
                  <a:pt x="0" y="0"/>
                </a:lnTo>
                <a:close/>
              </a:path>
            </a:pathLst>
          </a:custGeom>
          <a:blipFill>
            <a:blip r:embed="rId2">
              <a:alphaModFix amt="77000"/>
            </a:blip>
            <a:stretch>
              <a:fillRect/>
            </a:stretch>
          </a:blipFill>
        </p:spPr>
      </p:sp>
      <p:grpSp>
        <p:nvGrpSpPr>
          <p:cNvPr id="3" name="Group 3"/>
          <p:cNvGrpSpPr>
            <a:grpSpLocks noChangeAspect="1"/>
          </p:cNvGrpSpPr>
          <p:nvPr/>
        </p:nvGrpSpPr>
        <p:grpSpPr>
          <a:xfrm rot="5665380">
            <a:off x="1908515" y="-2880893"/>
            <a:ext cx="11460185" cy="16023079"/>
            <a:chOff x="0" y="0"/>
            <a:chExt cx="15280246" cy="21364105"/>
          </a:xfrm>
        </p:grpSpPr>
        <p:sp>
          <p:nvSpPr>
            <p:cNvPr id="4" name="Freeform 4"/>
            <p:cNvSpPr/>
            <p:nvPr/>
          </p:nvSpPr>
          <p:spPr>
            <a:xfrm>
              <a:off x="0" y="0"/>
              <a:ext cx="15280260" cy="21364067"/>
            </a:xfrm>
            <a:custGeom>
              <a:avLst/>
              <a:gdLst/>
              <a:ahLst/>
              <a:cxnLst/>
              <a:rect l="l" t="t" r="r" b="b"/>
              <a:pathLst>
                <a:path w="15280260" h="21364067">
                  <a:moveTo>
                    <a:pt x="1605153" y="21364067"/>
                  </a:moveTo>
                  <a:lnTo>
                    <a:pt x="15280260" y="20306283"/>
                  </a:lnTo>
                  <a:lnTo>
                    <a:pt x="13709523" y="0"/>
                  </a:lnTo>
                  <a:lnTo>
                    <a:pt x="0" y="613410"/>
                  </a:lnTo>
                  <a:close/>
                </a:path>
              </a:pathLst>
            </a:custGeom>
            <a:blipFill>
              <a:blip r:embed="rId3"/>
              <a:stretch>
                <a:fillRect l="-110816" t="-7734" r="-238768" b="-24121"/>
              </a:stretch>
            </a:blipFill>
          </p:spPr>
        </p:sp>
      </p:grpSp>
      <p:sp>
        <p:nvSpPr>
          <p:cNvPr id="5" name="Freeform 5"/>
          <p:cNvSpPr/>
          <p:nvPr/>
        </p:nvSpPr>
        <p:spPr>
          <a:xfrm>
            <a:off x="7965119" y="650100"/>
            <a:ext cx="9886950" cy="8394097"/>
          </a:xfrm>
          <a:custGeom>
            <a:avLst/>
            <a:gdLst/>
            <a:ahLst/>
            <a:cxnLst/>
            <a:rect l="l" t="t" r="r" b="b"/>
            <a:pathLst>
              <a:path w="9886950" h="8394097">
                <a:moveTo>
                  <a:pt x="0" y="0"/>
                </a:moveTo>
                <a:lnTo>
                  <a:pt x="9886950" y="0"/>
                </a:lnTo>
                <a:lnTo>
                  <a:pt x="9886950" y="8394097"/>
                </a:lnTo>
                <a:lnTo>
                  <a:pt x="0" y="8394097"/>
                </a:lnTo>
                <a:lnTo>
                  <a:pt x="0" y="0"/>
                </a:lnTo>
                <a:close/>
              </a:path>
            </a:pathLst>
          </a:custGeom>
          <a:blipFill>
            <a:blip r:embed="rId4"/>
            <a:stretch>
              <a:fillRect/>
            </a:stretch>
          </a:blipFill>
        </p:spPr>
      </p:sp>
      <p:sp>
        <p:nvSpPr>
          <p:cNvPr id="6" name="Freeform 6"/>
          <p:cNvSpPr/>
          <p:nvPr/>
        </p:nvSpPr>
        <p:spPr>
          <a:xfrm>
            <a:off x="6851371" y="7867317"/>
            <a:ext cx="2290610" cy="2348855"/>
          </a:xfrm>
          <a:custGeom>
            <a:avLst/>
            <a:gdLst/>
            <a:ahLst/>
            <a:cxnLst/>
            <a:rect l="l" t="t" r="r" b="b"/>
            <a:pathLst>
              <a:path w="2290610" h="2348855">
                <a:moveTo>
                  <a:pt x="0" y="0"/>
                </a:moveTo>
                <a:lnTo>
                  <a:pt x="2290610" y="0"/>
                </a:lnTo>
                <a:lnTo>
                  <a:pt x="2290610" y="2348855"/>
                </a:lnTo>
                <a:lnTo>
                  <a:pt x="0" y="2348855"/>
                </a:lnTo>
                <a:lnTo>
                  <a:pt x="0" y="0"/>
                </a:lnTo>
                <a:close/>
              </a:path>
            </a:pathLst>
          </a:custGeom>
          <a:blipFill>
            <a:blip r:embed="rId5"/>
            <a:stretch>
              <a:fillRect l="-7699" t="-4217"/>
            </a:stretch>
          </a:blipFill>
        </p:spPr>
      </p:sp>
      <p:sp>
        <p:nvSpPr>
          <p:cNvPr id="7" name="TextBox 7"/>
          <p:cNvSpPr txBox="1"/>
          <p:nvPr/>
        </p:nvSpPr>
        <p:spPr>
          <a:xfrm>
            <a:off x="14545104" y="9291876"/>
            <a:ext cx="3148651" cy="644261"/>
          </a:xfrm>
          <a:prstGeom prst="rect">
            <a:avLst/>
          </a:prstGeom>
        </p:spPr>
        <p:txBody>
          <a:bodyPr lIns="0" tIns="0" rIns="0" bIns="0" rtlCol="0" anchor="t">
            <a:spAutoFit/>
          </a:bodyPr>
          <a:lstStyle/>
          <a:p>
            <a:pPr algn="l">
              <a:lnSpc>
                <a:spcPts val="5171"/>
              </a:lnSpc>
            </a:pPr>
            <a:r>
              <a:rPr lang="en-US" sz="3693">
                <a:solidFill>
                  <a:srgbClr val="000000"/>
                </a:solidFill>
                <a:latin typeface="PT Serif Bold"/>
              </a:rPr>
              <a:t>proslovo.com </a:t>
            </a:r>
          </a:p>
        </p:txBody>
      </p:sp>
      <p:sp>
        <p:nvSpPr>
          <p:cNvPr id="8" name="TextBox 8"/>
          <p:cNvSpPr txBox="1"/>
          <p:nvPr/>
        </p:nvSpPr>
        <p:spPr>
          <a:xfrm>
            <a:off x="1028700" y="5363470"/>
            <a:ext cx="5753281" cy="3580857"/>
          </a:xfrm>
          <a:prstGeom prst="rect">
            <a:avLst/>
          </a:prstGeom>
        </p:spPr>
        <p:txBody>
          <a:bodyPr lIns="0" tIns="0" rIns="0" bIns="0" rtlCol="0" anchor="t">
            <a:spAutoFit/>
          </a:bodyPr>
          <a:lstStyle/>
          <a:p>
            <a:pPr algn="l">
              <a:lnSpc>
                <a:spcPts val="3525"/>
              </a:lnSpc>
            </a:pPr>
            <a:r>
              <a:rPr lang="en-US" sz="2540">
                <a:solidFill>
                  <a:srgbClr val="000000"/>
                </a:solidFill>
                <a:latin typeface="Arimo Bold"/>
              </a:rPr>
              <a:t>Упродовж 30-х років понад половину мешканців арештували, а їхні сім’ї виселили зі “Слова”. Тоді ж Микола Хвильовий скоїв самогубство. Трагічна доля зі шляхом до Соловецьких таборів спіткала багатьох українських митців. </a:t>
            </a:r>
          </a:p>
        </p:txBody>
      </p:sp>
      <p:sp>
        <p:nvSpPr>
          <p:cNvPr id="9" name="TextBox 9"/>
          <p:cNvSpPr txBox="1"/>
          <p:nvPr/>
        </p:nvSpPr>
        <p:spPr>
          <a:xfrm>
            <a:off x="1035729" y="841572"/>
            <a:ext cx="6175410" cy="3932920"/>
          </a:xfrm>
          <a:prstGeom prst="rect">
            <a:avLst/>
          </a:prstGeom>
        </p:spPr>
        <p:txBody>
          <a:bodyPr lIns="0" tIns="0" rIns="0" bIns="0" rtlCol="0" anchor="t">
            <a:spAutoFit/>
          </a:bodyPr>
          <a:lstStyle/>
          <a:p>
            <a:pPr algn="l">
              <a:lnSpc>
                <a:spcPts val="3449"/>
              </a:lnSpc>
            </a:pPr>
            <a:r>
              <a:rPr lang="en-US" sz="2474">
                <a:solidFill>
                  <a:srgbClr val="000000"/>
                </a:solidFill>
                <a:latin typeface="Arimo Bold"/>
              </a:rPr>
              <a:t>Зібравши в одному домі популярних письменників, владі було простіше стежити за їхніми діями та словами. Бо ж у багатьох було "сумнівне" минуле. Сосюра воював на стороні Петлюри. Остап Вишня був офіцером медичної служби у військах УНР. Телефони прослуховували, упереміш із письменниками були й сексоти.</a:t>
            </a:r>
          </a:p>
        </p:txBody>
      </p:sp>
      <p:sp>
        <p:nvSpPr>
          <p:cNvPr id="10" name="TextBox 10"/>
          <p:cNvSpPr txBox="1"/>
          <p:nvPr/>
        </p:nvSpPr>
        <p:spPr>
          <a:xfrm>
            <a:off x="8875766" y="5368214"/>
            <a:ext cx="8331041" cy="2431990"/>
          </a:xfrm>
          <a:prstGeom prst="rect">
            <a:avLst/>
          </a:prstGeom>
        </p:spPr>
        <p:txBody>
          <a:bodyPr lIns="0" tIns="0" rIns="0" bIns="0" rtlCol="0" anchor="t">
            <a:spAutoFit/>
          </a:bodyPr>
          <a:lstStyle/>
          <a:p>
            <a:pPr algn="ctr">
              <a:lnSpc>
                <a:spcPts val="3824"/>
              </a:lnSpc>
            </a:pPr>
            <a:r>
              <a:rPr lang="en-US" sz="2755">
                <a:solidFill>
                  <a:srgbClr val="000000"/>
                </a:solidFill>
                <a:latin typeface="Arimo Bold"/>
              </a:rPr>
              <a:t>– Їхня українізація – це спосіб виявити всіх нас, українців. А тоді знищити разом, щоб і духу не було, – говорить дядько Тарас із п’єси "Мина Мазайло". Микола Куліш написав її за два роки до того, як оселитися в будинку "Слово".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D4CCCC"/>
        </a:solidFill>
        <a:effectLst/>
      </p:bgPr>
    </p:bg>
    <p:spTree>
      <p:nvGrpSpPr>
        <p:cNvPr id="1" name=""/>
        <p:cNvGrpSpPr/>
        <p:nvPr/>
      </p:nvGrpSpPr>
      <p:grpSpPr>
        <a:xfrm>
          <a:off x="0" y="0"/>
          <a:ext cx="0" cy="0"/>
          <a:chOff x="0" y="0"/>
          <a:chExt cx="0" cy="0"/>
        </a:xfrm>
      </p:grpSpPr>
      <p:sp>
        <p:nvSpPr>
          <p:cNvPr id="2" name="Freeform 2"/>
          <p:cNvSpPr/>
          <p:nvPr/>
        </p:nvSpPr>
        <p:spPr>
          <a:xfrm>
            <a:off x="-250660" y="-2477143"/>
            <a:ext cx="18907125" cy="13792844"/>
          </a:xfrm>
          <a:custGeom>
            <a:avLst/>
            <a:gdLst/>
            <a:ahLst/>
            <a:cxnLst/>
            <a:rect l="l" t="t" r="r" b="b"/>
            <a:pathLst>
              <a:path w="18907125" h="18878550">
                <a:moveTo>
                  <a:pt x="0" y="0"/>
                </a:moveTo>
                <a:lnTo>
                  <a:pt x="18907125" y="0"/>
                </a:lnTo>
                <a:lnTo>
                  <a:pt x="18907125" y="18878550"/>
                </a:lnTo>
                <a:lnTo>
                  <a:pt x="0" y="18878550"/>
                </a:lnTo>
                <a:lnTo>
                  <a:pt x="0" y="0"/>
                </a:lnTo>
                <a:close/>
              </a:path>
            </a:pathLst>
          </a:custGeom>
          <a:blipFill>
            <a:blip r:embed="rId2">
              <a:alphaModFix amt="77000"/>
            </a:blip>
            <a:stretch>
              <a:fillRect/>
            </a:stretch>
          </a:blipFill>
        </p:spPr>
      </p:sp>
      <p:sp>
        <p:nvSpPr>
          <p:cNvPr id="3" name="Freeform 3"/>
          <p:cNvSpPr/>
          <p:nvPr/>
        </p:nvSpPr>
        <p:spPr>
          <a:xfrm rot="5670780">
            <a:off x="2457976" y="-5771280"/>
            <a:ext cx="12745241" cy="19823446"/>
          </a:xfrm>
          <a:custGeom>
            <a:avLst/>
            <a:gdLst/>
            <a:ahLst/>
            <a:cxnLst/>
            <a:rect l="l" t="t" r="r" b="b"/>
            <a:pathLst>
              <a:path w="57173193" h="23526779">
                <a:moveTo>
                  <a:pt x="0" y="0"/>
                </a:moveTo>
                <a:lnTo>
                  <a:pt x="57173193" y="0"/>
                </a:lnTo>
                <a:lnTo>
                  <a:pt x="57173193" y="23526778"/>
                </a:lnTo>
                <a:lnTo>
                  <a:pt x="0" y="23526778"/>
                </a:lnTo>
                <a:lnTo>
                  <a:pt x="0" y="0"/>
                </a:lnTo>
                <a:close/>
              </a:path>
            </a:pathLst>
          </a:custGeom>
          <a:blipFill>
            <a:blip r:embed="rId3"/>
            <a:stretch>
              <a:fillRect/>
            </a:stretch>
          </a:blipFill>
        </p:spPr>
      </p:sp>
      <p:sp>
        <p:nvSpPr>
          <p:cNvPr id="4" name="Freeform 4"/>
          <p:cNvSpPr/>
          <p:nvPr/>
        </p:nvSpPr>
        <p:spPr>
          <a:xfrm>
            <a:off x="8128921" y="6937896"/>
            <a:ext cx="2705100" cy="2686050"/>
          </a:xfrm>
          <a:custGeom>
            <a:avLst/>
            <a:gdLst/>
            <a:ahLst/>
            <a:cxnLst/>
            <a:rect l="l" t="t" r="r" b="b"/>
            <a:pathLst>
              <a:path w="2705100" h="2686050">
                <a:moveTo>
                  <a:pt x="0" y="0"/>
                </a:moveTo>
                <a:lnTo>
                  <a:pt x="2705100" y="0"/>
                </a:lnTo>
                <a:lnTo>
                  <a:pt x="2705100" y="2686050"/>
                </a:lnTo>
                <a:lnTo>
                  <a:pt x="0" y="2686050"/>
                </a:lnTo>
                <a:lnTo>
                  <a:pt x="0" y="0"/>
                </a:lnTo>
                <a:close/>
              </a:path>
            </a:pathLst>
          </a:custGeom>
          <a:blipFill>
            <a:blip r:embed="rId4"/>
            <a:stretch>
              <a:fillRect/>
            </a:stretch>
          </a:blipFill>
        </p:spPr>
      </p:sp>
      <p:sp>
        <p:nvSpPr>
          <p:cNvPr id="5" name="Freeform 5"/>
          <p:cNvSpPr/>
          <p:nvPr/>
        </p:nvSpPr>
        <p:spPr>
          <a:xfrm>
            <a:off x="558175" y="441084"/>
            <a:ext cx="9991725" cy="5629275"/>
          </a:xfrm>
          <a:custGeom>
            <a:avLst/>
            <a:gdLst/>
            <a:ahLst/>
            <a:cxnLst/>
            <a:rect l="l" t="t" r="r" b="b"/>
            <a:pathLst>
              <a:path w="9991725" h="5629275">
                <a:moveTo>
                  <a:pt x="0" y="0"/>
                </a:moveTo>
                <a:lnTo>
                  <a:pt x="9991725" y="0"/>
                </a:lnTo>
                <a:lnTo>
                  <a:pt x="9991725" y="5629275"/>
                </a:lnTo>
                <a:lnTo>
                  <a:pt x="0" y="5629275"/>
                </a:lnTo>
                <a:lnTo>
                  <a:pt x="0" y="0"/>
                </a:lnTo>
                <a:close/>
              </a:path>
            </a:pathLst>
          </a:custGeom>
          <a:blipFill>
            <a:blip r:embed="rId5"/>
            <a:stretch>
              <a:fillRect/>
            </a:stretch>
          </a:blipFill>
        </p:spPr>
      </p:sp>
      <p:grpSp>
        <p:nvGrpSpPr>
          <p:cNvPr id="6" name="Group 6"/>
          <p:cNvGrpSpPr>
            <a:grpSpLocks noChangeAspect="1"/>
          </p:cNvGrpSpPr>
          <p:nvPr/>
        </p:nvGrpSpPr>
        <p:grpSpPr>
          <a:xfrm rot="-6064320">
            <a:off x="12176369" y="6816700"/>
            <a:ext cx="2905144" cy="2979534"/>
            <a:chOff x="0" y="0"/>
            <a:chExt cx="3873525" cy="3972712"/>
          </a:xfrm>
        </p:grpSpPr>
        <p:sp>
          <p:nvSpPr>
            <p:cNvPr id="7" name="Freeform 7"/>
            <p:cNvSpPr/>
            <p:nvPr/>
          </p:nvSpPr>
          <p:spPr>
            <a:xfrm>
              <a:off x="0" y="0"/>
              <a:ext cx="3873500" cy="3972687"/>
            </a:xfrm>
            <a:custGeom>
              <a:avLst/>
              <a:gdLst/>
              <a:ahLst/>
              <a:cxnLst/>
              <a:rect l="l" t="t" r="r" b="b"/>
              <a:pathLst>
                <a:path w="3873500" h="3972687">
                  <a:moveTo>
                    <a:pt x="3873500" y="3972687"/>
                  </a:moveTo>
                  <a:lnTo>
                    <a:pt x="3873500" y="0"/>
                  </a:lnTo>
                  <a:lnTo>
                    <a:pt x="0" y="0"/>
                  </a:lnTo>
                  <a:lnTo>
                    <a:pt x="0" y="3972687"/>
                  </a:lnTo>
                  <a:lnTo>
                    <a:pt x="3873500" y="3972687"/>
                  </a:lnTo>
                  <a:close/>
                </a:path>
              </a:pathLst>
            </a:custGeom>
            <a:blipFill>
              <a:blip r:embed="rId6"/>
              <a:stretch>
                <a:fillRect l="-7698" t="-4216" r="-170"/>
              </a:stretch>
            </a:blipFill>
          </p:spPr>
        </p:sp>
      </p:grpSp>
      <p:sp>
        <p:nvSpPr>
          <p:cNvPr id="8" name="TextBox 8"/>
          <p:cNvSpPr txBox="1"/>
          <p:nvPr/>
        </p:nvSpPr>
        <p:spPr>
          <a:xfrm>
            <a:off x="558432" y="9164850"/>
            <a:ext cx="3148651" cy="644261"/>
          </a:xfrm>
          <a:prstGeom prst="rect">
            <a:avLst/>
          </a:prstGeom>
        </p:spPr>
        <p:txBody>
          <a:bodyPr lIns="0" tIns="0" rIns="0" bIns="0" rtlCol="0" anchor="t">
            <a:spAutoFit/>
          </a:bodyPr>
          <a:lstStyle/>
          <a:p>
            <a:pPr algn="l">
              <a:lnSpc>
                <a:spcPts val="5171"/>
              </a:lnSpc>
            </a:pPr>
            <a:r>
              <a:rPr lang="en-US" sz="3693">
                <a:solidFill>
                  <a:srgbClr val="000000"/>
                </a:solidFill>
                <a:latin typeface="PT Serif Bold"/>
              </a:rPr>
              <a:t>proslovo.com </a:t>
            </a:r>
          </a:p>
        </p:txBody>
      </p:sp>
      <p:sp>
        <p:nvSpPr>
          <p:cNvPr id="9" name="TextBox 9"/>
          <p:cNvSpPr txBox="1"/>
          <p:nvPr/>
        </p:nvSpPr>
        <p:spPr>
          <a:xfrm>
            <a:off x="554669" y="6502546"/>
            <a:ext cx="9810112" cy="743036"/>
          </a:xfrm>
          <a:prstGeom prst="rect">
            <a:avLst/>
          </a:prstGeom>
        </p:spPr>
        <p:txBody>
          <a:bodyPr lIns="0" tIns="0" rIns="0" bIns="0" rtlCol="0" anchor="t">
            <a:spAutoFit/>
          </a:bodyPr>
          <a:lstStyle/>
          <a:p>
            <a:pPr algn="ctr">
              <a:lnSpc>
                <a:spcPts val="2924"/>
              </a:lnSpc>
            </a:pPr>
            <a:r>
              <a:rPr lang="en-US" sz="2099">
                <a:solidFill>
                  <a:srgbClr val="000000"/>
                </a:solidFill>
                <a:latin typeface="Arimo Bold"/>
              </a:rPr>
              <a:t>Родина Крушельницьких, початок 1930-х років. Шістьох із них стратили в 1934-1937-х роках.</a:t>
            </a:r>
          </a:p>
        </p:txBody>
      </p:sp>
      <p:sp>
        <p:nvSpPr>
          <p:cNvPr id="10" name="TextBox 10"/>
          <p:cNvSpPr txBox="1"/>
          <p:nvPr/>
        </p:nvSpPr>
        <p:spPr>
          <a:xfrm>
            <a:off x="970274" y="7611751"/>
            <a:ext cx="9347597" cy="1307840"/>
          </a:xfrm>
          <a:prstGeom prst="rect">
            <a:avLst/>
          </a:prstGeom>
        </p:spPr>
        <p:txBody>
          <a:bodyPr lIns="0" tIns="0" rIns="0" bIns="0" rtlCol="0" anchor="t">
            <a:spAutoFit/>
          </a:bodyPr>
          <a:lstStyle/>
          <a:p>
            <a:pPr algn="ctr">
              <a:lnSpc>
                <a:spcPts val="3449"/>
              </a:lnSpc>
            </a:pPr>
            <a:r>
              <a:rPr lang="en-US" sz="2499">
                <a:solidFill>
                  <a:srgbClr val="000000"/>
                </a:solidFill>
                <a:latin typeface="Arimo"/>
              </a:rPr>
              <a:t>З квартири № 54 В. Вражливого органи НКВС забрали і самого Василя, і квартирантів І.Багряного, Є. Плужника, а також всю родину Крушельницьких.</a:t>
            </a:r>
          </a:p>
        </p:txBody>
      </p:sp>
      <p:sp>
        <p:nvSpPr>
          <p:cNvPr id="11" name="TextBox 11"/>
          <p:cNvSpPr txBox="1"/>
          <p:nvPr/>
        </p:nvSpPr>
        <p:spPr>
          <a:xfrm>
            <a:off x="11645160" y="1371533"/>
            <a:ext cx="5603215" cy="2462908"/>
          </a:xfrm>
          <a:prstGeom prst="rect">
            <a:avLst/>
          </a:prstGeom>
        </p:spPr>
        <p:txBody>
          <a:bodyPr lIns="0" tIns="0" rIns="0" bIns="0" rtlCol="0" anchor="t">
            <a:spAutoFit/>
          </a:bodyPr>
          <a:lstStyle/>
          <a:p>
            <a:pPr algn="ctr">
              <a:lnSpc>
                <a:spcPts val="4874"/>
              </a:lnSpc>
            </a:pPr>
            <a:r>
              <a:rPr lang="en-US" sz="3506">
                <a:solidFill>
                  <a:srgbClr val="590E43"/>
                </a:solidFill>
                <a:latin typeface="PT Serif Bold"/>
              </a:rPr>
              <a:t>Це фото стало символом винищення української інтелігенції сталінським режимом...</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D4CCCC"/>
        </a:solidFill>
        <a:effectLst/>
      </p:bgPr>
    </p:bg>
    <p:spTree>
      <p:nvGrpSpPr>
        <p:cNvPr id="1" name=""/>
        <p:cNvGrpSpPr/>
        <p:nvPr/>
      </p:nvGrpSpPr>
      <p:grpSpPr>
        <a:xfrm>
          <a:off x="0" y="0"/>
          <a:ext cx="0" cy="0"/>
          <a:chOff x="0" y="0"/>
          <a:chExt cx="0" cy="0"/>
        </a:xfrm>
      </p:grpSpPr>
      <p:sp>
        <p:nvSpPr>
          <p:cNvPr id="2" name="Freeform 2"/>
          <p:cNvSpPr/>
          <p:nvPr/>
        </p:nvSpPr>
        <p:spPr>
          <a:xfrm>
            <a:off x="-250660" y="0"/>
            <a:ext cx="18907125" cy="11480530"/>
          </a:xfrm>
          <a:custGeom>
            <a:avLst/>
            <a:gdLst/>
            <a:ahLst/>
            <a:cxnLst/>
            <a:rect l="l" t="t" r="r" b="b"/>
            <a:pathLst>
              <a:path w="18907125" h="18878550">
                <a:moveTo>
                  <a:pt x="0" y="0"/>
                </a:moveTo>
                <a:lnTo>
                  <a:pt x="18907125" y="0"/>
                </a:lnTo>
                <a:lnTo>
                  <a:pt x="18907125" y="18878550"/>
                </a:lnTo>
                <a:lnTo>
                  <a:pt x="0" y="18878550"/>
                </a:lnTo>
                <a:lnTo>
                  <a:pt x="0" y="0"/>
                </a:lnTo>
                <a:close/>
              </a:path>
            </a:pathLst>
          </a:custGeom>
          <a:blipFill>
            <a:blip r:embed="rId2">
              <a:alphaModFix amt="77000"/>
            </a:blip>
            <a:stretch>
              <a:fillRect/>
            </a:stretch>
          </a:blipFill>
        </p:spPr>
      </p:sp>
      <p:grpSp>
        <p:nvGrpSpPr>
          <p:cNvPr id="3" name="Group 3"/>
          <p:cNvGrpSpPr>
            <a:grpSpLocks noChangeAspect="1"/>
          </p:cNvGrpSpPr>
          <p:nvPr/>
        </p:nvGrpSpPr>
        <p:grpSpPr>
          <a:xfrm rot="5665380">
            <a:off x="2011699" y="-2992364"/>
            <a:ext cx="11477425" cy="16246030"/>
            <a:chOff x="0" y="0"/>
            <a:chExt cx="15303233" cy="21661374"/>
          </a:xfrm>
        </p:grpSpPr>
        <p:sp>
          <p:nvSpPr>
            <p:cNvPr id="4" name="Freeform 4"/>
            <p:cNvSpPr/>
            <p:nvPr/>
          </p:nvSpPr>
          <p:spPr>
            <a:xfrm>
              <a:off x="0" y="0"/>
              <a:ext cx="15303246" cy="21661374"/>
            </a:xfrm>
            <a:custGeom>
              <a:avLst/>
              <a:gdLst/>
              <a:ahLst/>
              <a:cxnLst/>
              <a:rect l="l" t="t" r="r" b="b"/>
              <a:pathLst>
                <a:path w="15303246" h="21661374">
                  <a:moveTo>
                    <a:pt x="1628140" y="21661374"/>
                  </a:moveTo>
                  <a:lnTo>
                    <a:pt x="15303246" y="20603590"/>
                  </a:lnTo>
                  <a:lnTo>
                    <a:pt x="13709523" y="0"/>
                  </a:lnTo>
                  <a:lnTo>
                    <a:pt x="0" y="613410"/>
                  </a:lnTo>
                  <a:close/>
                </a:path>
              </a:pathLst>
            </a:custGeom>
            <a:blipFill>
              <a:blip r:embed="rId3"/>
              <a:stretch>
                <a:fillRect l="-108674" t="-7691" r="-240235" b="-22355"/>
              </a:stretch>
            </a:blipFill>
          </p:spPr>
        </p:sp>
      </p:grpSp>
      <p:sp>
        <p:nvSpPr>
          <p:cNvPr id="5" name="Freeform 5"/>
          <p:cNvSpPr/>
          <p:nvPr/>
        </p:nvSpPr>
        <p:spPr>
          <a:xfrm>
            <a:off x="0" y="3430219"/>
            <a:ext cx="6229350" cy="6191250"/>
          </a:xfrm>
          <a:custGeom>
            <a:avLst/>
            <a:gdLst/>
            <a:ahLst/>
            <a:cxnLst/>
            <a:rect l="l" t="t" r="r" b="b"/>
            <a:pathLst>
              <a:path w="6229350" h="6191250">
                <a:moveTo>
                  <a:pt x="0" y="0"/>
                </a:moveTo>
                <a:lnTo>
                  <a:pt x="6229350" y="0"/>
                </a:lnTo>
                <a:lnTo>
                  <a:pt x="6229350" y="6191250"/>
                </a:lnTo>
                <a:lnTo>
                  <a:pt x="0" y="6191250"/>
                </a:lnTo>
                <a:lnTo>
                  <a:pt x="0" y="0"/>
                </a:lnTo>
                <a:close/>
              </a:path>
            </a:pathLst>
          </a:custGeom>
          <a:blipFill>
            <a:blip r:embed="rId4"/>
            <a:stretch>
              <a:fillRect/>
            </a:stretch>
          </a:blipFill>
        </p:spPr>
      </p:sp>
      <p:sp>
        <p:nvSpPr>
          <p:cNvPr id="6" name="Freeform 6"/>
          <p:cNvSpPr/>
          <p:nvPr/>
        </p:nvSpPr>
        <p:spPr>
          <a:xfrm>
            <a:off x="10830154" y="381171"/>
            <a:ext cx="6838950" cy="8696325"/>
          </a:xfrm>
          <a:custGeom>
            <a:avLst/>
            <a:gdLst/>
            <a:ahLst/>
            <a:cxnLst/>
            <a:rect l="l" t="t" r="r" b="b"/>
            <a:pathLst>
              <a:path w="6838950" h="8696325">
                <a:moveTo>
                  <a:pt x="0" y="0"/>
                </a:moveTo>
                <a:lnTo>
                  <a:pt x="6838950" y="0"/>
                </a:lnTo>
                <a:lnTo>
                  <a:pt x="6838950" y="8696325"/>
                </a:lnTo>
                <a:lnTo>
                  <a:pt x="0" y="8696325"/>
                </a:lnTo>
                <a:lnTo>
                  <a:pt x="0" y="0"/>
                </a:lnTo>
                <a:close/>
              </a:path>
            </a:pathLst>
          </a:custGeom>
          <a:blipFill>
            <a:blip r:embed="rId5"/>
            <a:stretch>
              <a:fillRect/>
            </a:stretch>
          </a:blipFill>
        </p:spPr>
      </p:sp>
      <p:sp>
        <p:nvSpPr>
          <p:cNvPr id="7" name="Freeform 7"/>
          <p:cNvSpPr/>
          <p:nvPr/>
        </p:nvSpPr>
        <p:spPr>
          <a:xfrm>
            <a:off x="2903553" y="3704701"/>
            <a:ext cx="5010150" cy="5276850"/>
          </a:xfrm>
          <a:custGeom>
            <a:avLst/>
            <a:gdLst/>
            <a:ahLst/>
            <a:cxnLst/>
            <a:rect l="l" t="t" r="r" b="b"/>
            <a:pathLst>
              <a:path w="5010150" h="5276850">
                <a:moveTo>
                  <a:pt x="0" y="0"/>
                </a:moveTo>
                <a:lnTo>
                  <a:pt x="5010150" y="0"/>
                </a:lnTo>
                <a:lnTo>
                  <a:pt x="5010150" y="5276850"/>
                </a:lnTo>
                <a:lnTo>
                  <a:pt x="0" y="5276850"/>
                </a:lnTo>
                <a:lnTo>
                  <a:pt x="0" y="0"/>
                </a:lnTo>
                <a:close/>
              </a:path>
            </a:pathLst>
          </a:custGeom>
          <a:blipFill>
            <a:blip r:embed="rId6"/>
            <a:stretch>
              <a:fillRect/>
            </a:stretch>
          </a:blipFill>
        </p:spPr>
      </p:sp>
      <p:sp>
        <p:nvSpPr>
          <p:cNvPr id="8" name="TextBox 8"/>
          <p:cNvSpPr txBox="1"/>
          <p:nvPr/>
        </p:nvSpPr>
        <p:spPr>
          <a:xfrm>
            <a:off x="558432" y="9164850"/>
            <a:ext cx="3148651" cy="644261"/>
          </a:xfrm>
          <a:prstGeom prst="rect">
            <a:avLst/>
          </a:prstGeom>
        </p:spPr>
        <p:txBody>
          <a:bodyPr lIns="0" tIns="0" rIns="0" bIns="0" rtlCol="0" anchor="t">
            <a:spAutoFit/>
          </a:bodyPr>
          <a:lstStyle/>
          <a:p>
            <a:pPr algn="l">
              <a:lnSpc>
                <a:spcPts val="5171"/>
              </a:lnSpc>
            </a:pPr>
            <a:r>
              <a:rPr lang="en-US" sz="3693">
                <a:solidFill>
                  <a:srgbClr val="000000"/>
                </a:solidFill>
                <a:latin typeface="PT Serif Bold"/>
              </a:rPr>
              <a:t>proslovo.com </a:t>
            </a:r>
          </a:p>
        </p:txBody>
      </p:sp>
      <p:sp>
        <p:nvSpPr>
          <p:cNvPr id="9" name="TextBox 9"/>
          <p:cNvSpPr txBox="1"/>
          <p:nvPr/>
        </p:nvSpPr>
        <p:spPr>
          <a:xfrm>
            <a:off x="725453" y="496986"/>
            <a:ext cx="9234935" cy="2352875"/>
          </a:xfrm>
          <a:prstGeom prst="rect">
            <a:avLst/>
          </a:prstGeom>
        </p:spPr>
        <p:txBody>
          <a:bodyPr lIns="0" tIns="0" rIns="0" bIns="0" rtlCol="0" anchor="t">
            <a:spAutoFit/>
          </a:bodyPr>
          <a:lstStyle/>
          <a:p>
            <a:pPr algn="ctr">
              <a:lnSpc>
                <a:spcPts val="4649"/>
              </a:lnSpc>
            </a:pPr>
            <a:r>
              <a:rPr lang="en-US" sz="3372">
                <a:solidFill>
                  <a:srgbClr val="000000"/>
                </a:solidFill>
                <a:latin typeface="Arimo"/>
              </a:rPr>
              <a:t>Хвиля репресій торкнулася 40 квартир із 66. Розстріляно - 33, заслано - 2, заслано й померли в засланні - 2, самогубство - 1, вбито або померло за нез’ясованих обставин - 2.</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D4CCCC"/>
        </a:solidFill>
        <a:effectLst/>
      </p:bgPr>
    </p:bg>
    <p:spTree>
      <p:nvGrpSpPr>
        <p:cNvPr id="1" name=""/>
        <p:cNvGrpSpPr/>
        <p:nvPr/>
      </p:nvGrpSpPr>
      <p:grpSpPr>
        <a:xfrm>
          <a:off x="0" y="0"/>
          <a:ext cx="0" cy="0"/>
          <a:chOff x="0" y="0"/>
          <a:chExt cx="0" cy="0"/>
        </a:xfrm>
      </p:grpSpPr>
      <p:sp>
        <p:nvSpPr>
          <p:cNvPr id="2" name="Freeform 2"/>
          <p:cNvSpPr/>
          <p:nvPr/>
        </p:nvSpPr>
        <p:spPr>
          <a:xfrm>
            <a:off x="-250660" y="0"/>
            <a:ext cx="18907125" cy="11480530"/>
          </a:xfrm>
          <a:custGeom>
            <a:avLst/>
            <a:gdLst/>
            <a:ahLst/>
            <a:cxnLst/>
            <a:rect l="l" t="t" r="r" b="b"/>
            <a:pathLst>
              <a:path w="18907125" h="18878550">
                <a:moveTo>
                  <a:pt x="0" y="0"/>
                </a:moveTo>
                <a:lnTo>
                  <a:pt x="18907125" y="0"/>
                </a:lnTo>
                <a:lnTo>
                  <a:pt x="18907125" y="18878550"/>
                </a:lnTo>
                <a:lnTo>
                  <a:pt x="0" y="18878550"/>
                </a:lnTo>
                <a:lnTo>
                  <a:pt x="0" y="0"/>
                </a:lnTo>
                <a:close/>
              </a:path>
            </a:pathLst>
          </a:custGeom>
          <a:blipFill>
            <a:blip r:embed="rId2">
              <a:alphaModFix amt="77000"/>
            </a:blip>
            <a:stretch>
              <a:fillRect/>
            </a:stretch>
          </a:blipFill>
        </p:spPr>
      </p:sp>
      <p:grpSp>
        <p:nvGrpSpPr>
          <p:cNvPr id="3" name="Group 3"/>
          <p:cNvGrpSpPr>
            <a:grpSpLocks noChangeAspect="1"/>
          </p:cNvGrpSpPr>
          <p:nvPr/>
        </p:nvGrpSpPr>
        <p:grpSpPr>
          <a:xfrm rot="5665380">
            <a:off x="2065906" y="-3050924"/>
            <a:ext cx="11486483" cy="16363140"/>
            <a:chOff x="0" y="0"/>
            <a:chExt cx="15315311" cy="21817520"/>
          </a:xfrm>
        </p:grpSpPr>
        <p:sp>
          <p:nvSpPr>
            <p:cNvPr id="4" name="Freeform 4"/>
            <p:cNvSpPr/>
            <p:nvPr/>
          </p:nvSpPr>
          <p:spPr>
            <a:xfrm>
              <a:off x="0" y="0"/>
              <a:ext cx="15315312" cy="21817585"/>
            </a:xfrm>
            <a:custGeom>
              <a:avLst/>
              <a:gdLst/>
              <a:ahLst/>
              <a:cxnLst/>
              <a:rect l="l" t="t" r="r" b="b"/>
              <a:pathLst>
                <a:path w="15315312" h="21817585">
                  <a:moveTo>
                    <a:pt x="1640205" y="21817585"/>
                  </a:moveTo>
                  <a:lnTo>
                    <a:pt x="15315312" y="20759801"/>
                  </a:lnTo>
                  <a:lnTo>
                    <a:pt x="13709523" y="0"/>
                  </a:lnTo>
                  <a:lnTo>
                    <a:pt x="2615438" y="496443"/>
                  </a:lnTo>
                  <a:lnTo>
                    <a:pt x="0" y="613410"/>
                  </a:lnTo>
                  <a:close/>
                </a:path>
              </a:pathLst>
            </a:custGeom>
            <a:blipFill>
              <a:blip r:embed="rId3"/>
              <a:stretch>
                <a:fillRect l="-105362" t="-7737" r="-243193" b="-21378"/>
              </a:stretch>
            </a:blipFill>
          </p:spPr>
        </p:sp>
      </p:grpSp>
      <p:sp>
        <p:nvSpPr>
          <p:cNvPr id="5" name="Freeform 5"/>
          <p:cNvSpPr/>
          <p:nvPr/>
        </p:nvSpPr>
        <p:spPr>
          <a:xfrm>
            <a:off x="14932533" y="7438130"/>
            <a:ext cx="3046819" cy="2163623"/>
          </a:xfrm>
          <a:custGeom>
            <a:avLst/>
            <a:gdLst/>
            <a:ahLst/>
            <a:cxnLst/>
            <a:rect l="l" t="t" r="r" b="b"/>
            <a:pathLst>
              <a:path w="3046819" h="2163623">
                <a:moveTo>
                  <a:pt x="0" y="0"/>
                </a:moveTo>
                <a:lnTo>
                  <a:pt x="3046819" y="0"/>
                </a:lnTo>
                <a:lnTo>
                  <a:pt x="3046819" y="2163622"/>
                </a:lnTo>
                <a:lnTo>
                  <a:pt x="0" y="2163622"/>
                </a:lnTo>
                <a:lnTo>
                  <a:pt x="0" y="0"/>
                </a:lnTo>
                <a:close/>
              </a:path>
            </a:pathLst>
          </a:custGeom>
          <a:blipFill>
            <a:blip r:embed="rId4">
              <a:extLst>
                <a:ext uri="{96DAC541-7B7A-43D3-8B79-37D633B846F1}">
                  <asvg:svgBlip xmlns="" xmlns:asvg="http://schemas.microsoft.com/office/drawing/2016/SVG/main" r:embed="rId5"/>
                </a:ext>
              </a:extLst>
            </a:blip>
            <a:stretch>
              <a:fillRect/>
            </a:stretch>
          </a:blipFill>
        </p:spPr>
      </p:sp>
      <p:grpSp>
        <p:nvGrpSpPr>
          <p:cNvPr id="6" name="Group 6"/>
          <p:cNvGrpSpPr>
            <a:grpSpLocks noChangeAspect="1"/>
          </p:cNvGrpSpPr>
          <p:nvPr/>
        </p:nvGrpSpPr>
        <p:grpSpPr>
          <a:xfrm rot="-1025040">
            <a:off x="794966" y="176870"/>
            <a:ext cx="2762307" cy="1352645"/>
            <a:chOff x="0" y="0"/>
            <a:chExt cx="3683076" cy="1803527"/>
          </a:xfrm>
        </p:grpSpPr>
        <p:sp>
          <p:nvSpPr>
            <p:cNvPr id="7" name="Freeform 7"/>
            <p:cNvSpPr/>
            <p:nvPr/>
          </p:nvSpPr>
          <p:spPr>
            <a:xfrm>
              <a:off x="0" y="0"/>
              <a:ext cx="3683127" cy="1803527"/>
            </a:xfrm>
            <a:custGeom>
              <a:avLst/>
              <a:gdLst/>
              <a:ahLst/>
              <a:cxnLst/>
              <a:rect l="l" t="t" r="r" b="b"/>
              <a:pathLst>
                <a:path w="3683127" h="1803527">
                  <a:moveTo>
                    <a:pt x="2779776" y="0"/>
                  </a:moveTo>
                  <a:lnTo>
                    <a:pt x="0" y="127"/>
                  </a:lnTo>
                  <a:lnTo>
                    <a:pt x="127" y="1803527"/>
                  </a:lnTo>
                  <a:lnTo>
                    <a:pt x="3683127" y="1803400"/>
                  </a:lnTo>
                  <a:lnTo>
                    <a:pt x="3683127" y="1530223"/>
                  </a:lnTo>
                  <a:lnTo>
                    <a:pt x="3683127" y="277622"/>
                  </a:lnTo>
                  <a:close/>
                </a:path>
              </a:pathLst>
            </a:custGeom>
            <a:blipFill>
              <a:blip r:embed="rId6"/>
              <a:stretch>
                <a:fillRect t="-2" r="1"/>
              </a:stretch>
            </a:blipFill>
          </p:spPr>
        </p:sp>
      </p:grpSp>
      <p:sp>
        <p:nvSpPr>
          <p:cNvPr id="8" name="Freeform 8"/>
          <p:cNvSpPr/>
          <p:nvPr/>
        </p:nvSpPr>
        <p:spPr>
          <a:xfrm>
            <a:off x="257337" y="7705487"/>
            <a:ext cx="1541212" cy="2414178"/>
          </a:xfrm>
          <a:custGeom>
            <a:avLst/>
            <a:gdLst/>
            <a:ahLst/>
            <a:cxnLst/>
            <a:rect l="l" t="t" r="r" b="b"/>
            <a:pathLst>
              <a:path w="1541212" h="2414178">
                <a:moveTo>
                  <a:pt x="0" y="0"/>
                </a:moveTo>
                <a:lnTo>
                  <a:pt x="1541212" y="0"/>
                </a:lnTo>
                <a:lnTo>
                  <a:pt x="1541212" y="2414178"/>
                </a:lnTo>
                <a:lnTo>
                  <a:pt x="0" y="2414178"/>
                </a:lnTo>
                <a:lnTo>
                  <a:pt x="0" y="0"/>
                </a:lnTo>
                <a:close/>
              </a:path>
            </a:pathLst>
          </a:custGeom>
          <a:blipFill>
            <a:blip r:embed="rId7">
              <a:extLst>
                <a:ext uri="{96DAC541-7B7A-43D3-8B79-37D633B846F1}">
                  <asvg:svgBlip xmlns="" xmlns:asvg="http://schemas.microsoft.com/office/drawing/2016/SVG/main" r:embed="rId8"/>
                </a:ext>
              </a:extLst>
            </a:blip>
            <a:stretch>
              <a:fillRect/>
            </a:stretch>
          </a:blipFill>
        </p:spPr>
      </p:sp>
      <p:sp>
        <p:nvSpPr>
          <p:cNvPr id="9" name="Freeform 9"/>
          <p:cNvSpPr/>
          <p:nvPr/>
        </p:nvSpPr>
        <p:spPr>
          <a:xfrm>
            <a:off x="10004327" y="1284713"/>
            <a:ext cx="2705100" cy="2686050"/>
          </a:xfrm>
          <a:custGeom>
            <a:avLst/>
            <a:gdLst/>
            <a:ahLst/>
            <a:cxnLst/>
            <a:rect l="l" t="t" r="r" b="b"/>
            <a:pathLst>
              <a:path w="2705100" h="2686050">
                <a:moveTo>
                  <a:pt x="0" y="0"/>
                </a:moveTo>
                <a:lnTo>
                  <a:pt x="2705100" y="0"/>
                </a:lnTo>
                <a:lnTo>
                  <a:pt x="2705100" y="2686050"/>
                </a:lnTo>
                <a:lnTo>
                  <a:pt x="0" y="2686050"/>
                </a:lnTo>
                <a:lnTo>
                  <a:pt x="0" y="0"/>
                </a:lnTo>
                <a:close/>
              </a:path>
            </a:pathLst>
          </a:custGeom>
          <a:blipFill>
            <a:blip r:embed="rId9"/>
            <a:stretch>
              <a:fillRect/>
            </a:stretch>
          </a:blipFill>
        </p:spPr>
      </p:sp>
      <p:sp>
        <p:nvSpPr>
          <p:cNvPr id="10" name="Freeform 10"/>
          <p:cNvSpPr/>
          <p:nvPr/>
        </p:nvSpPr>
        <p:spPr>
          <a:xfrm>
            <a:off x="0" y="1680372"/>
            <a:ext cx="2181073" cy="8229600"/>
          </a:xfrm>
          <a:custGeom>
            <a:avLst/>
            <a:gdLst/>
            <a:ahLst/>
            <a:cxnLst/>
            <a:rect l="l" t="t" r="r" b="b"/>
            <a:pathLst>
              <a:path w="2181073" h="8229600">
                <a:moveTo>
                  <a:pt x="0" y="0"/>
                </a:moveTo>
                <a:lnTo>
                  <a:pt x="2181073" y="0"/>
                </a:lnTo>
                <a:lnTo>
                  <a:pt x="2181073" y="8229600"/>
                </a:lnTo>
                <a:lnTo>
                  <a:pt x="0" y="8229600"/>
                </a:lnTo>
                <a:lnTo>
                  <a:pt x="0" y="0"/>
                </a:lnTo>
                <a:close/>
              </a:path>
            </a:pathLst>
          </a:custGeom>
          <a:blipFill>
            <a:blip r:embed="rId10"/>
            <a:stretch>
              <a:fillRect l="-292167"/>
            </a:stretch>
          </a:blipFill>
        </p:spPr>
      </p:sp>
      <p:sp>
        <p:nvSpPr>
          <p:cNvPr id="11" name="Freeform 11"/>
          <p:cNvSpPr/>
          <p:nvPr/>
        </p:nvSpPr>
        <p:spPr>
          <a:xfrm>
            <a:off x="6290291" y="7505452"/>
            <a:ext cx="1891903" cy="1744037"/>
          </a:xfrm>
          <a:custGeom>
            <a:avLst/>
            <a:gdLst/>
            <a:ahLst/>
            <a:cxnLst/>
            <a:rect l="l" t="t" r="r" b="b"/>
            <a:pathLst>
              <a:path w="1891903" h="1744037">
                <a:moveTo>
                  <a:pt x="0" y="0"/>
                </a:moveTo>
                <a:lnTo>
                  <a:pt x="1891903" y="0"/>
                </a:lnTo>
                <a:lnTo>
                  <a:pt x="1891903" y="1744037"/>
                </a:lnTo>
                <a:lnTo>
                  <a:pt x="0" y="1744037"/>
                </a:lnTo>
                <a:lnTo>
                  <a:pt x="0" y="0"/>
                </a:lnTo>
                <a:close/>
              </a:path>
            </a:pathLst>
          </a:custGeom>
          <a:blipFill>
            <a:blip r:embed="rId11">
              <a:extLst>
                <a:ext uri="{96DAC541-7B7A-43D3-8B79-37D633B846F1}">
                  <asvg:svgBlip xmlns="" xmlns:asvg="http://schemas.microsoft.com/office/drawing/2016/SVG/main" r:embed="rId12"/>
                </a:ext>
              </a:extLst>
            </a:blip>
            <a:stretch>
              <a:fillRect/>
            </a:stretch>
          </a:blipFill>
        </p:spPr>
      </p:sp>
      <p:sp>
        <p:nvSpPr>
          <p:cNvPr id="12" name="Freeform 12"/>
          <p:cNvSpPr/>
          <p:nvPr/>
        </p:nvSpPr>
        <p:spPr>
          <a:xfrm>
            <a:off x="2596124" y="1286342"/>
            <a:ext cx="13858875" cy="5686425"/>
          </a:xfrm>
          <a:custGeom>
            <a:avLst/>
            <a:gdLst/>
            <a:ahLst/>
            <a:cxnLst/>
            <a:rect l="l" t="t" r="r" b="b"/>
            <a:pathLst>
              <a:path w="13858875" h="5686425">
                <a:moveTo>
                  <a:pt x="0" y="0"/>
                </a:moveTo>
                <a:lnTo>
                  <a:pt x="13858875" y="0"/>
                </a:lnTo>
                <a:lnTo>
                  <a:pt x="13858875" y="5686425"/>
                </a:lnTo>
                <a:lnTo>
                  <a:pt x="0" y="5686425"/>
                </a:lnTo>
                <a:lnTo>
                  <a:pt x="0" y="0"/>
                </a:lnTo>
                <a:close/>
              </a:path>
            </a:pathLst>
          </a:custGeom>
          <a:blipFill>
            <a:blip r:embed="rId13"/>
            <a:stretch>
              <a:fillRect l="-23392" t="-52125" r="-22036" b="-47204"/>
            </a:stretch>
          </a:blipFill>
        </p:spPr>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D4CCCC"/>
        </a:solidFill>
        <a:effectLst/>
      </p:bgPr>
    </p:bg>
    <p:spTree>
      <p:nvGrpSpPr>
        <p:cNvPr id="1" name=""/>
        <p:cNvGrpSpPr/>
        <p:nvPr/>
      </p:nvGrpSpPr>
      <p:grpSpPr>
        <a:xfrm>
          <a:off x="0" y="0"/>
          <a:ext cx="0" cy="0"/>
          <a:chOff x="0" y="0"/>
          <a:chExt cx="0" cy="0"/>
        </a:xfrm>
      </p:grpSpPr>
      <p:sp>
        <p:nvSpPr>
          <p:cNvPr id="2" name="Freeform 2"/>
          <p:cNvSpPr/>
          <p:nvPr/>
        </p:nvSpPr>
        <p:spPr>
          <a:xfrm>
            <a:off x="-250660" y="0"/>
            <a:ext cx="18907125" cy="11480530"/>
          </a:xfrm>
          <a:custGeom>
            <a:avLst/>
            <a:gdLst/>
            <a:ahLst/>
            <a:cxnLst/>
            <a:rect l="l" t="t" r="r" b="b"/>
            <a:pathLst>
              <a:path w="18907125" h="18878550">
                <a:moveTo>
                  <a:pt x="0" y="0"/>
                </a:moveTo>
                <a:lnTo>
                  <a:pt x="18907125" y="0"/>
                </a:lnTo>
                <a:lnTo>
                  <a:pt x="18907125" y="18878550"/>
                </a:lnTo>
                <a:lnTo>
                  <a:pt x="0" y="18878550"/>
                </a:lnTo>
                <a:lnTo>
                  <a:pt x="0" y="0"/>
                </a:lnTo>
                <a:close/>
              </a:path>
            </a:pathLst>
          </a:custGeom>
          <a:blipFill>
            <a:blip r:embed="rId2">
              <a:alphaModFix amt="77000"/>
            </a:blip>
            <a:stretch>
              <a:fillRect/>
            </a:stretch>
          </a:blipFill>
        </p:spPr>
      </p:sp>
      <p:grpSp>
        <p:nvGrpSpPr>
          <p:cNvPr id="3" name="Group 3"/>
          <p:cNvGrpSpPr>
            <a:grpSpLocks noChangeAspect="1"/>
          </p:cNvGrpSpPr>
          <p:nvPr/>
        </p:nvGrpSpPr>
        <p:grpSpPr>
          <a:xfrm rot="-10695060">
            <a:off x="-113395" y="-277092"/>
            <a:ext cx="18531821" cy="8262223"/>
            <a:chOff x="0" y="0"/>
            <a:chExt cx="24709095" cy="11016298"/>
          </a:xfrm>
        </p:grpSpPr>
        <p:sp>
          <p:nvSpPr>
            <p:cNvPr id="4" name="Freeform 4"/>
            <p:cNvSpPr/>
            <p:nvPr/>
          </p:nvSpPr>
          <p:spPr>
            <a:xfrm>
              <a:off x="0" y="0"/>
              <a:ext cx="24709120" cy="11016361"/>
            </a:xfrm>
            <a:custGeom>
              <a:avLst/>
              <a:gdLst/>
              <a:ahLst/>
              <a:cxnLst/>
              <a:rect l="l" t="t" r="r" b="b"/>
              <a:pathLst>
                <a:path w="24709120" h="11016361">
                  <a:moveTo>
                    <a:pt x="24709120" y="10271887"/>
                  </a:moveTo>
                  <a:lnTo>
                    <a:pt x="24421592" y="858647"/>
                  </a:lnTo>
                  <a:lnTo>
                    <a:pt x="0" y="0"/>
                  </a:lnTo>
                  <a:lnTo>
                    <a:pt x="336423" y="11016361"/>
                  </a:lnTo>
                  <a:close/>
                </a:path>
              </a:pathLst>
            </a:custGeom>
            <a:blipFill>
              <a:blip r:embed="rId3"/>
              <a:stretch>
                <a:fillRect l="-37808" t="-6797" r="-56608" b="-68595"/>
              </a:stretch>
            </a:blipFill>
          </p:spPr>
        </p:sp>
      </p:grpSp>
      <p:sp>
        <p:nvSpPr>
          <p:cNvPr id="5" name="Freeform 5"/>
          <p:cNvSpPr/>
          <p:nvPr/>
        </p:nvSpPr>
        <p:spPr>
          <a:xfrm>
            <a:off x="365712" y="558965"/>
            <a:ext cx="2293125" cy="2867168"/>
          </a:xfrm>
          <a:custGeom>
            <a:avLst/>
            <a:gdLst/>
            <a:ahLst/>
            <a:cxnLst/>
            <a:rect l="l" t="t" r="r" b="b"/>
            <a:pathLst>
              <a:path w="2293125" h="2867168">
                <a:moveTo>
                  <a:pt x="0" y="0"/>
                </a:moveTo>
                <a:lnTo>
                  <a:pt x="2293125" y="0"/>
                </a:lnTo>
                <a:lnTo>
                  <a:pt x="2293125" y="2867168"/>
                </a:lnTo>
                <a:lnTo>
                  <a:pt x="0" y="2867168"/>
                </a:lnTo>
                <a:lnTo>
                  <a:pt x="0" y="0"/>
                </a:lnTo>
                <a:close/>
              </a:path>
            </a:pathLst>
          </a:custGeom>
          <a:blipFill>
            <a:blip r:embed="rId4">
              <a:extLst>
                <a:ext uri="{96DAC541-7B7A-43D3-8B79-37D633B846F1}">
                  <asvg:svgBlip xmlns="" xmlns:asvg="http://schemas.microsoft.com/office/drawing/2016/SVG/main" r:embed="rId5"/>
                </a:ext>
              </a:extLst>
            </a:blip>
            <a:stretch>
              <a:fillRect/>
            </a:stretch>
          </a:blipFill>
        </p:spPr>
      </p:sp>
      <p:sp>
        <p:nvSpPr>
          <p:cNvPr id="6" name="Freeform 6"/>
          <p:cNvSpPr/>
          <p:nvPr/>
        </p:nvSpPr>
        <p:spPr>
          <a:xfrm>
            <a:off x="362541" y="7449826"/>
            <a:ext cx="3422323" cy="2770213"/>
          </a:xfrm>
          <a:custGeom>
            <a:avLst/>
            <a:gdLst/>
            <a:ahLst/>
            <a:cxnLst/>
            <a:rect l="l" t="t" r="r" b="b"/>
            <a:pathLst>
              <a:path w="3422323" h="2770213">
                <a:moveTo>
                  <a:pt x="0" y="0"/>
                </a:moveTo>
                <a:lnTo>
                  <a:pt x="3422323" y="0"/>
                </a:lnTo>
                <a:lnTo>
                  <a:pt x="3422323" y="2770213"/>
                </a:lnTo>
                <a:lnTo>
                  <a:pt x="0" y="2770213"/>
                </a:lnTo>
                <a:lnTo>
                  <a:pt x="0" y="0"/>
                </a:lnTo>
                <a:close/>
              </a:path>
            </a:pathLst>
          </a:custGeom>
          <a:blipFill>
            <a:blip r:embed="rId6">
              <a:extLst>
                <a:ext uri="{96DAC541-7B7A-43D3-8B79-37D633B846F1}">
                  <asvg:svgBlip xmlns="" xmlns:asvg="http://schemas.microsoft.com/office/drawing/2016/SVG/main" r:embed="rId7"/>
                </a:ext>
              </a:extLst>
            </a:blip>
            <a:stretch>
              <a:fillRect/>
            </a:stretch>
          </a:blipFill>
        </p:spPr>
      </p:sp>
      <p:sp>
        <p:nvSpPr>
          <p:cNvPr id="7" name="Freeform 7"/>
          <p:cNvSpPr/>
          <p:nvPr/>
        </p:nvSpPr>
        <p:spPr>
          <a:xfrm>
            <a:off x="15740453" y="333070"/>
            <a:ext cx="1793824" cy="1393584"/>
          </a:xfrm>
          <a:custGeom>
            <a:avLst/>
            <a:gdLst/>
            <a:ahLst/>
            <a:cxnLst/>
            <a:rect l="l" t="t" r="r" b="b"/>
            <a:pathLst>
              <a:path w="1793824" h="1393584">
                <a:moveTo>
                  <a:pt x="0" y="0"/>
                </a:moveTo>
                <a:lnTo>
                  <a:pt x="1793824" y="0"/>
                </a:lnTo>
                <a:lnTo>
                  <a:pt x="1793824" y="1393584"/>
                </a:lnTo>
                <a:lnTo>
                  <a:pt x="0" y="1393584"/>
                </a:lnTo>
                <a:lnTo>
                  <a:pt x="0" y="0"/>
                </a:lnTo>
                <a:close/>
              </a:path>
            </a:pathLst>
          </a:custGeom>
          <a:blipFill>
            <a:blip r:embed="rId8">
              <a:extLst>
                <a:ext uri="{96DAC541-7B7A-43D3-8B79-37D633B846F1}">
                  <asvg:svgBlip xmlns="" xmlns:asvg="http://schemas.microsoft.com/office/drawing/2016/SVG/main" r:embed="rId9"/>
                </a:ext>
              </a:extLst>
            </a:blip>
            <a:stretch>
              <a:fillRect/>
            </a:stretch>
          </a:blipFill>
        </p:spPr>
      </p:sp>
      <p:sp>
        <p:nvSpPr>
          <p:cNvPr id="8" name="Freeform 8"/>
          <p:cNvSpPr/>
          <p:nvPr/>
        </p:nvSpPr>
        <p:spPr>
          <a:xfrm>
            <a:off x="12085510" y="5954087"/>
            <a:ext cx="3409950" cy="3305175"/>
          </a:xfrm>
          <a:custGeom>
            <a:avLst/>
            <a:gdLst/>
            <a:ahLst/>
            <a:cxnLst/>
            <a:rect l="l" t="t" r="r" b="b"/>
            <a:pathLst>
              <a:path w="3409950" h="3305175">
                <a:moveTo>
                  <a:pt x="0" y="0"/>
                </a:moveTo>
                <a:lnTo>
                  <a:pt x="3409950" y="0"/>
                </a:lnTo>
                <a:lnTo>
                  <a:pt x="3409950" y="3305175"/>
                </a:lnTo>
                <a:lnTo>
                  <a:pt x="0" y="3305175"/>
                </a:lnTo>
                <a:lnTo>
                  <a:pt x="0" y="0"/>
                </a:lnTo>
                <a:close/>
              </a:path>
            </a:pathLst>
          </a:custGeom>
          <a:blipFill>
            <a:blip r:embed="rId10"/>
            <a:stretch>
              <a:fillRect/>
            </a:stretch>
          </a:blipFill>
        </p:spPr>
      </p:sp>
      <p:sp>
        <p:nvSpPr>
          <p:cNvPr id="9" name="Freeform 9"/>
          <p:cNvSpPr/>
          <p:nvPr/>
        </p:nvSpPr>
        <p:spPr>
          <a:xfrm>
            <a:off x="3721798" y="4763052"/>
            <a:ext cx="6743700" cy="5495925"/>
          </a:xfrm>
          <a:custGeom>
            <a:avLst/>
            <a:gdLst/>
            <a:ahLst/>
            <a:cxnLst/>
            <a:rect l="l" t="t" r="r" b="b"/>
            <a:pathLst>
              <a:path w="6743700" h="5495925">
                <a:moveTo>
                  <a:pt x="0" y="0"/>
                </a:moveTo>
                <a:lnTo>
                  <a:pt x="6743700" y="0"/>
                </a:lnTo>
                <a:lnTo>
                  <a:pt x="6743700" y="5495925"/>
                </a:lnTo>
                <a:lnTo>
                  <a:pt x="0" y="5495925"/>
                </a:lnTo>
                <a:lnTo>
                  <a:pt x="0" y="0"/>
                </a:lnTo>
                <a:close/>
              </a:path>
            </a:pathLst>
          </a:custGeom>
          <a:blipFill>
            <a:blip r:embed="rId11"/>
            <a:stretch>
              <a:fillRect l="-1489" r="-1476"/>
            </a:stretch>
          </a:blipFill>
        </p:spPr>
      </p:sp>
      <p:grpSp>
        <p:nvGrpSpPr>
          <p:cNvPr id="10" name="Group 10"/>
          <p:cNvGrpSpPr>
            <a:grpSpLocks noChangeAspect="1"/>
          </p:cNvGrpSpPr>
          <p:nvPr/>
        </p:nvGrpSpPr>
        <p:grpSpPr>
          <a:xfrm rot="-2108760">
            <a:off x="2743657" y="-140465"/>
            <a:ext cx="2281723" cy="2339683"/>
            <a:chOff x="0" y="0"/>
            <a:chExt cx="3042298" cy="3119577"/>
          </a:xfrm>
        </p:grpSpPr>
        <p:sp>
          <p:nvSpPr>
            <p:cNvPr id="11" name="Freeform 11"/>
            <p:cNvSpPr/>
            <p:nvPr/>
          </p:nvSpPr>
          <p:spPr>
            <a:xfrm>
              <a:off x="0" y="0"/>
              <a:ext cx="3042285" cy="3119628"/>
            </a:xfrm>
            <a:custGeom>
              <a:avLst/>
              <a:gdLst/>
              <a:ahLst/>
              <a:cxnLst/>
              <a:rect l="l" t="t" r="r" b="b"/>
              <a:pathLst>
                <a:path w="3042285" h="3119628">
                  <a:moveTo>
                    <a:pt x="1689862" y="0"/>
                  </a:moveTo>
                  <a:lnTo>
                    <a:pt x="0" y="0"/>
                  </a:lnTo>
                  <a:lnTo>
                    <a:pt x="0" y="3119628"/>
                  </a:lnTo>
                  <a:lnTo>
                    <a:pt x="3042285" y="3119628"/>
                  </a:lnTo>
                  <a:lnTo>
                    <a:pt x="3042285" y="952246"/>
                  </a:lnTo>
                  <a:close/>
                </a:path>
              </a:pathLst>
            </a:custGeom>
            <a:blipFill>
              <a:blip r:embed="rId12"/>
              <a:stretch>
                <a:fillRect l="-7701" t="-4219" b="1"/>
              </a:stretch>
            </a:blipFill>
          </p:spPr>
        </p:sp>
      </p:grpSp>
      <p:sp>
        <p:nvSpPr>
          <p:cNvPr id="12" name="TextBox 12"/>
          <p:cNvSpPr txBox="1"/>
          <p:nvPr/>
        </p:nvSpPr>
        <p:spPr>
          <a:xfrm>
            <a:off x="5487324" y="923954"/>
            <a:ext cx="7313104" cy="783050"/>
          </a:xfrm>
          <a:prstGeom prst="rect">
            <a:avLst/>
          </a:prstGeom>
        </p:spPr>
        <p:txBody>
          <a:bodyPr lIns="0" tIns="0" rIns="0" bIns="0" rtlCol="0" anchor="t">
            <a:spAutoFit/>
          </a:bodyPr>
          <a:lstStyle/>
          <a:p>
            <a:pPr algn="l">
              <a:lnSpc>
                <a:spcPts val="6243"/>
              </a:lnSpc>
            </a:pPr>
            <a:r>
              <a:rPr lang="en-US" sz="4459">
                <a:solidFill>
                  <a:srgbClr val="000000"/>
                </a:solidFill>
                <a:latin typeface="PT Serif Bold"/>
              </a:rPr>
              <a:t>Розстріляне відродження</a:t>
            </a:r>
          </a:p>
        </p:txBody>
      </p:sp>
      <p:sp>
        <p:nvSpPr>
          <p:cNvPr id="13" name="TextBox 13"/>
          <p:cNvSpPr txBox="1"/>
          <p:nvPr/>
        </p:nvSpPr>
        <p:spPr>
          <a:xfrm>
            <a:off x="6447863" y="1723263"/>
            <a:ext cx="5514099" cy="623268"/>
          </a:xfrm>
          <a:prstGeom prst="rect">
            <a:avLst/>
          </a:prstGeom>
        </p:spPr>
        <p:txBody>
          <a:bodyPr lIns="0" tIns="0" rIns="0" bIns="0" rtlCol="0" anchor="t">
            <a:spAutoFit/>
          </a:bodyPr>
          <a:lstStyle/>
          <a:p>
            <a:pPr algn="l">
              <a:lnSpc>
                <a:spcPts val="4983"/>
              </a:lnSpc>
            </a:pPr>
            <a:r>
              <a:rPr lang="en-US" sz="3559">
                <a:solidFill>
                  <a:srgbClr val="000000"/>
                </a:solidFill>
                <a:latin typeface="PT Serif Bold"/>
              </a:rPr>
              <a:t> ( "</a:t>
            </a:r>
            <a:r>
              <a:rPr lang="en-US" sz="3559">
                <a:solidFill>
                  <a:srgbClr val="FF3131"/>
                </a:solidFill>
                <a:latin typeface="PT Serif Bold"/>
              </a:rPr>
              <a:t>Червоний ренесанс</a:t>
            </a:r>
            <a:r>
              <a:rPr lang="en-US" sz="3559">
                <a:solidFill>
                  <a:srgbClr val="000000"/>
                </a:solidFill>
                <a:latin typeface="PT Serif Bold"/>
              </a:rPr>
              <a:t>") </a:t>
            </a:r>
          </a:p>
        </p:txBody>
      </p:sp>
      <p:sp>
        <p:nvSpPr>
          <p:cNvPr id="14" name="TextBox 14"/>
          <p:cNvSpPr txBox="1"/>
          <p:nvPr/>
        </p:nvSpPr>
        <p:spPr>
          <a:xfrm>
            <a:off x="1669733" y="2357857"/>
            <a:ext cx="14948449" cy="2164299"/>
          </a:xfrm>
          <a:prstGeom prst="rect">
            <a:avLst/>
          </a:prstGeom>
        </p:spPr>
        <p:txBody>
          <a:bodyPr lIns="0" tIns="0" rIns="0" bIns="0" rtlCol="0" anchor="t">
            <a:spAutoFit/>
          </a:bodyPr>
          <a:lstStyle/>
          <a:p>
            <a:pPr algn="ctr">
              <a:lnSpc>
                <a:spcPts val="4273"/>
              </a:lnSpc>
            </a:pPr>
            <a:r>
              <a:rPr lang="en-US" sz="3059">
                <a:solidFill>
                  <a:srgbClr val="000000"/>
                </a:solidFill>
                <a:latin typeface="PT Serif Bold"/>
              </a:rPr>
              <a:t>духовно-культурне та літературно-мистецьке покоління 20-х роках XX ст. в Українській РСР, яке дало високохудожні твори в галузі літератури, філософії, живопису, музики, театру та яке було знищено сталінським режимом.</a:t>
            </a:r>
          </a:p>
        </p:txBody>
      </p:sp>
      <p:sp>
        <p:nvSpPr>
          <p:cNvPr id="15" name="TextBox 15"/>
          <p:cNvSpPr txBox="1"/>
          <p:nvPr/>
        </p:nvSpPr>
        <p:spPr>
          <a:xfrm>
            <a:off x="4445908" y="9835982"/>
            <a:ext cx="3645646" cy="366360"/>
          </a:xfrm>
          <a:prstGeom prst="rect">
            <a:avLst/>
          </a:prstGeom>
        </p:spPr>
        <p:txBody>
          <a:bodyPr lIns="0" tIns="0" rIns="0" bIns="0" rtlCol="0" anchor="t">
            <a:spAutoFit/>
          </a:bodyPr>
          <a:lstStyle/>
          <a:p>
            <a:pPr algn="l">
              <a:lnSpc>
                <a:spcPts val="2938"/>
              </a:lnSpc>
            </a:pPr>
            <a:r>
              <a:rPr lang="en-US" sz="2099">
                <a:solidFill>
                  <a:srgbClr val="000000"/>
                </a:solidFill>
                <a:latin typeface="PT Serif Bold"/>
              </a:rPr>
              <a:t>Художник: Юрій Журавель</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D4CCCC"/>
        </a:solidFill>
        <a:effectLst/>
      </p:bgPr>
    </p:bg>
    <p:spTree>
      <p:nvGrpSpPr>
        <p:cNvPr id="1" name=""/>
        <p:cNvGrpSpPr/>
        <p:nvPr/>
      </p:nvGrpSpPr>
      <p:grpSpPr>
        <a:xfrm>
          <a:off x="0" y="0"/>
          <a:ext cx="0" cy="0"/>
          <a:chOff x="0" y="0"/>
          <a:chExt cx="0" cy="0"/>
        </a:xfrm>
      </p:grpSpPr>
      <p:sp>
        <p:nvSpPr>
          <p:cNvPr id="2" name="Freeform 2"/>
          <p:cNvSpPr/>
          <p:nvPr/>
        </p:nvSpPr>
        <p:spPr>
          <a:xfrm>
            <a:off x="-250660" y="0"/>
            <a:ext cx="18907125" cy="11480530"/>
          </a:xfrm>
          <a:custGeom>
            <a:avLst/>
            <a:gdLst/>
            <a:ahLst/>
            <a:cxnLst/>
            <a:rect l="l" t="t" r="r" b="b"/>
            <a:pathLst>
              <a:path w="18907125" h="18878550">
                <a:moveTo>
                  <a:pt x="0" y="0"/>
                </a:moveTo>
                <a:lnTo>
                  <a:pt x="18907125" y="0"/>
                </a:lnTo>
                <a:lnTo>
                  <a:pt x="18907125" y="18878550"/>
                </a:lnTo>
                <a:lnTo>
                  <a:pt x="0" y="18878550"/>
                </a:lnTo>
                <a:lnTo>
                  <a:pt x="0" y="0"/>
                </a:lnTo>
                <a:close/>
              </a:path>
            </a:pathLst>
          </a:custGeom>
          <a:blipFill>
            <a:blip r:embed="rId2">
              <a:alphaModFix amt="77000"/>
            </a:blip>
            <a:stretch>
              <a:fillRect/>
            </a:stretch>
          </a:blipFill>
        </p:spPr>
      </p:sp>
      <p:grpSp>
        <p:nvGrpSpPr>
          <p:cNvPr id="3" name="Group 3"/>
          <p:cNvGrpSpPr>
            <a:grpSpLocks noChangeAspect="1"/>
          </p:cNvGrpSpPr>
          <p:nvPr/>
        </p:nvGrpSpPr>
        <p:grpSpPr>
          <a:xfrm rot="360360">
            <a:off x="-499567" y="-707469"/>
            <a:ext cx="19237681" cy="11920976"/>
            <a:chOff x="0" y="0"/>
            <a:chExt cx="25650241" cy="15894634"/>
          </a:xfrm>
        </p:grpSpPr>
        <p:sp>
          <p:nvSpPr>
            <p:cNvPr id="4" name="Freeform 4"/>
            <p:cNvSpPr/>
            <p:nvPr/>
          </p:nvSpPr>
          <p:spPr>
            <a:xfrm>
              <a:off x="0" y="0"/>
              <a:ext cx="25650317" cy="15894686"/>
            </a:xfrm>
            <a:custGeom>
              <a:avLst/>
              <a:gdLst/>
              <a:ahLst/>
              <a:cxnLst/>
              <a:rect l="l" t="t" r="r" b="b"/>
              <a:pathLst>
                <a:path w="25650317" h="15894686">
                  <a:moveTo>
                    <a:pt x="0" y="2253869"/>
                  </a:moveTo>
                  <a:lnTo>
                    <a:pt x="1435100" y="15894686"/>
                  </a:lnTo>
                  <a:lnTo>
                    <a:pt x="25601422" y="13352273"/>
                  </a:lnTo>
                  <a:lnTo>
                    <a:pt x="25650317" y="13010643"/>
                  </a:lnTo>
                  <a:lnTo>
                    <a:pt x="24325072" y="414909"/>
                  </a:lnTo>
                  <a:lnTo>
                    <a:pt x="21423885" y="0"/>
                  </a:lnTo>
                  <a:close/>
                </a:path>
              </a:pathLst>
            </a:custGeom>
            <a:blipFill>
              <a:blip r:embed="rId3"/>
              <a:stretch>
                <a:fillRect l="-84527" t="-35475" r="-99037" b="-88410"/>
              </a:stretch>
            </a:blipFill>
          </p:spPr>
        </p:sp>
      </p:grpSp>
      <p:sp>
        <p:nvSpPr>
          <p:cNvPr id="5" name="Freeform 5"/>
          <p:cNvSpPr/>
          <p:nvPr/>
        </p:nvSpPr>
        <p:spPr>
          <a:xfrm>
            <a:off x="8857993" y="1812512"/>
            <a:ext cx="8401050" cy="6657975"/>
          </a:xfrm>
          <a:custGeom>
            <a:avLst/>
            <a:gdLst/>
            <a:ahLst/>
            <a:cxnLst/>
            <a:rect l="l" t="t" r="r" b="b"/>
            <a:pathLst>
              <a:path w="8401050" h="6657975">
                <a:moveTo>
                  <a:pt x="0" y="0"/>
                </a:moveTo>
                <a:lnTo>
                  <a:pt x="8401050" y="0"/>
                </a:lnTo>
                <a:lnTo>
                  <a:pt x="8401050" y="6657975"/>
                </a:lnTo>
                <a:lnTo>
                  <a:pt x="0" y="6657975"/>
                </a:lnTo>
                <a:lnTo>
                  <a:pt x="0" y="0"/>
                </a:lnTo>
                <a:close/>
              </a:path>
            </a:pathLst>
          </a:custGeom>
          <a:blipFill>
            <a:blip r:embed="rId4"/>
            <a:stretch>
              <a:fillRect/>
            </a:stretch>
          </a:blipFill>
        </p:spPr>
      </p:sp>
      <p:sp>
        <p:nvSpPr>
          <p:cNvPr id="6" name="TextBox 6"/>
          <p:cNvSpPr txBox="1"/>
          <p:nvPr/>
        </p:nvSpPr>
        <p:spPr>
          <a:xfrm>
            <a:off x="1070553" y="1800816"/>
            <a:ext cx="6482058" cy="6660280"/>
          </a:xfrm>
          <a:prstGeom prst="rect">
            <a:avLst/>
          </a:prstGeom>
        </p:spPr>
        <p:txBody>
          <a:bodyPr lIns="0" tIns="0" rIns="0" bIns="0" rtlCol="0" anchor="t">
            <a:spAutoFit/>
          </a:bodyPr>
          <a:lstStyle/>
          <a:p>
            <a:pPr algn="l">
              <a:lnSpc>
                <a:spcPts val="3750"/>
              </a:lnSpc>
            </a:pPr>
            <a:r>
              <a:rPr lang="en-US" sz="2686">
                <a:solidFill>
                  <a:srgbClr val="000000"/>
                </a:solidFill>
                <a:latin typeface="Arimo Bold"/>
              </a:rPr>
              <a:t>Поняття </a:t>
            </a:r>
            <a:r>
              <a:rPr lang="en-US" sz="2686">
                <a:solidFill>
                  <a:srgbClr val="FF3131"/>
                </a:solidFill>
                <a:latin typeface="Arimo Bold"/>
              </a:rPr>
              <a:t>«Розстріляне Відродження» </a:t>
            </a:r>
            <a:r>
              <a:rPr lang="en-US" sz="2686">
                <a:solidFill>
                  <a:srgbClr val="000000"/>
                </a:solidFill>
                <a:latin typeface="Arimo Bold"/>
              </a:rPr>
              <a:t>виникло через два десятиліття після трагічних подій. Першим сформулював його польський публіцист і громадський діяч, який виступав за польсько-українське співробітництво, Єжи Гедройц. У 1958 році він в своєму листі до українського літературознавця Юрія Лавріненка, який працював на замовлення Гедройца над антологією української літератури 1917-33-х рр., запропонував назвати роботу саме так.</a:t>
            </a:r>
          </a:p>
        </p:txBody>
      </p:sp>
      <p:sp>
        <p:nvSpPr>
          <p:cNvPr id="7" name="TextBox 7"/>
          <p:cNvSpPr txBox="1"/>
          <p:nvPr/>
        </p:nvSpPr>
        <p:spPr>
          <a:xfrm>
            <a:off x="1071886" y="521627"/>
            <a:ext cx="12061603" cy="986009"/>
          </a:xfrm>
          <a:prstGeom prst="rect">
            <a:avLst/>
          </a:prstGeom>
        </p:spPr>
        <p:txBody>
          <a:bodyPr lIns="0" tIns="0" rIns="0" bIns="0" rtlCol="0" anchor="t">
            <a:spAutoFit/>
          </a:bodyPr>
          <a:lstStyle/>
          <a:p>
            <a:pPr algn="l">
              <a:lnSpc>
                <a:spcPts val="7881"/>
              </a:lnSpc>
            </a:pPr>
            <a:r>
              <a:rPr lang="en-US" sz="5629">
                <a:solidFill>
                  <a:srgbClr val="000000"/>
                </a:solidFill>
                <a:latin typeface="Arimo Bold"/>
              </a:rPr>
              <a:t>Цвинтар української інтелігенції...</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4CCCC"/>
        </a:solidFill>
        <a:effectLst/>
      </p:bgPr>
    </p:bg>
    <p:spTree>
      <p:nvGrpSpPr>
        <p:cNvPr id="1" name=""/>
        <p:cNvGrpSpPr/>
        <p:nvPr/>
      </p:nvGrpSpPr>
      <p:grpSpPr>
        <a:xfrm>
          <a:off x="0" y="0"/>
          <a:ext cx="0" cy="0"/>
          <a:chOff x="0" y="0"/>
          <a:chExt cx="0" cy="0"/>
        </a:xfrm>
      </p:grpSpPr>
      <p:sp>
        <p:nvSpPr>
          <p:cNvPr id="2" name="Freeform 2"/>
          <p:cNvSpPr/>
          <p:nvPr/>
        </p:nvSpPr>
        <p:spPr>
          <a:xfrm>
            <a:off x="-250660" y="-723900"/>
            <a:ext cx="18907125" cy="12204430"/>
          </a:xfrm>
          <a:custGeom>
            <a:avLst/>
            <a:gdLst/>
            <a:ahLst/>
            <a:cxnLst/>
            <a:rect l="l" t="t" r="r" b="b"/>
            <a:pathLst>
              <a:path w="18907125" h="18878550">
                <a:moveTo>
                  <a:pt x="0" y="0"/>
                </a:moveTo>
                <a:lnTo>
                  <a:pt x="18907125" y="0"/>
                </a:lnTo>
                <a:lnTo>
                  <a:pt x="18907125" y="18878550"/>
                </a:lnTo>
                <a:lnTo>
                  <a:pt x="0" y="18878550"/>
                </a:lnTo>
                <a:lnTo>
                  <a:pt x="0" y="0"/>
                </a:lnTo>
                <a:close/>
              </a:path>
            </a:pathLst>
          </a:custGeom>
          <a:blipFill>
            <a:blip r:embed="rId2">
              <a:alphaModFix amt="77000"/>
            </a:blip>
            <a:stretch>
              <a:fillRect/>
            </a:stretch>
          </a:blipFill>
        </p:spPr>
      </p:sp>
      <p:grpSp>
        <p:nvGrpSpPr>
          <p:cNvPr id="3" name="Group 3"/>
          <p:cNvGrpSpPr>
            <a:grpSpLocks noChangeAspect="1"/>
          </p:cNvGrpSpPr>
          <p:nvPr/>
        </p:nvGrpSpPr>
        <p:grpSpPr>
          <a:xfrm rot="359220">
            <a:off x="858730" y="313580"/>
            <a:ext cx="18096395" cy="10353374"/>
            <a:chOff x="9215598" y="0"/>
            <a:chExt cx="16465963" cy="9420566"/>
          </a:xfrm>
        </p:grpSpPr>
        <p:sp>
          <p:nvSpPr>
            <p:cNvPr id="4" name="Freeform 4"/>
            <p:cNvSpPr/>
            <p:nvPr/>
          </p:nvSpPr>
          <p:spPr>
            <a:xfrm>
              <a:off x="9215598" y="0"/>
              <a:ext cx="16465963" cy="9420566"/>
            </a:xfrm>
            <a:custGeom>
              <a:avLst/>
              <a:gdLst/>
              <a:ahLst/>
              <a:cxnLst/>
              <a:rect l="l" t="t" r="r" b="b"/>
              <a:pathLst>
                <a:path w="25681560" h="15395956">
                  <a:moveTo>
                    <a:pt x="0" y="1754759"/>
                  </a:moveTo>
                  <a:lnTo>
                    <a:pt x="1430528" y="15395956"/>
                  </a:lnTo>
                  <a:lnTo>
                    <a:pt x="25681560" y="12852781"/>
                  </a:lnTo>
                  <a:lnTo>
                    <a:pt x="24449660" y="1106425"/>
                  </a:lnTo>
                  <a:lnTo>
                    <a:pt x="16732250" y="0"/>
                  </a:lnTo>
                  <a:close/>
                </a:path>
              </a:pathLst>
            </a:custGeom>
            <a:blipFill>
              <a:blip r:embed="rId3"/>
              <a:stretch>
                <a:fillRect l="-87377" t="-32990" r="-100087" b="-101698"/>
              </a:stretch>
            </a:blipFill>
          </p:spPr>
        </p:sp>
      </p:grpSp>
      <p:sp>
        <p:nvSpPr>
          <p:cNvPr id="7" name="Freeform 7"/>
          <p:cNvSpPr/>
          <p:nvPr/>
        </p:nvSpPr>
        <p:spPr>
          <a:xfrm>
            <a:off x="2083546" y="5638857"/>
            <a:ext cx="2247900" cy="3429000"/>
          </a:xfrm>
          <a:custGeom>
            <a:avLst/>
            <a:gdLst/>
            <a:ahLst/>
            <a:cxnLst/>
            <a:rect l="l" t="t" r="r" b="b"/>
            <a:pathLst>
              <a:path w="2247900" h="3429000">
                <a:moveTo>
                  <a:pt x="0" y="0"/>
                </a:moveTo>
                <a:lnTo>
                  <a:pt x="2247900" y="0"/>
                </a:lnTo>
                <a:lnTo>
                  <a:pt x="2247900" y="3429000"/>
                </a:lnTo>
                <a:lnTo>
                  <a:pt x="0" y="3429000"/>
                </a:lnTo>
                <a:lnTo>
                  <a:pt x="0" y="0"/>
                </a:lnTo>
                <a:close/>
              </a:path>
            </a:pathLst>
          </a:custGeom>
          <a:blipFill>
            <a:blip r:embed="rId4"/>
            <a:stretch>
              <a:fillRect/>
            </a:stretch>
          </a:blipFill>
        </p:spPr>
      </p:sp>
      <p:sp>
        <p:nvSpPr>
          <p:cNvPr id="8" name="Freeform 8"/>
          <p:cNvSpPr/>
          <p:nvPr/>
        </p:nvSpPr>
        <p:spPr>
          <a:xfrm>
            <a:off x="15392400" y="5490267"/>
            <a:ext cx="2324100" cy="3600450"/>
          </a:xfrm>
          <a:custGeom>
            <a:avLst/>
            <a:gdLst/>
            <a:ahLst/>
            <a:cxnLst/>
            <a:rect l="l" t="t" r="r" b="b"/>
            <a:pathLst>
              <a:path w="2324100" h="3600450">
                <a:moveTo>
                  <a:pt x="0" y="0"/>
                </a:moveTo>
                <a:lnTo>
                  <a:pt x="2324100" y="0"/>
                </a:lnTo>
                <a:lnTo>
                  <a:pt x="2324100" y="3600450"/>
                </a:lnTo>
                <a:lnTo>
                  <a:pt x="0" y="3600450"/>
                </a:lnTo>
                <a:lnTo>
                  <a:pt x="0" y="0"/>
                </a:lnTo>
                <a:close/>
              </a:path>
            </a:pathLst>
          </a:custGeom>
          <a:blipFill>
            <a:blip r:embed="rId5"/>
            <a:stretch>
              <a:fillRect/>
            </a:stretch>
          </a:blipFill>
        </p:spPr>
      </p:sp>
      <p:grpSp>
        <p:nvGrpSpPr>
          <p:cNvPr id="9" name="Group 9"/>
          <p:cNvGrpSpPr>
            <a:grpSpLocks noChangeAspect="1"/>
          </p:cNvGrpSpPr>
          <p:nvPr/>
        </p:nvGrpSpPr>
        <p:grpSpPr>
          <a:xfrm>
            <a:off x="6274346" y="6836502"/>
            <a:ext cx="7265127" cy="1566872"/>
            <a:chOff x="0" y="0"/>
            <a:chExt cx="7265124" cy="1566862"/>
          </a:xfrm>
        </p:grpSpPr>
        <p:sp>
          <p:nvSpPr>
            <p:cNvPr id="10" name="Freeform 10"/>
            <p:cNvSpPr/>
            <p:nvPr/>
          </p:nvSpPr>
          <p:spPr>
            <a:xfrm>
              <a:off x="0" y="0"/>
              <a:ext cx="7265162" cy="1566926"/>
            </a:xfrm>
            <a:custGeom>
              <a:avLst/>
              <a:gdLst/>
              <a:ahLst/>
              <a:cxnLst/>
              <a:rect l="l" t="t" r="r" b="b"/>
              <a:pathLst>
                <a:path w="7265162" h="1566926">
                  <a:moveTo>
                    <a:pt x="0" y="0"/>
                  </a:moveTo>
                  <a:lnTo>
                    <a:pt x="496570" y="783463"/>
                  </a:lnTo>
                  <a:lnTo>
                    <a:pt x="0" y="1566926"/>
                  </a:lnTo>
                  <a:lnTo>
                    <a:pt x="7265162" y="1566926"/>
                  </a:lnTo>
                  <a:lnTo>
                    <a:pt x="7265162" y="1562100"/>
                  </a:lnTo>
                  <a:lnTo>
                    <a:pt x="6771513" y="783463"/>
                  </a:lnTo>
                  <a:lnTo>
                    <a:pt x="7265162" y="4699"/>
                  </a:lnTo>
                  <a:lnTo>
                    <a:pt x="7265162" y="0"/>
                  </a:lnTo>
                  <a:close/>
                </a:path>
              </a:pathLst>
            </a:custGeom>
            <a:solidFill>
              <a:srgbClr val="FF3131"/>
            </a:solidFill>
          </p:spPr>
        </p:sp>
      </p:grpSp>
      <p:sp>
        <p:nvSpPr>
          <p:cNvPr id="11" name="TextBox 11"/>
          <p:cNvSpPr txBox="1"/>
          <p:nvPr/>
        </p:nvSpPr>
        <p:spPr>
          <a:xfrm>
            <a:off x="7722841" y="1270864"/>
            <a:ext cx="2842089" cy="949081"/>
          </a:xfrm>
          <a:prstGeom prst="rect">
            <a:avLst/>
          </a:prstGeom>
        </p:spPr>
        <p:txBody>
          <a:bodyPr lIns="0" tIns="0" rIns="0" bIns="0" rtlCol="0" anchor="t">
            <a:spAutoFit/>
          </a:bodyPr>
          <a:lstStyle/>
          <a:p>
            <a:pPr algn="l">
              <a:lnSpc>
                <a:spcPts val="7625"/>
              </a:lnSpc>
            </a:pPr>
            <a:r>
              <a:rPr lang="en-US" sz="5446" dirty="0" err="1">
                <a:solidFill>
                  <a:srgbClr val="701B50"/>
                </a:solidFill>
                <a:latin typeface="Arimo Bold"/>
              </a:rPr>
              <a:t>Репресії</a:t>
            </a:r>
            <a:endParaRPr lang="en-US" sz="5446" dirty="0">
              <a:solidFill>
                <a:srgbClr val="701B50"/>
              </a:solidFill>
              <a:latin typeface="Arimo Bold"/>
            </a:endParaRPr>
          </a:p>
        </p:txBody>
      </p:sp>
      <p:sp>
        <p:nvSpPr>
          <p:cNvPr id="12" name="TextBox 12"/>
          <p:cNvSpPr txBox="1"/>
          <p:nvPr/>
        </p:nvSpPr>
        <p:spPr>
          <a:xfrm>
            <a:off x="3207496" y="2209543"/>
            <a:ext cx="14339963" cy="3847207"/>
          </a:xfrm>
          <a:prstGeom prst="rect">
            <a:avLst/>
          </a:prstGeom>
        </p:spPr>
        <p:txBody>
          <a:bodyPr wrap="square" lIns="0" tIns="0" rIns="0" bIns="0" rtlCol="0" anchor="t">
            <a:spAutoFit/>
          </a:bodyPr>
          <a:lstStyle/>
          <a:p>
            <a:pPr algn="ctr">
              <a:lnSpc>
                <a:spcPts val="4951"/>
              </a:lnSpc>
            </a:pPr>
            <a:r>
              <a:rPr lang="en-US" sz="3546" dirty="0" err="1">
                <a:solidFill>
                  <a:srgbClr val="000000"/>
                </a:solidFill>
                <a:latin typeface="Arimo Bold"/>
              </a:rPr>
              <a:t>Спочатку</a:t>
            </a:r>
            <a:r>
              <a:rPr lang="en-US" sz="3546" dirty="0">
                <a:solidFill>
                  <a:srgbClr val="000000"/>
                </a:solidFill>
                <a:latin typeface="Arimo Bold"/>
              </a:rPr>
              <a:t> </a:t>
            </a:r>
            <a:r>
              <a:rPr lang="en-US" sz="3546" dirty="0" err="1">
                <a:solidFill>
                  <a:srgbClr val="000000"/>
                </a:solidFill>
                <a:latin typeface="Arimo Bold"/>
              </a:rPr>
              <a:t>були</a:t>
            </a:r>
            <a:r>
              <a:rPr lang="en-US" sz="3546" dirty="0">
                <a:solidFill>
                  <a:srgbClr val="000000"/>
                </a:solidFill>
                <a:latin typeface="Arimo Bold"/>
              </a:rPr>
              <a:t> </a:t>
            </a:r>
            <a:r>
              <a:rPr lang="en-US" sz="3546" dirty="0" err="1">
                <a:solidFill>
                  <a:srgbClr val="000000"/>
                </a:solidFill>
                <a:latin typeface="Arimo Bold"/>
              </a:rPr>
              <a:t>заборонені</a:t>
            </a:r>
            <a:r>
              <a:rPr lang="en-US" sz="3546" dirty="0">
                <a:solidFill>
                  <a:srgbClr val="000000"/>
                </a:solidFill>
                <a:latin typeface="Arimo Bold"/>
              </a:rPr>
              <a:t> </a:t>
            </a:r>
            <a:r>
              <a:rPr lang="en-US" sz="3546" dirty="0" err="1">
                <a:solidFill>
                  <a:srgbClr val="000000"/>
                </a:solidFill>
                <a:latin typeface="Arimo Bold"/>
              </a:rPr>
              <a:t>літературні</a:t>
            </a:r>
            <a:r>
              <a:rPr lang="en-US" sz="3546" dirty="0">
                <a:solidFill>
                  <a:srgbClr val="000000"/>
                </a:solidFill>
                <a:latin typeface="Arimo Bold"/>
              </a:rPr>
              <a:t> </a:t>
            </a:r>
            <a:r>
              <a:rPr lang="en-US" sz="3546" dirty="0" err="1">
                <a:solidFill>
                  <a:srgbClr val="000000"/>
                </a:solidFill>
                <a:latin typeface="Arimo Bold"/>
              </a:rPr>
              <a:t>товариства</a:t>
            </a:r>
            <a:r>
              <a:rPr lang="en-US" sz="3546" dirty="0">
                <a:solidFill>
                  <a:srgbClr val="000000"/>
                </a:solidFill>
                <a:latin typeface="Arimo Bold"/>
              </a:rPr>
              <a:t>. </a:t>
            </a:r>
          </a:p>
          <a:p>
            <a:pPr algn="ctr">
              <a:lnSpc>
                <a:spcPts val="4951"/>
              </a:lnSpc>
            </a:pPr>
            <a:r>
              <a:rPr lang="en-US" sz="3546" dirty="0" err="1">
                <a:solidFill>
                  <a:srgbClr val="000000"/>
                </a:solidFill>
                <a:latin typeface="Arimo Bold"/>
              </a:rPr>
              <a:t>Під</a:t>
            </a:r>
            <a:r>
              <a:rPr lang="en-US" sz="3546" dirty="0">
                <a:solidFill>
                  <a:srgbClr val="000000"/>
                </a:solidFill>
                <a:latin typeface="Arimo Bold"/>
              </a:rPr>
              <a:t> </a:t>
            </a:r>
            <a:r>
              <a:rPr lang="en-US" sz="3546" dirty="0" err="1">
                <a:solidFill>
                  <a:srgbClr val="000000"/>
                </a:solidFill>
                <a:latin typeface="Arimo Bold"/>
              </a:rPr>
              <a:t>утиском</a:t>
            </a:r>
            <a:r>
              <a:rPr lang="en-US" sz="3546" dirty="0">
                <a:solidFill>
                  <a:srgbClr val="000000"/>
                </a:solidFill>
                <a:latin typeface="Arimo Bold"/>
              </a:rPr>
              <a:t> </a:t>
            </a:r>
            <a:r>
              <a:rPr lang="en-US" sz="3546" dirty="0" err="1">
                <a:solidFill>
                  <a:srgbClr val="000000"/>
                </a:solidFill>
                <a:latin typeface="Arimo Bold"/>
              </a:rPr>
              <a:t>опинилися</a:t>
            </a:r>
            <a:r>
              <a:rPr lang="en-US" sz="3546" dirty="0">
                <a:solidFill>
                  <a:srgbClr val="000000"/>
                </a:solidFill>
                <a:latin typeface="Arimo Bold"/>
              </a:rPr>
              <a:t> </a:t>
            </a:r>
            <a:r>
              <a:rPr lang="en-US" sz="3546" dirty="0" err="1">
                <a:solidFill>
                  <a:srgbClr val="000000"/>
                </a:solidFill>
                <a:latin typeface="Arimo Bold"/>
              </a:rPr>
              <a:t>науковці</a:t>
            </a:r>
            <a:r>
              <a:rPr lang="en-US" sz="3546" dirty="0">
                <a:solidFill>
                  <a:srgbClr val="000000"/>
                </a:solidFill>
                <a:latin typeface="Arimo Bold"/>
              </a:rPr>
              <a:t>, </a:t>
            </a:r>
            <a:r>
              <a:rPr lang="en-US" sz="3546" dirty="0" err="1">
                <a:solidFill>
                  <a:srgbClr val="000000"/>
                </a:solidFill>
                <a:latin typeface="Arimo Bold"/>
              </a:rPr>
              <a:t>освітяни</a:t>
            </a:r>
            <a:r>
              <a:rPr lang="en-US" sz="3546" dirty="0">
                <a:solidFill>
                  <a:srgbClr val="000000"/>
                </a:solidFill>
                <a:latin typeface="Arimo Bold"/>
              </a:rPr>
              <a:t>, </a:t>
            </a:r>
            <a:r>
              <a:rPr lang="en-US" sz="3546" dirty="0" err="1">
                <a:solidFill>
                  <a:srgbClr val="000000"/>
                </a:solidFill>
                <a:latin typeface="Arimo Bold"/>
              </a:rPr>
              <a:t>діячі</a:t>
            </a:r>
            <a:r>
              <a:rPr lang="en-US" sz="3546" dirty="0">
                <a:solidFill>
                  <a:srgbClr val="000000"/>
                </a:solidFill>
                <a:latin typeface="Arimo Bold"/>
              </a:rPr>
              <a:t> </a:t>
            </a:r>
            <a:r>
              <a:rPr lang="en-US" sz="3546" dirty="0" err="1">
                <a:solidFill>
                  <a:srgbClr val="000000"/>
                </a:solidFill>
                <a:latin typeface="Arimo Bold"/>
              </a:rPr>
              <a:t>сфери</a:t>
            </a:r>
            <a:r>
              <a:rPr lang="en-US" sz="3546" dirty="0">
                <a:solidFill>
                  <a:srgbClr val="000000"/>
                </a:solidFill>
                <a:latin typeface="Arimo Bold"/>
              </a:rPr>
              <a:t> </a:t>
            </a:r>
            <a:r>
              <a:rPr lang="en-US" sz="3546" dirty="0" err="1">
                <a:solidFill>
                  <a:srgbClr val="000000"/>
                </a:solidFill>
                <a:latin typeface="Arimo Bold"/>
              </a:rPr>
              <a:t>культури</a:t>
            </a:r>
            <a:r>
              <a:rPr lang="en-US" sz="3546" dirty="0">
                <a:solidFill>
                  <a:srgbClr val="000000"/>
                </a:solidFill>
                <a:latin typeface="Arimo Bold"/>
              </a:rPr>
              <a:t>.</a:t>
            </a:r>
          </a:p>
          <a:p>
            <a:pPr algn="ctr">
              <a:lnSpc>
                <a:spcPts val="4951"/>
              </a:lnSpc>
            </a:pPr>
            <a:r>
              <a:rPr lang="en-US" sz="3546" dirty="0" err="1" smtClean="0">
                <a:solidFill>
                  <a:srgbClr val="000000"/>
                </a:solidFill>
                <a:latin typeface="Arimo Bold"/>
              </a:rPr>
              <a:t>Початком</a:t>
            </a:r>
            <a:r>
              <a:rPr lang="en-US" sz="3546" dirty="0" smtClean="0">
                <a:solidFill>
                  <a:srgbClr val="000000"/>
                </a:solidFill>
                <a:latin typeface="Arimo Bold"/>
              </a:rPr>
              <a:t> </a:t>
            </a:r>
            <a:r>
              <a:rPr lang="en-US" sz="3546" dirty="0" err="1">
                <a:solidFill>
                  <a:srgbClr val="000000"/>
                </a:solidFill>
                <a:latin typeface="Arimo Bold"/>
              </a:rPr>
              <a:t>масового</a:t>
            </a:r>
            <a:r>
              <a:rPr lang="en-US" sz="3546" dirty="0">
                <a:solidFill>
                  <a:srgbClr val="000000"/>
                </a:solidFill>
                <a:latin typeface="Arimo Bold"/>
              </a:rPr>
              <a:t> </a:t>
            </a:r>
            <a:r>
              <a:rPr lang="en-US" sz="3546" dirty="0" err="1">
                <a:solidFill>
                  <a:srgbClr val="000000"/>
                </a:solidFill>
                <a:latin typeface="Arimo Bold"/>
              </a:rPr>
              <a:t>знищення</a:t>
            </a:r>
            <a:r>
              <a:rPr lang="en-US" sz="3546" dirty="0">
                <a:solidFill>
                  <a:srgbClr val="000000"/>
                </a:solidFill>
                <a:latin typeface="Arimo Bold"/>
              </a:rPr>
              <a:t> </a:t>
            </a:r>
            <a:r>
              <a:rPr lang="en-US" sz="3546" dirty="0" err="1">
                <a:solidFill>
                  <a:srgbClr val="000000"/>
                </a:solidFill>
                <a:latin typeface="Arimo Bold"/>
              </a:rPr>
              <a:t>української</a:t>
            </a:r>
            <a:r>
              <a:rPr lang="en-US" sz="3546" dirty="0">
                <a:solidFill>
                  <a:srgbClr val="000000"/>
                </a:solidFill>
                <a:latin typeface="Arimo Bold"/>
              </a:rPr>
              <a:t> </a:t>
            </a:r>
            <a:r>
              <a:rPr lang="en-US" sz="3546" dirty="0" err="1">
                <a:solidFill>
                  <a:srgbClr val="000000"/>
                </a:solidFill>
                <a:latin typeface="Arimo Bold"/>
              </a:rPr>
              <a:t>інтелігенції</a:t>
            </a:r>
            <a:r>
              <a:rPr lang="en-US" sz="3546" dirty="0">
                <a:solidFill>
                  <a:srgbClr val="000000"/>
                </a:solidFill>
                <a:latin typeface="Arimo Bold"/>
              </a:rPr>
              <a:t> </a:t>
            </a:r>
            <a:r>
              <a:rPr lang="en-US" sz="3546" dirty="0" smtClean="0">
                <a:solidFill>
                  <a:srgbClr val="000000"/>
                </a:solidFill>
                <a:latin typeface="Arimo Bold"/>
              </a:rPr>
              <a:t>є</a:t>
            </a:r>
            <a:r>
              <a:rPr lang="uk-UA" sz="3546" dirty="0" smtClean="0">
                <a:solidFill>
                  <a:srgbClr val="000000"/>
                </a:solidFill>
                <a:latin typeface="Arimo Bold"/>
              </a:rPr>
              <a:t> травень 1933 року</a:t>
            </a:r>
            <a:r>
              <a:rPr lang="en-US" sz="3546" dirty="0" smtClean="0">
                <a:solidFill>
                  <a:srgbClr val="000000"/>
                </a:solidFill>
                <a:latin typeface="Arimo Bold"/>
              </a:rPr>
              <a:t>, </a:t>
            </a:r>
            <a:r>
              <a:rPr lang="en-US" sz="3546" dirty="0" err="1">
                <a:solidFill>
                  <a:srgbClr val="000000"/>
                </a:solidFill>
                <a:latin typeface="Arimo Bold"/>
              </a:rPr>
              <a:t>коли</a:t>
            </a:r>
            <a:r>
              <a:rPr lang="en-US" sz="3546" dirty="0">
                <a:solidFill>
                  <a:srgbClr val="000000"/>
                </a:solidFill>
                <a:latin typeface="Arimo Bold"/>
              </a:rPr>
              <a:t> 12-13 </a:t>
            </a:r>
            <a:r>
              <a:rPr lang="en-US" sz="3546" dirty="0" err="1">
                <a:solidFill>
                  <a:srgbClr val="000000"/>
                </a:solidFill>
                <a:latin typeface="Arimo Bold"/>
              </a:rPr>
              <a:t>травня</a:t>
            </a:r>
            <a:r>
              <a:rPr lang="en-US" sz="3546" dirty="0">
                <a:solidFill>
                  <a:srgbClr val="000000"/>
                </a:solidFill>
                <a:latin typeface="Arimo Bold"/>
              </a:rPr>
              <a:t> </a:t>
            </a:r>
            <a:r>
              <a:rPr lang="en-US" sz="3546" dirty="0" err="1">
                <a:solidFill>
                  <a:srgbClr val="000000"/>
                </a:solidFill>
                <a:latin typeface="Arimo Bold"/>
              </a:rPr>
              <a:t>відбулися</a:t>
            </a:r>
            <a:r>
              <a:rPr lang="en-US" sz="3546" dirty="0">
                <a:solidFill>
                  <a:srgbClr val="000000"/>
                </a:solidFill>
                <a:latin typeface="Arimo Bold"/>
              </a:rPr>
              <a:t> </a:t>
            </a:r>
            <a:r>
              <a:rPr lang="en-US" sz="3546" dirty="0" err="1">
                <a:solidFill>
                  <a:srgbClr val="280C76"/>
                </a:solidFill>
                <a:latin typeface="Arimo Bold"/>
              </a:rPr>
              <a:t>арешт</a:t>
            </a:r>
            <a:r>
              <a:rPr lang="en-US" sz="3546" dirty="0">
                <a:solidFill>
                  <a:srgbClr val="280C76"/>
                </a:solidFill>
                <a:latin typeface="Arimo Bold"/>
              </a:rPr>
              <a:t> </a:t>
            </a:r>
            <a:r>
              <a:rPr lang="en-US" sz="3546" dirty="0" err="1">
                <a:solidFill>
                  <a:srgbClr val="280C76"/>
                </a:solidFill>
                <a:latin typeface="Arimo Bold"/>
              </a:rPr>
              <a:t>Михайла</a:t>
            </a:r>
            <a:r>
              <a:rPr lang="en-US" sz="3546" dirty="0">
                <a:solidFill>
                  <a:srgbClr val="280C76"/>
                </a:solidFill>
                <a:latin typeface="Arimo Bold"/>
              </a:rPr>
              <a:t> </a:t>
            </a:r>
            <a:r>
              <a:rPr lang="en-US" sz="3546" dirty="0" err="1">
                <a:solidFill>
                  <a:srgbClr val="280C76"/>
                </a:solidFill>
                <a:latin typeface="Arimo Bold"/>
              </a:rPr>
              <a:t>Ялового</a:t>
            </a:r>
            <a:r>
              <a:rPr lang="en-US" sz="3546" dirty="0">
                <a:solidFill>
                  <a:srgbClr val="280C76"/>
                </a:solidFill>
                <a:latin typeface="Arimo Bold"/>
              </a:rPr>
              <a:t> й </a:t>
            </a:r>
            <a:r>
              <a:rPr lang="en-US" sz="3546" dirty="0" err="1">
                <a:solidFill>
                  <a:srgbClr val="280C76"/>
                </a:solidFill>
                <a:latin typeface="Arimo Bold"/>
              </a:rPr>
              <a:t>самогубство</a:t>
            </a:r>
            <a:r>
              <a:rPr lang="en-US" sz="3546" dirty="0">
                <a:solidFill>
                  <a:srgbClr val="280C76"/>
                </a:solidFill>
                <a:latin typeface="Arimo Bold"/>
              </a:rPr>
              <a:t> </a:t>
            </a:r>
            <a:r>
              <a:rPr lang="en-US" sz="3546" dirty="0" err="1">
                <a:solidFill>
                  <a:srgbClr val="280C76"/>
                </a:solidFill>
                <a:latin typeface="Arimo Bold"/>
              </a:rPr>
              <a:t>Миколи</a:t>
            </a:r>
            <a:r>
              <a:rPr lang="en-US" sz="3546" dirty="0">
                <a:solidFill>
                  <a:srgbClr val="280C76"/>
                </a:solidFill>
                <a:latin typeface="Arimo Bold"/>
              </a:rPr>
              <a:t> </a:t>
            </a:r>
            <a:r>
              <a:rPr lang="en-US" sz="3546" dirty="0" err="1">
                <a:solidFill>
                  <a:srgbClr val="280C76"/>
                </a:solidFill>
                <a:latin typeface="Arimo Bold"/>
              </a:rPr>
              <a:t>Хвильового</a:t>
            </a:r>
            <a:r>
              <a:rPr lang="en-US" sz="3546" dirty="0">
                <a:solidFill>
                  <a:srgbClr val="280C76"/>
                </a:solidFill>
                <a:latin typeface="Arimo Bold"/>
              </a:rPr>
              <a:t>.</a:t>
            </a:r>
          </a:p>
        </p:txBody>
      </p:sp>
      <p:sp>
        <p:nvSpPr>
          <p:cNvPr id="13" name="TextBox 13"/>
          <p:cNvSpPr txBox="1"/>
          <p:nvPr/>
        </p:nvSpPr>
        <p:spPr>
          <a:xfrm>
            <a:off x="1786584" y="9238698"/>
            <a:ext cx="3623616" cy="487313"/>
          </a:xfrm>
          <a:prstGeom prst="rect">
            <a:avLst/>
          </a:prstGeom>
        </p:spPr>
        <p:txBody>
          <a:bodyPr wrap="square" lIns="0" tIns="0" rIns="0" bIns="0" rtlCol="0" anchor="t">
            <a:spAutoFit/>
          </a:bodyPr>
          <a:lstStyle/>
          <a:p>
            <a:pPr algn="l">
              <a:lnSpc>
                <a:spcPts val="3779"/>
              </a:lnSpc>
            </a:pPr>
            <a:r>
              <a:rPr lang="en-US" sz="2700" dirty="0" err="1">
                <a:solidFill>
                  <a:srgbClr val="000000"/>
                </a:solidFill>
                <a:latin typeface="PT Serif"/>
              </a:rPr>
              <a:t>Михайло</a:t>
            </a:r>
            <a:r>
              <a:rPr lang="en-US" sz="2700" dirty="0">
                <a:solidFill>
                  <a:srgbClr val="000000"/>
                </a:solidFill>
                <a:latin typeface="PT Serif"/>
              </a:rPr>
              <a:t> </a:t>
            </a:r>
            <a:r>
              <a:rPr lang="en-US" sz="2700" dirty="0" err="1">
                <a:solidFill>
                  <a:srgbClr val="000000"/>
                </a:solidFill>
                <a:latin typeface="PT Serif"/>
              </a:rPr>
              <a:t>Яловий</a:t>
            </a:r>
            <a:endParaRPr lang="en-US" sz="2700" dirty="0">
              <a:solidFill>
                <a:srgbClr val="000000"/>
              </a:solidFill>
              <a:latin typeface="PT Serif"/>
            </a:endParaRPr>
          </a:p>
        </p:txBody>
      </p:sp>
      <p:sp>
        <p:nvSpPr>
          <p:cNvPr id="14" name="TextBox 14"/>
          <p:cNvSpPr txBox="1"/>
          <p:nvPr/>
        </p:nvSpPr>
        <p:spPr>
          <a:xfrm>
            <a:off x="14706600" y="9246632"/>
            <a:ext cx="3352800" cy="487313"/>
          </a:xfrm>
          <a:prstGeom prst="rect">
            <a:avLst/>
          </a:prstGeom>
        </p:spPr>
        <p:txBody>
          <a:bodyPr wrap="square" lIns="0" tIns="0" rIns="0" bIns="0" rtlCol="0" anchor="t">
            <a:spAutoFit/>
          </a:bodyPr>
          <a:lstStyle/>
          <a:p>
            <a:pPr algn="l">
              <a:lnSpc>
                <a:spcPts val="3795"/>
              </a:lnSpc>
            </a:pPr>
            <a:r>
              <a:rPr lang="en-US" sz="2711" dirty="0" err="1">
                <a:solidFill>
                  <a:srgbClr val="000000"/>
                </a:solidFill>
                <a:latin typeface="PT Serif"/>
              </a:rPr>
              <a:t>Микола</a:t>
            </a:r>
            <a:r>
              <a:rPr lang="en-US" sz="2711" dirty="0">
                <a:solidFill>
                  <a:srgbClr val="000000"/>
                </a:solidFill>
                <a:latin typeface="PT Serif"/>
              </a:rPr>
              <a:t> </a:t>
            </a:r>
            <a:r>
              <a:rPr lang="en-US" sz="2711" dirty="0" err="1">
                <a:solidFill>
                  <a:srgbClr val="000000"/>
                </a:solidFill>
                <a:latin typeface="PT Serif"/>
              </a:rPr>
              <a:t>Хвильовий</a:t>
            </a:r>
            <a:endParaRPr lang="en-US" sz="2711" dirty="0">
              <a:solidFill>
                <a:srgbClr val="000000"/>
              </a:solidFill>
              <a:latin typeface="PT Serif"/>
            </a:endParaRPr>
          </a:p>
        </p:txBody>
      </p:sp>
      <p:sp>
        <p:nvSpPr>
          <p:cNvPr id="15" name="TextBox 15"/>
          <p:cNvSpPr txBox="1"/>
          <p:nvPr/>
        </p:nvSpPr>
        <p:spPr>
          <a:xfrm>
            <a:off x="6962223" y="7109374"/>
            <a:ext cx="5531844" cy="1011241"/>
          </a:xfrm>
          <a:prstGeom prst="rect">
            <a:avLst/>
          </a:prstGeom>
        </p:spPr>
        <p:txBody>
          <a:bodyPr lIns="0" tIns="0" rIns="0" bIns="0" rtlCol="0" anchor="t">
            <a:spAutoFit/>
          </a:bodyPr>
          <a:lstStyle/>
          <a:p>
            <a:pPr algn="ctr">
              <a:lnSpc>
                <a:spcPts val="3976"/>
              </a:lnSpc>
            </a:pPr>
            <a:r>
              <a:rPr lang="en-US" sz="2852" dirty="0" err="1">
                <a:solidFill>
                  <a:srgbClr val="000000"/>
                </a:solidFill>
                <a:latin typeface="Alegreya Bold"/>
              </a:rPr>
              <a:t>Перші</a:t>
            </a:r>
            <a:r>
              <a:rPr lang="en-US" sz="2852" dirty="0">
                <a:solidFill>
                  <a:srgbClr val="000000"/>
                </a:solidFill>
                <a:latin typeface="Alegreya Bold"/>
              </a:rPr>
              <a:t> </a:t>
            </a:r>
            <a:r>
              <a:rPr lang="en-US" sz="2852" dirty="0" err="1">
                <a:solidFill>
                  <a:srgbClr val="000000"/>
                </a:solidFill>
                <a:latin typeface="Alegreya Bold"/>
              </a:rPr>
              <a:t>хоробрі</a:t>
            </a:r>
            <a:r>
              <a:rPr lang="en-US" sz="2852" dirty="0">
                <a:solidFill>
                  <a:srgbClr val="000000"/>
                </a:solidFill>
                <a:latin typeface="Alegreya Bold"/>
              </a:rPr>
              <a:t>, </a:t>
            </a:r>
            <a:r>
              <a:rPr lang="en-US" sz="2852" dirty="0" err="1">
                <a:solidFill>
                  <a:srgbClr val="000000"/>
                </a:solidFill>
                <a:latin typeface="Alegreya Bold"/>
              </a:rPr>
              <a:t>які</a:t>
            </a:r>
            <a:r>
              <a:rPr lang="en-US" sz="2852" dirty="0">
                <a:solidFill>
                  <a:srgbClr val="000000"/>
                </a:solidFill>
                <a:latin typeface="Alegreya Bold"/>
              </a:rPr>
              <a:t> </a:t>
            </a:r>
            <a:r>
              <a:rPr lang="en-US" sz="2852" dirty="0" err="1">
                <a:solidFill>
                  <a:srgbClr val="000000"/>
                </a:solidFill>
                <a:latin typeface="Alegreya Bold"/>
              </a:rPr>
              <a:t>не</a:t>
            </a:r>
            <a:r>
              <a:rPr lang="en-US" sz="2852" dirty="0">
                <a:solidFill>
                  <a:srgbClr val="000000"/>
                </a:solidFill>
                <a:latin typeface="Alegreya Bold"/>
              </a:rPr>
              <a:t> </a:t>
            </a:r>
            <a:r>
              <a:rPr lang="en-US" sz="2852" dirty="0" err="1">
                <a:solidFill>
                  <a:srgbClr val="000000"/>
                </a:solidFill>
                <a:latin typeface="Alegreya Bold"/>
              </a:rPr>
              <a:t>були</a:t>
            </a:r>
            <a:r>
              <a:rPr lang="en-US" sz="2852" dirty="0">
                <a:solidFill>
                  <a:srgbClr val="000000"/>
                </a:solidFill>
                <a:latin typeface="Alegreya Bold"/>
              </a:rPr>
              <a:t> </a:t>
            </a:r>
            <a:r>
              <a:rPr lang="en-US" sz="2852" dirty="0" err="1">
                <a:solidFill>
                  <a:srgbClr val="000000"/>
                </a:solidFill>
                <a:latin typeface="Alegreya Bold"/>
              </a:rPr>
              <a:t>згодні</a:t>
            </a:r>
            <a:r>
              <a:rPr lang="en-US" sz="2852" dirty="0">
                <a:solidFill>
                  <a:srgbClr val="000000"/>
                </a:solidFill>
                <a:latin typeface="Alegreya Bold"/>
              </a:rPr>
              <a:t> з  </a:t>
            </a:r>
            <a:r>
              <a:rPr lang="en-US" sz="2852" dirty="0" err="1">
                <a:solidFill>
                  <a:srgbClr val="000000"/>
                </a:solidFill>
                <a:latin typeface="Alegreya Bold"/>
              </a:rPr>
              <a:t>радянським</a:t>
            </a:r>
            <a:r>
              <a:rPr lang="en-US" sz="2852" dirty="0">
                <a:solidFill>
                  <a:srgbClr val="000000"/>
                </a:solidFill>
                <a:latin typeface="Alegreya Bold"/>
              </a:rPr>
              <a:t> </a:t>
            </a:r>
            <a:r>
              <a:rPr lang="en-US" sz="2852" dirty="0" err="1">
                <a:solidFill>
                  <a:srgbClr val="000000"/>
                </a:solidFill>
                <a:latin typeface="Alegreya Bold"/>
              </a:rPr>
              <a:t>тоталітаризмом</a:t>
            </a:r>
            <a:r>
              <a:rPr lang="en-US" sz="2852" dirty="0">
                <a:solidFill>
                  <a:srgbClr val="000000"/>
                </a:solidFill>
                <a:latin typeface="Alegreya Bold"/>
              </a:rPr>
              <a:t>!</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D4CCCC"/>
        </a:solidFill>
        <a:effectLst/>
      </p:bgPr>
    </p:bg>
    <p:spTree>
      <p:nvGrpSpPr>
        <p:cNvPr id="1" name=""/>
        <p:cNvGrpSpPr/>
        <p:nvPr/>
      </p:nvGrpSpPr>
      <p:grpSpPr>
        <a:xfrm>
          <a:off x="0" y="0"/>
          <a:ext cx="0" cy="0"/>
          <a:chOff x="0" y="0"/>
          <a:chExt cx="0" cy="0"/>
        </a:xfrm>
      </p:grpSpPr>
      <p:sp>
        <p:nvSpPr>
          <p:cNvPr id="2" name="Freeform 2"/>
          <p:cNvSpPr/>
          <p:nvPr/>
        </p:nvSpPr>
        <p:spPr>
          <a:xfrm>
            <a:off x="-110431" y="-354405"/>
            <a:ext cx="18907125" cy="11834935"/>
          </a:xfrm>
          <a:custGeom>
            <a:avLst/>
            <a:gdLst/>
            <a:ahLst/>
            <a:cxnLst/>
            <a:rect l="l" t="t" r="r" b="b"/>
            <a:pathLst>
              <a:path w="18907125" h="18878550">
                <a:moveTo>
                  <a:pt x="0" y="0"/>
                </a:moveTo>
                <a:lnTo>
                  <a:pt x="18907125" y="0"/>
                </a:lnTo>
                <a:lnTo>
                  <a:pt x="18907125" y="18878550"/>
                </a:lnTo>
                <a:lnTo>
                  <a:pt x="0" y="18878550"/>
                </a:lnTo>
                <a:lnTo>
                  <a:pt x="0" y="0"/>
                </a:lnTo>
                <a:close/>
              </a:path>
            </a:pathLst>
          </a:custGeom>
          <a:blipFill>
            <a:blip r:embed="rId2">
              <a:alphaModFix amt="77000"/>
            </a:blip>
            <a:stretch>
              <a:fillRect/>
            </a:stretch>
          </a:blipFill>
        </p:spPr>
      </p:sp>
      <p:grpSp>
        <p:nvGrpSpPr>
          <p:cNvPr id="3" name="Group 3"/>
          <p:cNvGrpSpPr>
            <a:grpSpLocks noChangeAspect="1"/>
          </p:cNvGrpSpPr>
          <p:nvPr/>
        </p:nvGrpSpPr>
        <p:grpSpPr>
          <a:xfrm rot="180840">
            <a:off x="-102632" y="128121"/>
            <a:ext cx="18633196" cy="10613441"/>
            <a:chOff x="0" y="0"/>
            <a:chExt cx="24844261" cy="14151254"/>
          </a:xfrm>
        </p:grpSpPr>
        <p:sp>
          <p:nvSpPr>
            <p:cNvPr id="4" name="Freeform 4"/>
            <p:cNvSpPr/>
            <p:nvPr/>
          </p:nvSpPr>
          <p:spPr>
            <a:xfrm>
              <a:off x="0" y="0"/>
              <a:ext cx="24844248" cy="14151356"/>
            </a:xfrm>
            <a:custGeom>
              <a:avLst/>
              <a:gdLst/>
              <a:ahLst/>
              <a:cxnLst/>
              <a:rect l="l" t="t" r="r" b="b"/>
              <a:pathLst>
                <a:path w="24844248" h="14151356">
                  <a:moveTo>
                    <a:pt x="320040" y="456311"/>
                  </a:moveTo>
                  <a:lnTo>
                    <a:pt x="0" y="4799838"/>
                  </a:lnTo>
                  <a:lnTo>
                    <a:pt x="490093" y="14107795"/>
                  </a:lnTo>
                  <a:lnTo>
                    <a:pt x="1081024" y="14151356"/>
                  </a:lnTo>
                  <a:lnTo>
                    <a:pt x="24844248" y="12900152"/>
                  </a:lnTo>
                  <a:lnTo>
                    <a:pt x="24224107" y="1122680"/>
                  </a:lnTo>
                  <a:lnTo>
                    <a:pt x="8987028" y="0"/>
                  </a:lnTo>
                  <a:close/>
                </a:path>
              </a:pathLst>
            </a:custGeom>
            <a:blipFill>
              <a:blip r:embed="rId3"/>
              <a:stretch>
                <a:fillRect l="-76699" t="-13578" r="-118924" b="-111680"/>
              </a:stretch>
            </a:blipFill>
          </p:spPr>
        </p:sp>
      </p:grpSp>
      <p:sp>
        <p:nvSpPr>
          <p:cNvPr id="5" name="Freeform 5"/>
          <p:cNvSpPr/>
          <p:nvPr/>
        </p:nvSpPr>
        <p:spPr>
          <a:xfrm>
            <a:off x="456390" y="3996385"/>
            <a:ext cx="2409825" cy="3200400"/>
          </a:xfrm>
          <a:custGeom>
            <a:avLst/>
            <a:gdLst/>
            <a:ahLst/>
            <a:cxnLst/>
            <a:rect l="l" t="t" r="r" b="b"/>
            <a:pathLst>
              <a:path w="2409825" h="3200400">
                <a:moveTo>
                  <a:pt x="0" y="0"/>
                </a:moveTo>
                <a:lnTo>
                  <a:pt x="2409825" y="0"/>
                </a:lnTo>
                <a:lnTo>
                  <a:pt x="2409825" y="3200400"/>
                </a:lnTo>
                <a:lnTo>
                  <a:pt x="0" y="3200400"/>
                </a:lnTo>
                <a:lnTo>
                  <a:pt x="0" y="0"/>
                </a:lnTo>
                <a:close/>
              </a:path>
            </a:pathLst>
          </a:custGeom>
          <a:blipFill>
            <a:blip r:embed="rId4"/>
            <a:stretch>
              <a:fillRect/>
            </a:stretch>
          </a:blipFill>
        </p:spPr>
      </p:sp>
      <p:sp>
        <p:nvSpPr>
          <p:cNvPr id="6" name="Freeform 6"/>
          <p:cNvSpPr/>
          <p:nvPr/>
        </p:nvSpPr>
        <p:spPr>
          <a:xfrm>
            <a:off x="4855340" y="5155902"/>
            <a:ext cx="2047875" cy="3267075"/>
          </a:xfrm>
          <a:custGeom>
            <a:avLst/>
            <a:gdLst/>
            <a:ahLst/>
            <a:cxnLst/>
            <a:rect l="l" t="t" r="r" b="b"/>
            <a:pathLst>
              <a:path w="2047875" h="3267075">
                <a:moveTo>
                  <a:pt x="0" y="0"/>
                </a:moveTo>
                <a:lnTo>
                  <a:pt x="2047875" y="0"/>
                </a:lnTo>
                <a:lnTo>
                  <a:pt x="2047875" y="3267075"/>
                </a:lnTo>
                <a:lnTo>
                  <a:pt x="0" y="3267075"/>
                </a:lnTo>
                <a:lnTo>
                  <a:pt x="0" y="0"/>
                </a:lnTo>
                <a:close/>
              </a:path>
            </a:pathLst>
          </a:custGeom>
          <a:blipFill>
            <a:blip r:embed="rId5"/>
            <a:stretch>
              <a:fillRect/>
            </a:stretch>
          </a:blipFill>
        </p:spPr>
      </p:sp>
      <p:sp>
        <p:nvSpPr>
          <p:cNvPr id="7" name="Freeform 7"/>
          <p:cNvSpPr/>
          <p:nvPr/>
        </p:nvSpPr>
        <p:spPr>
          <a:xfrm>
            <a:off x="2531840" y="6902510"/>
            <a:ext cx="2143125" cy="3048000"/>
          </a:xfrm>
          <a:custGeom>
            <a:avLst/>
            <a:gdLst/>
            <a:ahLst/>
            <a:cxnLst/>
            <a:rect l="l" t="t" r="r" b="b"/>
            <a:pathLst>
              <a:path w="2143125" h="3048000">
                <a:moveTo>
                  <a:pt x="0" y="0"/>
                </a:moveTo>
                <a:lnTo>
                  <a:pt x="2143125" y="0"/>
                </a:lnTo>
                <a:lnTo>
                  <a:pt x="2143125" y="3048000"/>
                </a:lnTo>
                <a:lnTo>
                  <a:pt x="0" y="3048000"/>
                </a:lnTo>
                <a:lnTo>
                  <a:pt x="0" y="0"/>
                </a:lnTo>
                <a:close/>
              </a:path>
            </a:pathLst>
          </a:custGeom>
          <a:blipFill>
            <a:blip r:embed="rId6"/>
            <a:stretch>
              <a:fillRect/>
            </a:stretch>
          </a:blipFill>
        </p:spPr>
      </p:sp>
      <p:sp>
        <p:nvSpPr>
          <p:cNvPr id="8" name="Freeform 8"/>
          <p:cNvSpPr/>
          <p:nvPr/>
        </p:nvSpPr>
        <p:spPr>
          <a:xfrm>
            <a:off x="13888336" y="4190905"/>
            <a:ext cx="2057400" cy="3238500"/>
          </a:xfrm>
          <a:custGeom>
            <a:avLst/>
            <a:gdLst/>
            <a:ahLst/>
            <a:cxnLst/>
            <a:rect l="l" t="t" r="r" b="b"/>
            <a:pathLst>
              <a:path w="2057400" h="3238500">
                <a:moveTo>
                  <a:pt x="0" y="0"/>
                </a:moveTo>
                <a:lnTo>
                  <a:pt x="2057400" y="0"/>
                </a:lnTo>
                <a:lnTo>
                  <a:pt x="2057400" y="3238500"/>
                </a:lnTo>
                <a:lnTo>
                  <a:pt x="0" y="3238500"/>
                </a:lnTo>
                <a:lnTo>
                  <a:pt x="0" y="0"/>
                </a:lnTo>
                <a:close/>
              </a:path>
            </a:pathLst>
          </a:custGeom>
          <a:blipFill>
            <a:blip r:embed="rId7"/>
            <a:stretch>
              <a:fillRect/>
            </a:stretch>
          </a:blipFill>
        </p:spPr>
      </p:sp>
      <p:sp>
        <p:nvSpPr>
          <p:cNvPr id="9" name="Freeform 9"/>
          <p:cNvSpPr/>
          <p:nvPr/>
        </p:nvSpPr>
        <p:spPr>
          <a:xfrm>
            <a:off x="11863759" y="7168277"/>
            <a:ext cx="1819275" cy="2733675"/>
          </a:xfrm>
          <a:custGeom>
            <a:avLst/>
            <a:gdLst/>
            <a:ahLst/>
            <a:cxnLst/>
            <a:rect l="l" t="t" r="r" b="b"/>
            <a:pathLst>
              <a:path w="1819275" h="2733675">
                <a:moveTo>
                  <a:pt x="0" y="0"/>
                </a:moveTo>
                <a:lnTo>
                  <a:pt x="1819275" y="0"/>
                </a:lnTo>
                <a:lnTo>
                  <a:pt x="1819275" y="2733675"/>
                </a:lnTo>
                <a:lnTo>
                  <a:pt x="0" y="2733675"/>
                </a:lnTo>
                <a:lnTo>
                  <a:pt x="0" y="0"/>
                </a:lnTo>
                <a:close/>
              </a:path>
            </a:pathLst>
          </a:custGeom>
          <a:blipFill>
            <a:blip r:embed="rId8"/>
            <a:stretch>
              <a:fillRect/>
            </a:stretch>
          </a:blipFill>
        </p:spPr>
      </p:sp>
      <p:sp>
        <p:nvSpPr>
          <p:cNvPr id="10" name="Freeform 10"/>
          <p:cNvSpPr/>
          <p:nvPr/>
        </p:nvSpPr>
        <p:spPr>
          <a:xfrm>
            <a:off x="9496425" y="5158769"/>
            <a:ext cx="2190750" cy="3009900"/>
          </a:xfrm>
          <a:custGeom>
            <a:avLst/>
            <a:gdLst/>
            <a:ahLst/>
            <a:cxnLst/>
            <a:rect l="l" t="t" r="r" b="b"/>
            <a:pathLst>
              <a:path w="2190750" h="3009900">
                <a:moveTo>
                  <a:pt x="0" y="0"/>
                </a:moveTo>
                <a:lnTo>
                  <a:pt x="2190750" y="0"/>
                </a:lnTo>
                <a:lnTo>
                  <a:pt x="2190750" y="3009900"/>
                </a:lnTo>
                <a:lnTo>
                  <a:pt x="0" y="3009900"/>
                </a:lnTo>
                <a:lnTo>
                  <a:pt x="0" y="0"/>
                </a:lnTo>
                <a:close/>
              </a:path>
            </a:pathLst>
          </a:custGeom>
          <a:blipFill>
            <a:blip r:embed="rId9"/>
            <a:stretch>
              <a:fillRect/>
            </a:stretch>
          </a:blipFill>
        </p:spPr>
      </p:sp>
      <p:grpSp>
        <p:nvGrpSpPr>
          <p:cNvPr id="11" name="Group 11"/>
          <p:cNvGrpSpPr>
            <a:grpSpLocks noChangeAspect="1"/>
          </p:cNvGrpSpPr>
          <p:nvPr/>
        </p:nvGrpSpPr>
        <p:grpSpPr>
          <a:xfrm rot="1254720">
            <a:off x="-615686" y="8706374"/>
            <a:ext cx="5825890" cy="2374697"/>
            <a:chOff x="0" y="0"/>
            <a:chExt cx="7767853" cy="3166262"/>
          </a:xfrm>
        </p:grpSpPr>
        <p:sp>
          <p:nvSpPr>
            <p:cNvPr id="12" name="Freeform 12"/>
            <p:cNvSpPr/>
            <p:nvPr/>
          </p:nvSpPr>
          <p:spPr>
            <a:xfrm>
              <a:off x="0" y="0"/>
              <a:ext cx="7767828" cy="3166237"/>
            </a:xfrm>
            <a:custGeom>
              <a:avLst/>
              <a:gdLst/>
              <a:ahLst/>
              <a:cxnLst/>
              <a:rect l="l" t="t" r="r" b="b"/>
              <a:pathLst>
                <a:path w="7767828" h="3166237">
                  <a:moveTo>
                    <a:pt x="0" y="0"/>
                  </a:moveTo>
                  <a:lnTo>
                    <a:pt x="1209802" y="3166237"/>
                  </a:lnTo>
                  <a:lnTo>
                    <a:pt x="7766050" y="661035"/>
                  </a:lnTo>
                  <a:lnTo>
                    <a:pt x="7767828" y="21336"/>
                  </a:lnTo>
                  <a:lnTo>
                    <a:pt x="0" y="0"/>
                  </a:lnTo>
                  <a:close/>
                </a:path>
              </a:pathLst>
            </a:custGeom>
            <a:blipFill>
              <a:blip r:embed="rId10"/>
              <a:stretch>
                <a:fillRect l="-45897" t="-306" b="-247229"/>
              </a:stretch>
            </a:blipFill>
          </p:spPr>
        </p:sp>
      </p:grpSp>
      <p:sp>
        <p:nvSpPr>
          <p:cNvPr id="13" name="Freeform 13"/>
          <p:cNvSpPr/>
          <p:nvPr/>
        </p:nvSpPr>
        <p:spPr>
          <a:xfrm>
            <a:off x="7120861" y="7168267"/>
            <a:ext cx="2162175" cy="2781300"/>
          </a:xfrm>
          <a:custGeom>
            <a:avLst/>
            <a:gdLst/>
            <a:ahLst/>
            <a:cxnLst/>
            <a:rect l="l" t="t" r="r" b="b"/>
            <a:pathLst>
              <a:path w="2162175" h="2781300">
                <a:moveTo>
                  <a:pt x="0" y="0"/>
                </a:moveTo>
                <a:lnTo>
                  <a:pt x="2162175" y="0"/>
                </a:lnTo>
                <a:lnTo>
                  <a:pt x="2162175" y="2781300"/>
                </a:lnTo>
                <a:lnTo>
                  <a:pt x="0" y="2781300"/>
                </a:lnTo>
                <a:lnTo>
                  <a:pt x="0" y="0"/>
                </a:lnTo>
                <a:close/>
              </a:path>
            </a:pathLst>
          </a:custGeom>
          <a:blipFill>
            <a:blip r:embed="rId11"/>
            <a:stretch>
              <a:fillRect/>
            </a:stretch>
          </a:blipFill>
        </p:spPr>
      </p:sp>
      <p:sp>
        <p:nvSpPr>
          <p:cNvPr id="14" name="Freeform 14"/>
          <p:cNvSpPr/>
          <p:nvPr/>
        </p:nvSpPr>
        <p:spPr>
          <a:xfrm>
            <a:off x="15763504" y="7168267"/>
            <a:ext cx="2085975" cy="2733675"/>
          </a:xfrm>
          <a:custGeom>
            <a:avLst/>
            <a:gdLst/>
            <a:ahLst/>
            <a:cxnLst/>
            <a:rect l="l" t="t" r="r" b="b"/>
            <a:pathLst>
              <a:path w="2085975" h="2733675">
                <a:moveTo>
                  <a:pt x="0" y="0"/>
                </a:moveTo>
                <a:lnTo>
                  <a:pt x="2085975" y="0"/>
                </a:lnTo>
                <a:lnTo>
                  <a:pt x="2085975" y="2733675"/>
                </a:lnTo>
                <a:lnTo>
                  <a:pt x="0" y="2733675"/>
                </a:lnTo>
                <a:lnTo>
                  <a:pt x="0" y="0"/>
                </a:lnTo>
                <a:close/>
              </a:path>
            </a:pathLst>
          </a:custGeom>
          <a:blipFill>
            <a:blip r:embed="rId12"/>
            <a:stretch>
              <a:fillRect/>
            </a:stretch>
          </a:blipFill>
        </p:spPr>
      </p:sp>
      <p:sp>
        <p:nvSpPr>
          <p:cNvPr id="15" name="TextBox 15"/>
          <p:cNvSpPr txBox="1"/>
          <p:nvPr/>
        </p:nvSpPr>
        <p:spPr>
          <a:xfrm>
            <a:off x="1166593" y="438236"/>
            <a:ext cx="15382437" cy="2563835"/>
          </a:xfrm>
          <a:prstGeom prst="rect">
            <a:avLst/>
          </a:prstGeom>
        </p:spPr>
        <p:txBody>
          <a:bodyPr lIns="0" tIns="0" rIns="0" bIns="0" rtlCol="0" anchor="t">
            <a:spAutoFit/>
          </a:bodyPr>
          <a:lstStyle/>
          <a:p>
            <a:pPr algn="ctr">
              <a:lnSpc>
                <a:spcPts val="4049"/>
              </a:lnSpc>
            </a:pPr>
            <a:r>
              <a:rPr lang="en-US" sz="2936">
                <a:solidFill>
                  <a:srgbClr val="000000"/>
                </a:solidFill>
                <a:latin typeface="Arimo Bold"/>
              </a:rPr>
              <a:t>Під час боротьби з </a:t>
            </a:r>
            <a:r>
              <a:rPr lang="en-US" sz="2936">
                <a:solidFill>
                  <a:srgbClr val="004AAD"/>
                </a:solidFill>
                <a:latin typeface="Arimo Bold"/>
              </a:rPr>
              <a:t>«націоналістичною контрреволюцією» </a:t>
            </a:r>
            <a:r>
              <a:rPr lang="en-US" sz="2936">
                <a:solidFill>
                  <a:srgbClr val="000000"/>
                </a:solidFill>
                <a:latin typeface="Arimo Bold"/>
              </a:rPr>
              <a:t>знищено в концтаборах режисера Леся Курбаса, митця М. Бойчука, письменників М. Куліша, М. Зерова, Г.Косинку. </a:t>
            </a:r>
            <a:r>
              <a:rPr lang="en-US" sz="2936">
                <a:solidFill>
                  <a:srgbClr val="004AAD"/>
                </a:solidFill>
                <a:latin typeface="Arimo Bold"/>
              </a:rPr>
              <a:t>У таборах у часи сталінізму загинули:</a:t>
            </a:r>
            <a:r>
              <a:rPr lang="en-US" sz="2936">
                <a:solidFill>
                  <a:srgbClr val="000000"/>
                </a:solidFill>
                <a:latin typeface="Arimo Bold"/>
              </a:rPr>
              <a:t> Михайло Драй-Хмара, Павло Филипович, Євген Плужник, Дмитро Фальківський, Олекса Влизько, Валер’ян Підмогильний, Майк Йогансен, Михайль Семенко, Кость Буревій…</a:t>
            </a:r>
          </a:p>
        </p:txBody>
      </p:sp>
      <p:sp>
        <p:nvSpPr>
          <p:cNvPr id="16" name="TextBox 16"/>
          <p:cNvSpPr txBox="1"/>
          <p:nvPr/>
        </p:nvSpPr>
        <p:spPr>
          <a:xfrm>
            <a:off x="5326599" y="3741982"/>
            <a:ext cx="8515140" cy="1194425"/>
          </a:xfrm>
          <a:prstGeom prst="rect">
            <a:avLst/>
          </a:prstGeom>
        </p:spPr>
        <p:txBody>
          <a:bodyPr lIns="0" tIns="0" rIns="0" bIns="0" rtlCol="0" anchor="t">
            <a:spAutoFit/>
          </a:bodyPr>
          <a:lstStyle/>
          <a:p>
            <a:pPr algn="ctr">
              <a:lnSpc>
                <a:spcPts val="4723"/>
              </a:lnSpc>
            </a:pPr>
            <a:r>
              <a:rPr lang="en-US" sz="3395">
                <a:solidFill>
                  <a:srgbClr val="701B50"/>
                </a:solidFill>
                <a:latin typeface="Arimo Bold"/>
              </a:rPr>
              <a:t>Обличчя української культури, знищені рядянською репресивною системою</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E2E3E4"/>
        </a:solidFill>
        <a:effectLst/>
      </p:bgPr>
    </p:bg>
    <p:spTree>
      <p:nvGrpSpPr>
        <p:cNvPr id="1" name=""/>
        <p:cNvGrpSpPr/>
        <p:nvPr/>
      </p:nvGrpSpPr>
      <p:grpSpPr>
        <a:xfrm>
          <a:off x="0" y="0"/>
          <a:ext cx="0" cy="0"/>
          <a:chOff x="0" y="0"/>
          <a:chExt cx="0" cy="0"/>
        </a:xfrm>
      </p:grpSpPr>
      <p:sp>
        <p:nvSpPr>
          <p:cNvPr id="2" name="Freeform 2"/>
          <p:cNvSpPr/>
          <p:nvPr/>
        </p:nvSpPr>
        <p:spPr>
          <a:xfrm>
            <a:off x="-86858" y="0"/>
            <a:ext cx="18592800" cy="10287000"/>
          </a:xfrm>
          <a:custGeom>
            <a:avLst/>
            <a:gdLst/>
            <a:ahLst/>
            <a:cxnLst/>
            <a:rect l="l" t="t" r="r" b="b"/>
            <a:pathLst>
              <a:path w="17859375" h="9719758">
                <a:moveTo>
                  <a:pt x="0" y="0"/>
                </a:moveTo>
                <a:lnTo>
                  <a:pt x="17859375" y="0"/>
                </a:lnTo>
                <a:lnTo>
                  <a:pt x="17859375" y="9719758"/>
                </a:lnTo>
                <a:lnTo>
                  <a:pt x="0" y="9719758"/>
                </a:lnTo>
                <a:lnTo>
                  <a:pt x="0" y="0"/>
                </a:lnTo>
                <a:close/>
              </a:path>
            </a:pathLst>
          </a:custGeom>
          <a:blipFill>
            <a:blip r:embed="rId2">
              <a:alphaModFix amt="24000"/>
            </a:blip>
            <a:stretch>
              <a:fillRect t="-4268"/>
            </a:stretch>
          </a:blipFill>
        </p:spPr>
      </p:sp>
      <p:sp>
        <p:nvSpPr>
          <p:cNvPr id="3" name="Freeform 3"/>
          <p:cNvSpPr/>
          <p:nvPr/>
        </p:nvSpPr>
        <p:spPr>
          <a:xfrm>
            <a:off x="1599105" y="565728"/>
            <a:ext cx="6886575" cy="8877300"/>
          </a:xfrm>
          <a:custGeom>
            <a:avLst/>
            <a:gdLst/>
            <a:ahLst/>
            <a:cxnLst/>
            <a:rect l="l" t="t" r="r" b="b"/>
            <a:pathLst>
              <a:path w="6886575" h="8877300">
                <a:moveTo>
                  <a:pt x="0" y="0"/>
                </a:moveTo>
                <a:lnTo>
                  <a:pt x="6886575" y="0"/>
                </a:lnTo>
                <a:lnTo>
                  <a:pt x="6886575" y="8877300"/>
                </a:lnTo>
                <a:lnTo>
                  <a:pt x="0" y="8877300"/>
                </a:lnTo>
                <a:lnTo>
                  <a:pt x="0" y="0"/>
                </a:lnTo>
                <a:close/>
              </a:path>
            </a:pathLst>
          </a:custGeom>
          <a:blipFill>
            <a:blip r:embed="rId3"/>
            <a:stretch>
              <a:fillRect/>
            </a:stretch>
          </a:blipFill>
        </p:spPr>
      </p:sp>
      <p:sp>
        <p:nvSpPr>
          <p:cNvPr id="4" name="Freeform 4"/>
          <p:cNvSpPr/>
          <p:nvPr/>
        </p:nvSpPr>
        <p:spPr>
          <a:xfrm>
            <a:off x="12826308" y="3579381"/>
            <a:ext cx="4076700" cy="5553075"/>
          </a:xfrm>
          <a:custGeom>
            <a:avLst/>
            <a:gdLst/>
            <a:ahLst/>
            <a:cxnLst/>
            <a:rect l="l" t="t" r="r" b="b"/>
            <a:pathLst>
              <a:path w="4076700" h="5553075">
                <a:moveTo>
                  <a:pt x="0" y="0"/>
                </a:moveTo>
                <a:lnTo>
                  <a:pt x="4076700" y="0"/>
                </a:lnTo>
                <a:lnTo>
                  <a:pt x="4076700" y="5553075"/>
                </a:lnTo>
                <a:lnTo>
                  <a:pt x="0" y="5553075"/>
                </a:lnTo>
                <a:lnTo>
                  <a:pt x="0" y="0"/>
                </a:lnTo>
                <a:close/>
              </a:path>
            </a:pathLst>
          </a:custGeom>
          <a:blipFill>
            <a:blip r:embed="rId4"/>
            <a:stretch>
              <a:fillRect/>
            </a:stretch>
          </a:blipFill>
        </p:spPr>
      </p:sp>
      <p:sp>
        <p:nvSpPr>
          <p:cNvPr id="5" name="TextBox 5"/>
          <p:cNvSpPr txBox="1"/>
          <p:nvPr/>
        </p:nvSpPr>
        <p:spPr>
          <a:xfrm>
            <a:off x="9209542" y="1667323"/>
            <a:ext cx="8049644" cy="1908772"/>
          </a:xfrm>
          <a:prstGeom prst="rect">
            <a:avLst/>
          </a:prstGeom>
        </p:spPr>
        <p:txBody>
          <a:bodyPr lIns="0" tIns="0" rIns="0" bIns="0" rtlCol="0" anchor="t">
            <a:spAutoFit/>
          </a:bodyPr>
          <a:lstStyle/>
          <a:p>
            <a:pPr algn="l">
              <a:lnSpc>
                <a:spcPts val="5024"/>
              </a:lnSpc>
            </a:pPr>
            <a:r>
              <a:rPr lang="en-US" sz="3591">
                <a:solidFill>
                  <a:srgbClr val="000000"/>
                </a:solidFill>
                <a:latin typeface="Alegreya Ultra-Bold"/>
              </a:rPr>
              <a:t>"Арешт Ялового - це розстріл цілої</a:t>
            </a:r>
          </a:p>
          <a:p>
            <a:pPr algn="l">
              <a:lnSpc>
                <a:spcPts val="5024"/>
              </a:lnSpc>
            </a:pPr>
            <a:r>
              <a:rPr lang="en-US" sz="3591">
                <a:solidFill>
                  <a:srgbClr val="000000"/>
                </a:solidFill>
                <a:latin typeface="Alegreya Ultra-Bold"/>
              </a:rPr>
              <a:t>Генерації..." - </a:t>
            </a:r>
          </a:p>
          <a:p>
            <a:pPr algn="r">
              <a:lnSpc>
                <a:spcPts val="5024"/>
              </a:lnSpc>
            </a:pPr>
            <a:r>
              <a:rPr lang="en-US" sz="3591">
                <a:solidFill>
                  <a:srgbClr val="000000"/>
                </a:solidFill>
                <a:latin typeface="Alegreya Ultra-Bold"/>
              </a:rPr>
              <a:t>Микола Хвильовий</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D4CCCC"/>
        </a:solidFill>
        <a:effectLst/>
      </p:bgPr>
    </p:bg>
    <p:spTree>
      <p:nvGrpSpPr>
        <p:cNvPr id="1" name=""/>
        <p:cNvGrpSpPr/>
        <p:nvPr/>
      </p:nvGrpSpPr>
      <p:grpSpPr>
        <a:xfrm>
          <a:off x="0" y="0"/>
          <a:ext cx="0" cy="0"/>
          <a:chOff x="0" y="0"/>
          <a:chExt cx="0" cy="0"/>
        </a:xfrm>
      </p:grpSpPr>
      <p:sp>
        <p:nvSpPr>
          <p:cNvPr id="2" name="Freeform 2"/>
          <p:cNvSpPr/>
          <p:nvPr/>
        </p:nvSpPr>
        <p:spPr>
          <a:xfrm>
            <a:off x="-250660" y="-7398020"/>
            <a:ext cx="18907125" cy="18878550"/>
          </a:xfrm>
          <a:custGeom>
            <a:avLst/>
            <a:gdLst/>
            <a:ahLst/>
            <a:cxnLst/>
            <a:rect l="l" t="t" r="r" b="b"/>
            <a:pathLst>
              <a:path w="18907125" h="18878550">
                <a:moveTo>
                  <a:pt x="0" y="0"/>
                </a:moveTo>
                <a:lnTo>
                  <a:pt x="18907125" y="0"/>
                </a:lnTo>
                <a:lnTo>
                  <a:pt x="18907125" y="18878550"/>
                </a:lnTo>
                <a:lnTo>
                  <a:pt x="0" y="18878550"/>
                </a:lnTo>
                <a:lnTo>
                  <a:pt x="0" y="0"/>
                </a:lnTo>
                <a:close/>
              </a:path>
            </a:pathLst>
          </a:custGeom>
          <a:blipFill>
            <a:blip r:embed="rId2">
              <a:alphaModFix amt="77000"/>
            </a:blip>
            <a:stretch>
              <a:fillRect/>
            </a:stretch>
          </a:blipFill>
        </p:spPr>
      </p:sp>
      <p:sp>
        <p:nvSpPr>
          <p:cNvPr id="3" name="Freeform 3"/>
          <p:cNvSpPr/>
          <p:nvPr/>
        </p:nvSpPr>
        <p:spPr>
          <a:xfrm>
            <a:off x="0" y="1415167"/>
            <a:ext cx="18288000" cy="8150038"/>
          </a:xfrm>
          <a:custGeom>
            <a:avLst/>
            <a:gdLst/>
            <a:ahLst/>
            <a:cxnLst/>
            <a:rect l="l" t="t" r="r" b="b"/>
            <a:pathLst>
              <a:path w="18288000" h="8150038">
                <a:moveTo>
                  <a:pt x="0" y="0"/>
                </a:moveTo>
                <a:lnTo>
                  <a:pt x="18288000" y="0"/>
                </a:lnTo>
                <a:lnTo>
                  <a:pt x="18288000" y="8150038"/>
                </a:lnTo>
                <a:lnTo>
                  <a:pt x="0" y="8150038"/>
                </a:lnTo>
                <a:lnTo>
                  <a:pt x="0" y="0"/>
                </a:lnTo>
                <a:close/>
              </a:path>
            </a:pathLst>
          </a:custGeom>
          <a:blipFill>
            <a:blip r:embed="rId3"/>
            <a:stretch>
              <a:fillRect l="-1105" t="-6610" r="-34455" b="-6543"/>
            </a:stretch>
          </a:blipFill>
        </p:spPr>
      </p:sp>
      <p:sp>
        <p:nvSpPr>
          <p:cNvPr id="4" name="Freeform 4"/>
          <p:cNvSpPr/>
          <p:nvPr/>
        </p:nvSpPr>
        <p:spPr>
          <a:xfrm rot="-10800000">
            <a:off x="58916" y="1413834"/>
            <a:ext cx="18287971" cy="8150038"/>
          </a:xfrm>
          <a:custGeom>
            <a:avLst/>
            <a:gdLst/>
            <a:ahLst/>
            <a:cxnLst/>
            <a:rect l="l" t="t" r="r" b="b"/>
            <a:pathLst>
              <a:path w="18287971" h="8150038">
                <a:moveTo>
                  <a:pt x="0" y="0"/>
                </a:moveTo>
                <a:lnTo>
                  <a:pt x="18287971" y="0"/>
                </a:lnTo>
                <a:lnTo>
                  <a:pt x="18287971" y="8150038"/>
                </a:lnTo>
                <a:lnTo>
                  <a:pt x="0" y="8150038"/>
                </a:lnTo>
                <a:lnTo>
                  <a:pt x="0" y="0"/>
                </a:lnTo>
                <a:close/>
              </a:path>
            </a:pathLst>
          </a:custGeom>
          <a:blipFill>
            <a:blip r:embed="rId3"/>
            <a:stretch>
              <a:fillRect t="-6610" r="-35560" b="-6543"/>
            </a:stretch>
          </a:blipFill>
        </p:spPr>
      </p:sp>
      <p:sp>
        <p:nvSpPr>
          <p:cNvPr id="5" name="Freeform 5"/>
          <p:cNvSpPr/>
          <p:nvPr/>
        </p:nvSpPr>
        <p:spPr>
          <a:xfrm>
            <a:off x="10666819" y="732111"/>
            <a:ext cx="6591300" cy="8791575"/>
          </a:xfrm>
          <a:custGeom>
            <a:avLst/>
            <a:gdLst/>
            <a:ahLst/>
            <a:cxnLst/>
            <a:rect l="l" t="t" r="r" b="b"/>
            <a:pathLst>
              <a:path w="6591300" h="8791575">
                <a:moveTo>
                  <a:pt x="0" y="0"/>
                </a:moveTo>
                <a:lnTo>
                  <a:pt x="6591300" y="0"/>
                </a:lnTo>
                <a:lnTo>
                  <a:pt x="6591300" y="8791575"/>
                </a:lnTo>
                <a:lnTo>
                  <a:pt x="0" y="8791575"/>
                </a:lnTo>
                <a:lnTo>
                  <a:pt x="0" y="0"/>
                </a:lnTo>
                <a:close/>
              </a:path>
            </a:pathLst>
          </a:custGeom>
          <a:blipFill>
            <a:blip r:embed="rId4"/>
            <a:stretch>
              <a:fillRect/>
            </a:stretch>
          </a:blipFill>
        </p:spPr>
      </p:sp>
      <p:sp>
        <p:nvSpPr>
          <p:cNvPr id="6" name="TextBox 6"/>
          <p:cNvSpPr txBox="1"/>
          <p:nvPr/>
        </p:nvSpPr>
        <p:spPr>
          <a:xfrm>
            <a:off x="989257" y="2645369"/>
            <a:ext cx="8282997" cy="4954572"/>
          </a:xfrm>
          <a:prstGeom prst="rect">
            <a:avLst/>
          </a:prstGeom>
        </p:spPr>
        <p:txBody>
          <a:bodyPr lIns="0" tIns="0" rIns="0" bIns="0" rtlCol="0" anchor="t">
            <a:spAutoFit/>
          </a:bodyPr>
          <a:lstStyle/>
          <a:p>
            <a:pPr algn="l">
              <a:lnSpc>
                <a:spcPts val="3901"/>
              </a:lnSpc>
            </a:pPr>
            <a:r>
              <a:rPr lang="en-US" sz="2808">
                <a:solidFill>
                  <a:srgbClr val="000000"/>
                </a:solidFill>
                <a:latin typeface="Arimo"/>
              </a:rPr>
              <a:t>У 1937 році в Києві було вбито художників Івана Липківського, Івана Падалку, Василя Седляра, Івана Орла-Орленка та засновника оригінальної мистецької школи Михайла Бойчука. Їх НКВС СРСР розстріляв в один день, 13 липня 1937 року, звинувативши у належності до “контрреволюційної націонал-фашистської організації”. Тоді Радянський Союз знищив цілий пласт представників українського образотворчого мистецтва.</a:t>
            </a:r>
          </a:p>
        </p:txBody>
      </p:sp>
      <p:sp>
        <p:nvSpPr>
          <p:cNvPr id="7" name="TextBox 7"/>
          <p:cNvSpPr txBox="1"/>
          <p:nvPr/>
        </p:nvSpPr>
        <p:spPr>
          <a:xfrm>
            <a:off x="5128289" y="7502128"/>
            <a:ext cx="3973306" cy="941746"/>
          </a:xfrm>
          <a:prstGeom prst="rect">
            <a:avLst/>
          </a:prstGeom>
        </p:spPr>
        <p:txBody>
          <a:bodyPr lIns="0" tIns="0" rIns="0" bIns="0" rtlCol="0" anchor="t">
            <a:spAutoFit/>
          </a:bodyPr>
          <a:lstStyle/>
          <a:p>
            <a:pPr algn="just">
              <a:lnSpc>
                <a:spcPts val="3711"/>
              </a:lnSpc>
            </a:pPr>
            <a:r>
              <a:rPr lang="en-US" sz="2703">
                <a:solidFill>
                  <a:srgbClr val="AC2B22"/>
                </a:solidFill>
                <a:latin typeface="PT Serif Bold"/>
              </a:rPr>
              <a:t>“Збирання помідорів” Іван Падалка, 1932 рік</a:t>
            </a:r>
          </a:p>
        </p:txBody>
      </p:sp>
      <p:sp>
        <p:nvSpPr>
          <p:cNvPr id="8" name="TextBox 8"/>
          <p:cNvSpPr txBox="1"/>
          <p:nvPr/>
        </p:nvSpPr>
        <p:spPr>
          <a:xfrm>
            <a:off x="989600" y="485994"/>
            <a:ext cx="8803310" cy="1053815"/>
          </a:xfrm>
          <a:prstGeom prst="rect">
            <a:avLst/>
          </a:prstGeom>
        </p:spPr>
        <p:txBody>
          <a:bodyPr lIns="0" tIns="0" rIns="0" bIns="0" rtlCol="0" anchor="t">
            <a:spAutoFit/>
          </a:bodyPr>
          <a:lstStyle/>
          <a:p>
            <a:pPr algn="l">
              <a:lnSpc>
                <a:spcPts val="9520"/>
              </a:lnSpc>
            </a:pPr>
            <a:r>
              <a:rPr lang="en-US" sz="4800" dirty="0" err="1">
                <a:solidFill>
                  <a:srgbClr val="AC2B22"/>
                </a:solidFill>
                <a:latin typeface="Arimo Bold"/>
              </a:rPr>
              <a:t>Знищення</a:t>
            </a:r>
            <a:r>
              <a:rPr lang="en-US" sz="4800" dirty="0">
                <a:solidFill>
                  <a:srgbClr val="AC2B22"/>
                </a:solidFill>
                <a:latin typeface="Arimo Bold"/>
              </a:rPr>
              <a:t> </a:t>
            </a:r>
            <a:r>
              <a:rPr lang="en-US" sz="4800" dirty="0" err="1">
                <a:solidFill>
                  <a:srgbClr val="AC2B22"/>
                </a:solidFill>
                <a:latin typeface="Arimo Bold"/>
              </a:rPr>
              <a:t>живопису</a:t>
            </a:r>
            <a:endParaRPr lang="en-US" sz="4800" dirty="0">
              <a:solidFill>
                <a:srgbClr val="AC2B22"/>
              </a:solidFill>
              <a:latin typeface="Arimo Bold"/>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D4CCCC"/>
        </a:solidFill>
        <a:effectLst/>
      </p:bgPr>
    </p:bg>
    <p:spTree>
      <p:nvGrpSpPr>
        <p:cNvPr id="1" name=""/>
        <p:cNvGrpSpPr/>
        <p:nvPr/>
      </p:nvGrpSpPr>
      <p:grpSpPr>
        <a:xfrm>
          <a:off x="0" y="0"/>
          <a:ext cx="0" cy="0"/>
          <a:chOff x="0" y="0"/>
          <a:chExt cx="0" cy="0"/>
        </a:xfrm>
      </p:grpSpPr>
      <p:sp>
        <p:nvSpPr>
          <p:cNvPr id="2" name="Freeform 2"/>
          <p:cNvSpPr/>
          <p:nvPr/>
        </p:nvSpPr>
        <p:spPr>
          <a:xfrm>
            <a:off x="-250660" y="-266700"/>
            <a:ext cx="18907125" cy="11747230"/>
          </a:xfrm>
          <a:custGeom>
            <a:avLst/>
            <a:gdLst/>
            <a:ahLst/>
            <a:cxnLst/>
            <a:rect l="l" t="t" r="r" b="b"/>
            <a:pathLst>
              <a:path w="18907125" h="18878550">
                <a:moveTo>
                  <a:pt x="0" y="0"/>
                </a:moveTo>
                <a:lnTo>
                  <a:pt x="18907125" y="0"/>
                </a:lnTo>
                <a:lnTo>
                  <a:pt x="18907125" y="18878550"/>
                </a:lnTo>
                <a:lnTo>
                  <a:pt x="0" y="18878550"/>
                </a:lnTo>
                <a:lnTo>
                  <a:pt x="0" y="0"/>
                </a:lnTo>
                <a:close/>
              </a:path>
            </a:pathLst>
          </a:custGeom>
          <a:blipFill>
            <a:blip r:embed="rId2">
              <a:alphaModFix amt="77000"/>
            </a:blip>
            <a:stretch>
              <a:fillRect/>
            </a:stretch>
          </a:blipFill>
        </p:spPr>
      </p:sp>
      <p:sp>
        <p:nvSpPr>
          <p:cNvPr id="3" name="Freeform 3"/>
          <p:cNvSpPr/>
          <p:nvPr/>
        </p:nvSpPr>
        <p:spPr>
          <a:xfrm>
            <a:off x="0" y="1415167"/>
            <a:ext cx="18288000" cy="8150038"/>
          </a:xfrm>
          <a:custGeom>
            <a:avLst/>
            <a:gdLst/>
            <a:ahLst/>
            <a:cxnLst/>
            <a:rect l="l" t="t" r="r" b="b"/>
            <a:pathLst>
              <a:path w="18288000" h="8150038">
                <a:moveTo>
                  <a:pt x="0" y="0"/>
                </a:moveTo>
                <a:lnTo>
                  <a:pt x="18288000" y="0"/>
                </a:lnTo>
                <a:lnTo>
                  <a:pt x="18288000" y="8150038"/>
                </a:lnTo>
                <a:lnTo>
                  <a:pt x="0" y="8150038"/>
                </a:lnTo>
                <a:lnTo>
                  <a:pt x="0" y="0"/>
                </a:lnTo>
                <a:close/>
              </a:path>
            </a:pathLst>
          </a:custGeom>
          <a:blipFill>
            <a:blip r:embed="rId3"/>
            <a:stretch>
              <a:fillRect l="-1105" t="-6610" r="-34455" b="-6543"/>
            </a:stretch>
          </a:blipFill>
        </p:spPr>
      </p:sp>
      <p:sp>
        <p:nvSpPr>
          <p:cNvPr id="4" name="Freeform 4"/>
          <p:cNvSpPr/>
          <p:nvPr/>
        </p:nvSpPr>
        <p:spPr>
          <a:xfrm rot="-10800000">
            <a:off x="0" y="1413834"/>
            <a:ext cx="18287971" cy="8150038"/>
          </a:xfrm>
          <a:custGeom>
            <a:avLst/>
            <a:gdLst/>
            <a:ahLst/>
            <a:cxnLst/>
            <a:rect l="l" t="t" r="r" b="b"/>
            <a:pathLst>
              <a:path w="18287971" h="8150038">
                <a:moveTo>
                  <a:pt x="0" y="0"/>
                </a:moveTo>
                <a:lnTo>
                  <a:pt x="18287971" y="0"/>
                </a:lnTo>
                <a:lnTo>
                  <a:pt x="18287971" y="8150038"/>
                </a:lnTo>
                <a:lnTo>
                  <a:pt x="0" y="8150038"/>
                </a:lnTo>
                <a:lnTo>
                  <a:pt x="0" y="0"/>
                </a:lnTo>
                <a:close/>
              </a:path>
            </a:pathLst>
          </a:custGeom>
          <a:blipFill>
            <a:blip r:embed="rId3"/>
            <a:stretch>
              <a:fillRect t="-6610" r="-35560" b="-6543"/>
            </a:stretch>
          </a:blipFill>
        </p:spPr>
      </p:sp>
      <p:sp>
        <p:nvSpPr>
          <p:cNvPr id="5" name="Freeform 5"/>
          <p:cNvSpPr/>
          <p:nvPr/>
        </p:nvSpPr>
        <p:spPr>
          <a:xfrm>
            <a:off x="274653" y="3004756"/>
            <a:ext cx="8248650" cy="6257925"/>
          </a:xfrm>
          <a:custGeom>
            <a:avLst/>
            <a:gdLst/>
            <a:ahLst/>
            <a:cxnLst/>
            <a:rect l="l" t="t" r="r" b="b"/>
            <a:pathLst>
              <a:path w="8248650" h="6257925">
                <a:moveTo>
                  <a:pt x="0" y="0"/>
                </a:moveTo>
                <a:lnTo>
                  <a:pt x="8248650" y="0"/>
                </a:lnTo>
                <a:lnTo>
                  <a:pt x="8248650" y="6257926"/>
                </a:lnTo>
                <a:lnTo>
                  <a:pt x="0" y="6257926"/>
                </a:lnTo>
                <a:lnTo>
                  <a:pt x="0" y="0"/>
                </a:lnTo>
                <a:close/>
              </a:path>
            </a:pathLst>
          </a:custGeom>
          <a:blipFill>
            <a:blip r:embed="rId4"/>
            <a:stretch>
              <a:fillRect/>
            </a:stretch>
          </a:blipFill>
        </p:spPr>
      </p:sp>
      <p:sp>
        <p:nvSpPr>
          <p:cNvPr id="6" name="Freeform 6"/>
          <p:cNvSpPr/>
          <p:nvPr/>
        </p:nvSpPr>
        <p:spPr>
          <a:xfrm>
            <a:off x="12373308" y="3004756"/>
            <a:ext cx="4886325" cy="6096000"/>
          </a:xfrm>
          <a:custGeom>
            <a:avLst/>
            <a:gdLst/>
            <a:ahLst/>
            <a:cxnLst/>
            <a:rect l="l" t="t" r="r" b="b"/>
            <a:pathLst>
              <a:path w="4886325" h="6096000">
                <a:moveTo>
                  <a:pt x="0" y="0"/>
                </a:moveTo>
                <a:lnTo>
                  <a:pt x="4886325" y="0"/>
                </a:lnTo>
                <a:lnTo>
                  <a:pt x="4886325" y="6096000"/>
                </a:lnTo>
                <a:lnTo>
                  <a:pt x="0" y="6096000"/>
                </a:lnTo>
                <a:lnTo>
                  <a:pt x="0" y="0"/>
                </a:lnTo>
                <a:close/>
              </a:path>
            </a:pathLst>
          </a:custGeom>
          <a:blipFill>
            <a:blip r:embed="rId5"/>
            <a:stretch>
              <a:fillRect/>
            </a:stretch>
          </a:blipFill>
        </p:spPr>
      </p:sp>
      <p:sp>
        <p:nvSpPr>
          <p:cNvPr id="7" name="Freeform 7"/>
          <p:cNvSpPr/>
          <p:nvPr/>
        </p:nvSpPr>
        <p:spPr>
          <a:xfrm>
            <a:off x="8020260" y="3004756"/>
            <a:ext cx="4819650" cy="7282244"/>
          </a:xfrm>
          <a:custGeom>
            <a:avLst/>
            <a:gdLst/>
            <a:ahLst/>
            <a:cxnLst/>
            <a:rect l="l" t="t" r="r" b="b"/>
            <a:pathLst>
              <a:path w="4819650" h="7282244">
                <a:moveTo>
                  <a:pt x="0" y="0"/>
                </a:moveTo>
                <a:lnTo>
                  <a:pt x="4819650" y="0"/>
                </a:lnTo>
                <a:lnTo>
                  <a:pt x="4819650" y="7282244"/>
                </a:lnTo>
                <a:lnTo>
                  <a:pt x="0" y="7282244"/>
                </a:lnTo>
                <a:lnTo>
                  <a:pt x="0" y="0"/>
                </a:lnTo>
                <a:close/>
              </a:path>
            </a:pathLst>
          </a:custGeom>
          <a:blipFill>
            <a:blip r:embed="rId6"/>
            <a:stretch>
              <a:fillRect t="-9494" b="-9530"/>
            </a:stretch>
          </a:blipFill>
        </p:spPr>
      </p:sp>
      <p:sp>
        <p:nvSpPr>
          <p:cNvPr id="8" name="TextBox 8"/>
          <p:cNvSpPr txBox="1"/>
          <p:nvPr/>
        </p:nvSpPr>
        <p:spPr>
          <a:xfrm>
            <a:off x="121291" y="656863"/>
            <a:ext cx="17481356" cy="1910658"/>
          </a:xfrm>
          <a:prstGeom prst="rect">
            <a:avLst/>
          </a:prstGeom>
        </p:spPr>
        <p:txBody>
          <a:bodyPr lIns="0" tIns="0" rIns="0" bIns="0" rtlCol="0" anchor="t">
            <a:spAutoFit/>
          </a:bodyPr>
          <a:lstStyle/>
          <a:p>
            <a:pPr algn="ctr">
              <a:lnSpc>
                <a:spcPts val="5024"/>
              </a:lnSpc>
            </a:pPr>
            <a:r>
              <a:rPr lang="en-US" sz="3599">
                <a:solidFill>
                  <a:srgbClr val="000000"/>
                </a:solidFill>
                <a:latin typeface="Arimo Bold"/>
              </a:rPr>
              <a:t>Більшість творів Михайла Бойчука та його послідовників було одразу ж знищено. Розписи стін терміново заштукатурені. До нашого часу збереглися переважно копії, ескізи, підготовчі начерки…</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D4CCCC"/>
        </a:solidFill>
        <a:effectLst/>
      </p:bgPr>
    </p:bg>
    <p:spTree>
      <p:nvGrpSpPr>
        <p:cNvPr id="1" name=""/>
        <p:cNvGrpSpPr/>
        <p:nvPr/>
      </p:nvGrpSpPr>
      <p:grpSpPr>
        <a:xfrm>
          <a:off x="0" y="0"/>
          <a:ext cx="0" cy="0"/>
          <a:chOff x="0" y="0"/>
          <a:chExt cx="0" cy="0"/>
        </a:xfrm>
      </p:grpSpPr>
      <p:sp>
        <p:nvSpPr>
          <p:cNvPr id="2" name="Freeform 2"/>
          <p:cNvSpPr/>
          <p:nvPr/>
        </p:nvSpPr>
        <p:spPr>
          <a:xfrm>
            <a:off x="-411351" y="-1104901"/>
            <a:ext cx="18907125" cy="12627301"/>
          </a:xfrm>
          <a:custGeom>
            <a:avLst/>
            <a:gdLst/>
            <a:ahLst/>
            <a:cxnLst/>
            <a:rect l="l" t="t" r="r" b="b"/>
            <a:pathLst>
              <a:path w="18907125" h="18878550">
                <a:moveTo>
                  <a:pt x="0" y="0"/>
                </a:moveTo>
                <a:lnTo>
                  <a:pt x="18907125" y="0"/>
                </a:lnTo>
                <a:lnTo>
                  <a:pt x="18907125" y="18878550"/>
                </a:lnTo>
                <a:lnTo>
                  <a:pt x="0" y="18878550"/>
                </a:lnTo>
                <a:lnTo>
                  <a:pt x="0" y="0"/>
                </a:lnTo>
                <a:close/>
              </a:path>
            </a:pathLst>
          </a:custGeom>
          <a:blipFill>
            <a:blip r:embed="rId2">
              <a:alphaModFix amt="77000"/>
            </a:blip>
            <a:stretch>
              <a:fillRect/>
            </a:stretch>
          </a:blipFill>
        </p:spPr>
      </p:sp>
      <p:sp>
        <p:nvSpPr>
          <p:cNvPr id="3" name="Freeform 3"/>
          <p:cNvSpPr/>
          <p:nvPr/>
        </p:nvSpPr>
        <p:spPr>
          <a:xfrm>
            <a:off x="0" y="632774"/>
            <a:ext cx="18288000" cy="9654226"/>
          </a:xfrm>
          <a:custGeom>
            <a:avLst/>
            <a:gdLst/>
            <a:ahLst/>
            <a:cxnLst/>
            <a:rect l="l" t="t" r="r" b="b"/>
            <a:pathLst>
              <a:path w="18288000" h="9654226">
                <a:moveTo>
                  <a:pt x="0" y="0"/>
                </a:moveTo>
                <a:lnTo>
                  <a:pt x="18288000" y="0"/>
                </a:lnTo>
                <a:lnTo>
                  <a:pt x="18288000" y="9654226"/>
                </a:lnTo>
                <a:lnTo>
                  <a:pt x="0" y="9654226"/>
                </a:lnTo>
                <a:lnTo>
                  <a:pt x="0" y="0"/>
                </a:lnTo>
                <a:close/>
              </a:path>
            </a:pathLst>
          </a:custGeom>
          <a:blipFill>
            <a:blip r:embed="rId3"/>
            <a:stretch>
              <a:fillRect l="-7442" r="-44251" b="-6916"/>
            </a:stretch>
          </a:blipFill>
        </p:spPr>
      </p:sp>
      <p:sp>
        <p:nvSpPr>
          <p:cNvPr id="4" name="Freeform 4"/>
          <p:cNvSpPr/>
          <p:nvPr/>
        </p:nvSpPr>
        <p:spPr>
          <a:xfrm rot="-10800000">
            <a:off x="0" y="635651"/>
            <a:ext cx="18287971" cy="9651349"/>
          </a:xfrm>
          <a:custGeom>
            <a:avLst/>
            <a:gdLst/>
            <a:ahLst/>
            <a:cxnLst/>
            <a:rect l="l" t="t" r="r" b="b"/>
            <a:pathLst>
              <a:path w="18287971" h="9651349">
                <a:moveTo>
                  <a:pt x="0" y="0"/>
                </a:moveTo>
                <a:lnTo>
                  <a:pt x="18287971" y="0"/>
                </a:lnTo>
                <a:lnTo>
                  <a:pt x="18287971" y="9651349"/>
                </a:lnTo>
                <a:lnTo>
                  <a:pt x="0" y="9651349"/>
                </a:lnTo>
                <a:lnTo>
                  <a:pt x="0" y="0"/>
                </a:lnTo>
                <a:close/>
              </a:path>
            </a:pathLst>
          </a:custGeom>
          <a:blipFill>
            <a:blip r:embed="rId3"/>
            <a:stretch>
              <a:fillRect l="-5702" t="-6948" r="-45991"/>
            </a:stretch>
          </a:blipFill>
        </p:spPr>
      </p:sp>
      <p:sp>
        <p:nvSpPr>
          <p:cNvPr id="5" name="Freeform 5"/>
          <p:cNvSpPr/>
          <p:nvPr/>
        </p:nvSpPr>
        <p:spPr>
          <a:xfrm>
            <a:off x="8709689" y="1028700"/>
            <a:ext cx="3733800" cy="5505450"/>
          </a:xfrm>
          <a:custGeom>
            <a:avLst/>
            <a:gdLst/>
            <a:ahLst/>
            <a:cxnLst/>
            <a:rect l="l" t="t" r="r" b="b"/>
            <a:pathLst>
              <a:path w="3733800" h="5505450">
                <a:moveTo>
                  <a:pt x="0" y="0"/>
                </a:moveTo>
                <a:lnTo>
                  <a:pt x="3733800" y="0"/>
                </a:lnTo>
                <a:lnTo>
                  <a:pt x="3733800" y="5505450"/>
                </a:lnTo>
                <a:lnTo>
                  <a:pt x="0" y="5505450"/>
                </a:lnTo>
                <a:lnTo>
                  <a:pt x="0" y="0"/>
                </a:lnTo>
                <a:close/>
              </a:path>
            </a:pathLst>
          </a:custGeom>
          <a:blipFill>
            <a:blip r:embed="rId4"/>
            <a:stretch>
              <a:fillRect/>
            </a:stretch>
          </a:blipFill>
        </p:spPr>
      </p:sp>
      <p:sp>
        <p:nvSpPr>
          <p:cNvPr id="6" name="Freeform 6"/>
          <p:cNvSpPr/>
          <p:nvPr/>
        </p:nvSpPr>
        <p:spPr>
          <a:xfrm>
            <a:off x="973141" y="1347978"/>
            <a:ext cx="4657725" cy="3057525"/>
          </a:xfrm>
          <a:custGeom>
            <a:avLst/>
            <a:gdLst/>
            <a:ahLst/>
            <a:cxnLst/>
            <a:rect l="l" t="t" r="r" b="b"/>
            <a:pathLst>
              <a:path w="4657725" h="3057525">
                <a:moveTo>
                  <a:pt x="0" y="0"/>
                </a:moveTo>
                <a:lnTo>
                  <a:pt x="4657725" y="0"/>
                </a:lnTo>
                <a:lnTo>
                  <a:pt x="4657725" y="3057525"/>
                </a:lnTo>
                <a:lnTo>
                  <a:pt x="0" y="3057525"/>
                </a:lnTo>
                <a:lnTo>
                  <a:pt x="0" y="0"/>
                </a:lnTo>
                <a:close/>
              </a:path>
            </a:pathLst>
          </a:custGeom>
          <a:blipFill>
            <a:blip r:embed="rId5"/>
            <a:stretch>
              <a:fillRect/>
            </a:stretch>
          </a:blipFill>
        </p:spPr>
      </p:sp>
      <p:sp>
        <p:nvSpPr>
          <p:cNvPr id="7" name="Freeform 7"/>
          <p:cNvSpPr/>
          <p:nvPr/>
        </p:nvSpPr>
        <p:spPr>
          <a:xfrm>
            <a:off x="11194599" y="173631"/>
            <a:ext cx="1660522" cy="1269730"/>
          </a:xfrm>
          <a:custGeom>
            <a:avLst/>
            <a:gdLst/>
            <a:ahLst/>
            <a:cxnLst/>
            <a:rect l="l" t="t" r="r" b="b"/>
            <a:pathLst>
              <a:path w="1660522" h="1269730">
                <a:moveTo>
                  <a:pt x="0" y="0"/>
                </a:moveTo>
                <a:lnTo>
                  <a:pt x="1660522" y="0"/>
                </a:lnTo>
                <a:lnTo>
                  <a:pt x="1660522" y="1269730"/>
                </a:lnTo>
                <a:lnTo>
                  <a:pt x="0" y="1269730"/>
                </a:lnTo>
                <a:lnTo>
                  <a:pt x="0" y="0"/>
                </a:lnTo>
                <a:close/>
              </a:path>
            </a:pathLst>
          </a:custGeom>
          <a:blipFill>
            <a:blip r:embed="rId6">
              <a:extLst>
                <a:ext uri="{96DAC541-7B7A-43D3-8B79-37D633B846F1}">
                  <asvg:svgBlip xmlns="" xmlns:asvg="http://schemas.microsoft.com/office/drawing/2016/SVG/main" r:embed="rId7"/>
                </a:ext>
              </a:extLst>
            </a:blip>
            <a:stretch>
              <a:fillRect/>
            </a:stretch>
          </a:blipFill>
        </p:spPr>
      </p:sp>
      <p:sp>
        <p:nvSpPr>
          <p:cNvPr id="8" name="TextBox 8"/>
          <p:cNvSpPr txBox="1"/>
          <p:nvPr/>
        </p:nvSpPr>
        <p:spPr>
          <a:xfrm>
            <a:off x="1657588" y="100689"/>
            <a:ext cx="9145857" cy="936154"/>
          </a:xfrm>
          <a:prstGeom prst="rect">
            <a:avLst/>
          </a:prstGeom>
        </p:spPr>
        <p:txBody>
          <a:bodyPr lIns="0" tIns="0" rIns="0" bIns="0" rtlCol="0" anchor="t">
            <a:spAutoFit/>
          </a:bodyPr>
          <a:lstStyle/>
          <a:p>
            <a:pPr algn="ctr">
              <a:lnSpc>
                <a:spcPts val="7279"/>
              </a:lnSpc>
            </a:pPr>
            <a:r>
              <a:rPr lang="en-US" sz="4800" dirty="0" err="1">
                <a:solidFill>
                  <a:srgbClr val="603813"/>
                </a:solidFill>
                <a:latin typeface="Alegreya Ultra-Bold"/>
              </a:rPr>
              <a:t>Знищення</a:t>
            </a:r>
            <a:r>
              <a:rPr lang="en-US" sz="4800" dirty="0">
                <a:solidFill>
                  <a:srgbClr val="603813"/>
                </a:solidFill>
                <a:latin typeface="Alegreya Ultra-Bold"/>
              </a:rPr>
              <a:t> </a:t>
            </a:r>
            <a:r>
              <a:rPr lang="en-US" sz="4800" dirty="0" err="1">
                <a:solidFill>
                  <a:srgbClr val="603813"/>
                </a:solidFill>
                <a:latin typeface="Alegreya Ultra-Bold"/>
              </a:rPr>
              <a:t>українського</a:t>
            </a:r>
            <a:r>
              <a:rPr lang="en-US" sz="4800" dirty="0">
                <a:solidFill>
                  <a:srgbClr val="603813"/>
                </a:solidFill>
                <a:latin typeface="Alegreya Ultra-Bold"/>
              </a:rPr>
              <a:t> </a:t>
            </a:r>
            <a:r>
              <a:rPr lang="en-US" sz="4800" dirty="0" err="1">
                <a:solidFill>
                  <a:srgbClr val="603813"/>
                </a:solidFill>
                <a:latin typeface="Alegreya Ultra-Bold"/>
              </a:rPr>
              <a:t>театру</a:t>
            </a:r>
            <a:endParaRPr lang="en-US" sz="4800" dirty="0">
              <a:solidFill>
                <a:srgbClr val="603813"/>
              </a:solidFill>
              <a:latin typeface="Alegreya Ultra-Bold"/>
            </a:endParaRPr>
          </a:p>
        </p:txBody>
      </p:sp>
      <p:sp>
        <p:nvSpPr>
          <p:cNvPr id="9" name="TextBox 9"/>
          <p:cNvSpPr txBox="1"/>
          <p:nvPr/>
        </p:nvSpPr>
        <p:spPr>
          <a:xfrm>
            <a:off x="8106089" y="6714192"/>
            <a:ext cx="4675984" cy="792794"/>
          </a:xfrm>
          <a:prstGeom prst="rect">
            <a:avLst/>
          </a:prstGeom>
        </p:spPr>
        <p:txBody>
          <a:bodyPr lIns="0" tIns="0" rIns="0" bIns="0" rtlCol="0" anchor="t">
            <a:spAutoFit/>
          </a:bodyPr>
          <a:lstStyle/>
          <a:p>
            <a:pPr algn="ctr">
              <a:lnSpc>
                <a:spcPts val="3150"/>
              </a:lnSpc>
            </a:pPr>
            <a:r>
              <a:rPr lang="en-US" sz="2268">
                <a:solidFill>
                  <a:srgbClr val="000000"/>
                </a:solidFill>
                <a:latin typeface="PT Serif Bold"/>
              </a:rPr>
              <a:t>Лесь Курбас у перші дні арешту. Джерело: wikipedia</a:t>
            </a:r>
          </a:p>
        </p:txBody>
      </p:sp>
      <p:sp>
        <p:nvSpPr>
          <p:cNvPr id="10" name="TextBox 10"/>
          <p:cNvSpPr txBox="1"/>
          <p:nvPr/>
        </p:nvSpPr>
        <p:spPr>
          <a:xfrm>
            <a:off x="973141" y="4706331"/>
            <a:ext cx="6564011" cy="4718875"/>
          </a:xfrm>
          <a:prstGeom prst="rect">
            <a:avLst/>
          </a:prstGeom>
        </p:spPr>
        <p:txBody>
          <a:bodyPr lIns="0" tIns="0" rIns="0" bIns="0" rtlCol="0" anchor="t">
            <a:spAutoFit/>
          </a:bodyPr>
          <a:lstStyle/>
          <a:p>
            <a:pPr algn="l">
              <a:lnSpc>
                <a:spcPts val="2654"/>
              </a:lnSpc>
            </a:pPr>
            <a:r>
              <a:rPr lang="en-US" sz="1916">
                <a:solidFill>
                  <a:srgbClr val="000000"/>
                </a:solidFill>
                <a:latin typeface="Arimo Bold"/>
              </a:rPr>
              <a:t>Миколу Куліша звинуватили у приналежності до «націоналістичної терористичної організації» та зв’язках з Організацією Українських Націоналістів. До справи долучили й інших представників інтелігенції: Григорія Епіка, Євгена Плужника, Валер’яна Підмогильного, Олександра Ковіньку. Усіх засудили до 10 років заслання до Соловецьких таборів.</a:t>
            </a:r>
          </a:p>
          <a:p>
            <a:pPr algn="l">
              <a:lnSpc>
                <a:spcPts val="2654"/>
              </a:lnSpc>
            </a:pPr>
            <a:r>
              <a:rPr lang="en-US" sz="1916">
                <a:solidFill>
                  <a:srgbClr val="000000"/>
                </a:solidFill>
                <a:latin typeface="Arimo Bold"/>
              </a:rPr>
              <a:t>Миколу Куліша, неначе злісного рецидивіста, утримували в ізоляції, не дозволяючи спілкуватися з іншими ув’язненими. У такому режимі він прожив ще три роки. Але 9 жовтня 1937 року особлива трійка НКВС винесла постанову про розстріл драматурга разом з іншими ув’язненими політичними та культурними діячами.</a:t>
            </a:r>
          </a:p>
        </p:txBody>
      </p:sp>
      <p:sp>
        <p:nvSpPr>
          <p:cNvPr id="11" name="TextBox 11"/>
          <p:cNvSpPr txBox="1"/>
          <p:nvPr/>
        </p:nvSpPr>
        <p:spPr>
          <a:xfrm>
            <a:off x="12977832" y="5940266"/>
            <a:ext cx="4586468" cy="3018053"/>
          </a:xfrm>
          <a:prstGeom prst="rect">
            <a:avLst/>
          </a:prstGeom>
        </p:spPr>
        <p:txBody>
          <a:bodyPr lIns="0" tIns="0" rIns="0" bIns="0" rtlCol="0" anchor="t">
            <a:spAutoFit/>
          </a:bodyPr>
          <a:lstStyle/>
          <a:p>
            <a:pPr algn="l">
              <a:lnSpc>
                <a:spcPts val="2643"/>
              </a:lnSpc>
            </a:pPr>
            <a:r>
              <a:rPr lang="en-US" sz="1893">
                <a:solidFill>
                  <a:srgbClr val="000000"/>
                </a:solidFill>
                <a:latin typeface="Arimo Bold"/>
              </a:rPr>
              <a:t>Улітку 1937 року радянська влада одним списком засудила до смерті 1825 осіб Соловецької тюрми особливого призначення. У списку значилося й прізвище Леся Курбаса. 3 листопада в урочищі Сандармох митця розстріляли.. Існує легенда, що Леся Курбаса та Миколу Куліша було вбито однією кулею в цілях економії.</a:t>
            </a:r>
          </a:p>
        </p:txBody>
      </p:sp>
      <p:sp>
        <p:nvSpPr>
          <p:cNvPr id="12" name="TextBox 12"/>
          <p:cNvSpPr txBox="1"/>
          <p:nvPr/>
        </p:nvSpPr>
        <p:spPr>
          <a:xfrm>
            <a:off x="12977832" y="1910115"/>
            <a:ext cx="4747717" cy="3018053"/>
          </a:xfrm>
          <a:prstGeom prst="rect">
            <a:avLst/>
          </a:prstGeom>
        </p:spPr>
        <p:txBody>
          <a:bodyPr lIns="0" tIns="0" rIns="0" bIns="0" rtlCol="0" anchor="t">
            <a:spAutoFit/>
          </a:bodyPr>
          <a:lstStyle/>
          <a:p>
            <a:pPr algn="l">
              <a:lnSpc>
                <a:spcPts val="2643"/>
              </a:lnSpc>
            </a:pPr>
            <a:r>
              <a:rPr lang="en-US" sz="1893">
                <a:solidFill>
                  <a:srgbClr val="000000"/>
                </a:solidFill>
                <a:latin typeface="Arimo Bold"/>
              </a:rPr>
              <a:t>26 грудня 1933 року його заарештували й ув'язнили за звинуваченнями в «участі в контрреволюційно- терористичній організації». 9 квітня 1934 року вироком суду Курбас отримав п'ять років ув'язнення. Покарання відбував на будівництві Біломор-Балтійського каналу, згодом — у Соловецькому таборі.</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D4CCCC"/>
        </a:solidFill>
        <a:effectLst/>
      </p:bgPr>
    </p:bg>
    <p:spTree>
      <p:nvGrpSpPr>
        <p:cNvPr id="1" name=""/>
        <p:cNvGrpSpPr/>
        <p:nvPr/>
      </p:nvGrpSpPr>
      <p:grpSpPr>
        <a:xfrm>
          <a:off x="0" y="0"/>
          <a:ext cx="0" cy="0"/>
          <a:chOff x="0" y="0"/>
          <a:chExt cx="0" cy="0"/>
        </a:xfrm>
      </p:grpSpPr>
      <p:sp>
        <p:nvSpPr>
          <p:cNvPr id="2" name="Freeform 2"/>
          <p:cNvSpPr/>
          <p:nvPr/>
        </p:nvSpPr>
        <p:spPr>
          <a:xfrm>
            <a:off x="-250660" y="0"/>
            <a:ext cx="18907125" cy="11480530"/>
          </a:xfrm>
          <a:custGeom>
            <a:avLst/>
            <a:gdLst/>
            <a:ahLst/>
            <a:cxnLst/>
            <a:rect l="l" t="t" r="r" b="b"/>
            <a:pathLst>
              <a:path w="18907125" h="18878550">
                <a:moveTo>
                  <a:pt x="0" y="0"/>
                </a:moveTo>
                <a:lnTo>
                  <a:pt x="18907125" y="0"/>
                </a:lnTo>
                <a:lnTo>
                  <a:pt x="18907125" y="18878550"/>
                </a:lnTo>
                <a:lnTo>
                  <a:pt x="0" y="18878550"/>
                </a:lnTo>
                <a:lnTo>
                  <a:pt x="0" y="0"/>
                </a:lnTo>
                <a:close/>
              </a:path>
            </a:pathLst>
          </a:custGeom>
          <a:blipFill>
            <a:blip r:embed="rId2">
              <a:alphaModFix amt="77000"/>
            </a:blip>
            <a:stretch>
              <a:fillRect/>
            </a:stretch>
          </a:blipFill>
        </p:spPr>
      </p:sp>
      <p:sp>
        <p:nvSpPr>
          <p:cNvPr id="3" name="Freeform 3"/>
          <p:cNvSpPr/>
          <p:nvPr/>
        </p:nvSpPr>
        <p:spPr>
          <a:xfrm>
            <a:off x="0" y="799500"/>
            <a:ext cx="18288000" cy="8759152"/>
          </a:xfrm>
          <a:custGeom>
            <a:avLst/>
            <a:gdLst/>
            <a:ahLst/>
            <a:cxnLst/>
            <a:rect l="l" t="t" r="r" b="b"/>
            <a:pathLst>
              <a:path w="18288000" h="8759152">
                <a:moveTo>
                  <a:pt x="0" y="0"/>
                </a:moveTo>
                <a:lnTo>
                  <a:pt x="18288000" y="0"/>
                </a:lnTo>
                <a:lnTo>
                  <a:pt x="18288000" y="8759152"/>
                </a:lnTo>
                <a:lnTo>
                  <a:pt x="0" y="8759152"/>
                </a:lnTo>
                <a:lnTo>
                  <a:pt x="0" y="0"/>
                </a:lnTo>
                <a:close/>
              </a:path>
            </a:pathLst>
          </a:custGeom>
          <a:blipFill>
            <a:blip r:embed="rId3"/>
            <a:stretch>
              <a:fillRect l="-1105" t="-2636" r="-34455" b="-2649"/>
            </a:stretch>
          </a:blipFill>
        </p:spPr>
      </p:sp>
      <p:sp>
        <p:nvSpPr>
          <p:cNvPr id="4" name="Freeform 4"/>
          <p:cNvSpPr/>
          <p:nvPr/>
        </p:nvSpPr>
        <p:spPr>
          <a:xfrm rot="-10800000">
            <a:off x="0" y="804643"/>
            <a:ext cx="18287971" cy="8759152"/>
          </a:xfrm>
          <a:custGeom>
            <a:avLst/>
            <a:gdLst/>
            <a:ahLst/>
            <a:cxnLst/>
            <a:rect l="l" t="t" r="r" b="b"/>
            <a:pathLst>
              <a:path w="18287971" h="8759152">
                <a:moveTo>
                  <a:pt x="0" y="0"/>
                </a:moveTo>
                <a:lnTo>
                  <a:pt x="18287971" y="0"/>
                </a:lnTo>
                <a:lnTo>
                  <a:pt x="18287971" y="8759152"/>
                </a:lnTo>
                <a:lnTo>
                  <a:pt x="0" y="8759152"/>
                </a:lnTo>
                <a:lnTo>
                  <a:pt x="0" y="0"/>
                </a:lnTo>
                <a:close/>
              </a:path>
            </a:pathLst>
          </a:custGeom>
          <a:blipFill>
            <a:blip r:embed="rId3"/>
            <a:stretch>
              <a:fillRect t="-2636" r="-35560" b="-2649"/>
            </a:stretch>
          </a:blipFill>
        </p:spPr>
      </p:sp>
      <p:sp>
        <p:nvSpPr>
          <p:cNvPr id="5" name="Freeform 5"/>
          <p:cNvSpPr/>
          <p:nvPr/>
        </p:nvSpPr>
        <p:spPr>
          <a:xfrm>
            <a:off x="5511155" y="1701889"/>
            <a:ext cx="7428052" cy="2230755"/>
          </a:xfrm>
          <a:custGeom>
            <a:avLst/>
            <a:gdLst/>
            <a:ahLst/>
            <a:cxnLst/>
            <a:rect l="l" t="t" r="r" b="b"/>
            <a:pathLst>
              <a:path w="7428052" h="2230755">
                <a:moveTo>
                  <a:pt x="0" y="0"/>
                </a:moveTo>
                <a:lnTo>
                  <a:pt x="7428053" y="0"/>
                </a:lnTo>
                <a:lnTo>
                  <a:pt x="7428053" y="2230755"/>
                </a:lnTo>
                <a:lnTo>
                  <a:pt x="0" y="2230755"/>
                </a:lnTo>
                <a:lnTo>
                  <a:pt x="0" y="0"/>
                </a:lnTo>
                <a:close/>
              </a:path>
            </a:pathLst>
          </a:custGeom>
          <a:blipFill>
            <a:blip r:embed="rId4">
              <a:extLst>
                <a:ext uri="{96DAC541-7B7A-43D3-8B79-37D633B846F1}">
                  <asvg:svgBlip xmlns="" xmlns:asvg="http://schemas.microsoft.com/office/drawing/2016/SVG/main" r:embed="rId5"/>
                </a:ext>
              </a:extLst>
            </a:blip>
            <a:stretch>
              <a:fillRect/>
            </a:stretch>
          </a:blipFill>
        </p:spPr>
      </p:sp>
      <p:sp>
        <p:nvSpPr>
          <p:cNvPr id="6" name="Freeform 6"/>
          <p:cNvSpPr/>
          <p:nvPr/>
        </p:nvSpPr>
        <p:spPr>
          <a:xfrm>
            <a:off x="14122403" y="5943600"/>
            <a:ext cx="3390900" cy="3314700"/>
          </a:xfrm>
          <a:custGeom>
            <a:avLst/>
            <a:gdLst/>
            <a:ahLst/>
            <a:cxnLst/>
            <a:rect l="l" t="t" r="r" b="b"/>
            <a:pathLst>
              <a:path w="3390900" h="3314700">
                <a:moveTo>
                  <a:pt x="0" y="0"/>
                </a:moveTo>
                <a:lnTo>
                  <a:pt x="3390900" y="0"/>
                </a:lnTo>
                <a:lnTo>
                  <a:pt x="3390900" y="3314700"/>
                </a:lnTo>
                <a:lnTo>
                  <a:pt x="0" y="3314700"/>
                </a:lnTo>
                <a:lnTo>
                  <a:pt x="0" y="0"/>
                </a:lnTo>
                <a:close/>
              </a:path>
            </a:pathLst>
          </a:custGeom>
          <a:blipFill>
            <a:blip r:embed="rId6"/>
            <a:stretch>
              <a:fillRect/>
            </a:stretch>
          </a:blipFill>
        </p:spPr>
      </p:sp>
      <p:sp>
        <p:nvSpPr>
          <p:cNvPr id="7" name="Freeform 7"/>
          <p:cNvSpPr/>
          <p:nvPr/>
        </p:nvSpPr>
        <p:spPr>
          <a:xfrm>
            <a:off x="14465303" y="6477000"/>
            <a:ext cx="2908297" cy="825503"/>
          </a:xfrm>
          <a:custGeom>
            <a:avLst/>
            <a:gdLst/>
            <a:ahLst/>
            <a:cxnLst/>
            <a:rect l="l" t="t" r="r" b="b"/>
            <a:pathLst>
              <a:path w="2908297" h="825503">
                <a:moveTo>
                  <a:pt x="0" y="0"/>
                </a:moveTo>
                <a:lnTo>
                  <a:pt x="2908297" y="0"/>
                </a:lnTo>
                <a:lnTo>
                  <a:pt x="2908297" y="825503"/>
                </a:lnTo>
                <a:lnTo>
                  <a:pt x="0" y="825503"/>
                </a:lnTo>
                <a:lnTo>
                  <a:pt x="0" y="0"/>
                </a:lnTo>
                <a:close/>
              </a:path>
            </a:pathLst>
          </a:custGeom>
          <a:blipFill>
            <a:blip r:embed="rId7"/>
            <a:stretch>
              <a:fillRect/>
            </a:stretch>
          </a:blipFill>
        </p:spPr>
      </p:sp>
      <p:sp>
        <p:nvSpPr>
          <p:cNvPr id="8" name="Freeform 8"/>
          <p:cNvSpPr/>
          <p:nvPr/>
        </p:nvSpPr>
        <p:spPr>
          <a:xfrm>
            <a:off x="14122403" y="5943600"/>
            <a:ext cx="3390900" cy="3314700"/>
          </a:xfrm>
          <a:custGeom>
            <a:avLst/>
            <a:gdLst/>
            <a:ahLst/>
            <a:cxnLst/>
            <a:rect l="l" t="t" r="r" b="b"/>
            <a:pathLst>
              <a:path w="3390900" h="3314700">
                <a:moveTo>
                  <a:pt x="0" y="0"/>
                </a:moveTo>
                <a:lnTo>
                  <a:pt x="3390900" y="0"/>
                </a:lnTo>
                <a:lnTo>
                  <a:pt x="3390900" y="3314700"/>
                </a:lnTo>
                <a:lnTo>
                  <a:pt x="0" y="3314700"/>
                </a:lnTo>
                <a:lnTo>
                  <a:pt x="0" y="0"/>
                </a:lnTo>
                <a:close/>
              </a:path>
            </a:pathLst>
          </a:custGeom>
          <a:blipFill>
            <a:blip r:embed="rId8"/>
            <a:stretch>
              <a:fillRect/>
            </a:stretch>
          </a:blipFill>
        </p:spPr>
      </p:sp>
      <p:sp>
        <p:nvSpPr>
          <p:cNvPr id="9" name="Freeform 9"/>
          <p:cNvSpPr/>
          <p:nvPr/>
        </p:nvSpPr>
        <p:spPr>
          <a:xfrm>
            <a:off x="14173200" y="6146797"/>
            <a:ext cx="901703" cy="3073403"/>
          </a:xfrm>
          <a:custGeom>
            <a:avLst/>
            <a:gdLst/>
            <a:ahLst/>
            <a:cxnLst/>
            <a:rect l="l" t="t" r="r" b="b"/>
            <a:pathLst>
              <a:path w="901703" h="3073403">
                <a:moveTo>
                  <a:pt x="0" y="0"/>
                </a:moveTo>
                <a:lnTo>
                  <a:pt x="901703" y="0"/>
                </a:lnTo>
                <a:lnTo>
                  <a:pt x="901703" y="3073403"/>
                </a:lnTo>
                <a:lnTo>
                  <a:pt x="0" y="3073403"/>
                </a:lnTo>
                <a:lnTo>
                  <a:pt x="0" y="0"/>
                </a:lnTo>
                <a:close/>
              </a:path>
            </a:pathLst>
          </a:custGeom>
          <a:blipFill>
            <a:blip r:embed="rId9"/>
            <a:stretch>
              <a:fillRect/>
            </a:stretch>
          </a:blipFill>
        </p:spPr>
      </p:sp>
      <p:sp>
        <p:nvSpPr>
          <p:cNvPr id="10" name="Freeform 10"/>
          <p:cNvSpPr/>
          <p:nvPr/>
        </p:nvSpPr>
        <p:spPr>
          <a:xfrm>
            <a:off x="14198603" y="5969003"/>
            <a:ext cx="3200400" cy="3238500"/>
          </a:xfrm>
          <a:custGeom>
            <a:avLst/>
            <a:gdLst/>
            <a:ahLst/>
            <a:cxnLst/>
            <a:rect l="l" t="t" r="r" b="b"/>
            <a:pathLst>
              <a:path w="3200400" h="3238500">
                <a:moveTo>
                  <a:pt x="0" y="0"/>
                </a:moveTo>
                <a:lnTo>
                  <a:pt x="3200400" y="0"/>
                </a:lnTo>
                <a:lnTo>
                  <a:pt x="3200400" y="3238500"/>
                </a:lnTo>
                <a:lnTo>
                  <a:pt x="0" y="3238500"/>
                </a:lnTo>
                <a:lnTo>
                  <a:pt x="0" y="0"/>
                </a:lnTo>
                <a:close/>
              </a:path>
            </a:pathLst>
          </a:custGeom>
          <a:blipFill>
            <a:blip r:embed="rId10"/>
            <a:stretch>
              <a:fillRect/>
            </a:stretch>
          </a:blipFill>
        </p:spPr>
      </p:sp>
      <p:sp>
        <p:nvSpPr>
          <p:cNvPr id="11" name="Freeform 11"/>
          <p:cNvSpPr/>
          <p:nvPr/>
        </p:nvSpPr>
        <p:spPr>
          <a:xfrm>
            <a:off x="754370" y="4507916"/>
            <a:ext cx="2260587" cy="4241254"/>
          </a:xfrm>
          <a:custGeom>
            <a:avLst/>
            <a:gdLst/>
            <a:ahLst/>
            <a:cxnLst/>
            <a:rect l="l" t="t" r="r" b="b"/>
            <a:pathLst>
              <a:path w="2260587" h="4241254">
                <a:moveTo>
                  <a:pt x="0" y="0"/>
                </a:moveTo>
                <a:lnTo>
                  <a:pt x="2260588" y="0"/>
                </a:lnTo>
                <a:lnTo>
                  <a:pt x="2260588" y="4241254"/>
                </a:lnTo>
                <a:lnTo>
                  <a:pt x="0" y="4241254"/>
                </a:lnTo>
                <a:lnTo>
                  <a:pt x="0" y="0"/>
                </a:lnTo>
                <a:close/>
              </a:path>
            </a:pathLst>
          </a:custGeom>
          <a:blipFill>
            <a:blip r:embed="rId11">
              <a:extLst>
                <a:ext uri="{96DAC541-7B7A-43D3-8B79-37D633B846F1}">
                  <asvg:svgBlip xmlns="" xmlns:asvg="http://schemas.microsoft.com/office/drawing/2016/SVG/main" r:embed="rId12"/>
                </a:ext>
              </a:extLst>
            </a:blip>
            <a:stretch>
              <a:fillRect/>
            </a:stretch>
          </a:blipFill>
        </p:spPr>
      </p:sp>
      <p:grpSp>
        <p:nvGrpSpPr>
          <p:cNvPr id="12" name="Group 12"/>
          <p:cNvGrpSpPr>
            <a:grpSpLocks noChangeAspect="1"/>
          </p:cNvGrpSpPr>
          <p:nvPr/>
        </p:nvGrpSpPr>
        <p:grpSpPr>
          <a:xfrm>
            <a:off x="14740528" y="6108716"/>
            <a:ext cx="2578627" cy="2578513"/>
            <a:chOff x="0" y="0"/>
            <a:chExt cx="2578621" cy="2578519"/>
          </a:xfrm>
        </p:grpSpPr>
        <p:sp>
          <p:nvSpPr>
            <p:cNvPr id="13" name="Freeform 13"/>
            <p:cNvSpPr/>
            <p:nvPr/>
          </p:nvSpPr>
          <p:spPr>
            <a:xfrm>
              <a:off x="103505" y="100711"/>
              <a:ext cx="2371979" cy="2376932"/>
            </a:xfrm>
            <a:custGeom>
              <a:avLst/>
              <a:gdLst/>
              <a:ahLst/>
              <a:cxnLst/>
              <a:rect l="l" t="t" r="r" b="b"/>
              <a:pathLst>
                <a:path w="2371979" h="2376932">
                  <a:moveTo>
                    <a:pt x="1185799" y="127"/>
                  </a:moveTo>
                  <a:cubicBezTo>
                    <a:pt x="893064" y="127"/>
                    <a:pt x="625094" y="106680"/>
                    <a:pt x="418211" y="282956"/>
                  </a:cubicBezTo>
                  <a:lnTo>
                    <a:pt x="407416" y="292227"/>
                  </a:lnTo>
                  <a:cubicBezTo>
                    <a:pt x="399923" y="298831"/>
                    <a:pt x="397764" y="300736"/>
                    <a:pt x="395605" y="302641"/>
                  </a:cubicBezTo>
                  <a:lnTo>
                    <a:pt x="386461" y="310896"/>
                  </a:lnTo>
                  <a:lnTo>
                    <a:pt x="378333" y="318389"/>
                  </a:lnTo>
                  <a:cubicBezTo>
                    <a:pt x="372999" y="323342"/>
                    <a:pt x="367665" y="328422"/>
                    <a:pt x="362458" y="333502"/>
                  </a:cubicBezTo>
                  <a:lnTo>
                    <a:pt x="350520" y="345186"/>
                  </a:lnTo>
                  <a:cubicBezTo>
                    <a:pt x="338836" y="356997"/>
                    <a:pt x="333121" y="362839"/>
                    <a:pt x="327406" y="368681"/>
                  </a:cubicBezTo>
                  <a:lnTo>
                    <a:pt x="310007" y="387477"/>
                  </a:lnTo>
                  <a:cubicBezTo>
                    <a:pt x="309372" y="388239"/>
                    <a:pt x="308610" y="388874"/>
                    <a:pt x="307975" y="389636"/>
                  </a:cubicBezTo>
                  <a:lnTo>
                    <a:pt x="298196" y="400558"/>
                  </a:lnTo>
                  <a:cubicBezTo>
                    <a:pt x="288036" y="412242"/>
                    <a:pt x="282956" y="418338"/>
                    <a:pt x="277749" y="424561"/>
                  </a:cubicBezTo>
                  <a:lnTo>
                    <a:pt x="277241" y="424942"/>
                  </a:lnTo>
                  <a:cubicBezTo>
                    <a:pt x="104267" y="631825"/>
                    <a:pt x="0" y="898017"/>
                    <a:pt x="0" y="1188593"/>
                  </a:cubicBezTo>
                  <a:cubicBezTo>
                    <a:pt x="0" y="1844548"/>
                    <a:pt x="531241" y="2376932"/>
                    <a:pt x="1185799" y="2376932"/>
                  </a:cubicBezTo>
                  <a:cubicBezTo>
                    <a:pt x="1479169" y="2376932"/>
                    <a:pt x="1747647" y="2269871"/>
                    <a:pt x="1954657" y="2092960"/>
                  </a:cubicBezTo>
                  <a:lnTo>
                    <a:pt x="1954784" y="2093087"/>
                  </a:lnTo>
                  <a:lnTo>
                    <a:pt x="1961007" y="2087626"/>
                  </a:lnTo>
                  <a:lnTo>
                    <a:pt x="1969770" y="2080006"/>
                  </a:lnTo>
                  <a:cubicBezTo>
                    <a:pt x="1976882" y="2073656"/>
                    <a:pt x="1979930" y="2070862"/>
                    <a:pt x="1983105" y="2068068"/>
                  </a:cubicBezTo>
                  <a:lnTo>
                    <a:pt x="1984883" y="2066417"/>
                  </a:lnTo>
                  <a:lnTo>
                    <a:pt x="1994027" y="2058035"/>
                  </a:lnTo>
                  <a:cubicBezTo>
                    <a:pt x="2001774" y="2050669"/>
                    <a:pt x="2005457" y="2047240"/>
                    <a:pt x="2009013" y="2043811"/>
                  </a:cubicBezTo>
                  <a:lnTo>
                    <a:pt x="2010029" y="2042795"/>
                  </a:lnTo>
                  <a:lnTo>
                    <a:pt x="2019681" y="2033270"/>
                  </a:lnTo>
                  <a:cubicBezTo>
                    <a:pt x="2025523" y="2027301"/>
                    <a:pt x="2026920" y="2026031"/>
                    <a:pt x="2028317" y="2024634"/>
                  </a:cubicBezTo>
                  <a:lnTo>
                    <a:pt x="2038985" y="2013712"/>
                  </a:lnTo>
                  <a:lnTo>
                    <a:pt x="2045335" y="2007108"/>
                  </a:lnTo>
                  <a:cubicBezTo>
                    <a:pt x="2051812" y="2000250"/>
                    <a:pt x="2057908" y="1993773"/>
                    <a:pt x="2063750" y="1987296"/>
                  </a:cubicBezTo>
                  <a:lnTo>
                    <a:pt x="2074418" y="1975358"/>
                  </a:lnTo>
                  <a:lnTo>
                    <a:pt x="2082673" y="1965960"/>
                  </a:lnTo>
                  <a:cubicBezTo>
                    <a:pt x="2087118" y="1960753"/>
                    <a:pt x="2091563" y="1955546"/>
                    <a:pt x="2096008" y="1950212"/>
                  </a:cubicBezTo>
                  <a:cubicBezTo>
                    <a:pt x="2268220" y="1743964"/>
                    <a:pt x="2371979" y="1478280"/>
                    <a:pt x="2371979" y="1188466"/>
                  </a:cubicBezTo>
                  <a:cubicBezTo>
                    <a:pt x="2371979" y="532511"/>
                    <a:pt x="1840611" y="0"/>
                    <a:pt x="1186053" y="0"/>
                  </a:cubicBezTo>
                  <a:lnTo>
                    <a:pt x="1186053" y="0"/>
                  </a:lnTo>
                  <a:close/>
                  <a:moveTo>
                    <a:pt x="1185799" y="265049"/>
                  </a:moveTo>
                  <a:cubicBezTo>
                    <a:pt x="1694434" y="265049"/>
                    <a:pt x="2107311" y="678815"/>
                    <a:pt x="2107311" y="1188466"/>
                  </a:cubicBezTo>
                  <a:cubicBezTo>
                    <a:pt x="2107311" y="1405509"/>
                    <a:pt x="2032508" y="1605280"/>
                    <a:pt x="1907286" y="1762887"/>
                  </a:cubicBezTo>
                  <a:lnTo>
                    <a:pt x="606806" y="470408"/>
                  </a:lnTo>
                  <a:cubicBezTo>
                    <a:pt x="765048" y="342011"/>
                    <a:pt x="966470" y="265049"/>
                    <a:pt x="1185799" y="265049"/>
                  </a:cubicBezTo>
                  <a:lnTo>
                    <a:pt x="1185799" y="265049"/>
                  </a:lnTo>
                  <a:close/>
                  <a:moveTo>
                    <a:pt x="465709" y="612648"/>
                  </a:moveTo>
                  <a:lnTo>
                    <a:pt x="1766443" y="1905508"/>
                  </a:lnTo>
                  <a:cubicBezTo>
                    <a:pt x="1607947" y="2034667"/>
                    <a:pt x="1405890" y="2112010"/>
                    <a:pt x="1185926" y="2112010"/>
                  </a:cubicBezTo>
                  <a:cubicBezTo>
                    <a:pt x="677164" y="2112010"/>
                    <a:pt x="264541" y="1698244"/>
                    <a:pt x="264541" y="1188593"/>
                  </a:cubicBezTo>
                  <a:cubicBezTo>
                    <a:pt x="264541" y="970788"/>
                    <a:pt x="339852" y="770636"/>
                    <a:pt x="465836" y="612648"/>
                  </a:cubicBezTo>
                  <a:lnTo>
                    <a:pt x="465836" y="612648"/>
                  </a:lnTo>
                  <a:close/>
                </a:path>
              </a:pathLst>
            </a:custGeom>
            <a:solidFill>
              <a:srgbClr val="FF0000"/>
            </a:solidFill>
          </p:spPr>
        </p:sp>
        <p:sp>
          <p:nvSpPr>
            <p:cNvPr id="14" name="Freeform 14"/>
            <p:cNvSpPr/>
            <p:nvPr/>
          </p:nvSpPr>
          <p:spPr>
            <a:xfrm>
              <a:off x="101346" y="98552"/>
              <a:ext cx="2376170" cy="2381250"/>
            </a:xfrm>
            <a:custGeom>
              <a:avLst/>
              <a:gdLst/>
              <a:ahLst/>
              <a:cxnLst/>
              <a:rect l="l" t="t" r="r" b="b"/>
              <a:pathLst>
                <a:path w="2376170" h="2381250">
                  <a:moveTo>
                    <a:pt x="1187958" y="4445"/>
                  </a:moveTo>
                  <a:cubicBezTo>
                    <a:pt x="895858" y="4445"/>
                    <a:pt x="628269" y="110744"/>
                    <a:pt x="421767" y="286766"/>
                  </a:cubicBezTo>
                  <a:lnTo>
                    <a:pt x="421767" y="286766"/>
                  </a:lnTo>
                  <a:lnTo>
                    <a:pt x="410972" y="296037"/>
                  </a:lnTo>
                  <a:lnTo>
                    <a:pt x="404241" y="299212"/>
                  </a:lnTo>
                  <a:lnTo>
                    <a:pt x="405638" y="300863"/>
                  </a:lnTo>
                  <a:lnTo>
                    <a:pt x="401066" y="305054"/>
                  </a:lnTo>
                  <a:lnTo>
                    <a:pt x="399288" y="306705"/>
                  </a:lnTo>
                  <a:lnTo>
                    <a:pt x="390144" y="314960"/>
                  </a:lnTo>
                  <a:lnTo>
                    <a:pt x="384175" y="317500"/>
                  </a:lnTo>
                  <a:lnTo>
                    <a:pt x="385572" y="319024"/>
                  </a:lnTo>
                  <a:lnTo>
                    <a:pt x="382016" y="322326"/>
                  </a:lnTo>
                  <a:lnTo>
                    <a:pt x="380619" y="320802"/>
                  </a:lnTo>
                  <a:lnTo>
                    <a:pt x="382016" y="322326"/>
                  </a:lnTo>
                  <a:lnTo>
                    <a:pt x="371348" y="332359"/>
                  </a:lnTo>
                  <a:lnTo>
                    <a:pt x="366141" y="337439"/>
                  </a:lnTo>
                  <a:cubicBezTo>
                    <a:pt x="360172" y="343281"/>
                    <a:pt x="354203" y="349123"/>
                    <a:pt x="348234" y="354965"/>
                  </a:cubicBezTo>
                  <a:lnTo>
                    <a:pt x="336677" y="366649"/>
                  </a:lnTo>
                  <a:lnTo>
                    <a:pt x="329438" y="371094"/>
                  </a:lnTo>
                  <a:lnTo>
                    <a:pt x="330962" y="372618"/>
                  </a:lnTo>
                  <a:lnTo>
                    <a:pt x="320548" y="383794"/>
                  </a:lnTo>
                  <a:lnTo>
                    <a:pt x="312928" y="392176"/>
                  </a:lnTo>
                  <a:lnTo>
                    <a:pt x="311912" y="393192"/>
                  </a:lnTo>
                  <a:lnTo>
                    <a:pt x="311531" y="393573"/>
                  </a:lnTo>
                  <a:lnTo>
                    <a:pt x="309880" y="392176"/>
                  </a:lnTo>
                  <a:lnTo>
                    <a:pt x="311404" y="393573"/>
                  </a:lnTo>
                  <a:lnTo>
                    <a:pt x="301625" y="404495"/>
                  </a:lnTo>
                  <a:lnTo>
                    <a:pt x="296799" y="410083"/>
                  </a:lnTo>
                  <a:cubicBezTo>
                    <a:pt x="292227" y="415290"/>
                    <a:pt x="287782" y="420624"/>
                    <a:pt x="283337" y="425958"/>
                  </a:cubicBezTo>
                  <a:lnTo>
                    <a:pt x="281940" y="427609"/>
                  </a:lnTo>
                  <a:lnTo>
                    <a:pt x="279654" y="427101"/>
                  </a:lnTo>
                  <a:lnTo>
                    <a:pt x="281305" y="428498"/>
                  </a:lnTo>
                  <a:lnTo>
                    <a:pt x="281178" y="428625"/>
                  </a:lnTo>
                  <a:lnTo>
                    <a:pt x="281178" y="428625"/>
                  </a:lnTo>
                  <a:lnTo>
                    <a:pt x="280797" y="429006"/>
                  </a:lnTo>
                  <a:lnTo>
                    <a:pt x="280670" y="429133"/>
                  </a:lnTo>
                  <a:lnTo>
                    <a:pt x="280543" y="429260"/>
                  </a:lnTo>
                  <a:lnTo>
                    <a:pt x="280543" y="429260"/>
                  </a:lnTo>
                  <a:lnTo>
                    <a:pt x="280543" y="429260"/>
                  </a:lnTo>
                  <a:cubicBezTo>
                    <a:pt x="108331" y="635000"/>
                    <a:pt x="4318" y="900684"/>
                    <a:pt x="4318" y="1190752"/>
                  </a:cubicBezTo>
                  <a:lnTo>
                    <a:pt x="2159" y="1190752"/>
                  </a:lnTo>
                  <a:lnTo>
                    <a:pt x="4318" y="1190752"/>
                  </a:lnTo>
                  <a:cubicBezTo>
                    <a:pt x="4318" y="1845564"/>
                    <a:pt x="534543" y="2376932"/>
                    <a:pt x="1188085" y="2376932"/>
                  </a:cubicBezTo>
                  <a:lnTo>
                    <a:pt x="1188085" y="2379091"/>
                  </a:lnTo>
                  <a:lnTo>
                    <a:pt x="1188085" y="2376932"/>
                  </a:lnTo>
                  <a:cubicBezTo>
                    <a:pt x="1480820" y="2376932"/>
                    <a:pt x="1748917" y="2270125"/>
                    <a:pt x="1955546" y="2093468"/>
                  </a:cubicBezTo>
                  <a:lnTo>
                    <a:pt x="1957070" y="2092198"/>
                  </a:lnTo>
                  <a:lnTo>
                    <a:pt x="1958594" y="2093722"/>
                  </a:lnTo>
                  <a:lnTo>
                    <a:pt x="1957070" y="2095246"/>
                  </a:lnTo>
                  <a:lnTo>
                    <a:pt x="1955673" y="2093595"/>
                  </a:lnTo>
                  <a:lnTo>
                    <a:pt x="1962658" y="2087626"/>
                  </a:lnTo>
                  <a:lnTo>
                    <a:pt x="1970659" y="2080641"/>
                  </a:lnTo>
                  <a:lnTo>
                    <a:pt x="1975993" y="2078736"/>
                  </a:lnTo>
                  <a:lnTo>
                    <a:pt x="1974596" y="2077085"/>
                  </a:lnTo>
                  <a:lnTo>
                    <a:pt x="1980819" y="2071497"/>
                  </a:lnTo>
                  <a:lnTo>
                    <a:pt x="1984756" y="2067941"/>
                  </a:lnTo>
                  <a:lnTo>
                    <a:pt x="1986026" y="2066798"/>
                  </a:lnTo>
                  <a:lnTo>
                    <a:pt x="1986534" y="2066290"/>
                  </a:lnTo>
                  <a:lnTo>
                    <a:pt x="1988058" y="2067814"/>
                  </a:lnTo>
                  <a:lnTo>
                    <a:pt x="1986661" y="2066290"/>
                  </a:lnTo>
                  <a:lnTo>
                    <a:pt x="1994535" y="2059051"/>
                  </a:lnTo>
                  <a:lnTo>
                    <a:pt x="2006219" y="2048002"/>
                  </a:lnTo>
                  <a:lnTo>
                    <a:pt x="2010283" y="2044065"/>
                  </a:lnTo>
                  <a:lnTo>
                    <a:pt x="2011045" y="2043303"/>
                  </a:lnTo>
                  <a:lnTo>
                    <a:pt x="2011299" y="2043049"/>
                  </a:lnTo>
                  <a:lnTo>
                    <a:pt x="2020443" y="2034032"/>
                  </a:lnTo>
                  <a:lnTo>
                    <a:pt x="2028698" y="2025777"/>
                  </a:lnTo>
                  <a:lnTo>
                    <a:pt x="2030476" y="2026920"/>
                  </a:lnTo>
                  <a:lnTo>
                    <a:pt x="2028952" y="2025396"/>
                  </a:lnTo>
                  <a:lnTo>
                    <a:pt x="2039620" y="2014474"/>
                  </a:lnTo>
                  <a:lnTo>
                    <a:pt x="2046351" y="2010410"/>
                  </a:lnTo>
                  <a:lnTo>
                    <a:pt x="2044827" y="2008886"/>
                  </a:lnTo>
                  <a:lnTo>
                    <a:pt x="2045462" y="2008251"/>
                  </a:lnTo>
                  <a:lnTo>
                    <a:pt x="2046224" y="2007489"/>
                  </a:lnTo>
                  <a:lnTo>
                    <a:pt x="2046478" y="2007235"/>
                  </a:lnTo>
                  <a:lnTo>
                    <a:pt x="2048002" y="2008759"/>
                  </a:lnTo>
                  <a:lnTo>
                    <a:pt x="2046478" y="2007235"/>
                  </a:lnTo>
                  <a:lnTo>
                    <a:pt x="2064385" y="1988058"/>
                  </a:lnTo>
                  <a:cubicBezTo>
                    <a:pt x="2069211" y="1982724"/>
                    <a:pt x="2074037" y="1977263"/>
                    <a:pt x="2078863" y="1971675"/>
                  </a:cubicBezTo>
                  <a:lnTo>
                    <a:pt x="2080260" y="1970024"/>
                  </a:lnTo>
                  <a:lnTo>
                    <a:pt x="2083181" y="1966722"/>
                  </a:lnTo>
                  <a:lnTo>
                    <a:pt x="2084832" y="1968119"/>
                  </a:lnTo>
                  <a:lnTo>
                    <a:pt x="2083181" y="1966722"/>
                  </a:lnTo>
                  <a:lnTo>
                    <a:pt x="2092071" y="1956308"/>
                  </a:lnTo>
                  <a:lnTo>
                    <a:pt x="2098167" y="1952371"/>
                  </a:lnTo>
                  <a:lnTo>
                    <a:pt x="2096516" y="1950974"/>
                  </a:lnTo>
                  <a:cubicBezTo>
                    <a:pt x="2268474" y="1745107"/>
                    <a:pt x="2371979" y="1479804"/>
                    <a:pt x="2371979" y="1190498"/>
                  </a:cubicBezTo>
                  <a:lnTo>
                    <a:pt x="2374138" y="1190498"/>
                  </a:lnTo>
                  <a:lnTo>
                    <a:pt x="2371979" y="1190498"/>
                  </a:lnTo>
                  <a:cubicBezTo>
                    <a:pt x="2371979" y="535686"/>
                    <a:pt x="1841627" y="4191"/>
                    <a:pt x="1188085" y="4191"/>
                  </a:cubicBezTo>
                  <a:lnTo>
                    <a:pt x="1188085" y="2159"/>
                  </a:lnTo>
                  <a:lnTo>
                    <a:pt x="1190244" y="2032"/>
                  </a:lnTo>
                  <a:lnTo>
                    <a:pt x="1190498" y="4445"/>
                  </a:lnTo>
                  <a:lnTo>
                    <a:pt x="1188212" y="4445"/>
                  </a:lnTo>
                  <a:moveTo>
                    <a:pt x="1188212" y="127"/>
                  </a:moveTo>
                  <a:lnTo>
                    <a:pt x="1188212" y="2286"/>
                  </a:lnTo>
                  <a:lnTo>
                    <a:pt x="1186053" y="2413"/>
                  </a:lnTo>
                  <a:lnTo>
                    <a:pt x="1185799" y="0"/>
                  </a:lnTo>
                  <a:lnTo>
                    <a:pt x="1188085" y="0"/>
                  </a:lnTo>
                  <a:cubicBezTo>
                    <a:pt x="1843913" y="0"/>
                    <a:pt x="2376170" y="533400"/>
                    <a:pt x="2376170" y="1190625"/>
                  </a:cubicBezTo>
                  <a:cubicBezTo>
                    <a:pt x="2376170" y="1480947"/>
                    <a:pt x="2272157" y="1747139"/>
                    <a:pt x="2099691" y="1953768"/>
                  </a:cubicBezTo>
                  <a:lnTo>
                    <a:pt x="2099691" y="1953768"/>
                  </a:lnTo>
                  <a:lnTo>
                    <a:pt x="2090801" y="1964309"/>
                  </a:lnTo>
                  <a:lnTo>
                    <a:pt x="2086229" y="1969516"/>
                  </a:lnTo>
                  <a:lnTo>
                    <a:pt x="2083308" y="1972818"/>
                  </a:lnTo>
                  <a:lnTo>
                    <a:pt x="2081657" y="1971421"/>
                  </a:lnTo>
                  <a:lnTo>
                    <a:pt x="2083308" y="1972818"/>
                  </a:lnTo>
                  <a:lnTo>
                    <a:pt x="2072259" y="1985391"/>
                  </a:lnTo>
                  <a:lnTo>
                    <a:pt x="2065782" y="1989328"/>
                  </a:lnTo>
                  <a:lnTo>
                    <a:pt x="2067306" y="1990725"/>
                  </a:lnTo>
                  <a:lnTo>
                    <a:pt x="2049399" y="2010029"/>
                  </a:lnTo>
                  <a:cubicBezTo>
                    <a:pt x="2049399" y="2010029"/>
                    <a:pt x="2049399" y="2010029"/>
                    <a:pt x="2049399" y="2010029"/>
                  </a:cubicBezTo>
                  <a:lnTo>
                    <a:pt x="2048764" y="2010664"/>
                  </a:lnTo>
                  <a:lnTo>
                    <a:pt x="2048002" y="2011426"/>
                  </a:lnTo>
                  <a:lnTo>
                    <a:pt x="2047748" y="2011680"/>
                  </a:lnTo>
                  <a:lnTo>
                    <a:pt x="2037207" y="2022729"/>
                  </a:lnTo>
                  <a:lnTo>
                    <a:pt x="2029841" y="2030095"/>
                  </a:lnTo>
                  <a:lnTo>
                    <a:pt x="2028317" y="2031619"/>
                  </a:lnTo>
                  <a:lnTo>
                    <a:pt x="2026285" y="2030603"/>
                  </a:lnTo>
                  <a:lnTo>
                    <a:pt x="2027809" y="2032127"/>
                  </a:lnTo>
                  <a:lnTo>
                    <a:pt x="2018665" y="2041271"/>
                  </a:lnTo>
                  <a:lnTo>
                    <a:pt x="2012569" y="2044319"/>
                  </a:lnTo>
                  <a:lnTo>
                    <a:pt x="2014093" y="2045843"/>
                  </a:lnTo>
                  <a:lnTo>
                    <a:pt x="2013712" y="2046224"/>
                  </a:lnTo>
                  <a:lnTo>
                    <a:pt x="2012950" y="2046986"/>
                  </a:lnTo>
                  <a:lnTo>
                    <a:pt x="2011172" y="2045716"/>
                  </a:lnTo>
                  <a:lnTo>
                    <a:pt x="2012696" y="2047240"/>
                  </a:lnTo>
                  <a:lnTo>
                    <a:pt x="2005457" y="2054225"/>
                  </a:lnTo>
                  <a:lnTo>
                    <a:pt x="2000377" y="2056130"/>
                  </a:lnTo>
                  <a:lnTo>
                    <a:pt x="2001901" y="2057654"/>
                  </a:lnTo>
                  <a:lnTo>
                    <a:pt x="1993519" y="2065528"/>
                  </a:lnTo>
                  <a:lnTo>
                    <a:pt x="1988566" y="2070100"/>
                  </a:lnTo>
                  <a:lnTo>
                    <a:pt x="1987296" y="2071243"/>
                  </a:lnTo>
                  <a:lnTo>
                    <a:pt x="1985391" y="2070100"/>
                  </a:lnTo>
                  <a:lnTo>
                    <a:pt x="1986788" y="2071624"/>
                  </a:lnTo>
                  <a:lnTo>
                    <a:pt x="1980565" y="2077212"/>
                  </a:lnTo>
                  <a:lnTo>
                    <a:pt x="1977390" y="2080006"/>
                  </a:lnTo>
                  <a:lnTo>
                    <a:pt x="1969388" y="2087118"/>
                  </a:lnTo>
                  <a:lnTo>
                    <a:pt x="1963928" y="2089023"/>
                  </a:lnTo>
                  <a:lnTo>
                    <a:pt x="1965325" y="2090674"/>
                  </a:lnTo>
                  <a:lnTo>
                    <a:pt x="1963928" y="2091817"/>
                  </a:lnTo>
                  <a:lnTo>
                    <a:pt x="1961896" y="2090801"/>
                  </a:lnTo>
                  <a:lnTo>
                    <a:pt x="1963293" y="2092452"/>
                  </a:lnTo>
                  <a:lnTo>
                    <a:pt x="1956816" y="2098040"/>
                  </a:lnTo>
                  <a:lnTo>
                    <a:pt x="1955292" y="2096516"/>
                  </a:lnTo>
                  <a:lnTo>
                    <a:pt x="1956816" y="2094992"/>
                  </a:lnTo>
                  <a:lnTo>
                    <a:pt x="1958213" y="2096643"/>
                  </a:lnTo>
                  <a:cubicBezTo>
                    <a:pt x="1750695" y="2273935"/>
                    <a:pt x="1481836" y="2381250"/>
                    <a:pt x="1187958" y="2381250"/>
                  </a:cubicBezTo>
                  <a:cubicBezTo>
                    <a:pt x="532130" y="2381250"/>
                    <a:pt x="0" y="1847977"/>
                    <a:pt x="0" y="1190879"/>
                  </a:cubicBezTo>
                  <a:cubicBezTo>
                    <a:pt x="0" y="899795"/>
                    <a:pt x="104394" y="633222"/>
                    <a:pt x="277749" y="426212"/>
                  </a:cubicBezTo>
                  <a:lnTo>
                    <a:pt x="279400" y="427609"/>
                  </a:lnTo>
                  <a:lnTo>
                    <a:pt x="277749" y="426212"/>
                  </a:lnTo>
                  <a:lnTo>
                    <a:pt x="277876" y="426085"/>
                  </a:lnTo>
                  <a:lnTo>
                    <a:pt x="277876" y="426085"/>
                  </a:lnTo>
                  <a:lnTo>
                    <a:pt x="278257" y="425704"/>
                  </a:lnTo>
                  <a:lnTo>
                    <a:pt x="278384" y="425577"/>
                  </a:lnTo>
                  <a:lnTo>
                    <a:pt x="278511" y="425450"/>
                  </a:lnTo>
                  <a:lnTo>
                    <a:pt x="278511" y="425450"/>
                  </a:lnTo>
                  <a:lnTo>
                    <a:pt x="278511" y="425450"/>
                  </a:lnTo>
                  <a:lnTo>
                    <a:pt x="289560" y="412242"/>
                  </a:lnTo>
                  <a:lnTo>
                    <a:pt x="295783" y="408432"/>
                  </a:lnTo>
                  <a:lnTo>
                    <a:pt x="294132" y="407035"/>
                  </a:lnTo>
                  <a:lnTo>
                    <a:pt x="303911" y="395986"/>
                  </a:lnTo>
                  <a:lnTo>
                    <a:pt x="309626" y="389763"/>
                  </a:lnTo>
                  <a:lnTo>
                    <a:pt x="310642" y="388747"/>
                  </a:lnTo>
                  <a:lnTo>
                    <a:pt x="312547" y="389890"/>
                  </a:lnTo>
                  <a:lnTo>
                    <a:pt x="311023" y="388493"/>
                  </a:lnTo>
                  <a:lnTo>
                    <a:pt x="312801" y="386588"/>
                  </a:lnTo>
                  <a:lnTo>
                    <a:pt x="328422" y="369697"/>
                  </a:lnTo>
                  <a:cubicBezTo>
                    <a:pt x="334137" y="363728"/>
                    <a:pt x="339852" y="357886"/>
                    <a:pt x="345694" y="352044"/>
                  </a:cubicBezTo>
                  <a:lnTo>
                    <a:pt x="347218" y="353568"/>
                  </a:lnTo>
                  <a:lnTo>
                    <a:pt x="345694" y="352044"/>
                  </a:lnTo>
                  <a:lnTo>
                    <a:pt x="357632" y="340233"/>
                  </a:lnTo>
                  <a:lnTo>
                    <a:pt x="365125" y="335915"/>
                  </a:lnTo>
                  <a:lnTo>
                    <a:pt x="363601" y="334391"/>
                  </a:lnTo>
                  <a:lnTo>
                    <a:pt x="374142" y="324231"/>
                  </a:lnTo>
                  <a:lnTo>
                    <a:pt x="383159" y="315849"/>
                  </a:lnTo>
                  <a:cubicBezTo>
                    <a:pt x="387731" y="311658"/>
                    <a:pt x="392176" y="307467"/>
                    <a:pt x="396748" y="303403"/>
                  </a:cubicBezTo>
                  <a:lnTo>
                    <a:pt x="398145" y="305054"/>
                  </a:lnTo>
                  <a:lnTo>
                    <a:pt x="396748" y="303403"/>
                  </a:lnTo>
                  <a:lnTo>
                    <a:pt x="403225" y="297688"/>
                  </a:lnTo>
                  <a:cubicBezTo>
                    <a:pt x="408559" y="292989"/>
                    <a:pt x="414020" y="288290"/>
                    <a:pt x="419354" y="283718"/>
                  </a:cubicBezTo>
                  <a:lnTo>
                    <a:pt x="420751" y="285369"/>
                  </a:lnTo>
                  <a:lnTo>
                    <a:pt x="419354" y="283718"/>
                  </a:lnTo>
                  <a:cubicBezTo>
                    <a:pt x="626237" y="106807"/>
                    <a:pt x="894715" y="127"/>
                    <a:pt x="1187958" y="127"/>
                  </a:cubicBezTo>
                  <a:close/>
                  <a:moveTo>
                    <a:pt x="1188212" y="265049"/>
                  </a:moveTo>
                  <a:cubicBezTo>
                    <a:pt x="1698117" y="265049"/>
                    <a:pt x="2111883" y="679704"/>
                    <a:pt x="2111883" y="1190625"/>
                  </a:cubicBezTo>
                  <a:lnTo>
                    <a:pt x="2109724" y="1190625"/>
                  </a:lnTo>
                  <a:lnTo>
                    <a:pt x="2111883" y="1190625"/>
                  </a:lnTo>
                  <a:cubicBezTo>
                    <a:pt x="2111883" y="1408176"/>
                    <a:pt x="2036953" y="1608328"/>
                    <a:pt x="1911350" y="1766443"/>
                  </a:cubicBezTo>
                  <a:lnTo>
                    <a:pt x="1909826" y="1768348"/>
                  </a:lnTo>
                  <a:lnTo>
                    <a:pt x="607695" y="470916"/>
                  </a:lnTo>
                  <a:cubicBezTo>
                    <a:pt x="766318" y="342265"/>
                    <a:pt x="968248" y="265176"/>
                    <a:pt x="1187958" y="265176"/>
                  </a:cubicBezTo>
                  <a:lnTo>
                    <a:pt x="1188847" y="265176"/>
                  </a:lnTo>
                  <a:lnTo>
                    <a:pt x="1189482" y="265811"/>
                  </a:lnTo>
                  <a:lnTo>
                    <a:pt x="1187958" y="267335"/>
                  </a:lnTo>
                  <a:lnTo>
                    <a:pt x="1187958" y="265176"/>
                  </a:lnTo>
                  <a:moveTo>
                    <a:pt x="1187958" y="269494"/>
                  </a:moveTo>
                  <a:lnTo>
                    <a:pt x="1187069" y="269494"/>
                  </a:lnTo>
                  <a:lnTo>
                    <a:pt x="1186434" y="268859"/>
                  </a:lnTo>
                  <a:lnTo>
                    <a:pt x="1187958" y="267335"/>
                  </a:lnTo>
                  <a:lnTo>
                    <a:pt x="1187958" y="269494"/>
                  </a:lnTo>
                  <a:cubicBezTo>
                    <a:pt x="969137" y="269494"/>
                    <a:pt x="768223" y="346329"/>
                    <a:pt x="610362" y="474345"/>
                  </a:cubicBezTo>
                  <a:lnTo>
                    <a:pt x="608965" y="472694"/>
                  </a:lnTo>
                  <a:lnTo>
                    <a:pt x="610489" y="471170"/>
                  </a:lnTo>
                  <a:lnTo>
                    <a:pt x="1907794" y="1763776"/>
                  </a:lnTo>
                  <a:cubicBezTo>
                    <a:pt x="2032762" y="1606423"/>
                    <a:pt x="2107438" y="1407160"/>
                    <a:pt x="2107438" y="1190625"/>
                  </a:cubicBezTo>
                  <a:cubicBezTo>
                    <a:pt x="2107438" y="682117"/>
                    <a:pt x="1695577" y="269240"/>
                    <a:pt x="1187958" y="269240"/>
                  </a:cubicBezTo>
                  <a:close/>
                  <a:moveTo>
                    <a:pt x="469265" y="613283"/>
                  </a:moveTo>
                  <a:lnTo>
                    <a:pt x="1769872" y="1909318"/>
                  </a:lnTo>
                  <a:cubicBezTo>
                    <a:pt x="1610995" y="2038731"/>
                    <a:pt x="1408430" y="2116328"/>
                    <a:pt x="1187958" y="2116328"/>
                  </a:cubicBezTo>
                  <a:cubicBezTo>
                    <a:pt x="678053" y="2116328"/>
                    <a:pt x="264414" y="1701673"/>
                    <a:pt x="264414" y="1190752"/>
                  </a:cubicBezTo>
                  <a:lnTo>
                    <a:pt x="266573" y="1190752"/>
                  </a:lnTo>
                  <a:lnTo>
                    <a:pt x="264414" y="1190752"/>
                  </a:lnTo>
                  <a:cubicBezTo>
                    <a:pt x="264414" y="972439"/>
                    <a:pt x="339852" y="771779"/>
                    <a:pt x="466090" y="613410"/>
                  </a:cubicBezTo>
                  <a:lnTo>
                    <a:pt x="467614" y="611505"/>
                  </a:lnTo>
                  <a:lnTo>
                    <a:pt x="469392" y="613156"/>
                  </a:lnTo>
                  <a:moveTo>
                    <a:pt x="466344" y="616204"/>
                  </a:moveTo>
                  <a:lnTo>
                    <a:pt x="467868" y="614680"/>
                  </a:lnTo>
                  <a:lnTo>
                    <a:pt x="466344" y="616204"/>
                  </a:lnTo>
                  <a:lnTo>
                    <a:pt x="466344" y="616204"/>
                  </a:lnTo>
                  <a:lnTo>
                    <a:pt x="467868" y="614680"/>
                  </a:lnTo>
                  <a:lnTo>
                    <a:pt x="469519" y="615950"/>
                  </a:lnTo>
                  <a:cubicBezTo>
                    <a:pt x="343916" y="773557"/>
                    <a:pt x="268732" y="973328"/>
                    <a:pt x="268732" y="1190625"/>
                  </a:cubicBezTo>
                  <a:cubicBezTo>
                    <a:pt x="268732" y="1699133"/>
                    <a:pt x="680466" y="2112010"/>
                    <a:pt x="1188085" y="2112010"/>
                  </a:cubicBezTo>
                  <a:cubicBezTo>
                    <a:pt x="1407668" y="2112010"/>
                    <a:pt x="1609217" y="2034794"/>
                    <a:pt x="1767332" y="1906016"/>
                  </a:cubicBezTo>
                  <a:lnTo>
                    <a:pt x="1768729" y="1907667"/>
                  </a:lnTo>
                  <a:lnTo>
                    <a:pt x="1767205" y="1909191"/>
                  </a:lnTo>
                  <a:lnTo>
                    <a:pt x="466344" y="616331"/>
                  </a:lnTo>
                  <a:close/>
                </a:path>
              </a:pathLst>
            </a:custGeom>
            <a:solidFill>
              <a:srgbClr val="FF0000"/>
            </a:solidFill>
          </p:spPr>
        </p:sp>
        <p:sp>
          <p:nvSpPr>
            <p:cNvPr id="15" name="Freeform 15"/>
            <p:cNvSpPr/>
            <p:nvPr/>
          </p:nvSpPr>
          <p:spPr>
            <a:xfrm>
              <a:off x="63500" y="63500"/>
              <a:ext cx="2451608" cy="2451608"/>
            </a:xfrm>
            <a:custGeom>
              <a:avLst/>
              <a:gdLst/>
              <a:ahLst/>
              <a:cxnLst/>
              <a:rect l="l" t="t" r="r" b="b"/>
              <a:pathLst>
                <a:path w="2451608" h="2451608">
                  <a:moveTo>
                    <a:pt x="2451608" y="1225804"/>
                  </a:moveTo>
                  <a:lnTo>
                    <a:pt x="2450211" y="1286002"/>
                  </a:lnTo>
                  <a:lnTo>
                    <a:pt x="2448306" y="1285875"/>
                  </a:lnTo>
                  <a:lnTo>
                    <a:pt x="2450211" y="1286002"/>
                  </a:lnTo>
                  <a:lnTo>
                    <a:pt x="2445766" y="1345946"/>
                  </a:lnTo>
                  <a:cubicBezTo>
                    <a:pt x="2443861" y="1365885"/>
                    <a:pt x="2441321" y="1385824"/>
                    <a:pt x="2438400" y="1405636"/>
                  </a:cubicBezTo>
                  <a:lnTo>
                    <a:pt x="2428113" y="1464945"/>
                  </a:lnTo>
                  <a:lnTo>
                    <a:pt x="2426208" y="1464564"/>
                  </a:lnTo>
                  <a:lnTo>
                    <a:pt x="2428113" y="1464945"/>
                  </a:lnTo>
                  <a:lnTo>
                    <a:pt x="2414905" y="1523619"/>
                  </a:lnTo>
                  <a:cubicBezTo>
                    <a:pt x="2410079" y="1543050"/>
                    <a:pt x="2404618" y="1562354"/>
                    <a:pt x="2398903" y="1581658"/>
                  </a:cubicBezTo>
                  <a:lnTo>
                    <a:pt x="2397125" y="1581150"/>
                  </a:lnTo>
                  <a:lnTo>
                    <a:pt x="2398903" y="1581658"/>
                  </a:lnTo>
                  <a:lnTo>
                    <a:pt x="2379980" y="1638808"/>
                  </a:lnTo>
                  <a:cubicBezTo>
                    <a:pt x="2373249" y="1657731"/>
                    <a:pt x="2366010" y="1676400"/>
                    <a:pt x="2358390" y="1694942"/>
                  </a:cubicBezTo>
                  <a:lnTo>
                    <a:pt x="2334006" y="1749933"/>
                  </a:lnTo>
                  <a:lnTo>
                    <a:pt x="2332355" y="1749171"/>
                  </a:lnTo>
                  <a:lnTo>
                    <a:pt x="2334006" y="1749933"/>
                  </a:lnTo>
                  <a:lnTo>
                    <a:pt x="2306955" y="1803654"/>
                  </a:lnTo>
                  <a:lnTo>
                    <a:pt x="2305304" y="1802765"/>
                  </a:lnTo>
                  <a:lnTo>
                    <a:pt x="2306955" y="1803654"/>
                  </a:lnTo>
                  <a:lnTo>
                    <a:pt x="2277237" y="1855978"/>
                  </a:lnTo>
                  <a:lnTo>
                    <a:pt x="2275586" y="1854962"/>
                  </a:lnTo>
                  <a:lnTo>
                    <a:pt x="2277237" y="1855978"/>
                  </a:lnTo>
                  <a:lnTo>
                    <a:pt x="2245106" y="1906778"/>
                  </a:lnTo>
                  <a:lnTo>
                    <a:pt x="2243582" y="1905762"/>
                  </a:lnTo>
                  <a:lnTo>
                    <a:pt x="2245106" y="1906778"/>
                  </a:lnTo>
                  <a:lnTo>
                    <a:pt x="2210435" y="1955927"/>
                  </a:lnTo>
                  <a:lnTo>
                    <a:pt x="2208911" y="1954784"/>
                  </a:lnTo>
                  <a:lnTo>
                    <a:pt x="2210435" y="1955927"/>
                  </a:lnTo>
                  <a:lnTo>
                    <a:pt x="2173478" y="2003298"/>
                  </a:lnTo>
                  <a:lnTo>
                    <a:pt x="2171954" y="2002155"/>
                  </a:lnTo>
                  <a:lnTo>
                    <a:pt x="2173478" y="2003298"/>
                  </a:lnTo>
                  <a:lnTo>
                    <a:pt x="2134235" y="2048891"/>
                  </a:lnTo>
                  <a:lnTo>
                    <a:pt x="2132838" y="2047621"/>
                  </a:lnTo>
                  <a:lnTo>
                    <a:pt x="2134235" y="2048891"/>
                  </a:lnTo>
                  <a:lnTo>
                    <a:pt x="2092706" y="2092452"/>
                  </a:lnTo>
                  <a:cubicBezTo>
                    <a:pt x="2078482" y="2106675"/>
                    <a:pt x="2064004" y="2120519"/>
                    <a:pt x="2049145" y="2133981"/>
                  </a:cubicBezTo>
                  <a:lnTo>
                    <a:pt x="2047875" y="2132584"/>
                  </a:lnTo>
                  <a:lnTo>
                    <a:pt x="2049145" y="2133981"/>
                  </a:lnTo>
                  <a:lnTo>
                    <a:pt x="2003552" y="2173351"/>
                  </a:lnTo>
                  <a:lnTo>
                    <a:pt x="2002282" y="2171827"/>
                  </a:lnTo>
                  <a:lnTo>
                    <a:pt x="2003552" y="2173351"/>
                  </a:lnTo>
                  <a:lnTo>
                    <a:pt x="1956181" y="2210308"/>
                  </a:lnTo>
                  <a:lnTo>
                    <a:pt x="1955038" y="2208784"/>
                  </a:lnTo>
                  <a:lnTo>
                    <a:pt x="1956181" y="2210308"/>
                  </a:lnTo>
                  <a:lnTo>
                    <a:pt x="1907032" y="2244979"/>
                  </a:lnTo>
                  <a:lnTo>
                    <a:pt x="1906016" y="2243455"/>
                  </a:lnTo>
                  <a:lnTo>
                    <a:pt x="1907032" y="2244979"/>
                  </a:lnTo>
                  <a:lnTo>
                    <a:pt x="1856232" y="2277237"/>
                  </a:lnTo>
                  <a:cubicBezTo>
                    <a:pt x="1838960" y="2287524"/>
                    <a:pt x="1821561" y="2297430"/>
                    <a:pt x="1803908" y="2306828"/>
                  </a:cubicBezTo>
                  <a:lnTo>
                    <a:pt x="1750187" y="2333879"/>
                  </a:lnTo>
                  <a:lnTo>
                    <a:pt x="1749425" y="2332228"/>
                  </a:lnTo>
                  <a:lnTo>
                    <a:pt x="1750187" y="2333879"/>
                  </a:lnTo>
                  <a:lnTo>
                    <a:pt x="1695196" y="2358263"/>
                  </a:lnTo>
                  <a:lnTo>
                    <a:pt x="1694434" y="2356485"/>
                  </a:lnTo>
                  <a:lnTo>
                    <a:pt x="1695196" y="2358263"/>
                  </a:lnTo>
                  <a:lnTo>
                    <a:pt x="1639062" y="2379853"/>
                  </a:lnTo>
                  <a:cubicBezTo>
                    <a:pt x="1620139" y="2386584"/>
                    <a:pt x="1601089" y="2392934"/>
                    <a:pt x="1581912" y="2398776"/>
                  </a:cubicBezTo>
                  <a:lnTo>
                    <a:pt x="1581404" y="2396998"/>
                  </a:lnTo>
                  <a:lnTo>
                    <a:pt x="1581912" y="2398776"/>
                  </a:lnTo>
                  <a:lnTo>
                    <a:pt x="1523873" y="2414778"/>
                  </a:lnTo>
                  <a:lnTo>
                    <a:pt x="1523365" y="2413000"/>
                  </a:lnTo>
                  <a:lnTo>
                    <a:pt x="1523873" y="2414778"/>
                  </a:lnTo>
                  <a:lnTo>
                    <a:pt x="1465199" y="2427986"/>
                  </a:lnTo>
                  <a:lnTo>
                    <a:pt x="1464818" y="2426081"/>
                  </a:lnTo>
                  <a:lnTo>
                    <a:pt x="1465199" y="2427986"/>
                  </a:lnTo>
                  <a:lnTo>
                    <a:pt x="1405890" y="2438272"/>
                  </a:lnTo>
                  <a:lnTo>
                    <a:pt x="1405636" y="2436368"/>
                  </a:lnTo>
                  <a:lnTo>
                    <a:pt x="1405890" y="2438272"/>
                  </a:lnTo>
                  <a:lnTo>
                    <a:pt x="1346200" y="2445639"/>
                  </a:lnTo>
                  <a:lnTo>
                    <a:pt x="1346073" y="2443734"/>
                  </a:lnTo>
                  <a:lnTo>
                    <a:pt x="1346200" y="2445639"/>
                  </a:lnTo>
                  <a:lnTo>
                    <a:pt x="1286129" y="2450084"/>
                  </a:lnTo>
                  <a:cubicBezTo>
                    <a:pt x="1266063" y="2451100"/>
                    <a:pt x="1245997" y="2451608"/>
                    <a:pt x="1225931" y="2451608"/>
                  </a:cubicBezTo>
                  <a:lnTo>
                    <a:pt x="1165733" y="2450084"/>
                  </a:lnTo>
                  <a:cubicBezTo>
                    <a:pt x="1145667" y="2449068"/>
                    <a:pt x="1125728" y="2447671"/>
                    <a:pt x="1105789" y="2445639"/>
                  </a:cubicBezTo>
                  <a:lnTo>
                    <a:pt x="1105916" y="2443734"/>
                  </a:lnTo>
                  <a:lnTo>
                    <a:pt x="1105789" y="2445639"/>
                  </a:lnTo>
                  <a:lnTo>
                    <a:pt x="1046099" y="2438272"/>
                  </a:lnTo>
                  <a:lnTo>
                    <a:pt x="1046353" y="2436368"/>
                  </a:lnTo>
                  <a:lnTo>
                    <a:pt x="1046099" y="2438272"/>
                  </a:lnTo>
                  <a:lnTo>
                    <a:pt x="986790" y="2427986"/>
                  </a:lnTo>
                  <a:lnTo>
                    <a:pt x="987171" y="2426081"/>
                  </a:lnTo>
                  <a:lnTo>
                    <a:pt x="986790" y="2427986"/>
                  </a:lnTo>
                  <a:lnTo>
                    <a:pt x="928116" y="2414778"/>
                  </a:lnTo>
                  <a:cubicBezTo>
                    <a:pt x="908685" y="2409952"/>
                    <a:pt x="889381" y="2404618"/>
                    <a:pt x="870077" y="2398776"/>
                  </a:cubicBezTo>
                  <a:lnTo>
                    <a:pt x="870585" y="2396998"/>
                  </a:lnTo>
                  <a:lnTo>
                    <a:pt x="870077" y="2398776"/>
                  </a:lnTo>
                  <a:lnTo>
                    <a:pt x="812927" y="2379853"/>
                  </a:lnTo>
                  <a:cubicBezTo>
                    <a:pt x="794004" y="2373122"/>
                    <a:pt x="775335" y="2365883"/>
                    <a:pt x="756793" y="2358263"/>
                  </a:cubicBezTo>
                  <a:lnTo>
                    <a:pt x="757555" y="2356485"/>
                  </a:lnTo>
                  <a:lnTo>
                    <a:pt x="756793" y="2358263"/>
                  </a:lnTo>
                  <a:lnTo>
                    <a:pt x="701802" y="2333879"/>
                  </a:lnTo>
                  <a:lnTo>
                    <a:pt x="702564" y="2332228"/>
                  </a:lnTo>
                  <a:lnTo>
                    <a:pt x="701802" y="2333879"/>
                  </a:lnTo>
                  <a:lnTo>
                    <a:pt x="648081" y="2306828"/>
                  </a:lnTo>
                  <a:lnTo>
                    <a:pt x="648970" y="2305177"/>
                  </a:lnTo>
                  <a:lnTo>
                    <a:pt x="648081" y="2306828"/>
                  </a:lnTo>
                  <a:lnTo>
                    <a:pt x="595757" y="2277237"/>
                  </a:lnTo>
                  <a:cubicBezTo>
                    <a:pt x="578485" y="2266950"/>
                    <a:pt x="561594" y="2256155"/>
                    <a:pt x="544957" y="2244979"/>
                  </a:cubicBezTo>
                  <a:lnTo>
                    <a:pt x="545973" y="2243455"/>
                  </a:lnTo>
                  <a:lnTo>
                    <a:pt x="544957" y="2244979"/>
                  </a:lnTo>
                  <a:lnTo>
                    <a:pt x="495808" y="2210308"/>
                  </a:lnTo>
                  <a:lnTo>
                    <a:pt x="496951" y="2208784"/>
                  </a:lnTo>
                  <a:lnTo>
                    <a:pt x="495808" y="2210308"/>
                  </a:lnTo>
                  <a:lnTo>
                    <a:pt x="448437" y="2173351"/>
                  </a:lnTo>
                  <a:lnTo>
                    <a:pt x="449707" y="2171827"/>
                  </a:lnTo>
                  <a:lnTo>
                    <a:pt x="448437" y="2173351"/>
                  </a:lnTo>
                  <a:lnTo>
                    <a:pt x="402844" y="2133981"/>
                  </a:lnTo>
                  <a:lnTo>
                    <a:pt x="404114" y="2132584"/>
                  </a:lnTo>
                  <a:lnTo>
                    <a:pt x="402844" y="2133981"/>
                  </a:lnTo>
                  <a:lnTo>
                    <a:pt x="359283" y="2092452"/>
                  </a:lnTo>
                  <a:lnTo>
                    <a:pt x="360680" y="2091055"/>
                  </a:lnTo>
                  <a:lnTo>
                    <a:pt x="359283" y="2092452"/>
                  </a:lnTo>
                  <a:lnTo>
                    <a:pt x="317754" y="2048891"/>
                  </a:lnTo>
                  <a:lnTo>
                    <a:pt x="319151" y="2047621"/>
                  </a:lnTo>
                  <a:lnTo>
                    <a:pt x="317754" y="2048891"/>
                  </a:lnTo>
                  <a:lnTo>
                    <a:pt x="278384" y="2003298"/>
                  </a:lnTo>
                  <a:lnTo>
                    <a:pt x="279908" y="2002155"/>
                  </a:lnTo>
                  <a:lnTo>
                    <a:pt x="278384" y="2003298"/>
                  </a:lnTo>
                  <a:lnTo>
                    <a:pt x="241427" y="1955927"/>
                  </a:lnTo>
                  <a:lnTo>
                    <a:pt x="242951" y="1954784"/>
                  </a:lnTo>
                  <a:lnTo>
                    <a:pt x="241427" y="1955927"/>
                  </a:lnTo>
                  <a:lnTo>
                    <a:pt x="206756" y="1906778"/>
                  </a:lnTo>
                  <a:lnTo>
                    <a:pt x="208280" y="1905762"/>
                  </a:lnTo>
                  <a:lnTo>
                    <a:pt x="206756" y="1906778"/>
                  </a:lnTo>
                  <a:lnTo>
                    <a:pt x="174625" y="1855978"/>
                  </a:lnTo>
                  <a:lnTo>
                    <a:pt x="176276" y="1854962"/>
                  </a:lnTo>
                  <a:lnTo>
                    <a:pt x="174625" y="1855978"/>
                  </a:lnTo>
                  <a:lnTo>
                    <a:pt x="144907" y="1803654"/>
                  </a:lnTo>
                  <a:lnTo>
                    <a:pt x="146558" y="1802765"/>
                  </a:lnTo>
                  <a:lnTo>
                    <a:pt x="144907" y="1803654"/>
                  </a:lnTo>
                  <a:lnTo>
                    <a:pt x="117856" y="1749933"/>
                  </a:lnTo>
                  <a:lnTo>
                    <a:pt x="119507" y="1749171"/>
                  </a:lnTo>
                  <a:lnTo>
                    <a:pt x="117856" y="1749933"/>
                  </a:lnTo>
                  <a:lnTo>
                    <a:pt x="93472" y="1694942"/>
                  </a:lnTo>
                  <a:cubicBezTo>
                    <a:pt x="85725" y="1676400"/>
                    <a:pt x="78613" y="1657731"/>
                    <a:pt x="71882" y="1638808"/>
                  </a:cubicBezTo>
                  <a:lnTo>
                    <a:pt x="52959" y="1581658"/>
                  </a:lnTo>
                  <a:lnTo>
                    <a:pt x="54737" y="1581150"/>
                  </a:lnTo>
                  <a:lnTo>
                    <a:pt x="52959" y="1581658"/>
                  </a:lnTo>
                  <a:lnTo>
                    <a:pt x="36957" y="1523619"/>
                  </a:lnTo>
                  <a:cubicBezTo>
                    <a:pt x="32131" y="1504188"/>
                    <a:pt x="27686" y="1484630"/>
                    <a:pt x="23749" y="1464945"/>
                  </a:cubicBezTo>
                  <a:lnTo>
                    <a:pt x="25654" y="1464564"/>
                  </a:lnTo>
                  <a:lnTo>
                    <a:pt x="23749" y="1464945"/>
                  </a:lnTo>
                  <a:lnTo>
                    <a:pt x="13462" y="1405636"/>
                  </a:lnTo>
                  <a:cubicBezTo>
                    <a:pt x="10541" y="1385824"/>
                    <a:pt x="8128" y="1365885"/>
                    <a:pt x="6096" y="1345946"/>
                  </a:cubicBezTo>
                  <a:lnTo>
                    <a:pt x="1651" y="1286002"/>
                  </a:lnTo>
                  <a:lnTo>
                    <a:pt x="3556" y="1285875"/>
                  </a:lnTo>
                  <a:lnTo>
                    <a:pt x="1651" y="1286002"/>
                  </a:lnTo>
                  <a:lnTo>
                    <a:pt x="0" y="1225804"/>
                  </a:lnTo>
                  <a:lnTo>
                    <a:pt x="1905" y="1225804"/>
                  </a:lnTo>
                  <a:lnTo>
                    <a:pt x="0" y="1225804"/>
                  </a:lnTo>
                  <a:lnTo>
                    <a:pt x="1524" y="1165606"/>
                  </a:lnTo>
                  <a:lnTo>
                    <a:pt x="3429" y="1165733"/>
                  </a:lnTo>
                  <a:lnTo>
                    <a:pt x="1524" y="1165606"/>
                  </a:lnTo>
                  <a:lnTo>
                    <a:pt x="5969" y="1105662"/>
                  </a:lnTo>
                  <a:cubicBezTo>
                    <a:pt x="7874" y="1085723"/>
                    <a:pt x="10414" y="1065784"/>
                    <a:pt x="13335" y="1045972"/>
                  </a:cubicBezTo>
                  <a:lnTo>
                    <a:pt x="23622" y="986663"/>
                  </a:lnTo>
                  <a:lnTo>
                    <a:pt x="25527" y="987044"/>
                  </a:lnTo>
                  <a:lnTo>
                    <a:pt x="23622" y="986663"/>
                  </a:lnTo>
                  <a:lnTo>
                    <a:pt x="36830" y="927989"/>
                  </a:lnTo>
                  <a:cubicBezTo>
                    <a:pt x="41656" y="908558"/>
                    <a:pt x="46990" y="889254"/>
                    <a:pt x="52832" y="869950"/>
                  </a:cubicBezTo>
                  <a:lnTo>
                    <a:pt x="54610" y="870458"/>
                  </a:lnTo>
                  <a:lnTo>
                    <a:pt x="52832" y="869950"/>
                  </a:lnTo>
                  <a:lnTo>
                    <a:pt x="71501" y="812800"/>
                  </a:lnTo>
                  <a:cubicBezTo>
                    <a:pt x="78232" y="793877"/>
                    <a:pt x="85471" y="775208"/>
                    <a:pt x="93091" y="756666"/>
                  </a:cubicBezTo>
                  <a:lnTo>
                    <a:pt x="117475" y="701675"/>
                  </a:lnTo>
                  <a:cubicBezTo>
                    <a:pt x="125984" y="683514"/>
                    <a:pt x="135001" y="665607"/>
                    <a:pt x="144526" y="647954"/>
                  </a:cubicBezTo>
                  <a:lnTo>
                    <a:pt x="174244" y="595630"/>
                  </a:lnTo>
                  <a:lnTo>
                    <a:pt x="175895" y="596646"/>
                  </a:lnTo>
                  <a:lnTo>
                    <a:pt x="174244" y="595630"/>
                  </a:lnTo>
                  <a:lnTo>
                    <a:pt x="206375" y="544830"/>
                  </a:lnTo>
                  <a:lnTo>
                    <a:pt x="207899" y="545846"/>
                  </a:lnTo>
                  <a:lnTo>
                    <a:pt x="206375" y="544830"/>
                  </a:lnTo>
                  <a:lnTo>
                    <a:pt x="241046" y="495681"/>
                  </a:lnTo>
                  <a:lnTo>
                    <a:pt x="242570" y="496824"/>
                  </a:lnTo>
                  <a:lnTo>
                    <a:pt x="241046" y="495681"/>
                  </a:lnTo>
                  <a:lnTo>
                    <a:pt x="278003" y="448183"/>
                  </a:lnTo>
                  <a:lnTo>
                    <a:pt x="279527" y="449453"/>
                  </a:lnTo>
                  <a:lnTo>
                    <a:pt x="278003" y="448183"/>
                  </a:lnTo>
                  <a:lnTo>
                    <a:pt x="317373" y="402590"/>
                  </a:lnTo>
                  <a:lnTo>
                    <a:pt x="318770" y="403860"/>
                  </a:lnTo>
                  <a:lnTo>
                    <a:pt x="317373" y="402590"/>
                  </a:lnTo>
                  <a:lnTo>
                    <a:pt x="358902" y="359029"/>
                  </a:lnTo>
                  <a:lnTo>
                    <a:pt x="360299" y="360426"/>
                  </a:lnTo>
                  <a:lnTo>
                    <a:pt x="358902" y="359029"/>
                  </a:lnTo>
                  <a:lnTo>
                    <a:pt x="402463" y="317500"/>
                  </a:lnTo>
                  <a:lnTo>
                    <a:pt x="403733" y="318897"/>
                  </a:lnTo>
                  <a:lnTo>
                    <a:pt x="402463" y="317500"/>
                  </a:lnTo>
                  <a:lnTo>
                    <a:pt x="448056" y="278257"/>
                  </a:lnTo>
                  <a:lnTo>
                    <a:pt x="449326" y="279781"/>
                  </a:lnTo>
                  <a:lnTo>
                    <a:pt x="448056" y="278257"/>
                  </a:lnTo>
                  <a:lnTo>
                    <a:pt x="495427" y="241173"/>
                  </a:lnTo>
                  <a:lnTo>
                    <a:pt x="496570" y="242697"/>
                  </a:lnTo>
                  <a:lnTo>
                    <a:pt x="495427" y="241173"/>
                  </a:lnTo>
                  <a:lnTo>
                    <a:pt x="544576" y="206502"/>
                  </a:lnTo>
                  <a:cubicBezTo>
                    <a:pt x="561213" y="195326"/>
                    <a:pt x="578231" y="184658"/>
                    <a:pt x="595376" y="174371"/>
                  </a:cubicBezTo>
                  <a:lnTo>
                    <a:pt x="647700" y="144780"/>
                  </a:lnTo>
                  <a:cubicBezTo>
                    <a:pt x="665353" y="135255"/>
                    <a:pt x="683260" y="126365"/>
                    <a:pt x="701421" y="117729"/>
                  </a:cubicBezTo>
                  <a:lnTo>
                    <a:pt x="702183" y="119380"/>
                  </a:lnTo>
                  <a:lnTo>
                    <a:pt x="701421" y="117729"/>
                  </a:lnTo>
                  <a:lnTo>
                    <a:pt x="756412" y="93345"/>
                  </a:lnTo>
                  <a:cubicBezTo>
                    <a:pt x="774954" y="85725"/>
                    <a:pt x="793623" y="78486"/>
                    <a:pt x="812546" y="71755"/>
                  </a:cubicBezTo>
                  <a:lnTo>
                    <a:pt x="869696" y="52832"/>
                  </a:lnTo>
                  <a:cubicBezTo>
                    <a:pt x="888873" y="46990"/>
                    <a:pt x="908177" y="41656"/>
                    <a:pt x="927735" y="36830"/>
                  </a:cubicBezTo>
                  <a:lnTo>
                    <a:pt x="928243" y="38608"/>
                  </a:lnTo>
                  <a:lnTo>
                    <a:pt x="927735" y="36830"/>
                  </a:lnTo>
                  <a:lnTo>
                    <a:pt x="986409" y="23622"/>
                  </a:lnTo>
                  <a:cubicBezTo>
                    <a:pt x="1006094" y="19685"/>
                    <a:pt x="1025906" y="16256"/>
                    <a:pt x="1045718" y="13335"/>
                  </a:cubicBezTo>
                  <a:lnTo>
                    <a:pt x="1045972" y="15240"/>
                  </a:lnTo>
                  <a:lnTo>
                    <a:pt x="1045718" y="13335"/>
                  </a:lnTo>
                  <a:lnTo>
                    <a:pt x="1105408" y="5969"/>
                  </a:lnTo>
                  <a:lnTo>
                    <a:pt x="1105535" y="7874"/>
                  </a:lnTo>
                  <a:lnTo>
                    <a:pt x="1105408" y="5969"/>
                  </a:lnTo>
                  <a:lnTo>
                    <a:pt x="1165352" y="1524"/>
                  </a:lnTo>
                  <a:lnTo>
                    <a:pt x="1165479" y="3429"/>
                  </a:lnTo>
                  <a:lnTo>
                    <a:pt x="1165352" y="1524"/>
                  </a:lnTo>
                  <a:lnTo>
                    <a:pt x="1225804" y="0"/>
                  </a:lnTo>
                  <a:lnTo>
                    <a:pt x="1225804" y="1905"/>
                  </a:lnTo>
                  <a:lnTo>
                    <a:pt x="1225804" y="0"/>
                  </a:lnTo>
                  <a:lnTo>
                    <a:pt x="1286002" y="1524"/>
                  </a:lnTo>
                  <a:lnTo>
                    <a:pt x="1285875" y="3429"/>
                  </a:lnTo>
                  <a:lnTo>
                    <a:pt x="1286002" y="1524"/>
                  </a:lnTo>
                  <a:lnTo>
                    <a:pt x="1346073" y="5969"/>
                  </a:lnTo>
                  <a:lnTo>
                    <a:pt x="1345946" y="7874"/>
                  </a:lnTo>
                  <a:lnTo>
                    <a:pt x="1346073" y="5969"/>
                  </a:lnTo>
                  <a:lnTo>
                    <a:pt x="1405763" y="13335"/>
                  </a:lnTo>
                  <a:cubicBezTo>
                    <a:pt x="1425575" y="16256"/>
                    <a:pt x="1445387" y="19685"/>
                    <a:pt x="1465072" y="23622"/>
                  </a:cubicBezTo>
                  <a:lnTo>
                    <a:pt x="1523746" y="36830"/>
                  </a:lnTo>
                  <a:lnTo>
                    <a:pt x="1523238" y="38608"/>
                  </a:lnTo>
                  <a:lnTo>
                    <a:pt x="1523746" y="36830"/>
                  </a:lnTo>
                  <a:lnTo>
                    <a:pt x="1581785" y="52832"/>
                  </a:lnTo>
                  <a:cubicBezTo>
                    <a:pt x="1600962" y="58674"/>
                    <a:pt x="1620012" y="64897"/>
                    <a:pt x="1638935" y="71755"/>
                  </a:cubicBezTo>
                  <a:lnTo>
                    <a:pt x="1695069" y="93345"/>
                  </a:lnTo>
                  <a:cubicBezTo>
                    <a:pt x="1713611" y="100965"/>
                    <a:pt x="1731899" y="109093"/>
                    <a:pt x="1750060" y="117729"/>
                  </a:cubicBezTo>
                  <a:lnTo>
                    <a:pt x="1803781" y="144780"/>
                  </a:lnTo>
                  <a:cubicBezTo>
                    <a:pt x="1821434" y="154178"/>
                    <a:pt x="1838960" y="164084"/>
                    <a:pt x="1856105" y="174371"/>
                  </a:cubicBezTo>
                  <a:lnTo>
                    <a:pt x="1855089" y="176022"/>
                  </a:lnTo>
                  <a:lnTo>
                    <a:pt x="1856105" y="174371"/>
                  </a:lnTo>
                  <a:lnTo>
                    <a:pt x="1906905" y="206502"/>
                  </a:lnTo>
                  <a:cubicBezTo>
                    <a:pt x="1923542" y="217678"/>
                    <a:pt x="1940052" y="229235"/>
                    <a:pt x="1956054" y="241173"/>
                  </a:cubicBezTo>
                  <a:lnTo>
                    <a:pt x="1954911" y="242697"/>
                  </a:lnTo>
                  <a:lnTo>
                    <a:pt x="1956054" y="241173"/>
                  </a:lnTo>
                  <a:lnTo>
                    <a:pt x="2003425" y="278257"/>
                  </a:lnTo>
                  <a:lnTo>
                    <a:pt x="2002155" y="279781"/>
                  </a:lnTo>
                  <a:lnTo>
                    <a:pt x="2003425" y="278257"/>
                  </a:lnTo>
                  <a:lnTo>
                    <a:pt x="2049145" y="317500"/>
                  </a:lnTo>
                  <a:lnTo>
                    <a:pt x="2047875" y="318897"/>
                  </a:lnTo>
                  <a:lnTo>
                    <a:pt x="2049145" y="317500"/>
                  </a:lnTo>
                  <a:lnTo>
                    <a:pt x="2092706" y="359029"/>
                  </a:lnTo>
                  <a:lnTo>
                    <a:pt x="2091309" y="360426"/>
                  </a:lnTo>
                  <a:lnTo>
                    <a:pt x="2092706" y="359029"/>
                  </a:lnTo>
                  <a:lnTo>
                    <a:pt x="2134235" y="402590"/>
                  </a:lnTo>
                  <a:lnTo>
                    <a:pt x="2132838" y="403860"/>
                  </a:lnTo>
                  <a:lnTo>
                    <a:pt x="2134235" y="402590"/>
                  </a:lnTo>
                  <a:lnTo>
                    <a:pt x="2173478" y="448183"/>
                  </a:lnTo>
                  <a:lnTo>
                    <a:pt x="2171954" y="449453"/>
                  </a:lnTo>
                  <a:lnTo>
                    <a:pt x="2173478" y="448183"/>
                  </a:lnTo>
                  <a:lnTo>
                    <a:pt x="2210435" y="495681"/>
                  </a:lnTo>
                  <a:lnTo>
                    <a:pt x="2208911" y="496824"/>
                  </a:lnTo>
                  <a:lnTo>
                    <a:pt x="2210435" y="495681"/>
                  </a:lnTo>
                  <a:lnTo>
                    <a:pt x="2245106" y="544830"/>
                  </a:lnTo>
                  <a:lnTo>
                    <a:pt x="2243582" y="545846"/>
                  </a:lnTo>
                  <a:lnTo>
                    <a:pt x="2245106" y="544830"/>
                  </a:lnTo>
                  <a:lnTo>
                    <a:pt x="2277237" y="595630"/>
                  </a:lnTo>
                  <a:lnTo>
                    <a:pt x="2275586" y="596646"/>
                  </a:lnTo>
                  <a:lnTo>
                    <a:pt x="2277237" y="595630"/>
                  </a:lnTo>
                  <a:lnTo>
                    <a:pt x="2306955" y="647954"/>
                  </a:lnTo>
                  <a:cubicBezTo>
                    <a:pt x="2316353" y="665607"/>
                    <a:pt x="2325370" y="683514"/>
                    <a:pt x="2334006" y="701675"/>
                  </a:cubicBezTo>
                  <a:lnTo>
                    <a:pt x="2332355" y="702437"/>
                  </a:lnTo>
                  <a:lnTo>
                    <a:pt x="2334006" y="701675"/>
                  </a:lnTo>
                  <a:lnTo>
                    <a:pt x="2358390" y="756666"/>
                  </a:lnTo>
                  <a:cubicBezTo>
                    <a:pt x="2366010" y="775208"/>
                    <a:pt x="2373249" y="793877"/>
                    <a:pt x="2379980" y="812800"/>
                  </a:cubicBezTo>
                  <a:lnTo>
                    <a:pt x="2398903" y="869950"/>
                  </a:lnTo>
                  <a:lnTo>
                    <a:pt x="2397125" y="870458"/>
                  </a:lnTo>
                  <a:lnTo>
                    <a:pt x="2398903" y="869950"/>
                  </a:lnTo>
                  <a:lnTo>
                    <a:pt x="2414905" y="927989"/>
                  </a:lnTo>
                  <a:cubicBezTo>
                    <a:pt x="2419731" y="947420"/>
                    <a:pt x="2424176" y="966978"/>
                    <a:pt x="2428113" y="986663"/>
                  </a:cubicBezTo>
                  <a:lnTo>
                    <a:pt x="2426208" y="987044"/>
                  </a:lnTo>
                  <a:lnTo>
                    <a:pt x="2428113" y="986663"/>
                  </a:lnTo>
                  <a:lnTo>
                    <a:pt x="2438400" y="1045972"/>
                  </a:lnTo>
                  <a:lnTo>
                    <a:pt x="2436495" y="1046226"/>
                  </a:lnTo>
                  <a:lnTo>
                    <a:pt x="2438400" y="1045972"/>
                  </a:lnTo>
                  <a:lnTo>
                    <a:pt x="2445766" y="1105662"/>
                  </a:lnTo>
                  <a:cubicBezTo>
                    <a:pt x="2447671" y="1125601"/>
                    <a:pt x="2449195" y="1145667"/>
                    <a:pt x="2450211" y="1165606"/>
                  </a:cubicBezTo>
                  <a:lnTo>
                    <a:pt x="2448306" y="1165733"/>
                  </a:lnTo>
                  <a:lnTo>
                    <a:pt x="2450211" y="1165606"/>
                  </a:lnTo>
                  <a:lnTo>
                    <a:pt x="2451608" y="1225804"/>
                  </a:lnTo>
                  <a:lnTo>
                    <a:pt x="2449703" y="1225804"/>
                  </a:lnTo>
                  <a:lnTo>
                    <a:pt x="2449703" y="1223899"/>
                  </a:lnTo>
                  <a:lnTo>
                    <a:pt x="2451608" y="1223899"/>
                  </a:lnTo>
                  <a:lnTo>
                    <a:pt x="2451608" y="1225804"/>
                  </a:lnTo>
                  <a:moveTo>
                    <a:pt x="2447798" y="1225804"/>
                  </a:moveTo>
                  <a:lnTo>
                    <a:pt x="2449703" y="1225804"/>
                  </a:lnTo>
                  <a:lnTo>
                    <a:pt x="2449703" y="1227709"/>
                  </a:lnTo>
                  <a:lnTo>
                    <a:pt x="2447798" y="1227709"/>
                  </a:lnTo>
                  <a:lnTo>
                    <a:pt x="2447798" y="1225804"/>
                  </a:lnTo>
                  <a:lnTo>
                    <a:pt x="2446274" y="1165860"/>
                  </a:lnTo>
                  <a:cubicBezTo>
                    <a:pt x="2445258" y="1145921"/>
                    <a:pt x="2443861" y="1125982"/>
                    <a:pt x="2441829" y="1106043"/>
                  </a:cubicBezTo>
                  <a:lnTo>
                    <a:pt x="2443734" y="1105916"/>
                  </a:lnTo>
                  <a:lnTo>
                    <a:pt x="2441829" y="1106043"/>
                  </a:lnTo>
                  <a:lnTo>
                    <a:pt x="2434463" y="1046480"/>
                  </a:lnTo>
                  <a:cubicBezTo>
                    <a:pt x="2431542" y="1026668"/>
                    <a:pt x="2428113" y="1006983"/>
                    <a:pt x="2424176" y="987425"/>
                  </a:cubicBezTo>
                  <a:lnTo>
                    <a:pt x="2411095" y="928878"/>
                  </a:lnTo>
                  <a:lnTo>
                    <a:pt x="2412873" y="928370"/>
                  </a:lnTo>
                  <a:lnTo>
                    <a:pt x="2411095" y="928878"/>
                  </a:lnTo>
                  <a:lnTo>
                    <a:pt x="2395093" y="871093"/>
                  </a:lnTo>
                  <a:cubicBezTo>
                    <a:pt x="2389251" y="851916"/>
                    <a:pt x="2383028" y="832993"/>
                    <a:pt x="2376297" y="814197"/>
                  </a:cubicBezTo>
                  <a:lnTo>
                    <a:pt x="2378075" y="813562"/>
                  </a:lnTo>
                  <a:lnTo>
                    <a:pt x="2376297" y="814197"/>
                  </a:lnTo>
                  <a:lnTo>
                    <a:pt x="2354707" y="758190"/>
                  </a:lnTo>
                  <a:lnTo>
                    <a:pt x="2356485" y="757428"/>
                  </a:lnTo>
                  <a:lnTo>
                    <a:pt x="2354707" y="758190"/>
                  </a:lnTo>
                  <a:lnTo>
                    <a:pt x="2330450" y="703326"/>
                  </a:lnTo>
                  <a:cubicBezTo>
                    <a:pt x="2321941" y="685292"/>
                    <a:pt x="2312924" y="667385"/>
                    <a:pt x="2303526" y="649732"/>
                  </a:cubicBezTo>
                  <a:lnTo>
                    <a:pt x="2305177" y="648843"/>
                  </a:lnTo>
                  <a:lnTo>
                    <a:pt x="2303526" y="649732"/>
                  </a:lnTo>
                  <a:lnTo>
                    <a:pt x="2273935" y="597535"/>
                  </a:lnTo>
                  <a:cubicBezTo>
                    <a:pt x="2263648" y="580390"/>
                    <a:pt x="2252980" y="563499"/>
                    <a:pt x="2241804" y="546862"/>
                  </a:cubicBezTo>
                  <a:lnTo>
                    <a:pt x="2207260" y="497840"/>
                  </a:lnTo>
                  <a:cubicBezTo>
                    <a:pt x="2195322" y="481838"/>
                    <a:pt x="2183003" y="465963"/>
                    <a:pt x="2170303" y="450596"/>
                  </a:cubicBezTo>
                  <a:lnTo>
                    <a:pt x="2131060" y="405130"/>
                  </a:lnTo>
                  <a:cubicBezTo>
                    <a:pt x="2117598" y="390271"/>
                    <a:pt x="2103882" y="375793"/>
                    <a:pt x="2089658" y="361696"/>
                  </a:cubicBezTo>
                  <a:lnTo>
                    <a:pt x="2046224" y="320294"/>
                  </a:lnTo>
                  <a:cubicBezTo>
                    <a:pt x="2031365" y="306832"/>
                    <a:pt x="2016252" y="293751"/>
                    <a:pt x="2000758" y="281178"/>
                  </a:cubicBezTo>
                  <a:lnTo>
                    <a:pt x="1953514" y="244221"/>
                  </a:lnTo>
                  <a:cubicBezTo>
                    <a:pt x="1937512" y="232283"/>
                    <a:pt x="1921129" y="220853"/>
                    <a:pt x="1904492" y="209677"/>
                  </a:cubicBezTo>
                  <a:lnTo>
                    <a:pt x="1905508" y="208153"/>
                  </a:lnTo>
                  <a:lnTo>
                    <a:pt x="1904492" y="209677"/>
                  </a:lnTo>
                  <a:lnTo>
                    <a:pt x="1854200" y="177673"/>
                  </a:lnTo>
                  <a:cubicBezTo>
                    <a:pt x="1837055" y="167386"/>
                    <a:pt x="1819656" y="157480"/>
                    <a:pt x="1802003" y="148082"/>
                  </a:cubicBezTo>
                  <a:lnTo>
                    <a:pt x="1802892" y="146431"/>
                  </a:lnTo>
                  <a:lnTo>
                    <a:pt x="1802003" y="148082"/>
                  </a:lnTo>
                  <a:lnTo>
                    <a:pt x="1748409" y="121158"/>
                  </a:lnTo>
                  <a:lnTo>
                    <a:pt x="1749171" y="119507"/>
                  </a:lnTo>
                  <a:lnTo>
                    <a:pt x="1748409" y="121158"/>
                  </a:lnTo>
                  <a:lnTo>
                    <a:pt x="1693545" y="96901"/>
                  </a:lnTo>
                  <a:lnTo>
                    <a:pt x="1694307" y="95123"/>
                  </a:lnTo>
                  <a:lnTo>
                    <a:pt x="1693545" y="96901"/>
                  </a:lnTo>
                  <a:lnTo>
                    <a:pt x="1637538" y="75311"/>
                  </a:lnTo>
                  <a:lnTo>
                    <a:pt x="1638173" y="73533"/>
                  </a:lnTo>
                  <a:lnTo>
                    <a:pt x="1637538" y="75311"/>
                  </a:lnTo>
                  <a:lnTo>
                    <a:pt x="1580642" y="56515"/>
                  </a:lnTo>
                  <a:lnTo>
                    <a:pt x="1581150" y="54737"/>
                  </a:lnTo>
                  <a:lnTo>
                    <a:pt x="1580642" y="56515"/>
                  </a:lnTo>
                  <a:lnTo>
                    <a:pt x="1522857" y="40513"/>
                  </a:lnTo>
                  <a:cubicBezTo>
                    <a:pt x="1503426" y="35687"/>
                    <a:pt x="1483995" y="31242"/>
                    <a:pt x="1464310" y="27305"/>
                  </a:cubicBezTo>
                  <a:lnTo>
                    <a:pt x="1464691" y="25400"/>
                  </a:lnTo>
                  <a:lnTo>
                    <a:pt x="1464310" y="27305"/>
                  </a:lnTo>
                  <a:lnTo>
                    <a:pt x="1405255" y="17018"/>
                  </a:lnTo>
                  <a:lnTo>
                    <a:pt x="1405509" y="15113"/>
                  </a:lnTo>
                  <a:lnTo>
                    <a:pt x="1405255" y="17018"/>
                  </a:lnTo>
                  <a:lnTo>
                    <a:pt x="1345692" y="9652"/>
                  </a:lnTo>
                  <a:cubicBezTo>
                    <a:pt x="1325753" y="7747"/>
                    <a:pt x="1305814" y="6223"/>
                    <a:pt x="1285875" y="5207"/>
                  </a:cubicBezTo>
                  <a:lnTo>
                    <a:pt x="1225931" y="3683"/>
                  </a:lnTo>
                  <a:cubicBezTo>
                    <a:pt x="1205865" y="3683"/>
                    <a:pt x="1185926" y="4191"/>
                    <a:pt x="1165987" y="5207"/>
                  </a:cubicBezTo>
                  <a:lnTo>
                    <a:pt x="1106170" y="9652"/>
                  </a:lnTo>
                  <a:cubicBezTo>
                    <a:pt x="1086231" y="11684"/>
                    <a:pt x="1066419" y="14097"/>
                    <a:pt x="1046607" y="17018"/>
                  </a:cubicBezTo>
                  <a:lnTo>
                    <a:pt x="987552" y="27305"/>
                  </a:lnTo>
                  <a:lnTo>
                    <a:pt x="987044" y="25400"/>
                  </a:lnTo>
                  <a:lnTo>
                    <a:pt x="987425" y="27305"/>
                  </a:lnTo>
                  <a:lnTo>
                    <a:pt x="928878" y="40513"/>
                  </a:lnTo>
                  <a:cubicBezTo>
                    <a:pt x="909447" y="45339"/>
                    <a:pt x="890143" y="50673"/>
                    <a:pt x="871093" y="56515"/>
                  </a:cubicBezTo>
                  <a:lnTo>
                    <a:pt x="870585" y="54737"/>
                  </a:lnTo>
                  <a:lnTo>
                    <a:pt x="871093" y="56515"/>
                  </a:lnTo>
                  <a:lnTo>
                    <a:pt x="814070" y="75311"/>
                  </a:lnTo>
                  <a:lnTo>
                    <a:pt x="813435" y="73533"/>
                  </a:lnTo>
                  <a:lnTo>
                    <a:pt x="814070" y="75311"/>
                  </a:lnTo>
                  <a:lnTo>
                    <a:pt x="758063" y="96901"/>
                  </a:lnTo>
                  <a:lnTo>
                    <a:pt x="757301" y="95123"/>
                  </a:lnTo>
                  <a:lnTo>
                    <a:pt x="758063" y="96901"/>
                  </a:lnTo>
                  <a:lnTo>
                    <a:pt x="703199" y="121158"/>
                  </a:lnTo>
                  <a:cubicBezTo>
                    <a:pt x="685165" y="129667"/>
                    <a:pt x="667258" y="138684"/>
                    <a:pt x="649605" y="148082"/>
                  </a:cubicBezTo>
                  <a:lnTo>
                    <a:pt x="648716" y="146431"/>
                  </a:lnTo>
                  <a:lnTo>
                    <a:pt x="649605" y="148082"/>
                  </a:lnTo>
                  <a:lnTo>
                    <a:pt x="597408" y="177673"/>
                  </a:lnTo>
                  <a:lnTo>
                    <a:pt x="596392" y="176022"/>
                  </a:lnTo>
                  <a:lnTo>
                    <a:pt x="597408" y="177673"/>
                  </a:lnTo>
                  <a:lnTo>
                    <a:pt x="546735" y="209804"/>
                  </a:lnTo>
                  <a:lnTo>
                    <a:pt x="545719" y="208280"/>
                  </a:lnTo>
                  <a:lnTo>
                    <a:pt x="546735" y="209804"/>
                  </a:lnTo>
                  <a:lnTo>
                    <a:pt x="497713" y="244348"/>
                  </a:lnTo>
                  <a:cubicBezTo>
                    <a:pt x="481584" y="256286"/>
                    <a:pt x="465836" y="268605"/>
                    <a:pt x="450469" y="281305"/>
                  </a:cubicBezTo>
                  <a:lnTo>
                    <a:pt x="405003" y="320421"/>
                  </a:lnTo>
                  <a:cubicBezTo>
                    <a:pt x="390144" y="333883"/>
                    <a:pt x="375666" y="347599"/>
                    <a:pt x="361569" y="361823"/>
                  </a:cubicBezTo>
                  <a:lnTo>
                    <a:pt x="320167" y="405130"/>
                  </a:lnTo>
                  <a:cubicBezTo>
                    <a:pt x="306705" y="419989"/>
                    <a:pt x="293624" y="435102"/>
                    <a:pt x="280924" y="450596"/>
                  </a:cubicBezTo>
                  <a:lnTo>
                    <a:pt x="244094" y="497840"/>
                  </a:lnTo>
                  <a:cubicBezTo>
                    <a:pt x="232156" y="513842"/>
                    <a:pt x="220599" y="530225"/>
                    <a:pt x="209550" y="546862"/>
                  </a:cubicBezTo>
                  <a:lnTo>
                    <a:pt x="177419" y="597535"/>
                  </a:lnTo>
                  <a:cubicBezTo>
                    <a:pt x="167132" y="614680"/>
                    <a:pt x="157353" y="632079"/>
                    <a:pt x="147828" y="649732"/>
                  </a:cubicBezTo>
                  <a:lnTo>
                    <a:pt x="146177" y="648843"/>
                  </a:lnTo>
                  <a:lnTo>
                    <a:pt x="147828" y="649732"/>
                  </a:lnTo>
                  <a:lnTo>
                    <a:pt x="120904" y="703326"/>
                  </a:lnTo>
                  <a:lnTo>
                    <a:pt x="119253" y="702564"/>
                  </a:lnTo>
                  <a:lnTo>
                    <a:pt x="120904" y="703326"/>
                  </a:lnTo>
                  <a:lnTo>
                    <a:pt x="96647" y="758190"/>
                  </a:lnTo>
                  <a:lnTo>
                    <a:pt x="94869" y="757428"/>
                  </a:lnTo>
                  <a:lnTo>
                    <a:pt x="96647" y="758190"/>
                  </a:lnTo>
                  <a:lnTo>
                    <a:pt x="75057" y="814197"/>
                  </a:lnTo>
                  <a:lnTo>
                    <a:pt x="73279" y="813562"/>
                  </a:lnTo>
                  <a:lnTo>
                    <a:pt x="75057" y="814197"/>
                  </a:lnTo>
                  <a:lnTo>
                    <a:pt x="56261" y="871093"/>
                  </a:lnTo>
                  <a:cubicBezTo>
                    <a:pt x="50419" y="890270"/>
                    <a:pt x="45085" y="909447"/>
                    <a:pt x="40259" y="928878"/>
                  </a:cubicBezTo>
                  <a:lnTo>
                    <a:pt x="38481" y="928370"/>
                  </a:lnTo>
                  <a:lnTo>
                    <a:pt x="40259" y="928878"/>
                  </a:lnTo>
                  <a:lnTo>
                    <a:pt x="27178" y="987425"/>
                  </a:lnTo>
                  <a:cubicBezTo>
                    <a:pt x="23241" y="1006983"/>
                    <a:pt x="19812" y="1026668"/>
                    <a:pt x="16891" y="1046480"/>
                  </a:cubicBezTo>
                  <a:lnTo>
                    <a:pt x="14986" y="1046226"/>
                  </a:lnTo>
                  <a:lnTo>
                    <a:pt x="16891" y="1046480"/>
                  </a:lnTo>
                  <a:lnTo>
                    <a:pt x="9525" y="1106043"/>
                  </a:lnTo>
                  <a:lnTo>
                    <a:pt x="7620" y="1105916"/>
                  </a:lnTo>
                  <a:lnTo>
                    <a:pt x="9525" y="1106043"/>
                  </a:lnTo>
                  <a:lnTo>
                    <a:pt x="5080" y="1165860"/>
                  </a:lnTo>
                  <a:cubicBezTo>
                    <a:pt x="4064" y="1185799"/>
                    <a:pt x="3556" y="1205865"/>
                    <a:pt x="3683" y="1225804"/>
                  </a:cubicBezTo>
                  <a:lnTo>
                    <a:pt x="5080" y="1285748"/>
                  </a:lnTo>
                  <a:cubicBezTo>
                    <a:pt x="6096" y="1305687"/>
                    <a:pt x="7493" y="1325626"/>
                    <a:pt x="9525" y="1345565"/>
                  </a:cubicBezTo>
                  <a:lnTo>
                    <a:pt x="7620" y="1345692"/>
                  </a:lnTo>
                  <a:lnTo>
                    <a:pt x="9525" y="1345565"/>
                  </a:lnTo>
                  <a:lnTo>
                    <a:pt x="16891" y="1405128"/>
                  </a:lnTo>
                  <a:lnTo>
                    <a:pt x="14986" y="1405382"/>
                  </a:lnTo>
                  <a:lnTo>
                    <a:pt x="16891" y="1405128"/>
                  </a:lnTo>
                  <a:lnTo>
                    <a:pt x="27178" y="1464183"/>
                  </a:lnTo>
                  <a:cubicBezTo>
                    <a:pt x="31115" y="1483741"/>
                    <a:pt x="35433" y="1503299"/>
                    <a:pt x="40259" y="1522730"/>
                  </a:cubicBezTo>
                  <a:lnTo>
                    <a:pt x="38481" y="1523238"/>
                  </a:lnTo>
                  <a:lnTo>
                    <a:pt x="40259" y="1522730"/>
                  </a:lnTo>
                  <a:lnTo>
                    <a:pt x="56261" y="1580515"/>
                  </a:lnTo>
                  <a:cubicBezTo>
                    <a:pt x="62103" y="1599692"/>
                    <a:pt x="68326" y="1618615"/>
                    <a:pt x="75057" y="1637411"/>
                  </a:cubicBezTo>
                  <a:lnTo>
                    <a:pt x="73279" y="1638046"/>
                  </a:lnTo>
                  <a:lnTo>
                    <a:pt x="75057" y="1637411"/>
                  </a:lnTo>
                  <a:lnTo>
                    <a:pt x="96647" y="1693418"/>
                  </a:lnTo>
                  <a:lnTo>
                    <a:pt x="94869" y="1694180"/>
                  </a:lnTo>
                  <a:lnTo>
                    <a:pt x="96647" y="1693418"/>
                  </a:lnTo>
                  <a:lnTo>
                    <a:pt x="120904" y="1748282"/>
                  </a:lnTo>
                  <a:cubicBezTo>
                    <a:pt x="129413" y="1766316"/>
                    <a:pt x="138430" y="1784223"/>
                    <a:pt x="147828" y="1801876"/>
                  </a:cubicBezTo>
                  <a:lnTo>
                    <a:pt x="177419" y="1854073"/>
                  </a:lnTo>
                  <a:cubicBezTo>
                    <a:pt x="187706" y="1871219"/>
                    <a:pt x="198374" y="1888109"/>
                    <a:pt x="209550" y="1904747"/>
                  </a:cubicBezTo>
                  <a:lnTo>
                    <a:pt x="244094" y="1953769"/>
                  </a:lnTo>
                  <a:cubicBezTo>
                    <a:pt x="256032" y="1969770"/>
                    <a:pt x="268351" y="1985645"/>
                    <a:pt x="280924" y="2001013"/>
                  </a:cubicBezTo>
                  <a:lnTo>
                    <a:pt x="320167" y="2046479"/>
                  </a:lnTo>
                  <a:cubicBezTo>
                    <a:pt x="333629" y="2061338"/>
                    <a:pt x="347345" y="2075816"/>
                    <a:pt x="361569" y="2089913"/>
                  </a:cubicBezTo>
                  <a:lnTo>
                    <a:pt x="405003" y="2131314"/>
                  </a:lnTo>
                  <a:cubicBezTo>
                    <a:pt x="419862" y="2144776"/>
                    <a:pt x="434975" y="2157857"/>
                    <a:pt x="450469" y="2170557"/>
                  </a:cubicBezTo>
                  <a:lnTo>
                    <a:pt x="497713" y="2207514"/>
                  </a:lnTo>
                  <a:cubicBezTo>
                    <a:pt x="513715" y="2219453"/>
                    <a:pt x="530098" y="2230882"/>
                    <a:pt x="546735" y="2242058"/>
                  </a:cubicBezTo>
                  <a:lnTo>
                    <a:pt x="597408" y="2274189"/>
                  </a:lnTo>
                  <a:lnTo>
                    <a:pt x="596392" y="2275841"/>
                  </a:lnTo>
                  <a:lnTo>
                    <a:pt x="597408" y="2274189"/>
                  </a:lnTo>
                  <a:lnTo>
                    <a:pt x="649605" y="2303781"/>
                  </a:lnTo>
                  <a:cubicBezTo>
                    <a:pt x="667258" y="2313179"/>
                    <a:pt x="685038" y="2322195"/>
                    <a:pt x="703199" y="2330704"/>
                  </a:cubicBezTo>
                  <a:lnTo>
                    <a:pt x="758063" y="2354961"/>
                  </a:lnTo>
                  <a:cubicBezTo>
                    <a:pt x="776478" y="2362582"/>
                    <a:pt x="795147" y="2369820"/>
                    <a:pt x="814070" y="2376551"/>
                  </a:cubicBezTo>
                  <a:lnTo>
                    <a:pt x="813435" y="2378329"/>
                  </a:lnTo>
                  <a:lnTo>
                    <a:pt x="814070" y="2376551"/>
                  </a:lnTo>
                  <a:lnTo>
                    <a:pt x="871093" y="2395347"/>
                  </a:lnTo>
                  <a:cubicBezTo>
                    <a:pt x="890270" y="2401189"/>
                    <a:pt x="909447" y="2406523"/>
                    <a:pt x="928878" y="2411349"/>
                  </a:cubicBezTo>
                  <a:lnTo>
                    <a:pt x="928370" y="2413127"/>
                  </a:lnTo>
                  <a:lnTo>
                    <a:pt x="928878" y="2411349"/>
                  </a:lnTo>
                  <a:lnTo>
                    <a:pt x="987425" y="2424430"/>
                  </a:lnTo>
                  <a:cubicBezTo>
                    <a:pt x="1007110" y="2428367"/>
                    <a:pt x="1026795" y="2431796"/>
                    <a:pt x="1046480" y="2434717"/>
                  </a:cubicBezTo>
                  <a:lnTo>
                    <a:pt x="1106043" y="2442083"/>
                  </a:lnTo>
                  <a:cubicBezTo>
                    <a:pt x="1125982" y="2443988"/>
                    <a:pt x="1145921" y="2445512"/>
                    <a:pt x="1165860" y="2446528"/>
                  </a:cubicBezTo>
                  <a:lnTo>
                    <a:pt x="1165733" y="2448433"/>
                  </a:lnTo>
                  <a:lnTo>
                    <a:pt x="1165860" y="2446528"/>
                  </a:lnTo>
                  <a:lnTo>
                    <a:pt x="1225804" y="2448052"/>
                  </a:lnTo>
                  <a:cubicBezTo>
                    <a:pt x="1245870" y="2448052"/>
                    <a:pt x="1265809" y="2447544"/>
                    <a:pt x="1285748" y="2446528"/>
                  </a:cubicBezTo>
                  <a:lnTo>
                    <a:pt x="1285875" y="2448433"/>
                  </a:lnTo>
                  <a:lnTo>
                    <a:pt x="1285748" y="2446528"/>
                  </a:lnTo>
                  <a:lnTo>
                    <a:pt x="1345565" y="2442083"/>
                  </a:lnTo>
                  <a:cubicBezTo>
                    <a:pt x="1365504" y="2440051"/>
                    <a:pt x="1385316" y="2437638"/>
                    <a:pt x="1405128" y="2434717"/>
                  </a:cubicBezTo>
                  <a:lnTo>
                    <a:pt x="1464183" y="2424430"/>
                  </a:lnTo>
                  <a:cubicBezTo>
                    <a:pt x="1483741" y="2420493"/>
                    <a:pt x="1503299" y="2416175"/>
                    <a:pt x="1522730" y="2411349"/>
                  </a:cubicBezTo>
                  <a:lnTo>
                    <a:pt x="1580515" y="2395347"/>
                  </a:lnTo>
                  <a:cubicBezTo>
                    <a:pt x="1599692" y="2389505"/>
                    <a:pt x="1618615" y="2383282"/>
                    <a:pt x="1637411" y="2376551"/>
                  </a:cubicBezTo>
                  <a:lnTo>
                    <a:pt x="1638046" y="2378329"/>
                  </a:lnTo>
                  <a:lnTo>
                    <a:pt x="1637411" y="2376551"/>
                  </a:lnTo>
                  <a:lnTo>
                    <a:pt x="1693418" y="2354961"/>
                  </a:lnTo>
                  <a:cubicBezTo>
                    <a:pt x="1711960" y="2347341"/>
                    <a:pt x="1730121" y="2339213"/>
                    <a:pt x="1748282" y="2330704"/>
                  </a:cubicBezTo>
                  <a:lnTo>
                    <a:pt x="1801876" y="2303781"/>
                  </a:lnTo>
                  <a:lnTo>
                    <a:pt x="1802765" y="2305432"/>
                  </a:lnTo>
                  <a:lnTo>
                    <a:pt x="1801876" y="2303781"/>
                  </a:lnTo>
                  <a:lnTo>
                    <a:pt x="1854073" y="2274189"/>
                  </a:lnTo>
                  <a:lnTo>
                    <a:pt x="1855089" y="2275841"/>
                  </a:lnTo>
                  <a:lnTo>
                    <a:pt x="1854073" y="2274189"/>
                  </a:lnTo>
                  <a:lnTo>
                    <a:pt x="1904746" y="2242058"/>
                  </a:lnTo>
                  <a:cubicBezTo>
                    <a:pt x="1921383" y="2230882"/>
                    <a:pt x="1937766" y="2219453"/>
                    <a:pt x="1953768" y="2207514"/>
                  </a:cubicBezTo>
                  <a:lnTo>
                    <a:pt x="2001012" y="2170557"/>
                  </a:lnTo>
                  <a:cubicBezTo>
                    <a:pt x="2016506" y="2157857"/>
                    <a:pt x="2031619" y="2144776"/>
                    <a:pt x="2046478" y="2131314"/>
                  </a:cubicBezTo>
                  <a:lnTo>
                    <a:pt x="2089912" y="2089913"/>
                  </a:lnTo>
                  <a:lnTo>
                    <a:pt x="2091309" y="2091310"/>
                  </a:lnTo>
                  <a:lnTo>
                    <a:pt x="2089912" y="2089913"/>
                  </a:lnTo>
                  <a:lnTo>
                    <a:pt x="2131314" y="2046479"/>
                  </a:lnTo>
                  <a:cubicBezTo>
                    <a:pt x="2144776" y="2031620"/>
                    <a:pt x="2157857" y="2016507"/>
                    <a:pt x="2170557" y="2001013"/>
                  </a:cubicBezTo>
                  <a:lnTo>
                    <a:pt x="2207514" y="1953769"/>
                  </a:lnTo>
                  <a:cubicBezTo>
                    <a:pt x="2219452" y="1937767"/>
                    <a:pt x="2230882" y="1921383"/>
                    <a:pt x="2242058" y="1904747"/>
                  </a:cubicBezTo>
                  <a:lnTo>
                    <a:pt x="2274189" y="1854073"/>
                  </a:lnTo>
                  <a:cubicBezTo>
                    <a:pt x="2284476" y="1836928"/>
                    <a:pt x="2294382" y="1819529"/>
                    <a:pt x="2303780" y="1801876"/>
                  </a:cubicBezTo>
                  <a:lnTo>
                    <a:pt x="2330704" y="1748282"/>
                  </a:lnTo>
                  <a:cubicBezTo>
                    <a:pt x="2339213" y="1730248"/>
                    <a:pt x="2347341" y="1711960"/>
                    <a:pt x="2354961" y="1693418"/>
                  </a:cubicBezTo>
                  <a:lnTo>
                    <a:pt x="2356739" y="1694180"/>
                  </a:lnTo>
                  <a:lnTo>
                    <a:pt x="2354961" y="1693418"/>
                  </a:lnTo>
                  <a:lnTo>
                    <a:pt x="2376551" y="1637411"/>
                  </a:lnTo>
                  <a:lnTo>
                    <a:pt x="2378329" y="1638046"/>
                  </a:lnTo>
                  <a:lnTo>
                    <a:pt x="2376551" y="1637411"/>
                  </a:lnTo>
                  <a:lnTo>
                    <a:pt x="2395347" y="1580515"/>
                  </a:lnTo>
                  <a:cubicBezTo>
                    <a:pt x="2401189" y="1561338"/>
                    <a:pt x="2406523" y="1542161"/>
                    <a:pt x="2411349" y="1522730"/>
                  </a:cubicBezTo>
                  <a:lnTo>
                    <a:pt x="2413127" y="1523238"/>
                  </a:lnTo>
                  <a:lnTo>
                    <a:pt x="2411349" y="1522730"/>
                  </a:lnTo>
                  <a:lnTo>
                    <a:pt x="2424430" y="1464183"/>
                  </a:lnTo>
                  <a:cubicBezTo>
                    <a:pt x="2428367" y="1444498"/>
                    <a:pt x="2431796" y="1424813"/>
                    <a:pt x="2434717" y="1405128"/>
                  </a:cubicBezTo>
                  <a:lnTo>
                    <a:pt x="2436622" y="1405382"/>
                  </a:lnTo>
                  <a:lnTo>
                    <a:pt x="2434717" y="1405128"/>
                  </a:lnTo>
                  <a:lnTo>
                    <a:pt x="2442083" y="1345565"/>
                  </a:lnTo>
                  <a:lnTo>
                    <a:pt x="2443988" y="1345692"/>
                  </a:lnTo>
                  <a:lnTo>
                    <a:pt x="2442083" y="1345565"/>
                  </a:lnTo>
                  <a:lnTo>
                    <a:pt x="2446528" y="1285748"/>
                  </a:lnTo>
                  <a:cubicBezTo>
                    <a:pt x="2447544" y="1265809"/>
                    <a:pt x="2448052" y="1245743"/>
                    <a:pt x="2448052" y="1225804"/>
                  </a:cubicBezTo>
                  <a:close/>
                </a:path>
              </a:pathLst>
            </a:custGeom>
            <a:solidFill>
              <a:srgbClr val="000000"/>
            </a:solidFill>
          </p:spPr>
        </p:sp>
      </p:grpSp>
      <p:sp>
        <p:nvSpPr>
          <p:cNvPr id="16" name="TextBox 16"/>
          <p:cNvSpPr txBox="1"/>
          <p:nvPr/>
        </p:nvSpPr>
        <p:spPr>
          <a:xfrm>
            <a:off x="5189639" y="3848243"/>
            <a:ext cx="8228276" cy="2499379"/>
          </a:xfrm>
          <a:prstGeom prst="rect">
            <a:avLst/>
          </a:prstGeom>
        </p:spPr>
        <p:txBody>
          <a:bodyPr lIns="0" tIns="0" rIns="0" bIns="0" rtlCol="0" anchor="t">
            <a:spAutoFit/>
          </a:bodyPr>
          <a:lstStyle/>
          <a:p>
            <a:pPr algn="ctr">
              <a:lnSpc>
                <a:spcPts val="9896"/>
              </a:lnSpc>
            </a:pPr>
            <a:r>
              <a:rPr lang="en-US" sz="5400" dirty="0" err="1">
                <a:solidFill>
                  <a:srgbClr val="280C76"/>
                </a:solidFill>
                <a:latin typeface="Alegreya Bold"/>
              </a:rPr>
              <a:t>Групи</a:t>
            </a:r>
            <a:r>
              <a:rPr lang="en-US" sz="5400" dirty="0">
                <a:solidFill>
                  <a:srgbClr val="280C76"/>
                </a:solidFill>
                <a:latin typeface="Alegreya Bold"/>
              </a:rPr>
              <a:t> </a:t>
            </a:r>
            <a:r>
              <a:rPr lang="en-US" sz="5400" dirty="0" err="1">
                <a:solidFill>
                  <a:srgbClr val="280C76"/>
                </a:solidFill>
                <a:latin typeface="Alegreya Bold"/>
              </a:rPr>
              <a:t>митців</a:t>
            </a:r>
            <a:r>
              <a:rPr lang="en-US" sz="5400" dirty="0">
                <a:solidFill>
                  <a:srgbClr val="280C76"/>
                </a:solidFill>
                <a:latin typeface="Alegreya Bold"/>
              </a:rPr>
              <a:t> у </a:t>
            </a:r>
            <a:r>
              <a:rPr lang="en-US" sz="5400" dirty="0" err="1">
                <a:solidFill>
                  <a:srgbClr val="280C76"/>
                </a:solidFill>
                <a:latin typeface="Alegreya Bold"/>
              </a:rPr>
              <a:t>часи</a:t>
            </a:r>
            <a:endParaRPr lang="en-US" sz="5400" dirty="0">
              <a:solidFill>
                <a:srgbClr val="280C76"/>
              </a:solidFill>
              <a:latin typeface="Alegreya Bold"/>
            </a:endParaRPr>
          </a:p>
          <a:p>
            <a:pPr algn="ctr">
              <a:lnSpc>
                <a:spcPts val="9896"/>
              </a:lnSpc>
            </a:pPr>
            <a:r>
              <a:rPr lang="en-US" sz="5400" dirty="0">
                <a:solidFill>
                  <a:srgbClr val="280C76"/>
                </a:solidFill>
                <a:latin typeface="Alegreya Bold"/>
              </a:rPr>
              <a:t> </a:t>
            </a:r>
            <a:r>
              <a:rPr lang="en-US" sz="5400" dirty="0" err="1">
                <a:solidFill>
                  <a:srgbClr val="280C76"/>
                </a:solidFill>
                <a:latin typeface="Alegreya Bold"/>
              </a:rPr>
              <a:t>сталінського</a:t>
            </a:r>
            <a:r>
              <a:rPr lang="en-US" sz="5400" dirty="0">
                <a:solidFill>
                  <a:srgbClr val="280C76"/>
                </a:solidFill>
                <a:latin typeface="Alegreya Bold"/>
              </a:rPr>
              <a:t> </a:t>
            </a:r>
            <a:r>
              <a:rPr lang="en-US" sz="5400" dirty="0" err="1">
                <a:solidFill>
                  <a:srgbClr val="280C76"/>
                </a:solidFill>
                <a:latin typeface="Alegreya Bold"/>
              </a:rPr>
              <a:t>терору</a:t>
            </a:r>
            <a:r>
              <a:rPr lang="en-US" sz="5400" dirty="0">
                <a:solidFill>
                  <a:srgbClr val="280C76"/>
                </a:solidFill>
                <a:latin typeface="Alegreya Bold"/>
              </a:rPr>
              <a:t> </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FFC"/>
        </a:solidFill>
        <a:effectLst/>
      </p:bgPr>
    </p:bg>
    <p:spTree>
      <p:nvGrpSpPr>
        <p:cNvPr id="1" name=""/>
        <p:cNvGrpSpPr/>
        <p:nvPr/>
      </p:nvGrpSpPr>
      <p:grpSpPr>
        <a:xfrm>
          <a:off x="0" y="0"/>
          <a:ext cx="0" cy="0"/>
          <a:chOff x="0" y="0"/>
          <a:chExt cx="0" cy="0"/>
        </a:xfrm>
      </p:grpSpPr>
      <p:sp>
        <p:nvSpPr>
          <p:cNvPr id="2" name="Freeform 2"/>
          <p:cNvSpPr/>
          <p:nvPr/>
        </p:nvSpPr>
        <p:spPr>
          <a:xfrm>
            <a:off x="-569167" y="-190500"/>
            <a:ext cx="19148259" cy="12344400"/>
          </a:xfrm>
          <a:custGeom>
            <a:avLst/>
            <a:gdLst/>
            <a:ahLst/>
            <a:cxnLst/>
            <a:rect l="l" t="t" r="r" b="b"/>
            <a:pathLst>
              <a:path w="18907125" h="18878550">
                <a:moveTo>
                  <a:pt x="0" y="0"/>
                </a:moveTo>
                <a:lnTo>
                  <a:pt x="18907125" y="0"/>
                </a:lnTo>
                <a:lnTo>
                  <a:pt x="18907125" y="18878550"/>
                </a:lnTo>
                <a:lnTo>
                  <a:pt x="0" y="18878550"/>
                </a:lnTo>
                <a:lnTo>
                  <a:pt x="0" y="0"/>
                </a:lnTo>
                <a:close/>
              </a:path>
            </a:pathLst>
          </a:custGeom>
          <a:blipFill>
            <a:blip r:embed="rId2">
              <a:alphaModFix amt="77000"/>
            </a:blip>
            <a:stretch>
              <a:fillRect/>
            </a:stretch>
          </a:blipFill>
        </p:spPr>
      </p:sp>
      <p:grpSp>
        <p:nvGrpSpPr>
          <p:cNvPr id="3" name="Group 3"/>
          <p:cNvGrpSpPr>
            <a:grpSpLocks noChangeAspect="1"/>
          </p:cNvGrpSpPr>
          <p:nvPr/>
        </p:nvGrpSpPr>
        <p:grpSpPr>
          <a:xfrm>
            <a:off x="548973" y="1928222"/>
            <a:ext cx="17469336" cy="2171443"/>
            <a:chOff x="0" y="0"/>
            <a:chExt cx="17469333" cy="2171446"/>
          </a:xfrm>
        </p:grpSpPr>
        <p:sp>
          <p:nvSpPr>
            <p:cNvPr id="4" name="Freeform 4"/>
            <p:cNvSpPr/>
            <p:nvPr/>
          </p:nvSpPr>
          <p:spPr>
            <a:xfrm>
              <a:off x="0" y="0"/>
              <a:ext cx="17469358" cy="2171446"/>
            </a:xfrm>
            <a:custGeom>
              <a:avLst/>
              <a:gdLst/>
              <a:ahLst/>
              <a:cxnLst/>
              <a:rect l="l" t="t" r="r" b="b"/>
              <a:pathLst>
                <a:path w="17469358" h="2171446">
                  <a:moveTo>
                    <a:pt x="0" y="0"/>
                  </a:moveTo>
                  <a:lnTo>
                    <a:pt x="0" y="2171446"/>
                  </a:lnTo>
                  <a:lnTo>
                    <a:pt x="16697833" y="2171446"/>
                  </a:lnTo>
                  <a:lnTo>
                    <a:pt x="17469358" y="1085723"/>
                  </a:lnTo>
                  <a:lnTo>
                    <a:pt x="16697833" y="0"/>
                  </a:lnTo>
                  <a:close/>
                </a:path>
              </a:pathLst>
            </a:custGeom>
            <a:solidFill>
              <a:srgbClr val="A08956"/>
            </a:solidFill>
          </p:spPr>
        </p:sp>
      </p:grpSp>
      <p:grpSp>
        <p:nvGrpSpPr>
          <p:cNvPr id="5" name="Group 5"/>
          <p:cNvGrpSpPr>
            <a:grpSpLocks noChangeAspect="1"/>
          </p:cNvGrpSpPr>
          <p:nvPr/>
        </p:nvGrpSpPr>
        <p:grpSpPr>
          <a:xfrm>
            <a:off x="2362200" y="6588004"/>
            <a:ext cx="15185460" cy="1605734"/>
            <a:chOff x="0" y="0"/>
            <a:chExt cx="15185466" cy="1605737"/>
          </a:xfrm>
        </p:grpSpPr>
        <p:sp>
          <p:nvSpPr>
            <p:cNvPr id="6" name="Freeform 6"/>
            <p:cNvSpPr/>
            <p:nvPr/>
          </p:nvSpPr>
          <p:spPr>
            <a:xfrm>
              <a:off x="0" y="0"/>
              <a:ext cx="15185389" cy="1605788"/>
            </a:xfrm>
            <a:custGeom>
              <a:avLst/>
              <a:gdLst/>
              <a:ahLst/>
              <a:cxnLst/>
              <a:rect l="l" t="t" r="r" b="b"/>
              <a:pathLst>
                <a:path w="15185389" h="1605788">
                  <a:moveTo>
                    <a:pt x="771525" y="0"/>
                  </a:moveTo>
                  <a:lnTo>
                    <a:pt x="0" y="802894"/>
                  </a:lnTo>
                  <a:lnTo>
                    <a:pt x="771525" y="1605788"/>
                  </a:lnTo>
                  <a:lnTo>
                    <a:pt x="14416912" y="1605788"/>
                  </a:lnTo>
                  <a:lnTo>
                    <a:pt x="15185389" y="806069"/>
                  </a:lnTo>
                  <a:lnTo>
                    <a:pt x="15185389" y="799719"/>
                  </a:lnTo>
                  <a:lnTo>
                    <a:pt x="14416912" y="0"/>
                  </a:lnTo>
                  <a:close/>
                </a:path>
              </a:pathLst>
            </a:custGeom>
            <a:solidFill>
              <a:srgbClr val="AB925F"/>
            </a:solidFill>
          </p:spPr>
        </p:sp>
      </p:grpSp>
      <p:grpSp>
        <p:nvGrpSpPr>
          <p:cNvPr id="7" name="Group 7"/>
          <p:cNvGrpSpPr>
            <a:grpSpLocks noChangeAspect="1"/>
          </p:cNvGrpSpPr>
          <p:nvPr/>
        </p:nvGrpSpPr>
        <p:grpSpPr>
          <a:xfrm rot="5464200">
            <a:off x="8191005" y="4945428"/>
            <a:ext cx="2181225" cy="1000125"/>
            <a:chOff x="0" y="0"/>
            <a:chExt cx="2908300" cy="1333500"/>
          </a:xfrm>
        </p:grpSpPr>
        <p:sp>
          <p:nvSpPr>
            <p:cNvPr id="8" name="Freeform 8"/>
            <p:cNvSpPr/>
            <p:nvPr/>
          </p:nvSpPr>
          <p:spPr>
            <a:xfrm>
              <a:off x="0" y="0"/>
              <a:ext cx="2908300" cy="1333500"/>
            </a:xfrm>
            <a:custGeom>
              <a:avLst/>
              <a:gdLst/>
              <a:ahLst/>
              <a:cxnLst/>
              <a:rect l="l" t="t" r="r" b="b"/>
              <a:pathLst>
                <a:path w="2908300" h="1333500">
                  <a:moveTo>
                    <a:pt x="0" y="1333500"/>
                  </a:moveTo>
                  <a:lnTo>
                    <a:pt x="2908300" y="1333500"/>
                  </a:lnTo>
                  <a:lnTo>
                    <a:pt x="2908300" y="0"/>
                  </a:lnTo>
                  <a:lnTo>
                    <a:pt x="0" y="0"/>
                  </a:lnTo>
                  <a:lnTo>
                    <a:pt x="0" y="1333500"/>
                  </a:lnTo>
                  <a:close/>
                </a:path>
              </a:pathLst>
            </a:custGeom>
            <a:blipFill>
              <a:blip r:embed="rId3"/>
              <a:stretch>
                <a:fillRect/>
              </a:stretch>
            </a:blipFill>
          </p:spPr>
        </p:sp>
      </p:grpSp>
      <p:sp>
        <p:nvSpPr>
          <p:cNvPr id="9" name="Freeform 9"/>
          <p:cNvSpPr/>
          <p:nvPr/>
        </p:nvSpPr>
        <p:spPr>
          <a:xfrm>
            <a:off x="600" y="7292136"/>
            <a:ext cx="4339809" cy="2992736"/>
          </a:xfrm>
          <a:custGeom>
            <a:avLst/>
            <a:gdLst/>
            <a:ahLst/>
            <a:cxnLst/>
            <a:rect l="l" t="t" r="r" b="b"/>
            <a:pathLst>
              <a:path w="4339809" h="2992736">
                <a:moveTo>
                  <a:pt x="0" y="0"/>
                </a:moveTo>
                <a:lnTo>
                  <a:pt x="4339809" y="0"/>
                </a:lnTo>
                <a:lnTo>
                  <a:pt x="4339809" y="2992736"/>
                </a:lnTo>
                <a:lnTo>
                  <a:pt x="0" y="2992736"/>
                </a:lnTo>
                <a:lnTo>
                  <a:pt x="0" y="0"/>
                </a:lnTo>
                <a:close/>
              </a:path>
            </a:pathLst>
          </a:custGeom>
          <a:blipFill>
            <a:blip r:embed="rId4">
              <a:extLst>
                <a:ext uri="{96DAC541-7B7A-43D3-8B79-37D633B846F1}">
                  <asvg:svgBlip xmlns="" xmlns:asvg="http://schemas.microsoft.com/office/drawing/2016/SVG/main" r:embed="rId5"/>
                </a:ext>
              </a:extLst>
            </a:blip>
            <a:stretch>
              <a:fillRect/>
            </a:stretch>
          </a:blipFill>
        </p:spPr>
      </p:sp>
      <p:sp>
        <p:nvSpPr>
          <p:cNvPr id="12" name="Freeform 12"/>
          <p:cNvSpPr/>
          <p:nvPr/>
        </p:nvSpPr>
        <p:spPr>
          <a:xfrm>
            <a:off x="13972946" y="7842152"/>
            <a:ext cx="2609612" cy="1919107"/>
          </a:xfrm>
          <a:custGeom>
            <a:avLst/>
            <a:gdLst/>
            <a:ahLst/>
            <a:cxnLst/>
            <a:rect l="l" t="t" r="r" b="b"/>
            <a:pathLst>
              <a:path w="2609612" h="1919107">
                <a:moveTo>
                  <a:pt x="0" y="0"/>
                </a:moveTo>
                <a:lnTo>
                  <a:pt x="2609612" y="0"/>
                </a:lnTo>
                <a:lnTo>
                  <a:pt x="2609612" y="1919106"/>
                </a:lnTo>
                <a:lnTo>
                  <a:pt x="0" y="1919106"/>
                </a:lnTo>
                <a:lnTo>
                  <a:pt x="0" y="0"/>
                </a:lnTo>
                <a:close/>
              </a:path>
            </a:pathLst>
          </a:custGeom>
          <a:blipFill>
            <a:blip r:embed="rId6">
              <a:extLst>
                <a:ext uri="{96DAC541-7B7A-43D3-8B79-37D633B846F1}">
                  <asvg:svgBlip xmlns="" xmlns:asvg="http://schemas.microsoft.com/office/drawing/2016/SVG/main" r:embed="rId7"/>
                </a:ext>
              </a:extLst>
            </a:blip>
            <a:stretch>
              <a:fillRect/>
            </a:stretch>
          </a:blipFill>
        </p:spPr>
      </p:sp>
      <p:sp>
        <p:nvSpPr>
          <p:cNvPr id="13" name="Freeform 13"/>
          <p:cNvSpPr/>
          <p:nvPr/>
        </p:nvSpPr>
        <p:spPr>
          <a:xfrm>
            <a:off x="15189308" y="4675003"/>
            <a:ext cx="2523058" cy="1901590"/>
          </a:xfrm>
          <a:custGeom>
            <a:avLst/>
            <a:gdLst/>
            <a:ahLst/>
            <a:cxnLst/>
            <a:rect l="l" t="t" r="r" b="b"/>
            <a:pathLst>
              <a:path w="2523058" h="1901590">
                <a:moveTo>
                  <a:pt x="0" y="0"/>
                </a:moveTo>
                <a:lnTo>
                  <a:pt x="2523058" y="0"/>
                </a:lnTo>
                <a:lnTo>
                  <a:pt x="2523058" y="1901590"/>
                </a:lnTo>
                <a:lnTo>
                  <a:pt x="0" y="1901590"/>
                </a:lnTo>
                <a:lnTo>
                  <a:pt x="0" y="0"/>
                </a:lnTo>
                <a:close/>
              </a:path>
            </a:pathLst>
          </a:custGeom>
          <a:blipFill>
            <a:blip r:embed="rId8">
              <a:extLst>
                <a:ext uri="{96DAC541-7B7A-43D3-8B79-37D633B846F1}">
                  <asvg:svgBlip xmlns="" xmlns:asvg="http://schemas.microsoft.com/office/drawing/2016/SVG/main" r:embed="rId9"/>
                </a:ext>
              </a:extLst>
            </a:blip>
            <a:stretch>
              <a:fillRect/>
            </a:stretch>
          </a:blipFill>
        </p:spPr>
      </p:sp>
      <p:sp>
        <p:nvSpPr>
          <p:cNvPr id="14" name="TextBox 14"/>
          <p:cNvSpPr txBox="1"/>
          <p:nvPr/>
        </p:nvSpPr>
        <p:spPr>
          <a:xfrm>
            <a:off x="6973195" y="437721"/>
            <a:ext cx="4341733" cy="893074"/>
          </a:xfrm>
          <a:prstGeom prst="rect">
            <a:avLst/>
          </a:prstGeom>
        </p:spPr>
        <p:txBody>
          <a:bodyPr lIns="0" tIns="0" rIns="0" bIns="0" rtlCol="0" anchor="t">
            <a:spAutoFit/>
          </a:bodyPr>
          <a:lstStyle/>
          <a:p>
            <a:pPr algn="l">
              <a:lnSpc>
                <a:spcPts val="7279"/>
              </a:lnSpc>
            </a:pPr>
            <a:r>
              <a:rPr lang="en-US" sz="5199">
                <a:solidFill>
                  <a:srgbClr val="701B50"/>
                </a:solidFill>
                <a:latin typeface="Arimo Bold"/>
              </a:rPr>
              <a:t>Перша група </a:t>
            </a:r>
          </a:p>
        </p:txBody>
      </p:sp>
      <p:sp>
        <p:nvSpPr>
          <p:cNvPr id="15" name="TextBox 15"/>
          <p:cNvSpPr txBox="1"/>
          <p:nvPr/>
        </p:nvSpPr>
        <p:spPr>
          <a:xfrm>
            <a:off x="1384249" y="2141734"/>
            <a:ext cx="15180469" cy="2397157"/>
          </a:xfrm>
          <a:prstGeom prst="rect">
            <a:avLst/>
          </a:prstGeom>
        </p:spPr>
        <p:txBody>
          <a:bodyPr lIns="0" tIns="0" rIns="0" bIns="0" rtlCol="0" anchor="t">
            <a:spAutoFit/>
          </a:bodyPr>
          <a:lstStyle/>
          <a:p>
            <a:pPr algn="ctr">
              <a:lnSpc>
                <a:spcPts val="4723"/>
              </a:lnSpc>
            </a:pPr>
            <a:r>
              <a:rPr lang="en-US" sz="3413">
                <a:solidFill>
                  <a:srgbClr val="000000"/>
                </a:solidFill>
                <a:latin typeface="Arimo Bold"/>
              </a:rPr>
              <a:t> Валер’ян Підмогильний, Валер’ян Поліщук, Марко Вороний, Микола Куліш, Микола Хвильовий, Михайль Семенко, Євген Плужник, Микола Зеров, художники-бойчукісти, Лесь Курбас та інші. </a:t>
            </a:r>
          </a:p>
        </p:txBody>
      </p:sp>
      <p:sp>
        <p:nvSpPr>
          <p:cNvPr id="16" name="TextBox 16"/>
          <p:cNvSpPr txBox="1"/>
          <p:nvPr/>
        </p:nvSpPr>
        <p:spPr>
          <a:xfrm>
            <a:off x="3810000" y="6588004"/>
            <a:ext cx="13349011" cy="1256754"/>
          </a:xfrm>
          <a:prstGeom prst="rect">
            <a:avLst/>
          </a:prstGeom>
        </p:spPr>
        <p:txBody>
          <a:bodyPr wrap="square" lIns="0" tIns="0" rIns="0" bIns="0" rtlCol="0" anchor="t">
            <a:spAutoFit/>
          </a:bodyPr>
          <a:lstStyle/>
          <a:p>
            <a:pPr algn="ctr">
              <a:lnSpc>
                <a:spcPts val="4875"/>
              </a:lnSpc>
            </a:pPr>
            <a:r>
              <a:rPr lang="en-US" sz="3492" dirty="0" err="1">
                <a:solidFill>
                  <a:srgbClr val="590E43"/>
                </a:solidFill>
                <a:latin typeface="Arimo Bold"/>
              </a:rPr>
              <a:t>Фізично</a:t>
            </a:r>
            <a:r>
              <a:rPr lang="en-US" sz="3492" dirty="0">
                <a:solidFill>
                  <a:srgbClr val="590E43"/>
                </a:solidFill>
                <a:latin typeface="Arimo Bold"/>
              </a:rPr>
              <a:t> </a:t>
            </a:r>
            <a:r>
              <a:rPr lang="en-US" sz="3492" dirty="0" err="1">
                <a:solidFill>
                  <a:srgbClr val="590E43"/>
                </a:solidFill>
                <a:latin typeface="Arimo Bold"/>
              </a:rPr>
              <a:t>знищені</a:t>
            </a:r>
            <a:r>
              <a:rPr lang="en-US" sz="3492" dirty="0">
                <a:solidFill>
                  <a:srgbClr val="590E43"/>
                </a:solidFill>
                <a:latin typeface="Arimo Bold"/>
              </a:rPr>
              <a:t>:</a:t>
            </a:r>
            <a:r>
              <a:rPr lang="en-US" sz="3492" dirty="0">
                <a:solidFill>
                  <a:srgbClr val="000000"/>
                </a:solidFill>
                <a:latin typeface="Arimo Bold"/>
              </a:rPr>
              <a:t> </a:t>
            </a:r>
            <a:r>
              <a:rPr lang="en-US" sz="3492" dirty="0" err="1">
                <a:solidFill>
                  <a:srgbClr val="000000"/>
                </a:solidFill>
                <a:latin typeface="Arimo Bold"/>
              </a:rPr>
              <a:t>страчені</a:t>
            </a:r>
            <a:r>
              <a:rPr lang="en-US" sz="3492" dirty="0">
                <a:solidFill>
                  <a:srgbClr val="000000"/>
                </a:solidFill>
                <a:latin typeface="Arimo Bold"/>
              </a:rPr>
              <a:t>, </a:t>
            </a:r>
            <a:r>
              <a:rPr lang="en-US" sz="3492" dirty="0" err="1">
                <a:solidFill>
                  <a:srgbClr val="000000"/>
                </a:solidFill>
                <a:latin typeface="Arimo Bold"/>
              </a:rPr>
              <a:t>померли</a:t>
            </a:r>
            <a:r>
              <a:rPr lang="en-US" sz="3492" dirty="0">
                <a:solidFill>
                  <a:srgbClr val="000000"/>
                </a:solidFill>
                <a:latin typeface="Arimo Bold"/>
              </a:rPr>
              <a:t> в </a:t>
            </a:r>
            <a:r>
              <a:rPr lang="en-US" sz="3492" dirty="0" err="1">
                <a:solidFill>
                  <a:srgbClr val="000000"/>
                </a:solidFill>
                <a:latin typeface="Arimo Bold"/>
              </a:rPr>
              <a:t>концтаборах</a:t>
            </a:r>
            <a:r>
              <a:rPr lang="en-US" sz="3492" dirty="0">
                <a:solidFill>
                  <a:srgbClr val="000000"/>
                </a:solidFill>
                <a:latin typeface="Arimo Bold"/>
              </a:rPr>
              <a:t>, </a:t>
            </a:r>
            <a:r>
              <a:rPr lang="en-US" sz="3492" dirty="0" err="1">
                <a:solidFill>
                  <a:srgbClr val="000000"/>
                </a:solidFill>
                <a:latin typeface="Arimo Bold"/>
              </a:rPr>
              <a:t>вчинили</a:t>
            </a:r>
            <a:r>
              <a:rPr lang="en-US" sz="3492" dirty="0">
                <a:solidFill>
                  <a:srgbClr val="000000"/>
                </a:solidFill>
                <a:latin typeface="Arimo Bold"/>
              </a:rPr>
              <a:t> </a:t>
            </a:r>
            <a:r>
              <a:rPr lang="en-US" sz="3492" dirty="0" err="1">
                <a:solidFill>
                  <a:srgbClr val="000000"/>
                </a:solidFill>
                <a:latin typeface="Arimo Bold"/>
              </a:rPr>
              <a:t>самогубство</a:t>
            </a:r>
            <a:r>
              <a:rPr lang="en-US" sz="3492" dirty="0">
                <a:solidFill>
                  <a:srgbClr val="000000"/>
                </a:solidFill>
                <a:latin typeface="Arimo Bold"/>
              </a:rPr>
              <a:t>, </a:t>
            </a:r>
            <a:r>
              <a:rPr lang="en-US" sz="3492" dirty="0" err="1">
                <a:solidFill>
                  <a:srgbClr val="000000"/>
                </a:solidFill>
                <a:latin typeface="Arimo Bold"/>
              </a:rPr>
              <a:t>перебуваючи</a:t>
            </a:r>
            <a:r>
              <a:rPr lang="en-US" sz="3492" dirty="0">
                <a:solidFill>
                  <a:srgbClr val="000000"/>
                </a:solidFill>
                <a:latin typeface="Arimo Bold"/>
              </a:rPr>
              <a:t> </a:t>
            </a:r>
            <a:r>
              <a:rPr lang="en-US" sz="3492" dirty="0" err="1">
                <a:solidFill>
                  <a:srgbClr val="000000"/>
                </a:solidFill>
                <a:latin typeface="Arimo Bold"/>
              </a:rPr>
              <a:t>під</a:t>
            </a:r>
            <a:r>
              <a:rPr lang="en-US" sz="3492" dirty="0">
                <a:solidFill>
                  <a:srgbClr val="000000"/>
                </a:solidFill>
                <a:latin typeface="Arimo Bold"/>
              </a:rPr>
              <a:t> </a:t>
            </a:r>
            <a:r>
              <a:rPr lang="en-US" sz="3492" dirty="0" err="1">
                <a:solidFill>
                  <a:srgbClr val="000000"/>
                </a:solidFill>
                <a:latin typeface="Arimo Bold"/>
              </a:rPr>
              <a:t>арештом</a:t>
            </a:r>
            <a:r>
              <a:rPr lang="en-US" sz="3492" dirty="0">
                <a:solidFill>
                  <a:srgbClr val="000000"/>
                </a:solidFill>
                <a:latin typeface="Arimo Bold"/>
              </a:rPr>
              <a:t>.</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B6B6B6"/>
        </a:solidFill>
        <a:effectLst/>
      </p:bgPr>
    </p:bg>
    <p:spTree>
      <p:nvGrpSpPr>
        <p:cNvPr id="1" name=""/>
        <p:cNvGrpSpPr/>
        <p:nvPr/>
      </p:nvGrpSpPr>
      <p:grpSpPr>
        <a:xfrm>
          <a:off x="0" y="0"/>
          <a:ext cx="0" cy="0"/>
          <a:chOff x="0" y="0"/>
          <a:chExt cx="0" cy="0"/>
        </a:xfrm>
      </p:grpSpPr>
      <p:sp>
        <p:nvSpPr>
          <p:cNvPr id="2" name="Freeform 2"/>
          <p:cNvSpPr/>
          <p:nvPr/>
        </p:nvSpPr>
        <p:spPr>
          <a:xfrm>
            <a:off x="0" y="476117"/>
            <a:ext cx="18288000" cy="10287000"/>
          </a:xfrm>
          <a:custGeom>
            <a:avLst/>
            <a:gdLst/>
            <a:ahLst/>
            <a:cxnLst/>
            <a:rect l="l" t="t" r="r" b="b"/>
            <a:pathLst>
              <a:path w="18288000" h="27555825">
                <a:moveTo>
                  <a:pt x="0" y="0"/>
                </a:moveTo>
                <a:lnTo>
                  <a:pt x="18288000" y="0"/>
                </a:lnTo>
                <a:lnTo>
                  <a:pt x="18288000" y="27555825"/>
                </a:lnTo>
                <a:lnTo>
                  <a:pt x="0" y="27555825"/>
                </a:lnTo>
                <a:lnTo>
                  <a:pt x="0" y="0"/>
                </a:lnTo>
                <a:close/>
              </a:path>
            </a:pathLst>
          </a:custGeom>
          <a:blipFill>
            <a:blip r:embed="rId2">
              <a:alphaModFix amt="99000"/>
            </a:blip>
            <a:stretch>
              <a:fillRect/>
            </a:stretch>
          </a:blipFill>
        </p:spPr>
      </p:sp>
      <p:sp>
        <p:nvSpPr>
          <p:cNvPr id="3" name="Freeform 3"/>
          <p:cNvSpPr/>
          <p:nvPr/>
        </p:nvSpPr>
        <p:spPr>
          <a:xfrm>
            <a:off x="8981313" y="800100"/>
            <a:ext cx="8925687" cy="3657600"/>
          </a:xfrm>
          <a:custGeom>
            <a:avLst/>
            <a:gdLst/>
            <a:ahLst/>
            <a:cxnLst/>
            <a:rect l="l" t="t" r="r" b="b"/>
            <a:pathLst>
              <a:path w="9287294" h="3527517">
                <a:moveTo>
                  <a:pt x="0" y="0"/>
                </a:moveTo>
                <a:lnTo>
                  <a:pt x="9287294" y="0"/>
                </a:lnTo>
                <a:lnTo>
                  <a:pt x="9287294" y="3527517"/>
                </a:lnTo>
                <a:lnTo>
                  <a:pt x="0" y="3527517"/>
                </a:lnTo>
                <a:lnTo>
                  <a:pt x="0" y="0"/>
                </a:lnTo>
                <a:close/>
              </a:path>
            </a:pathLst>
          </a:custGeom>
          <a:blipFill>
            <a:blip r:embed="rId3">
              <a:extLst>
                <a:ext uri="{96DAC541-7B7A-43D3-8B79-37D633B846F1}">
                  <asvg:svgBlip xmlns="" xmlns:asvg="http://schemas.microsoft.com/office/drawing/2016/SVG/main" r:embed="rId4"/>
                </a:ext>
              </a:extLst>
            </a:blip>
            <a:stretch>
              <a:fillRect/>
            </a:stretch>
          </a:blipFill>
        </p:spPr>
      </p:sp>
      <p:sp>
        <p:nvSpPr>
          <p:cNvPr id="4" name="Freeform 4"/>
          <p:cNvSpPr/>
          <p:nvPr/>
        </p:nvSpPr>
        <p:spPr>
          <a:xfrm>
            <a:off x="623335" y="1028700"/>
            <a:ext cx="7439025" cy="3867150"/>
          </a:xfrm>
          <a:custGeom>
            <a:avLst/>
            <a:gdLst/>
            <a:ahLst/>
            <a:cxnLst/>
            <a:rect l="l" t="t" r="r" b="b"/>
            <a:pathLst>
              <a:path w="7439025" h="3867150">
                <a:moveTo>
                  <a:pt x="0" y="0"/>
                </a:moveTo>
                <a:lnTo>
                  <a:pt x="7439025" y="0"/>
                </a:lnTo>
                <a:lnTo>
                  <a:pt x="7439025" y="3867150"/>
                </a:lnTo>
                <a:lnTo>
                  <a:pt x="0" y="3867150"/>
                </a:lnTo>
                <a:lnTo>
                  <a:pt x="0" y="0"/>
                </a:lnTo>
                <a:close/>
              </a:path>
            </a:pathLst>
          </a:custGeom>
          <a:blipFill>
            <a:blip r:embed="rId5"/>
            <a:stretch>
              <a:fillRect b="-8374"/>
            </a:stretch>
          </a:blipFill>
        </p:spPr>
      </p:sp>
      <p:sp>
        <p:nvSpPr>
          <p:cNvPr id="5" name="Freeform 5"/>
          <p:cNvSpPr/>
          <p:nvPr/>
        </p:nvSpPr>
        <p:spPr>
          <a:xfrm>
            <a:off x="759981" y="5619617"/>
            <a:ext cx="7305675" cy="3838575"/>
          </a:xfrm>
          <a:custGeom>
            <a:avLst/>
            <a:gdLst/>
            <a:ahLst/>
            <a:cxnLst/>
            <a:rect l="l" t="t" r="r" b="b"/>
            <a:pathLst>
              <a:path w="7305675" h="3838575">
                <a:moveTo>
                  <a:pt x="0" y="0"/>
                </a:moveTo>
                <a:lnTo>
                  <a:pt x="7305675" y="0"/>
                </a:lnTo>
                <a:lnTo>
                  <a:pt x="7305675" y="3838575"/>
                </a:lnTo>
                <a:lnTo>
                  <a:pt x="0" y="3838575"/>
                </a:lnTo>
                <a:lnTo>
                  <a:pt x="0" y="0"/>
                </a:lnTo>
                <a:close/>
              </a:path>
            </a:pathLst>
          </a:custGeom>
          <a:blipFill>
            <a:blip r:embed="rId6"/>
            <a:stretch>
              <a:fillRect/>
            </a:stretch>
          </a:blipFill>
        </p:spPr>
      </p:sp>
      <p:sp>
        <p:nvSpPr>
          <p:cNvPr id="10" name="TextBox 10"/>
          <p:cNvSpPr txBox="1"/>
          <p:nvPr/>
        </p:nvSpPr>
        <p:spPr>
          <a:xfrm>
            <a:off x="9753600" y="1026111"/>
            <a:ext cx="7010400" cy="3231654"/>
          </a:xfrm>
          <a:prstGeom prst="rect">
            <a:avLst/>
          </a:prstGeom>
        </p:spPr>
        <p:txBody>
          <a:bodyPr wrap="square" lIns="0" tIns="0" rIns="0" bIns="0" rtlCol="0" anchor="t">
            <a:spAutoFit/>
          </a:bodyPr>
          <a:lstStyle/>
          <a:p>
            <a:pPr algn="just">
              <a:lnSpc>
                <a:spcPts val="4199"/>
              </a:lnSpc>
            </a:pPr>
            <a:r>
              <a:rPr lang="en-US" sz="3034" dirty="0">
                <a:solidFill>
                  <a:srgbClr val="000000"/>
                </a:solidFill>
                <a:latin typeface="Arimo Bold"/>
              </a:rPr>
              <a:t>У </a:t>
            </a:r>
            <a:r>
              <a:rPr lang="en-US" sz="3034" dirty="0" err="1">
                <a:solidFill>
                  <a:srgbClr val="000000"/>
                </a:solidFill>
                <a:latin typeface="Arimo Bold"/>
              </a:rPr>
              <a:t>жовтні</a:t>
            </a:r>
            <a:r>
              <a:rPr lang="en-US" sz="3034" dirty="0">
                <a:solidFill>
                  <a:srgbClr val="000000"/>
                </a:solidFill>
                <a:latin typeface="Arimo Bold"/>
              </a:rPr>
              <a:t> 1937 </a:t>
            </a:r>
            <a:r>
              <a:rPr lang="en-US" sz="3034" dirty="0" err="1">
                <a:solidFill>
                  <a:srgbClr val="000000"/>
                </a:solidFill>
                <a:latin typeface="Arimo Bold"/>
              </a:rPr>
              <a:t>року</a:t>
            </a:r>
            <a:r>
              <a:rPr lang="en-US" sz="3034" dirty="0">
                <a:solidFill>
                  <a:srgbClr val="000000"/>
                </a:solidFill>
                <a:latin typeface="Arimo Bold"/>
              </a:rPr>
              <a:t> в </a:t>
            </a:r>
            <a:r>
              <a:rPr lang="en-US" sz="3034" dirty="0" err="1">
                <a:solidFill>
                  <a:srgbClr val="000000"/>
                </a:solidFill>
                <a:latin typeface="Arimo Bold"/>
              </a:rPr>
              <a:t>урочищі</a:t>
            </a:r>
            <a:r>
              <a:rPr lang="en-US" sz="3034" dirty="0">
                <a:solidFill>
                  <a:srgbClr val="000000"/>
                </a:solidFill>
                <a:latin typeface="Arimo Bold"/>
              </a:rPr>
              <a:t> </a:t>
            </a:r>
            <a:r>
              <a:rPr lang="en-US" sz="3034" dirty="0" err="1">
                <a:solidFill>
                  <a:srgbClr val="000000"/>
                </a:solidFill>
                <a:latin typeface="Arimo Bold"/>
              </a:rPr>
              <a:t>Сандармох</a:t>
            </a:r>
            <a:r>
              <a:rPr lang="en-US" sz="3034" dirty="0">
                <a:solidFill>
                  <a:srgbClr val="000000"/>
                </a:solidFill>
                <a:latin typeface="Arimo Bold"/>
              </a:rPr>
              <a:t> </a:t>
            </a:r>
            <a:r>
              <a:rPr lang="en-US" sz="3034" dirty="0" err="1">
                <a:solidFill>
                  <a:srgbClr val="000000"/>
                </a:solidFill>
                <a:latin typeface="Arimo Bold"/>
              </a:rPr>
              <a:t>було</a:t>
            </a:r>
            <a:r>
              <a:rPr lang="en-US" sz="3034" dirty="0">
                <a:solidFill>
                  <a:srgbClr val="000000"/>
                </a:solidFill>
                <a:latin typeface="Arimo Bold"/>
              </a:rPr>
              <a:t> </a:t>
            </a:r>
            <a:r>
              <a:rPr lang="en-US" sz="3034" dirty="0" err="1">
                <a:solidFill>
                  <a:srgbClr val="000000"/>
                </a:solidFill>
                <a:latin typeface="Arimo Bold"/>
              </a:rPr>
              <a:t>розстріляно</a:t>
            </a:r>
            <a:r>
              <a:rPr lang="en-US" sz="3034" dirty="0">
                <a:solidFill>
                  <a:srgbClr val="000000"/>
                </a:solidFill>
                <a:latin typeface="Arimo Bold"/>
              </a:rPr>
              <a:t> 1111 </a:t>
            </a:r>
            <a:r>
              <a:rPr lang="en-US" sz="3034" dirty="0" err="1">
                <a:solidFill>
                  <a:srgbClr val="000000"/>
                </a:solidFill>
                <a:latin typeface="Arimo Bold"/>
              </a:rPr>
              <a:t>в’язнів</a:t>
            </a:r>
            <a:r>
              <a:rPr lang="en-US" sz="3034" dirty="0">
                <a:solidFill>
                  <a:srgbClr val="000000"/>
                </a:solidFill>
                <a:latin typeface="Arimo Bold"/>
              </a:rPr>
              <a:t>, </a:t>
            </a:r>
            <a:r>
              <a:rPr lang="en-US" sz="3034" dirty="0" err="1">
                <a:solidFill>
                  <a:srgbClr val="000000"/>
                </a:solidFill>
                <a:latin typeface="Arimo Bold"/>
              </a:rPr>
              <a:t>серед</a:t>
            </a:r>
            <a:r>
              <a:rPr lang="en-US" sz="3034" dirty="0">
                <a:solidFill>
                  <a:srgbClr val="000000"/>
                </a:solidFill>
                <a:latin typeface="Arimo Bold"/>
              </a:rPr>
              <a:t> </a:t>
            </a:r>
            <a:r>
              <a:rPr lang="en-US" sz="3034" dirty="0" err="1">
                <a:solidFill>
                  <a:srgbClr val="000000"/>
                </a:solidFill>
                <a:latin typeface="Arimo Bold"/>
              </a:rPr>
              <a:t>яких</a:t>
            </a:r>
            <a:r>
              <a:rPr lang="en-US" sz="3034" dirty="0">
                <a:solidFill>
                  <a:srgbClr val="000000"/>
                </a:solidFill>
                <a:latin typeface="Arimo Bold"/>
              </a:rPr>
              <a:t> </a:t>
            </a:r>
            <a:r>
              <a:rPr lang="en-US" sz="3034" dirty="0" err="1">
                <a:solidFill>
                  <a:srgbClr val="000000"/>
                </a:solidFill>
                <a:latin typeface="Arimo Bold"/>
              </a:rPr>
              <a:t>було</a:t>
            </a:r>
            <a:r>
              <a:rPr lang="en-US" sz="3034" dirty="0">
                <a:solidFill>
                  <a:srgbClr val="000000"/>
                </a:solidFill>
                <a:latin typeface="Arimo Bold"/>
              </a:rPr>
              <a:t> </a:t>
            </a:r>
            <a:r>
              <a:rPr lang="en-US" sz="3034" dirty="0">
                <a:solidFill>
                  <a:srgbClr val="7F0000"/>
                </a:solidFill>
                <a:latin typeface="Arimo Bold"/>
              </a:rPr>
              <a:t>130 </a:t>
            </a:r>
            <a:r>
              <a:rPr lang="en-US" sz="3034" dirty="0" err="1">
                <a:solidFill>
                  <a:srgbClr val="7F0000"/>
                </a:solidFill>
                <a:latin typeface="Arimo Bold"/>
              </a:rPr>
              <a:t>українських</a:t>
            </a:r>
            <a:r>
              <a:rPr lang="en-US" sz="3034" dirty="0">
                <a:solidFill>
                  <a:srgbClr val="7F0000"/>
                </a:solidFill>
                <a:latin typeface="Arimo Bold"/>
              </a:rPr>
              <a:t> </a:t>
            </a:r>
            <a:r>
              <a:rPr lang="en-US" sz="3034" dirty="0" err="1">
                <a:solidFill>
                  <a:srgbClr val="7F0000"/>
                </a:solidFill>
                <a:latin typeface="Arimo Bold"/>
              </a:rPr>
              <a:t>письменників</a:t>
            </a:r>
            <a:r>
              <a:rPr lang="en-US" sz="3034" dirty="0">
                <a:solidFill>
                  <a:srgbClr val="000000"/>
                </a:solidFill>
                <a:latin typeface="Arimo Bold"/>
              </a:rPr>
              <a:t>. </a:t>
            </a:r>
          </a:p>
          <a:p>
            <a:pPr algn="l">
              <a:lnSpc>
                <a:spcPts val="4199"/>
              </a:lnSpc>
            </a:pPr>
            <a:r>
              <a:rPr lang="en-US" sz="3034" dirty="0" err="1">
                <a:solidFill>
                  <a:srgbClr val="000000"/>
                </a:solidFill>
                <a:latin typeface="Arimo Bold"/>
              </a:rPr>
              <a:t>Це</a:t>
            </a:r>
            <a:r>
              <a:rPr lang="en-US" sz="3034" dirty="0">
                <a:solidFill>
                  <a:srgbClr val="000000"/>
                </a:solidFill>
                <a:latin typeface="Arimo Bold"/>
              </a:rPr>
              <a:t> </a:t>
            </a:r>
            <a:r>
              <a:rPr lang="en-US" sz="3034" dirty="0" err="1">
                <a:solidFill>
                  <a:srgbClr val="000000"/>
                </a:solidFill>
                <a:latin typeface="Arimo Bold"/>
              </a:rPr>
              <a:t>було</a:t>
            </a:r>
            <a:r>
              <a:rPr lang="en-US" sz="3034" dirty="0">
                <a:solidFill>
                  <a:srgbClr val="000000"/>
                </a:solidFill>
                <a:latin typeface="Arimo Bold"/>
              </a:rPr>
              <a:t> </a:t>
            </a:r>
            <a:r>
              <a:rPr lang="en-US" sz="3034" dirty="0" err="1">
                <a:solidFill>
                  <a:srgbClr val="000000"/>
                </a:solidFill>
                <a:latin typeface="Arimo Bold"/>
              </a:rPr>
              <a:t>влаштовано</a:t>
            </a:r>
            <a:r>
              <a:rPr lang="en-US" sz="3034" dirty="0">
                <a:solidFill>
                  <a:srgbClr val="000000"/>
                </a:solidFill>
                <a:latin typeface="Arimo Bold"/>
              </a:rPr>
              <a:t> </a:t>
            </a:r>
            <a:r>
              <a:rPr lang="en-US" sz="3034" dirty="0" err="1">
                <a:solidFill>
                  <a:srgbClr val="000000"/>
                </a:solidFill>
                <a:latin typeface="Arimo Bold"/>
              </a:rPr>
              <a:t>на</a:t>
            </a:r>
            <a:r>
              <a:rPr lang="en-US" sz="3034" dirty="0">
                <a:solidFill>
                  <a:srgbClr val="000000"/>
                </a:solidFill>
                <a:latin typeface="Arimo Bold"/>
              </a:rPr>
              <a:t> </a:t>
            </a:r>
            <a:r>
              <a:rPr lang="en-US" sz="3034" dirty="0" err="1">
                <a:solidFill>
                  <a:srgbClr val="000000"/>
                </a:solidFill>
                <a:latin typeface="Arimo Bold"/>
              </a:rPr>
              <a:t>честь</a:t>
            </a:r>
            <a:r>
              <a:rPr lang="en-US" sz="3034" dirty="0">
                <a:solidFill>
                  <a:srgbClr val="000000"/>
                </a:solidFill>
                <a:latin typeface="Arimo Bold"/>
              </a:rPr>
              <a:t> 20-річчя </a:t>
            </a:r>
            <a:r>
              <a:rPr lang="en-US" sz="3034" dirty="0" err="1">
                <a:solidFill>
                  <a:srgbClr val="000000"/>
                </a:solidFill>
                <a:latin typeface="Arimo Bold"/>
              </a:rPr>
              <a:t>Революції</a:t>
            </a:r>
            <a:r>
              <a:rPr lang="en-US" sz="3034" dirty="0">
                <a:solidFill>
                  <a:srgbClr val="000000"/>
                </a:solidFill>
                <a:latin typeface="Arimo Bold"/>
              </a:rPr>
              <a:t>.</a:t>
            </a:r>
          </a:p>
        </p:txBody>
      </p:sp>
      <p:sp>
        <p:nvSpPr>
          <p:cNvPr id="11" name="TextBox 11"/>
          <p:cNvSpPr txBox="1"/>
          <p:nvPr/>
        </p:nvSpPr>
        <p:spPr>
          <a:xfrm>
            <a:off x="8981313" y="5127527"/>
            <a:ext cx="7984131" cy="3586696"/>
          </a:xfrm>
          <a:prstGeom prst="rect">
            <a:avLst/>
          </a:prstGeom>
        </p:spPr>
        <p:txBody>
          <a:bodyPr lIns="0" tIns="0" rIns="0" bIns="0" rtlCol="0" anchor="t">
            <a:spAutoFit/>
          </a:bodyPr>
          <a:lstStyle/>
          <a:p>
            <a:pPr algn="l">
              <a:lnSpc>
                <a:spcPts val="4050"/>
              </a:lnSpc>
            </a:pPr>
            <a:r>
              <a:rPr lang="en-US" sz="2897">
                <a:solidFill>
                  <a:srgbClr val="000000"/>
                </a:solidFill>
                <a:latin typeface="Arimo Bold"/>
              </a:rPr>
              <a:t>Радянський Союз у 1937 році увімкнув машину репресій на повну потужність. Урочище Сандармох стало одним із місць, де загинув цвіт української інтелігенції 30-х років – і став лише однією з точок реалізації Радянським Союзом плану зі знищення української самобутності.</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FFFC"/>
        </a:solidFill>
        <a:effectLst/>
      </p:bgPr>
    </p:bg>
    <p:spTree>
      <p:nvGrpSpPr>
        <p:cNvPr id="1" name=""/>
        <p:cNvGrpSpPr/>
        <p:nvPr/>
      </p:nvGrpSpPr>
      <p:grpSpPr>
        <a:xfrm>
          <a:off x="0" y="0"/>
          <a:ext cx="0" cy="0"/>
          <a:chOff x="0" y="0"/>
          <a:chExt cx="0" cy="0"/>
        </a:xfrm>
      </p:grpSpPr>
      <p:sp>
        <p:nvSpPr>
          <p:cNvPr id="2" name="Freeform 2"/>
          <p:cNvSpPr/>
          <p:nvPr/>
        </p:nvSpPr>
        <p:spPr>
          <a:xfrm>
            <a:off x="-304800" y="-612033"/>
            <a:ext cx="19076194" cy="12052030"/>
          </a:xfrm>
          <a:custGeom>
            <a:avLst/>
            <a:gdLst/>
            <a:ahLst/>
            <a:cxnLst/>
            <a:rect l="l" t="t" r="r" b="b"/>
            <a:pathLst>
              <a:path w="18907125" h="18878550">
                <a:moveTo>
                  <a:pt x="0" y="0"/>
                </a:moveTo>
                <a:lnTo>
                  <a:pt x="18907125" y="0"/>
                </a:lnTo>
                <a:lnTo>
                  <a:pt x="18907125" y="18878550"/>
                </a:lnTo>
                <a:lnTo>
                  <a:pt x="0" y="18878550"/>
                </a:lnTo>
                <a:lnTo>
                  <a:pt x="0" y="0"/>
                </a:lnTo>
                <a:close/>
              </a:path>
            </a:pathLst>
          </a:custGeom>
          <a:blipFill>
            <a:blip r:embed="rId2">
              <a:alphaModFix amt="77000"/>
            </a:blip>
            <a:stretch>
              <a:fillRect/>
            </a:stretch>
          </a:blipFill>
        </p:spPr>
      </p:sp>
      <p:sp>
        <p:nvSpPr>
          <p:cNvPr id="3" name="Freeform 3"/>
          <p:cNvSpPr/>
          <p:nvPr/>
        </p:nvSpPr>
        <p:spPr>
          <a:xfrm>
            <a:off x="232734" y="5553123"/>
            <a:ext cx="5962650" cy="4733877"/>
          </a:xfrm>
          <a:custGeom>
            <a:avLst/>
            <a:gdLst/>
            <a:ahLst/>
            <a:cxnLst/>
            <a:rect l="l" t="t" r="r" b="b"/>
            <a:pathLst>
              <a:path w="5962650" h="4733877">
                <a:moveTo>
                  <a:pt x="0" y="0"/>
                </a:moveTo>
                <a:lnTo>
                  <a:pt x="5962650" y="0"/>
                </a:lnTo>
                <a:lnTo>
                  <a:pt x="5962650" y="4733877"/>
                </a:lnTo>
                <a:lnTo>
                  <a:pt x="0" y="4733877"/>
                </a:lnTo>
                <a:lnTo>
                  <a:pt x="0" y="0"/>
                </a:lnTo>
                <a:close/>
              </a:path>
            </a:pathLst>
          </a:custGeom>
          <a:blipFill>
            <a:blip r:embed="rId3"/>
            <a:stretch>
              <a:fillRect b="-1"/>
            </a:stretch>
          </a:blipFill>
        </p:spPr>
      </p:sp>
      <p:sp>
        <p:nvSpPr>
          <p:cNvPr id="4" name="Freeform 4"/>
          <p:cNvSpPr/>
          <p:nvPr/>
        </p:nvSpPr>
        <p:spPr>
          <a:xfrm>
            <a:off x="6603159" y="5553123"/>
            <a:ext cx="2952750" cy="4352925"/>
          </a:xfrm>
          <a:custGeom>
            <a:avLst/>
            <a:gdLst/>
            <a:ahLst/>
            <a:cxnLst/>
            <a:rect l="l" t="t" r="r" b="b"/>
            <a:pathLst>
              <a:path w="2952750" h="4352925">
                <a:moveTo>
                  <a:pt x="0" y="0"/>
                </a:moveTo>
                <a:lnTo>
                  <a:pt x="2952750" y="0"/>
                </a:lnTo>
                <a:lnTo>
                  <a:pt x="2952750" y="4352925"/>
                </a:lnTo>
                <a:lnTo>
                  <a:pt x="0" y="4352925"/>
                </a:lnTo>
                <a:lnTo>
                  <a:pt x="0" y="0"/>
                </a:lnTo>
                <a:close/>
              </a:path>
            </a:pathLst>
          </a:custGeom>
          <a:blipFill>
            <a:blip r:embed="rId4"/>
            <a:stretch>
              <a:fillRect/>
            </a:stretch>
          </a:blipFill>
        </p:spPr>
      </p:sp>
      <p:sp>
        <p:nvSpPr>
          <p:cNvPr id="5" name="Freeform 5"/>
          <p:cNvSpPr/>
          <p:nvPr/>
        </p:nvSpPr>
        <p:spPr>
          <a:xfrm>
            <a:off x="15036937" y="5553123"/>
            <a:ext cx="2628900" cy="4352925"/>
          </a:xfrm>
          <a:custGeom>
            <a:avLst/>
            <a:gdLst/>
            <a:ahLst/>
            <a:cxnLst/>
            <a:rect l="l" t="t" r="r" b="b"/>
            <a:pathLst>
              <a:path w="2628900" h="4352925">
                <a:moveTo>
                  <a:pt x="0" y="0"/>
                </a:moveTo>
                <a:lnTo>
                  <a:pt x="2628900" y="0"/>
                </a:lnTo>
                <a:lnTo>
                  <a:pt x="2628900" y="4352925"/>
                </a:lnTo>
                <a:lnTo>
                  <a:pt x="0" y="4352925"/>
                </a:lnTo>
                <a:lnTo>
                  <a:pt x="0" y="0"/>
                </a:lnTo>
                <a:close/>
              </a:path>
            </a:pathLst>
          </a:custGeom>
          <a:blipFill>
            <a:blip r:embed="rId5"/>
            <a:stretch>
              <a:fillRect/>
            </a:stretch>
          </a:blipFill>
        </p:spPr>
      </p:sp>
      <p:sp>
        <p:nvSpPr>
          <p:cNvPr id="6" name="Freeform 6"/>
          <p:cNvSpPr/>
          <p:nvPr/>
        </p:nvSpPr>
        <p:spPr>
          <a:xfrm>
            <a:off x="9962093" y="6462160"/>
            <a:ext cx="4667250" cy="2914650"/>
          </a:xfrm>
          <a:custGeom>
            <a:avLst/>
            <a:gdLst/>
            <a:ahLst/>
            <a:cxnLst/>
            <a:rect l="l" t="t" r="r" b="b"/>
            <a:pathLst>
              <a:path w="4667250" h="2914650">
                <a:moveTo>
                  <a:pt x="0" y="0"/>
                </a:moveTo>
                <a:lnTo>
                  <a:pt x="4667250" y="0"/>
                </a:lnTo>
                <a:lnTo>
                  <a:pt x="4667250" y="2914650"/>
                </a:lnTo>
                <a:lnTo>
                  <a:pt x="0" y="2914650"/>
                </a:lnTo>
                <a:lnTo>
                  <a:pt x="0" y="0"/>
                </a:lnTo>
                <a:close/>
              </a:path>
            </a:pathLst>
          </a:custGeom>
          <a:blipFill>
            <a:blip r:embed="rId6"/>
            <a:stretch>
              <a:fillRect/>
            </a:stretch>
          </a:blipFill>
        </p:spPr>
      </p:sp>
      <p:sp>
        <p:nvSpPr>
          <p:cNvPr id="7" name="TextBox 7"/>
          <p:cNvSpPr txBox="1"/>
          <p:nvPr/>
        </p:nvSpPr>
        <p:spPr>
          <a:xfrm>
            <a:off x="7316391" y="1019613"/>
            <a:ext cx="3654819" cy="848135"/>
          </a:xfrm>
          <a:prstGeom prst="rect">
            <a:avLst/>
          </a:prstGeom>
        </p:spPr>
        <p:txBody>
          <a:bodyPr lIns="0" tIns="0" rIns="0" bIns="0" rtlCol="0" anchor="t">
            <a:spAutoFit/>
          </a:bodyPr>
          <a:lstStyle/>
          <a:p>
            <a:pPr algn="l">
              <a:lnSpc>
                <a:spcPts val="6859"/>
              </a:lnSpc>
            </a:pPr>
            <a:r>
              <a:rPr lang="en-US" sz="4899">
                <a:solidFill>
                  <a:srgbClr val="590E43"/>
                </a:solidFill>
                <a:latin typeface="Arimo Bold"/>
              </a:rPr>
              <a:t>Друга група</a:t>
            </a:r>
          </a:p>
        </p:txBody>
      </p:sp>
      <p:sp>
        <p:nvSpPr>
          <p:cNvPr id="8" name="TextBox 8"/>
          <p:cNvSpPr txBox="1"/>
          <p:nvPr/>
        </p:nvSpPr>
        <p:spPr>
          <a:xfrm>
            <a:off x="3274076" y="1861137"/>
            <a:ext cx="11739724" cy="649367"/>
          </a:xfrm>
          <a:prstGeom prst="rect">
            <a:avLst/>
          </a:prstGeom>
        </p:spPr>
        <p:txBody>
          <a:bodyPr lIns="0" tIns="0" rIns="0" bIns="0" rtlCol="0" anchor="t">
            <a:spAutoFit/>
          </a:bodyPr>
          <a:lstStyle/>
          <a:p>
            <a:pPr algn="l">
              <a:lnSpc>
                <a:spcPts val="5179"/>
              </a:lnSpc>
            </a:pPr>
            <a:r>
              <a:rPr lang="en-US" sz="3699">
                <a:solidFill>
                  <a:srgbClr val="590E43"/>
                </a:solidFill>
                <a:latin typeface="Arimo Bold"/>
              </a:rPr>
              <a:t> Вдалося уникнути покарання й вижити в тюрмах</a:t>
            </a:r>
          </a:p>
        </p:txBody>
      </p:sp>
      <p:sp>
        <p:nvSpPr>
          <p:cNvPr id="9" name="TextBox 9"/>
          <p:cNvSpPr txBox="1"/>
          <p:nvPr/>
        </p:nvSpPr>
        <p:spPr>
          <a:xfrm>
            <a:off x="1022604" y="3090939"/>
            <a:ext cx="16242373" cy="2323043"/>
          </a:xfrm>
          <a:prstGeom prst="rect">
            <a:avLst/>
          </a:prstGeom>
        </p:spPr>
        <p:txBody>
          <a:bodyPr lIns="0" tIns="0" rIns="0" bIns="0" rtlCol="0" anchor="t">
            <a:spAutoFit/>
          </a:bodyPr>
          <a:lstStyle/>
          <a:p>
            <a:pPr algn="ctr">
              <a:lnSpc>
                <a:spcPts val="4573"/>
              </a:lnSpc>
            </a:pPr>
            <a:r>
              <a:rPr lang="en-US" sz="3300">
                <a:solidFill>
                  <a:srgbClr val="000000"/>
                </a:solidFill>
                <a:latin typeface="Arimo Bold"/>
              </a:rPr>
              <a:t>Декому з них вдалося втекти з концтаборів (Іван Багряний). </a:t>
            </a:r>
          </a:p>
          <a:p>
            <a:pPr algn="ctr">
              <a:lnSpc>
                <a:spcPts val="4573"/>
              </a:lnSpc>
            </a:pPr>
            <a:r>
              <a:rPr lang="en-US" sz="3300">
                <a:solidFill>
                  <a:srgbClr val="000000"/>
                </a:solidFill>
                <a:latin typeface="Arimo Bold"/>
              </a:rPr>
              <a:t>Відбувши заданий строк, багато письменників, зокрема Остап Вишня, Борис Антоненко-Давидович, до кінця життя залишалися в опозиції до радянського режиму.</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FFC"/>
        </a:solidFill>
        <a:effectLst/>
      </p:bgPr>
    </p:bg>
    <p:spTree>
      <p:nvGrpSpPr>
        <p:cNvPr id="1" name=""/>
        <p:cNvGrpSpPr/>
        <p:nvPr/>
      </p:nvGrpSpPr>
      <p:grpSpPr>
        <a:xfrm>
          <a:off x="0" y="0"/>
          <a:ext cx="0" cy="0"/>
          <a:chOff x="0" y="0"/>
          <a:chExt cx="0" cy="0"/>
        </a:xfrm>
      </p:grpSpPr>
      <p:sp>
        <p:nvSpPr>
          <p:cNvPr id="2" name="Freeform 2"/>
          <p:cNvSpPr/>
          <p:nvPr/>
        </p:nvSpPr>
        <p:spPr>
          <a:xfrm>
            <a:off x="-619125" y="-81180"/>
            <a:ext cx="19211925" cy="11480530"/>
          </a:xfrm>
          <a:custGeom>
            <a:avLst/>
            <a:gdLst/>
            <a:ahLst/>
            <a:cxnLst/>
            <a:rect l="l" t="t" r="r" b="b"/>
            <a:pathLst>
              <a:path w="18907125" h="18878550">
                <a:moveTo>
                  <a:pt x="0" y="0"/>
                </a:moveTo>
                <a:lnTo>
                  <a:pt x="18907125" y="0"/>
                </a:lnTo>
                <a:lnTo>
                  <a:pt x="18907125" y="18878550"/>
                </a:lnTo>
                <a:lnTo>
                  <a:pt x="0" y="18878550"/>
                </a:lnTo>
                <a:lnTo>
                  <a:pt x="0" y="0"/>
                </a:lnTo>
                <a:close/>
              </a:path>
            </a:pathLst>
          </a:custGeom>
          <a:blipFill>
            <a:blip r:embed="rId2">
              <a:alphaModFix amt="77000"/>
            </a:blip>
            <a:stretch>
              <a:fillRect/>
            </a:stretch>
          </a:blipFill>
        </p:spPr>
      </p:sp>
      <p:grpSp>
        <p:nvGrpSpPr>
          <p:cNvPr id="3" name="Group 3"/>
          <p:cNvGrpSpPr>
            <a:grpSpLocks noChangeAspect="1"/>
          </p:cNvGrpSpPr>
          <p:nvPr/>
        </p:nvGrpSpPr>
        <p:grpSpPr>
          <a:xfrm rot="359220">
            <a:off x="-427683" y="-500625"/>
            <a:ext cx="19261169" cy="11712111"/>
            <a:chOff x="0" y="0"/>
            <a:chExt cx="25681559" cy="15616149"/>
          </a:xfrm>
        </p:grpSpPr>
        <p:sp>
          <p:nvSpPr>
            <p:cNvPr id="4" name="Freeform 4"/>
            <p:cNvSpPr/>
            <p:nvPr/>
          </p:nvSpPr>
          <p:spPr>
            <a:xfrm>
              <a:off x="0" y="0"/>
              <a:ext cx="25681560" cy="15616174"/>
            </a:xfrm>
            <a:custGeom>
              <a:avLst/>
              <a:gdLst/>
              <a:ahLst/>
              <a:cxnLst/>
              <a:rect l="l" t="t" r="r" b="b"/>
              <a:pathLst>
                <a:path w="25681560" h="15616174">
                  <a:moveTo>
                    <a:pt x="0" y="1974977"/>
                  </a:moveTo>
                  <a:lnTo>
                    <a:pt x="1430528" y="15616174"/>
                  </a:lnTo>
                  <a:lnTo>
                    <a:pt x="25681560" y="13072999"/>
                  </a:lnTo>
                  <a:lnTo>
                    <a:pt x="24394161" y="797306"/>
                  </a:lnTo>
                  <a:lnTo>
                    <a:pt x="18832322" y="0"/>
                  </a:lnTo>
                  <a:close/>
                </a:path>
              </a:pathLst>
            </a:custGeom>
            <a:blipFill>
              <a:blip r:embed="rId3"/>
              <a:stretch>
                <a:fillRect l="-85801" t="-34082" r="-101663" b="-97297"/>
              </a:stretch>
            </a:blipFill>
          </p:spPr>
        </p:sp>
      </p:grpSp>
      <p:grpSp>
        <p:nvGrpSpPr>
          <p:cNvPr id="5" name="Group 5"/>
          <p:cNvGrpSpPr>
            <a:grpSpLocks noChangeAspect="1"/>
          </p:cNvGrpSpPr>
          <p:nvPr/>
        </p:nvGrpSpPr>
        <p:grpSpPr>
          <a:xfrm>
            <a:off x="221218" y="5665308"/>
            <a:ext cx="3837232" cy="5139700"/>
            <a:chOff x="0" y="0"/>
            <a:chExt cx="3837229" cy="5139703"/>
          </a:xfrm>
        </p:grpSpPr>
        <p:sp>
          <p:nvSpPr>
            <p:cNvPr id="6" name="Freeform 6"/>
            <p:cNvSpPr/>
            <p:nvPr/>
          </p:nvSpPr>
          <p:spPr>
            <a:xfrm>
              <a:off x="-32512" y="-6223"/>
              <a:ext cx="2697861" cy="4627880"/>
            </a:xfrm>
            <a:custGeom>
              <a:avLst/>
              <a:gdLst/>
              <a:ahLst/>
              <a:cxnLst/>
              <a:rect l="l" t="t" r="r" b="b"/>
              <a:pathLst>
                <a:path w="2697861" h="4627880">
                  <a:moveTo>
                    <a:pt x="2219198" y="3346958"/>
                  </a:moveTo>
                  <a:cubicBezTo>
                    <a:pt x="2226437" y="3346958"/>
                    <a:pt x="2233676" y="3347212"/>
                    <a:pt x="2240788" y="3347593"/>
                  </a:cubicBezTo>
                  <a:cubicBezTo>
                    <a:pt x="2255774" y="3348609"/>
                    <a:pt x="2270633" y="3350387"/>
                    <a:pt x="2285238" y="3353054"/>
                  </a:cubicBezTo>
                  <a:lnTo>
                    <a:pt x="2285238" y="3353054"/>
                  </a:lnTo>
                  <a:cubicBezTo>
                    <a:pt x="2287143" y="3367024"/>
                    <a:pt x="2288413" y="3381120"/>
                    <a:pt x="2289175" y="3395344"/>
                  </a:cubicBezTo>
                  <a:cubicBezTo>
                    <a:pt x="2292858" y="3469766"/>
                    <a:pt x="2269998" y="3545966"/>
                    <a:pt x="2220468" y="3602609"/>
                  </a:cubicBezTo>
                  <a:cubicBezTo>
                    <a:pt x="2191766" y="3635501"/>
                    <a:pt x="2149983" y="3659124"/>
                    <a:pt x="2108708" y="3659124"/>
                  </a:cubicBezTo>
                  <a:cubicBezTo>
                    <a:pt x="2082800" y="3659124"/>
                    <a:pt x="2057146" y="3649726"/>
                    <a:pt x="2035175" y="3627501"/>
                  </a:cubicBezTo>
                  <a:cubicBezTo>
                    <a:pt x="1986788" y="3578352"/>
                    <a:pt x="1987677" y="3492119"/>
                    <a:pt x="2022983" y="3435985"/>
                  </a:cubicBezTo>
                  <a:cubicBezTo>
                    <a:pt x="2063877" y="3371088"/>
                    <a:pt x="2145157" y="3346831"/>
                    <a:pt x="2219071" y="3346831"/>
                  </a:cubicBezTo>
                  <a:close/>
                  <a:moveTo>
                    <a:pt x="1213231" y="0"/>
                  </a:moveTo>
                  <a:lnTo>
                    <a:pt x="1208532" y="12700"/>
                  </a:lnTo>
                  <a:cubicBezTo>
                    <a:pt x="1151001" y="166878"/>
                    <a:pt x="1020191" y="288544"/>
                    <a:pt x="862711" y="336423"/>
                  </a:cubicBezTo>
                  <a:cubicBezTo>
                    <a:pt x="813054" y="351536"/>
                    <a:pt x="763143" y="356616"/>
                    <a:pt x="713105" y="356616"/>
                  </a:cubicBezTo>
                  <a:cubicBezTo>
                    <a:pt x="609600" y="356616"/>
                    <a:pt x="505460" y="334899"/>
                    <a:pt x="401828" y="334899"/>
                  </a:cubicBezTo>
                  <a:cubicBezTo>
                    <a:pt x="364490" y="334899"/>
                    <a:pt x="327279" y="337693"/>
                    <a:pt x="290195" y="345440"/>
                  </a:cubicBezTo>
                  <a:cubicBezTo>
                    <a:pt x="157353" y="372872"/>
                    <a:pt x="0" y="489712"/>
                    <a:pt x="38354" y="643382"/>
                  </a:cubicBezTo>
                  <a:cubicBezTo>
                    <a:pt x="58166" y="722376"/>
                    <a:pt x="122428" y="783463"/>
                    <a:pt x="176149" y="840994"/>
                  </a:cubicBezTo>
                  <a:lnTo>
                    <a:pt x="344932" y="1023112"/>
                  </a:lnTo>
                  <a:cubicBezTo>
                    <a:pt x="450723" y="1144016"/>
                    <a:pt x="548767" y="1282573"/>
                    <a:pt x="567055" y="1446530"/>
                  </a:cubicBezTo>
                  <a:cubicBezTo>
                    <a:pt x="589915" y="1651127"/>
                    <a:pt x="485013" y="1841119"/>
                    <a:pt x="396113" y="2017649"/>
                  </a:cubicBezTo>
                  <a:cubicBezTo>
                    <a:pt x="322326" y="2164334"/>
                    <a:pt x="254127" y="2321941"/>
                    <a:pt x="255905" y="2489327"/>
                  </a:cubicBezTo>
                  <a:cubicBezTo>
                    <a:pt x="257556" y="2641346"/>
                    <a:pt x="329946" y="2777490"/>
                    <a:pt x="464058" y="2852547"/>
                  </a:cubicBezTo>
                  <a:cubicBezTo>
                    <a:pt x="560705" y="2906522"/>
                    <a:pt x="660781" y="2925826"/>
                    <a:pt x="762635" y="2925826"/>
                  </a:cubicBezTo>
                  <a:cubicBezTo>
                    <a:pt x="1013841" y="2925826"/>
                    <a:pt x="1275842" y="2808605"/>
                    <a:pt x="1523238" y="2804541"/>
                  </a:cubicBezTo>
                  <a:cubicBezTo>
                    <a:pt x="1528953" y="2804414"/>
                    <a:pt x="1534541" y="2804414"/>
                    <a:pt x="1540256" y="2804414"/>
                  </a:cubicBezTo>
                  <a:cubicBezTo>
                    <a:pt x="1723009" y="2804414"/>
                    <a:pt x="1910969" y="2852166"/>
                    <a:pt x="2055876" y="2967228"/>
                  </a:cubicBezTo>
                  <a:cubicBezTo>
                    <a:pt x="2169922" y="3057779"/>
                    <a:pt x="2256282" y="3188208"/>
                    <a:pt x="2281936" y="3332099"/>
                  </a:cubicBezTo>
                  <a:cubicBezTo>
                    <a:pt x="2262124" y="3329052"/>
                    <a:pt x="2241677" y="3327401"/>
                    <a:pt x="2221103" y="3327401"/>
                  </a:cubicBezTo>
                  <a:cubicBezTo>
                    <a:pt x="2116074" y="3327401"/>
                    <a:pt x="2009140" y="3369437"/>
                    <a:pt x="1982724" y="3480309"/>
                  </a:cubicBezTo>
                  <a:cubicBezTo>
                    <a:pt x="1969643" y="3535299"/>
                    <a:pt x="1979168" y="3600197"/>
                    <a:pt x="2019935" y="3641726"/>
                  </a:cubicBezTo>
                  <a:cubicBezTo>
                    <a:pt x="2045589" y="3667887"/>
                    <a:pt x="2078736" y="3680587"/>
                    <a:pt x="2112391" y="3680587"/>
                  </a:cubicBezTo>
                  <a:cubicBezTo>
                    <a:pt x="2132203" y="3680587"/>
                    <a:pt x="2152142" y="3676142"/>
                    <a:pt x="2170938" y="3667506"/>
                  </a:cubicBezTo>
                  <a:cubicBezTo>
                    <a:pt x="2286000" y="3613912"/>
                    <a:pt x="2318512" y="3475483"/>
                    <a:pt x="2306574" y="3357499"/>
                  </a:cubicBezTo>
                  <a:lnTo>
                    <a:pt x="2306574" y="3357499"/>
                  </a:lnTo>
                  <a:cubicBezTo>
                    <a:pt x="2441194" y="3389503"/>
                    <a:pt x="2557018" y="3489960"/>
                    <a:pt x="2619756" y="3611880"/>
                  </a:cubicBezTo>
                  <a:cubicBezTo>
                    <a:pt x="2657729" y="3685540"/>
                    <a:pt x="2677033" y="3767836"/>
                    <a:pt x="2672842" y="3850767"/>
                  </a:cubicBezTo>
                  <a:cubicBezTo>
                    <a:pt x="2667635" y="3954272"/>
                    <a:pt x="2632456" y="4052824"/>
                    <a:pt x="2604008" y="4151630"/>
                  </a:cubicBezTo>
                  <a:cubicBezTo>
                    <a:pt x="2579751" y="4235959"/>
                    <a:pt x="2561844" y="4320921"/>
                    <a:pt x="2563622" y="4409059"/>
                  </a:cubicBezTo>
                  <a:cubicBezTo>
                    <a:pt x="2565019" y="4482592"/>
                    <a:pt x="2577719" y="4555363"/>
                    <a:pt x="2600198" y="4625340"/>
                  </a:cubicBezTo>
                  <a:cubicBezTo>
                    <a:pt x="2600452" y="4626229"/>
                    <a:pt x="2600706" y="4626991"/>
                    <a:pt x="2600960" y="4627880"/>
                  </a:cubicBezTo>
                  <a:lnTo>
                    <a:pt x="2622931" y="4627880"/>
                  </a:lnTo>
                  <a:cubicBezTo>
                    <a:pt x="2601849" y="4565396"/>
                    <a:pt x="2589022" y="4500246"/>
                    <a:pt x="2585212" y="4434333"/>
                  </a:cubicBezTo>
                  <a:cubicBezTo>
                    <a:pt x="2579751" y="4338321"/>
                    <a:pt x="2598293" y="4245865"/>
                    <a:pt x="2624963" y="4154043"/>
                  </a:cubicBezTo>
                  <a:cubicBezTo>
                    <a:pt x="2653030" y="4057142"/>
                    <a:pt x="2687066" y="3960241"/>
                    <a:pt x="2693289" y="3858768"/>
                  </a:cubicBezTo>
                  <a:cubicBezTo>
                    <a:pt x="2697861" y="3783077"/>
                    <a:pt x="2684526" y="3707639"/>
                    <a:pt x="2654935" y="3637789"/>
                  </a:cubicBezTo>
                  <a:cubicBezTo>
                    <a:pt x="2596134" y="3499231"/>
                    <a:pt x="2475738" y="3384423"/>
                    <a:pt x="2329815" y="3342386"/>
                  </a:cubicBezTo>
                  <a:cubicBezTo>
                    <a:pt x="2321433" y="3339973"/>
                    <a:pt x="2312797" y="3337815"/>
                    <a:pt x="2303907" y="3335909"/>
                  </a:cubicBezTo>
                  <a:lnTo>
                    <a:pt x="2303907" y="3335909"/>
                  </a:lnTo>
                  <a:cubicBezTo>
                    <a:pt x="2302510" y="3327019"/>
                    <a:pt x="2300986" y="3318383"/>
                    <a:pt x="2299208" y="3309874"/>
                  </a:cubicBezTo>
                  <a:cubicBezTo>
                    <a:pt x="2265934" y="3154554"/>
                    <a:pt x="2165858" y="3017012"/>
                    <a:pt x="2036699" y="2926461"/>
                  </a:cubicBezTo>
                  <a:cubicBezTo>
                    <a:pt x="1892300" y="2825369"/>
                    <a:pt x="1714119" y="2783713"/>
                    <a:pt x="1539494" y="2783713"/>
                  </a:cubicBezTo>
                  <a:cubicBezTo>
                    <a:pt x="1529715" y="2783713"/>
                    <a:pt x="1519936" y="2783840"/>
                    <a:pt x="1510157" y="2784094"/>
                  </a:cubicBezTo>
                  <a:cubicBezTo>
                    <a:pt x="1308608" y="2789428"/>
                    <a:pt x="1118743" y="2859659"/>
                    <a:pt x="921258" y="2890774"/>
                  </a:cubicBezTo>
                  <a:cubicBezTo>
                    <a:pt x="871728" y="2898521"/>
                    <a:pt x="820166" y="2903220"/>
                    <a:pt x="768477" y="2903220"/>
                  </a:cubicBezTo>
                  <a:cubicBezTo>
                    <a:pt x="643636" y="2903220"/>
                    <a:pt x="518160" y="2875661"/>
                    <a:pt x="419227" y="2797429"/>
                  </a:cubicBezTo>
                  <a:cubicBezTo>
                    <a:pt x="278130" y="2685796"/>
                    <a:pt x="257810" y="2503424"/>
                    <a:pt x="294386" y="2337689"/>
                  </a:cubicBezTo>
                  <a:cubicBezTo>
                    <a:pt x="335788" y="2150999"/>
                    <a:pt x="442214" y="1990598"/>
                    <a:pt x="516509" y="1816735"/>
                  </a:cubicBezTo>
                  <a:cubicBezTo>
                    <a:pt x="588264" y="1648714"/>
                    <a:pt x="619887" y="1469517"/>
                    <a:pt x="550037" y="1295527"/>
                  </a:cubicBezTo>
                  <a:cubicBezTo>
                    <a:pt x="489204" y="1145159"/>
                    <a:pt x="376047" y="1022985"/>
                    <a:pt x="266446" y="906653"/>
                  </a:cubicBezTo>
                  <a:cubicBezTo>
                    <a:pt x="208026" y="844677"/>
                    <a:pt x="142748" y="784352"/>
                    <a:pt x="94488" y="713994"/>
                  </a:cubicBezTo>
                  <a:cubicBezTo>
                    <a:pt x="38608" y="632587"/>
                    <a:pt x="42672" y="539496"/>
                    <a:pt x="109982" y="466344"/>
                  </a:cubicBezTo>
                  <a:cubicBezTo>
                    <a:pt x="189230" y="380365"/>
                    <a:pt x="290322" y="359156"/>
                    <a:pt x="396240" y="359156"/>
                  </a:cubicBezTo>
                  <a:cubicBezTo>
                    <a:pt x="487934" y="359156"/>
                    <a:pt x="583311" y="375031"/>
                    <a:pt x="671449" y="378333"/>
                  </a:cubicBezTo>
                  <a:cubicBezTo>
                    <a:pt x="679831" y="378714"/>
                    <a:pt x="688086" y="378841"/>
                    <a:pt x="696468" y="378841"/>
                  </a:cubicBezTo>
                  <a:cubicBezTo>
                    <a:pt x="852170" y="378841"/>
                    <a:pt x="998474" y="322707"/>
                    <a:pt x="1108456" y="209042"/>
                  </a:cubicBezTo>
                  <a:cubicBezTo>
                    <a:pt x="1160907" y="154813"/>
                    <a:pt x="1201674" y="90932"/>
                    <a:pt x="1228090" y="20193"/>
                  </a:cubicBezTo>
                  <a:lnTo>
                    <a:pt x="1213231" y="0"/>
                  </a:lnTo>
                  <a:close/>
                </a:path>
              </a:pathLst>
            </a:custGeom>
            <a:solidFill>
              <a:srgbClr val="000000"/>
            </a:solidFill>
          </p:spPr>
        </p:sp>
      </p:grpSp>
      <p:sp>
        <p:nvSpPr>
          <p:cNvPr id="7" name="Freeform 7"/>
          <p:cNvSpPr/>
          <p:nvPr/>
        </p:nvSpPr>
        <p:spPr>
          <a:xfrm>
            <a:off x="13644591" y="7181059"/>
            <a:ext cx="4398521" cy="2959656"/>
          </a:xfrm>
          <a:custGeom>
            <a:avLst/>
            <a:gdLst/>
            <a:ahLst/>
            <a:cxnLst/>
            <a:rect l="l" t="t" r="r" b="b"/>
            <a:pathLst>
              <a:path w="4398521" h="2959656">
                <a:moveTo>
                  <a:pt x="0" y="0"/>
                </a:moveTo>
                <a:lnTo>
                  <a:pt x="4398521" y="0"/>
                </a:lnTo>
                <a:lnTo>
                  <a:pt x="4398521" y="2959656"/>
                </a:lnTo>
                <a:lnTo>
                  <a:pt x="0" y="2959656"/>
                </a:lnTo>
                <a:lnTo>
                  <a:pt x="0" y="0"/>
                </a:lnTo>
                <a:close/>
              </a:path>
            </a:pathLst>
          </a:custGeom>
          <a:blipFill>
            <a:blip r:embed="rId4">
              <a:extLst>
                <a:ext uri="{96DAC541-7B7A-43D3-8B79-37D633B846F1}">
                  <asvg:svgBlip xmlns="" xmlns:asvg="http://schemas.microsoft.com/office/drawing/2016/SVG/main" r:embed="rId5"/>
                </a:ext>
              </a:extLst>
            </a:blip>
            <a:stretch>
              <a:fillRect/>
            </a:stretch>
          </a:blipFill>
        </p:spPr>
      </p:sp>
      <p:sp>
        <p:nvSpPr>
          <p:cNvPr id="8" name="TextBox 8"/>
          <p:cNvSpPr txBox="1"/>
          <p:nvPr/>
        </p:nvSpPr>
        <p:spPr>
          <a:xfrm>
            <a:off x="2825925" y="1710519"/>
            <a:ext cx="13428193" cy="833085"/>
          </a:xfrm>
          <a:prstGeom prst="rect">
            <a:avLst/>
          </a:prstGeom>
        </p:spPr>
        <p:txBody>
          <a:bodyPr lIns="0" tIns="0" rIns="0" bIns="0" rtlCol="0" anchor="t">
            <a:spAutoFit/>
          </a:bodyPr>
          <a:lstStyle/>
          <a:p>
            <a:pPr algn="l">
              <a:lnSpc>
                <a:spcPts val="6718"/>
              </a:lnSpc>
            </a:pPr>
            <a:r>
              <a:rPr lang="en-US" sz="4799">
                <a:solidFill>
                  <a:srgbClr val="590E43"/>
                </a:solidFill>
                <a:latin typeface="Arimo Bold"/>
              </a:rPr>
              <a:t>Кому з українських митців вдалося вціліти?</a:t>
            </a:r>
          </a:p>
        </p:txBody>
      </p:sp>
      <p:sp>
        <p:nvSpPr>
          <p:cNvPr id="9" name="TextBox 9"/>
          <p:cNvSpPr txBox="1"/>
          <p:nvPr/>
        </p:nvSpPr>
        <p:spPr>
          <a:xfrm>
            <a:off x="2047999" y="3086776"/>
            <a:ext cx="14983911" cy="4874323"/>
          </a:xfrm>
          <a:prstGeom prst="rect">
            <a:avLst/>
          </a:prstGeom>
        </p:spPr>
        <p:txBody>
          <a:bodyPr lIns="0" tIns="0" rIns="0" bIns="0" rtlCol="0" anchor="t">
            <a:spAutoFit/>
          </a:bodyPr>
          <a:lstStyle/>
          <a:p>
            <a:pPr algn="ctr">
              <a:lnSpc>
                <a:spcPts val="4274"/>
              </a:lnSpc>
            </a:pPr>
            <a:r>
              <a:rPr lang="en-US" sz="3099">
                <a:solidFill>
                  <a:srgbClr val="000000"/>
                </a:solidFill>
                <a:latin typeface="Arimo Bold"/>
              </a:rPr>
              <a:t>Деяким діячам культури вдалося зберегти життя. Гуморист Остап Вишня провів у таборах ГУЛАГу майже 10 років і після звільнення повернувся до письменницької діяльності. Івану Багряному вдалося втекти з таборів і продовжити писати в еміграції. Але це поодинокі винятки.</a:t>
            </a:r>
          </a:p>
          <a:p>
            <a:pPr algn="ctr">
              <a:lnSpc>
                <a:spcPts val="4274"/>
              </a:lnSpc>
            </a:pPr>
            <a:r>
              <a:rPr lang="en-US" sz="3099">
                <a:solidFill>
                  <a:srgbClr val="000000"/>
                </a:solidFill>
                <a:latin typeface="Arimo Bold"/>
              </a:rPr>
              <a:t>Максиму Рильському, Павлу Тичині, Володимиру Сосюрі вдалося уникнути таборів. Але платою за це була відмова від власного художнього стилю та перевтілення в апологетів політичного ладу, який знищив їхніх друзів і рідних. Втім вони намагалися використовувати своє становище для підтримки молодих митців.</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FFFC"/>
        </a:solidFill>
        <a:effectLst/>
      </p:bgPr>
    </p:bg>
    <p:spTree>
      <p:nvGrpSpPr>
        <p:cNvPr id="1" name=""/>
        <p:cNvGrpSpPr/>
        <p:nvPr/>
      </p:nvGrpSpPr>
      <p:grpSpPr>
        <a:xfrm>
          <a:off x="0" y="0"/>
          <a:ext cx="0" cy="0"/>
          <a:chOff x="0" y="0"/>
          <a:chExt cx="0" cy="0"/>
        </a:xfrm>
      </p:grpSpPr>
      <p:sp>
        <p:nvSpPr>
          <p:cNvPr id="2" name="Freeform 2"/>
          <p:cNvSpPr/>
          <p:nvPr/>
        </p:nvSpPr>
        <p:spPr>
          <a:xfrm>
            <a:off x="-250660" y="-419100"/>
            <a:ext cx="19376860" cy="11899630"/>
          </a:xfrm>
          <a:custGeom>
            <a:avLst/>
            <a:gdLst/>
            <a:ahLst/>
            <a:cxnLst/>
            <a:rect l="l" t="t" r="r" b="b"/>
            <a:pathLst>
              <a:path w="18907125" h="18878550">
                <a:moveTo>
                  <a:pt x="0" y="0"/>
                </a:moveTo>
                <a:lnTo>
                  <a:pt x="18907125" y="0"/>
                </a:lnTo>
                <a:lnTo>
                  <a:pt x="18907125" y="18878550"/>
                </a:lnTo>
                <a:lnTo>
                  <a:pt x="0" y="18878550"/>
                </a:lnTo>
                <a:lnTo>
                  <a:pt x="0" y="0"/>
                </a:lnTo>
                <a:close/>
              </a:path>
            </a:pathLst>
          </a:custGeom>
          <a:blipFill>
            <a:blip r:embed="rId2">
              <a:alphaModFix amt="77000"/>
            </a:blip>
            <a:stretch>
              <a:fillRect/>
            </a:stretch>
          </a:blipFill>
        </p:spPr>
      </p:sp>
      <p:sp>
        <p:nvSpPr>
          <p:cNvPr id="3" name="Freeform 3"/>
          <p:cNvSpPr/>
          <p:nvPr/>
        </p:nvSpPr>
        <p:spPr>
          <a:xfrm>
            <a:off x="232734" y="5553123"/>
            <a:ext cx="5962650" cy="4733877"/>
          </a:xfrm>
          <a:custGeom>
            <a:avLst/>
            <a:gdLst/>
            <a:ahLst/>
            <a:cxnLst/>
            <a:rect l="l" t="t" r="r" b="b"/>
            <a:pathLst>
              <a:path w="5962650" h="4733877">
                <a:moveTo>
                  <a:pt x="0" y="0"/>
                </a:moveTo>
                <a:lnTo>
                  <a:pt x="5962650" y="0"/>
                </a:lnTo>
                <a:lnTo>
                  <a:pt x="5962650" y="4733877"/>
                </a:lnTo>
                <a:lnTo>
                  <a:pt x="0" y="4733877"/>
                </a:lnTo>
                <a:lnTo>
                  <a:pt x="0" y="0"/>
                </a:lnTo>
                <a:close/>
              </a:path>
            </a:pathLst>
          </a:custGeom>
          <a:blipFill>
            <a:blip r:embed="rId3"/>
            <a:stretch>
              <a:fillRect b="-1"/>
            </a:stretch>
          </a:blipFill>
        </p:spPr>
      </p:sp>
      <p:sp>
        <p:nvSpPr>
          <p:cNvPr id="4" name="Freeform 4"/>
          <p:cNvSpPr/>
          <p:nvPr/>
        </p:nvSpPr>
        <p:spPr>
          <a:xfrm>
            <a:off x="6914533" y="3086100"/>
            <a:ext cx="11191875" cy="6296025"/>
          </a:xfrm>
          <a:custGeom>
            <a:avLst/>
            <a:gdLst/>
            <a:ahLst/>
            <a:cxnLst/>
            <a:rect l="l" t="t" r="r" b="b"/>
            <a:pathLst>
              <a:path w="11191875" h="6296025">
                <a:moveTo>
                  <a:pt x="0" y="0"/>
                </a:moveTo>
                <a:lnTo>
                  <a:pt x="11191875" y="0"/>
                </a:lnTo>
                <a:lnTo>
                  <a:pt x="11191875" y="6296025"/>
                </a:lnTo>
                <a:lnTo>
                  <a:pt x="0" y="6296025"/>
                </a:lnTo>
                <a:lnTo>
                  <a:pt x="0" y="0"/>
                </a:lnTo>
                <a:close/>
              </a:path>
            </a:pathLst>
          </a:custGeom>
          <a:blipFill>
            <a:blip r:embed="rId4"/>
            <a:stretch>
              <a:fillRect/>
            </a:stretch>
          </a:blipFill>
        </p:spPr>
      </p:sp>
      <p:sp>
        <p:nvSpPr>
          <p:cNvPr id="5" name="TextBox 5"/>
          <p:cNvSpPr txBox="1"/>
          <p:nvPr/>
        </p:nvSpPr>
        <p:spPr>
          <a:xfrm>
            <a:off x="1675200" y="563004"/>
            <a:ext cx="10464794" cy="1582626"/>
          </a:xfrm>
          <a:prstGeom prst="rect">
            <a:avLst/>
          </a:prstGeom>
        </p:spPr>
        <p:txBody>
          <a:bodyPr lIns="0" tIns="0" rIns="0" bIns="0" rtlCol="0" anchor="t">
            <a:spAutoFit/>
          </a:bodyPr>
          <a:lstStyle/>
          <a:p>
            <a:pPr algn="ctr">
              <a:lnSpc>
                <a:spcPts val="6224"/>
              </a:lnSpc>
            </a:pPr>
            <a:r>
              <a:rPr lang="en-US" sz="4484">
                <a:solidFill>
                  <a:srgbClr val="AC2B22"/>
                </a:solidFill>
                <a:latin typeface="Alegreya Ultra-Bold"/>
              </a:rPr>
              <a:t>З 1929 по 1953 роки через радянські табори пройшло 18 мільйонів осіб </a:t>
            </a:r>
          </a:p>
        </p:txBody>
      </p:sp>
      <p:sp>
        <p:nvSpPr>
          <p:cNvPr id="6" name="TextBox 6"/>
          <p:cNvSpPr txBox="1"/>
          <p:nvPr/>
        </p:nvSpPr>
        <p:spPr>
          <a:xfrm>
            <a:off x="5620931" y="2159594"/>
            <a:ext cx="2573350" cy="464125"/>
          </a:xfrm>
          <a:prstGeom prst="rect">
            <a:avLst/>
          </a:prstGeom>
        </p:spPr>
        <p:txBody>
          <a:bodyPr lIns="0" tIns="0" rIns="0" bIns="0" rtlCol="0" anchor="t">
            <a:spAutoFit/>
          </a:bodyPr>
          <a:lstStyle/>
          <a:p>
            <a:pPr algn="l">
              <a:lnSpc>
                <a:spcPts val="3617"/>
              </a:lnSpc>
            </a:pPr>
            <a:r>
              <a:rPr lang="en-US" sz="2583">
                <a:solidFill>
                  <a:srgbClr val="151515"/>
                </a:solidFill>
                <a:latin typeface="Alegreya Ultra-Bold"/>
              </a:rPr>
              <a:t>Фото Shutterstock</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FFFC"/>
        </a:solidFill>
        <a:effectLst/>
      </p:bgPr>
    </p:bg>
    <p:spTree>
      <p:nvGrpSpPr>
        <p:cNvPr id="1" name=""/>
        <p:cNvGrpSpPr/>
        <p:nvPr/>
      </p:nvGrpSpPr>
      <p:grpSpPr>
        <a:xfrm>
          <a:off x="0" y="0"/>
          <a:ext cx="0" cy="0"/>
          <a:chOff x="0" y="0"/>
          <a:chExt cx="0" cy="0"/>
        </a:xfrm>
      </p:grpSpPr>
      <p:sp>
        <p:nvSpPr>
          <p:cNvPr id="2" name="Freeform 2"/>
          <p:cNvSpPr/>
          <p:nvPr/>
        </p:nvSpPr>
        <p:spPr>
          <a:xfrm>
            <a:off x="-93983" y="190500"/>
            <a:ext cx="18745200" cy="10615841"/>
          </a:xfrm>
          <a:custGeom>
            <a:avLst/>
            <a:gdLst/>
            <a:ahLst/>
            <a:cxnLst/>
            <a:rect l="l" t="t" r="r" b="b"/>
            <a:pathLst>
              <a:path w="18907125" h="18878550">
                <a:moveTo>
                  <a:pt x="0" y="0"/>
                </a:moveTo>
                <a:lnTo>
                  <a:pt x="18907125" y="0"/>
                </a:lnTo>
                <a:lnTo>
                  <a:pt x="18907125" y="18878550"/>
                </a:lnTo>
                <a:lnTo>
                  <a:pt x="0" y="18878550"/>
                </a:lnTo>
                <a:lnTo>
                  <a:pt x="0" y="0"/>
                </a:lnTo>
                <a:close/>
              </a:path>
            </a:pathLst>
          </a:custGeom>
          <a:blipFill>
            <a:blip r:embed="rId2">
              <a:alphaModFix amt="55000"/>
            </a:blip>
            <a:stretch>
              <a:fillRect/>
            </a:stretch>
          </a:blipFill>
        </p:spPr>
      </p:sp>
      <p:grpSp>
        <p:nvGrpSpPr>
          <p:cNvPr id="3" name="Group 3"/>
          <p:cNvGrpSpPr>
            <a:grpSpLocks noChangeAspect="1"/>
          </p:cNvGrpSpPr>
          <p:nvPr/>
        </p:nvGrpSpPr>
        <p:grpSpPr>
          <a:xfrm rot="359220">
            <a:off x="-466369" y="-413679"/>
            <a:ext cx="17870935" cy="10656067"/>
            <a:chOff x="0" y="1"/>
            <a:chExt cx="16589762" cy="15395956"/>
          </a:xfrm>
        </p:grpSpPr>
        <p:sp>
          <p:nvSpPr>
            <p:cNvPr id="4" name="Freeform 4"/>
            <p:cNvSpPr/>
            <p:nvPr/>
          </p:nvSpPr>
          <p:spPr>
            <a:xfrm>
              <a:off x="0" y="1"/>
              <a:ext cx="16589762" cy="15395956"/>
            </a:xfrm>
            <a:custGeom>
              <a:avLst/>
              <a:gdLst/>
              <a:ahLst/>
              <a:cxnLst/>
              <a:rect l="l" t="t" r="r" b="b"/>
              <a:pathLst>
                <a:path w="25681560" h="15395956">
                  <a:moveTo>
                    <a:pt x="0" y="1754759"/>
                  </a:moveTo>
                  <a:lnTo>
                    <a:pt x="1430528" y="15395956"/>
                  </a:lnTo>
                  <a:lnTo>
                    <a:pt x="25681560" y="12852781"/>
                  </a:lnTo>
                  <a:lnTo>
                    <a:pt x="24449660" y="1106425"/>
                  </a:lnTo>
                  <a:lnTo>
                    <a:pt x="16732250" y="0"/>
                  </a:lnTo>
                  <a:close/>
                </a:path>
              </a:pathLst>
            </a:custGeom>
            <a:blipFill>
              <a:blip r:embed="rId3"/>
              <a:stretch>
                <a:fillRect l="-87377" t="-32990" r="-100087" b="-101698"/>
              </a:stretch>
            </a:blipFill>
          </p:spPr>
        </p:sp>
      </p:grpSp>
      <p:sp>
        <p:nvSpPr>
          <p:cNvPr id="5" name="Freeform 5"/>
          <p:cNvSpPr/>
          <p:nvPr/>
        </p:nvSpPr>
        <p:spPr>
          <a:xfrm>
            <a:off x="-63503" y="7452865"/>
            <a:ext cx="6360185" cy="2896276"/>
          </a:xfrm>
          <a:custGeom>
            <a:avLst/>
            <a:gdLst/>
            <a:ahLst/>
            <a:cxnLst/>
            <a:rect l="l" t="t" r="r" b="b"/>
            <a:pathLst>
              <a:path w="6360185" h="2896276">
                <a:moveTo>
                  <a:pt x="0" y="0"/>
                </a:moveTo>
                <a:lnTo>
                  <a:pt x="6360185" y="0"/>
                </a:lnTo>
                <a:lnTo>
                  <a:pt x="6360185" y="2896276"/>
                </a:lnTo>
                <a:lnTo>
                  <a:pt x="0" y="2896276"/>
                </a:lnTo>
                <a:lnTo>
                  <a:pt x="0" y="0"/>
                </a:lnTo>
                <a:close/>
              </a:path>
            </a:pathLst>
          </a:custGeom>
          <a:blipFill>
            <a:blip r:embed="rId4">
              <a:extLst>
                <a:ext uri="{96DAC541-7B7A-43D3-8B79-37D633B846F1}">
                  <asvg:svgBlip xmlns="" xmlns:asvg="http://schemas.microsoft.com/office/drawing/2016/SVG/main" r:embed="rId5"/>
                </a:ext>
              </a:extLst>
            </a:blip>
            <a:stretch>
              <a:fillRect/>
            </a:stretch>
          </a:blipFill>
        </p:spPr>
      </p:sp>
      <p:sp>
        <p:nvSpPr>
          <p:cNvPr id="8" name="TextBox 8"/>
          <p:cNvSpPr txBox="1"/>
          <p:nvPr/>
        </p:nvSpPr>
        <p:spPr>
          <a:xfrm>
            <a:off x="1080497" y="1586494"/>
            <a:ext cx="15988303" cy="6027291"/>
          </a:xfrm>
          <a:prstGeom prst="rect">
            <a:avLst/>
          </a:prstGeom>
        </p:spPr>
        <p:txBody>
          <a:bodyPr wrap="square" lIns="0" tIns="0" rIns="0" bIns="0" rtlCol="0" anchor="t">
            <a:spAutoFit/>
          </a:bodyPr>
          <a:lstStyle/>
          <a:p>
            <a:pPr algn="ctr">
              <a:lnSpc>
                <a:spcPts val="4725"/>
              </a:lnSpc>
            </a:pPr>
            <a:r>
              <a:rPr lang="en-US" sz="3411" dirty="0" err="1">
                <a:solidFill>
                  <a:srgbClr val="000000"/>
                </a:solidFill>
                <a:latin typeface="Arimo Bold"/>
              </a:rPr>
              <a:t>Дані</a:t>
            </a:r>
            <a:r>
              <a:rPr lang="en-US" sz="3411" dirty="0">
                <a:solidFill>
                  <a:srgbClr val="000000"/>
                </a:solidFill>
                <a:latin typeface="Arimo Bold"/>
              </a:rPr>
              <a:t> </a:t>
            </a:r>
            <a:r>
              <a:rPr lang="en-US" sz="3411" dirty="0" err="1">
                <a:solidFill>
                  <a:srgbClr val="000000"/>
                </a:solidFill>
                <a:latin typeface="Arimo Bold"/>
              </a:rPr>
              <a:t>щодо</a:t>
            </a:r>
            <a:r>
              <a:rPr lang="en-US" sz="3411" dirty="0">
                <a:solidFill>
                  <a:srgbClr val="000000"/>
                </a:solidFill>
                <a:latin typeface="Arimo Bold"/>
              </a:rPr>
              <a:t> </a:t>
            </a:r>
            <a:r>
              <a:rPr lang="en-US" sz="3411" dirty="0" err="1">
                <a:solidFill>
                  <a:srgbClr val="000000"/>
                </a:solidFill>
                <a:latin typeface="Arimo Bold"/>
              </a:rPr>
              <a:t>кількості</a:t>
            </a:r>
            <a:r>
              <a:rPr lang="en-US" sz="3411" dirty="0">
                <a:solidFill>
                  <a:srgbClr val="000000"/>
                </a:solidFill>
                <a:latin typeface="Arimo Bold"/>
              </a:rPr>
              <a:t> </a:t>
            </a:r>
            <a:r>
              <a:rPr lang="en-US" sz="3411" dirty="0" err="1">
                <a:solidFill>
                  <a:srgbClr val="000000"/>
                </a:solidFill>
                <a:latin typeface="Arimo Bold"/>
              </a:rPr>
              <a:t>репресованих</a:t>
            </a:r>
            <a:r>
              <a:rPr lang="en-US" sz="3411" dirty="0">
                <a:solidFill>
                  <a:srgbClr val="000000"/>
                </a:solidFill>
                <a:latin typeface="Arimo Bold"/>
              </a:rPr>
              <a:t> </a:t>
            </a:r>
            <a:r>
              <a:rPr lang="en-US" sz="3411" dirty="0" err="1">
                <a:solidFill>
                  <a:srgbClr val="000000"/>
                </a:solidFill>
                <a:latin typeface="Arimo Bold"/>
              </a:rPr>
              <a:t>українських</a:t>
            </a:r>
            <a:r>
              <a:rPr lang="en-US" sz="3411" dirty="0">
                <a:solidFill>
                  <a:srgbClr val="000000"/>
                </a:solidFill>
                <a:latin typeface="Arimo Bold"/>
              </a:rPr>
              <a:t> </a:t>
            </a:r>
            <a:r>
              <a:rPr lang="en-US" sz="3411" dirty="0" err="1">
                <a:solidFill>
                  <a:srgbClr val="000000"/>
                </a:solidFill>
                <a:latin typeface="Arimo Bold"/>
              </a:rPr>
              <a:t>інтелігентів</a:t>
            </a:r>
            <a:r>
              <a:rPr lang="en-US" sz="3411" dirty="0">
                <a:solidFill>
                  <a:srgbClr val="000000"/>
                </a:solidFill>
                <a:latin typeface="Arimo Bold"/>
              </a:rPr>
              <a:t> у </a:t>
            </a:r>
            <a:r>
              <a:rPr lang="en-US" sz="3411" dirty="0" err="1">
                <a:solidFill>
                  <a:srgbClr val="000000"/>
                </a:solidFill>
                <a:latin typeface="Arimo Bold"/>
              </a:rPr>
              <a:t>часи</a:t>
            </a:r>
            <a:r>
              <a:rPr lang="en-US" sz="3411" dirty="0">
                <a:solidFill>
                  <a:srgbClr val="000000"/>
                </a:solidFill>
                <a:latin typeface="Arimo Bold"/>
              </a:rPr>
              <a:t> </a:t>
            </a:r>
            <a:r>
              <a:rPr lang="en-US" sz="3411" dirty="0" err="1">
                <a:solidFill>
                  <a:srgbClr val="000000"/>
                </a:solidFill>
                <a:latin typeface="Arimo Bold"/>
              </a:rPr>
              <a:t>сталінських</a:t>
            </a:r>
            <a:r>
              <a:rPr lang="en-US" sz="3411" dirty="0">
                <a:solidFill>
                  <a:srgbClr val="000000"/>
                </a:solidFill>
                <a:latin typeface="Arimo Bold"/>
              </a:rPr>
              <a:t> </a:t>
            </a:r>
            <a:r>
              <a:rPr lang="en-US" sz="3411" dirty="0" err="1">
                <a:solidFill>
                  <a:srgbClr val="000000"/>
                </a:solidFill>
                <a:latin typeface="Arimo Bold"/>
              </a:rPr>
              <a:t>репресій</a:t>
            </a:r>
            <a:r>
              <a:rPr lang="en-US" sz="3411" dirty="0">
                <a:solidFill>
                  <a:srgbClr val="000000"/>
                </a:solidFill>
                <a:latin typeface="Arimo Bold"/>
              </a:rPr>
              <a:t> </a:t>
            </a:r>
            <a:r>
              <a:rPr lang="en-US" sz="3411" dirty="0" err="1">
                <a:solidFill>
                  <a:srgbClr val="000000"/>
                </a:solidFill>
                <a:latin typeface="Arimo Bold"/>
              </a:rPr>
              <a:t>періоду</a:t>
            </a:r>
            <a:r>
              <a:rPr lang="en-US" sz="3411" dirty="0">
                <a:solidFill>
                  <a:srgbClr val="000000"/>
                </a:solidFill>
                <a:latin typeface="Arimo Bold"/>
              </a:rPr>
              <a:t> “</a:t>
            </a:r>
            <a:r>
              <a:rPr lang="en-US" sz="3411" dirty="0" err="1">
                <a:solidFill>
                  <a:srgbClr val="000000"/>
                </a:solidFill>
                <a:latin typeface="Arimo Bold"/>
              </a:rPr>
              <a:t>Розстріляного</a:t>
            </a:r>
            <a:r>
              <a:rPr lang="en-US" sz="3411" dirty="0">
                <a:solidFill>
                  <a:srgbClr val="000000"/>
                </a:solidFill>
                <a:latin typeface="Arimo Bold"/>
              </a:rPr>
              <a:t> </a:t>
            </a:r>
            <a:r>
              <a:rPr lang="en-US" sz="3411" dirty="0" err="1">
                <a:solidFill>
                  <a:srgbClr val="000000"/>
                </a:solidFill>
                <a:latin typeface="Arimo Bold"/>
              </a:rPr>
              <a:t>відродження</a:t>
            </a:r>
            <a:r>
              <a:rPr lang="en-US" sz="3411" dirty="0">
                <a:solidFill>
                  <a:srgbClr val="000000"/>
                </a:solidFill>
                <a:latin typeface="Arimo Bold"/>
              </a:rPr>
              <a:t>” </a:t>
            </a:r>
            <a:r>
              <a:rPr lang="en-US" sz="3411" dirty="0" err="1">
                <a:solidFill>
                  <a:srgbClr val="000000"/>
                </a:solidFill>
                <a:latin typeface="Arimo Bold"/>
              </a:rPr>
              <a:t>сягало</a:t>
            </a:r>
            <a:r>
              <a:rPr lang="en-US" sz="3411" dirty="0">
                <a:solidFill>
                  <a:srgbClr val="000000"/>
                </a:solidFill>
                <a:latin typeface="Arimo Bold"/>
              </a:rPr>
              <a:t> </a:t>
            </a:r>
          </a:p>
          <a:p>
            <a:pPr algn="ctr">
              <a:lnSpc>
                <a:spcPts val="4725"/>
              </a:lnSpc>
            </a:pPr>
            <a:r>
              <a:rPr lang="en-US" sz="3411" dirty="0">
                <a:solidFill>
                  <a:srgbClr val="280C76"/>
                </a:solidFill>
                <a:latin typeface="Arimo Bold"/>
              </a:rPr>
              <a:t>30 000 </a:t>
            </a:r>
            <a:r>
              <a:rPr lang="en-US" sz="3411" dirty="0" err="1">
                <a:solidFill>
                  <a:srgbClr val="280C76"/>
                </a:solidFill>
                <a:latin typeface="Arimo Bold"/>
              </a:rPr>
              <a:t>осіб</a:t>
            </a:r>
            <a:r>
              <a:rPr lang="en-US" sz="3411" dirty="0">
                <a:solidFill>
                  <a:srgbClr val="000000"/>
                </a:solidFill>
                <a:latin typeface="Arimo Bold"/>
              </a:rPr>
              <a:t>.</a:t>
            </a:r>
          </a:p>
          <a:p>
            <a:pPr algn="ctr">
              <a:lnSpc>
                <a:spcPts val="4725"/>
              </a:lnSpc>
            </a:pPr>
            <a:r>
              <a:rPr lang="en-US" sz="3411" dirty="0">
                <a:solidFill>
                  <a:srgbClr val="000000"/>
                </a:solidFill>
                <a:latin typeface="Arimo Bold"/>
              </a:rPr>
              <a:t> </a:t>
            </a:r>
            <a:r>
              <a:rPr lang="en-US" sz="3411" dirty="0" err="1">
                <a:solidFill>
                  <a:srgbClr val="000000"/>
                </a:solidFill>
                <a:latin typeface="Arimo Bold"/>
              </a:rPr>
              <a:t>Хрущовська</a:t>
            </a:r>
            <a:r>
              <a:rPr lang="en-US" sz="3411" dirty="0">
                <a:solidFill>
                  <a:srgbClr val="000000"/>
                </a:solidFill>
                <a:latin typeface="Arimo Bold"/>
              </a:rPr>
              <a:t> „</a:t>
            </a:r>
            <a:r>
              <a:rPr lang="en-US" sz="3411" dirty="0" err="1">
                <a:solidFill>
                  <a:srgbClr val="000000"/>
                </a:solidFill>
                <a:latin typeface="Arimo Bold"/>
              </a:rPr>
              <a:t>відлига</a:t>
            </a:r>
            <a:r>
              <a:rPr lang="en-US" sz="3411" dirty="0">
                <a:solidFill>
                  <a:srgbClr val="000000"/>
                </a:solidFill>
                <a:latin typeface="Arimo Bold"/>
              </a:rPr>
              <a:t>” </a:t>
            </a:r>
            <a:r>
              <a:rPr lang="en-US" sz="3411" dirty="0" err="1">
                <a:solidFill>
                  <a:srgbClr val="000000"/>
                </a:solidFill>
                <a:latin typeface="Arimo Bold"/>
              </a:rPr>
              <a:t>дала</a:t>
            </a:r>
            <a:r>
              <a:rPr lang="en-US" sz="3411" dirty="0">
                <a:solidFill>
                  <a:srgbClr val="000000"/>
                </a:solidFill>
                <a:latin typeface="Arimo Bold"/>
              </a:rPr>
              <a:t> </a:t>
            </a:r>
            <a:r>
              <a:rPr lang="en-US" sz="3411" dirty="0" err="1">
                <a:solidFill>
                  <a:srgbClr val="000000"/>
                </a:solidFill>
                <a:latin typeface="Arimo Bold"/>
              </a:rPr>
              <a:t>можливість</a:t>
            </a:r>
            <a:r>
              <a:rPr lang="en-US" sz="3411" dirty="0">
                <a:solidFill>
                  <a:srgbClr val="000000"/>
                </a:solidFill>
                <a:latin typeface="Arimo Bold"/>
              </a:rPr>
              <a:t> </a:t>
            </a:r>
            <a:r>
              <a:rPr lang="en-US" sz="3411" dirty="0" err="1">
                <a:solidFill>
                  <a:srgbClr val="000000"/>
                </a:solidFill>
                <a:latin typeface="Arimo Bold"/>
              </a:rPr>
              <a:t>розпочати</a:t>
            </a:r>
            <a:r>
              <a:rPr lang="en-US" sz="3411" dirty="0">
                <a:solidFill>
                  <a:srgbClr val="000000"/>
                </a:solidFill>
                <a:latin typeface="Arimo Bold"/>
              </a:rPr>
              <a:t> </a:t>
            </a:r>
            <a:r>
              <a:rPr lang="en-US" sz="3411" dirty="0" err="1">
                <a:solidFill>
                  <a:srgbClr val="000000"/>
                </a:solidFill>
                <a:latin typeface="Arimo Bold"/>
              </a:rPr>
              <a:t>реабілітаційну</a:t>
            </a:r>
            <a:r>
              <a:rPr lang="en-US" sz="3411" dirty="0">
                <a:solidFill>
                  <a:srgbClr val="000000"/>
                </a:solidFill>
                <a:latin typeface="Arimo Bold"/>
              </a:rPr>
              <a:t> </a:t>
            </a:r>
            <a:r>
              <a:rPr lang="en-US" sz="3411" dirty="0" err="1">
                <a:solidFill>
                  <a:srgbClr val="000000"/>
                </a:solidFill>
                <a:latin typeface="Arimo Bold"/>
              </a:rPr>
              <a:t>роботу</a:t>
            </a:r>
            <a:r>
              <a:rPr lang="en-US" sz="3411" dirty="0">
                <a:solidFill>
                  <a:srgbClr val="000000"/>
                </a:solidFill>
                <a:latin typeface="Arimo Bold"/>
              </a:rPr>
              <a:t> </a:t>
            </a:r>
            <a:r>
              <a:rPr lang="en-US" sz="3411" dirty="0" err="1">
                <a:solidFill>
                  <a:srgbClr val="000000"/>
                </a:solidFill>
                <a:latin typeface="Arimo Bold"/>
              </a:rPr>
              <a:t>щодо</a:t>
            </a:r>
            <a:r>
              <a:rPr lang="en-US" sz="3411" dirty="0">
                <a:solidFill>
                  <a:srgbClr val="000000"/>
                </a:solidFill>
                <a:latin typeface="Arimo Bold"/>
              </a:rPr>
              <a:t> </a:t>
            </a:r>
            <a:r>
              <a:rPr lang="en-US" sz="3411" dirty="0" err="1">
                <a:solidFill>
                  <a:srgbClr val="000000"/>
                </a:solidFill>
                <a:latin typeface="Arimo Bold"/>
              </a:rPr>
              <a:t>жертв</a:t>
            </a:r>
            <a:r>
              <a:rPr lang="en-US" sz="3411" dirty="0">
                <a:solidFill>
                  <a:srgbClr val="000000"/>
                </a:solidFill>
                <a:latin typeface="Arimo Bold"/>
              </a:rPr>
              <a:t> </a:t>
            </a:r>
            <a:r>
              <a:rPr lang="en-US" sz="3411" dirty="0" err="1">
                <a:solidFill>
                  <a:srgbClr val="000000"/>
                </a:solidFill>
                <a:latin typeface="Arimo Bold"/>
              </a:rPr>
              <a:t>політичних</a:t>
            </a:r>
            <a:r>
              <a:rPr lang="en-US" sz="3411" dirty="0">
                <a:solidFill>
                  <a:srgbClr val="000000"/>
                </a:solidFill>
                <a:latin typeface="Arimo Bold"/>
              </a:rPr>
              <a:t> </a:t>
            </a:r>
            <a:r>
              <a:rPr lang="en-US" sz="3411" dirty="0" err="1">
                <a:solidFill>
                  <a:srgbClr val="000000"/>
                </a:solidFill>
                <a:latin typeface="Arimo Bold"/>
              </a:rPr>
              <a:t>репресій</a:t>
            </a:r>
            <a:r>
              <a:rPr lang="en-US" sz="3411" dirty="0">
                <a:solidFill>
                  <a:srgbClr val="000000"/>
                </a:solidFill>
                <a:latin typeface="Arimo Bold"/>
              </a:rPr>
              <a:t>. </a:t>
            </a:r>
            <a:r>
              <a:rPr lang="en-US" sz="3411" dirty="0" err="1">
                <a:solidFill>
                  <a:srgbClr val="000000"/>
                </a:solidFill>
                <a:latin typeface="Arimo Bold"/>
              </a:rPr>
              <a:t>Прийняття</a:t>
            </a:r>
            <a:r>
              <a:rPr lang="en-US" sz="3411" dirty="0">
                <a:solidFill>
                  <a:srgbClr val="000000"/>
                </a:solidFill>
                <a:latin typeface="Arimo Bold"/>
              </a:rPr>
              <a:t> </a:t>
            </a:r>
            <a:r>
              <a:rPr lang="en-US" sz="3411" dirty="0" err="1">
                <a:solidFill>
                  <a:srgbClr val="000000"/>
                </a:solidFill>
                <a:latin typeface="Arimo Bold"/>
              </a:rPr>
              <a:t>Верховною</a:t>
            </a:r>
            <a:r>
              <a:rPr lang="en-US" sz="3411" dirty="0">
                <a:solidFill>
                  <a:srgbClr val="000000"/>
                </a:solidFill>
                <a:latin typeface="Arimo Bold"/>
              </a:rPr>
              <a:t> </a:t>
            </a:r>
            <a:r>
              <a:rPr lang="en-US" sz="3411" dirty="0" err="1">
                <a:solidFill>
                  <a:srgbClr val="000000"/>
                </a:solidFill>
                <a:latin typeface="Arimo Bold"/>
              </a:rPr>
              <a:t>Радою</a:t>
            </a:r>
            <a:r>
              <a:rPr lang="en-US" sz="3411" dirty="0">
                <a:solidFill>
                  <a:srgbClr val="000000"/>
                </a:solidFill>
                <a:latin typeface="Arimo Bold"/>
              </a:rPr>
              <a:t> </a:t>
            </a:r>
            <a:r>
              <a:rPr lang="en-US" sz="3411" dirty="0" err="1">
                <a:solidFill>
                  <a:srgbClr val="000000"/>
                </a:solidFill>
                <a:latin typeface="Arimo Bold"/>
              </a:rPr>
              <a:t>України</a:t>
            </a:r>
            <a:r>
              <a:rPr lang="en-US" sz="3411" dirty="0">
                <a:solidFill>
                  <a:srgbClr val="000000"/>
                </a:solidFill>
                <a:latin typeface="Arimo Bold"/>
              </a:rPr>
              <a:t> </a:t>
            </a:r>
            <a:r>
              <a:rPr lang="en-US" sz="3411" dirty="0" err="1">
                <a:solidFill>
                  <a:srgbClr val="000000"/>
                </a:solidFill>
                <a:latin typeface="Arimo Bold"/>
              </a:rPr>
              <a:t>Закону</a:t>
            </a:r>
            <a:r>
              <a:rPr lang="en-US" sz="3411" dirty="0">
                <a:solidFill>
                  <a:srgbClr val="000000"/>
                </a:solidFill>
                <a:latin typeface="Arimo Bold"/>
              </a:rPr>
              <a:t> </a:t>
            </a:r>
            <a:r>
              <a:rPr lang="en-US" sz="3411" dirty="0">
                <a:solidFill>
                  <a:srgbClr val="280C76"/>
                </a:solidFill>
                <a:latin typeface="Arimo Bold"/>
              </a:rPr>
              <a:t>„</a:t>
            </a:r>
            <a:r>
              <a:rPr lang="en-US" sz="3411" dirty="0" err="1">
                <a:solidFill>
                  <a:srgbClr val="280C76"/>
                </a:solidFill>
                <a:latin typeface="Arimo Bold"/>
              </a:rPr>
              <a:t>Про</a:t>
            </a:r>
            <a:r>
              <a:rPr lang="en-US" sz="3411" dirty="0">
                <a:solidFill>
                  <a:srgbClr val="280C76"/>
                </a:solidFill>
                <a:latin typeface="Arimo Bold"/>
              </a:rPr>
              <a:t> </a:t>
            </a:r>
            <a:r>
              <a:rPr lang="en-US" sz="3411" dirty="0" err="1">
                <a:solidFill>
                  <a:srgbClr val="280C76"/>
                </a:solidFill>
                <a:latin typeface="Arimo Bold"/>
              </a:rPr>
              <a:t>реабілітацію</a:t>
            </a:r>
            <a:r>
              <a:rPr lang="en-US" sz="3411" dirty="0">
                <a:solidFill>
                  <a:srgbClr val="280C76"/>
                </a:solidFill>
                <a:latin typeface="Arimo Bold"/>
              </a:rPr>
              <a:t> </a:t>
            </a:r>
            <a:r>
              <a:rPr lang="en-US" sz="3411" dirty="0" err="1">
                <a:solidFill>
                  <a:srgbClr val="280C76"/>
                </a:solidFill>
                <a:latin typeface="Arimo Bold"/>
              </a:rPr>
              <a:t>жертв</a:t>
            </a:r>
            <a:r>
              <a:rPr lang="en-US" sz="3411" dirty="0">
                <a:solidFill>
                  <a:srgbClr val="280C76"/>
                </a:solidFill>
                <a:latin typeface="Arimo Bold"/>
              </a:rPr>
              <a:t> </a:t>
            </a:r>
            <a:r>
              <a:rPr lang="en-US" sz="3411" dirty="0" err="1">
                <a:solidFill>
                  <a:srgbClr val="280C76"/>
                </a:solidFill>
                <a:latin typeface="Arimo Bold"/>
              </a:rPr>
              <a:t>політичних</a:t>
            </a:r>
            <a:r>
              <a:rPr lang="en-US" sz="3411" dirty="0">
                <a:solidFill>
                  <a:srgbClr val="280C76"/>
                </a:solidFill>
                <a:latin typeface="Arimo Bold"/>
              </a:rPr>
              <a:t> </a:t>
            </a:r>
            <a:r>
              <a:rPr lang="en-US" sz="3411" dirty="0" err="1">
                <a:solidFill>
                  <a:srgbClr val="280C76"/>
                </a:solidFill>
                <a:latin typeface="Arimo Bold"/>
              </a:rPr>
              <a:t>репресій</a:t>
            </a:r>
            <a:r>
              <a:rPr lang="en-US" sz="3411" dirty="0">
                <a:solidFill>
                  <a:srgbClr val="280C76"/>
                </a:solidFill>
                <a:latin typeface="Arimo Bold"/>
              </a:rPr>
              <a:t>”</a:t>
            </a:r>
            <a:r>
              <a:rPr lang="en-US" sz="3411" dirty="0">
                <a:solidFill>
                  <a:srgbClr val="000000"/>
                </a:solidFill>
                <a:latin typeface="Arimo Bold"/>
              </a:rPr>
              <a:t> </a:t>
            </a:r>
          </a:p>
          <a:p>
            <a:pPr algn="ctr">
              <a:lnSpc>
                <a:spcPts val="4725"/>
              </a:lnSpc>
            </a:pPr>
            <a:r>
              <a:rPr lang="en-US" sz="3411" dirty="0" err="1">
                <a:solidFill>
                  <a:srgbClr val="000000"/>
                </a:solidFill>
                <a:latin typeface="Arimo Bold"/>
              </a:rPr>
              <a:t>від</a:t>
            </a:r>
            <a:r>
              <a:rPr lang="en-US" sz="3411" dirty="0">
                <a:solidFill>
                  <a:srgbClr val="000000"/>
                </a:solidFill>
                <a:latin typeface="Arimo Bold"/>
              </a:rPr>
              <a:t> 17 </a:t>
            </a:r>
            <a:r>
              <a:rPr lang="en-US" sz="3411" dirty="0" err="1">
                <a:solidFill>
                  <a:srgbClr val="000000"/>
                </a:solidFill>
                <a:latin typeface="Arimo Bold"/>
              </a:rPr>
              <a:t>квітня</a:t>
            </a:r>
            <a:r>
              <a:rPr lang="en-US" sz="3411" dirty="0">
                <a:solidFill>
                  <a:srgbClr val="000000"/>
                </a:solidFill>
                <a:latin typeface="Arimo Bold"/>
              </a:rPr>
              <a:t> 1991 </a:t>
            </a:r>
            <a:r>
              <a:rPr lang="en-US" sz="3411" dirty="0" err="1">
                <a:solidFill>
                  <a:srgbClr val="000000"/>
                </a:solidFill>
                <a:latin typeface="Arimo Bold"/>
              </a:rPr>
              <a:t>року</a:t>
            </a:r>
            <a:r>
              <a:rPr lang="en-US" sz="3411" dirty="0">
                <a:solidFill>
                  <a:srgbClr val="000000"/>
                </a:solidFill>
                <a:latin typeface="Arimo Bold"/>
              </a:rPr>
              <a:t>, </a:t>
            </a:r>
            <a:r>
              <a:rPr lang="en-US" sz="3411" dirty="0" err="1">
                <a:solidFill>
                  <a:srgbClr val="000000"/>
                </a:solidFill>
                <a:latin typeface="Arimo Bold"/>
              </a:rPr>
              <a:t>зі</a:t>
            </a:r>
            <a:r>
              <a:rPr lang="en-US" sz="3411" dirty="0">
                <a:solidFill>
                  <a:srgbClr val="000000"/>
                </a:solidFill>
                <a:latin typeface="Arimo Bold"/>
              </a:rPr>
              <a:t> </a:t>
            </a:r>
            <a:r>
              <a:rPr lang="en-US" sz="3411" dirty="0" err="1">
                <a:solidFill>
                  <a:srgbClr val="000000"/>
                </a:solidFill>
                <a:latin typeface="Arimo Bold"/>
              </a:rPr>
              <a:t>змінами</a:t>
            </a:r>
            <a:r>
              <a:rPr lang="en-US" sz="3411" dirty="0">
                <a:solidFill>
                  <a:srgbClr val="000000"/>
                </a:solidFill>
                <a:latin typeface="Arimo Bold"/>
              </a:rPr>
              <a:t> </a:t>
            </a:r>
            <a:r>
              <a:rPr lang="en-US" sz="3411" dirty="0" err="1">
                <a:solidFill>
                  <a:srgbClr val="000000"/>
                </a:solidFill>
                <a:latin typeface="Arimo Bold"/>
              </a:rPr>
              <a:t>та</a:t>
            </a:r>
            <a:r>
              <a:rPr lang="en-US" sz="3411" dirty="0">
                <a:solidFill>
                  <a:srgbClr val="000000"/>
                </a:solidFill>
                <a:latin typeface="Arimo Bold"/>
              </a:rPr>
              <a:t> </a:t>
            </a:r>
            <a:r>
              <a:rPr lang="en-US" sz="3411" dirty="0" err="1">
                <a:solidFill>
                  <a:srgbClr val="000000"/>
                </a:solidFill>
                <a:latin typeface="Arimo Bold"/>
              </a:rPr>
              <a:t>доповненнями</a:t>
            </a:r>
            <a:r>
              <a:rPr lang="en-US" sz="3411" dirty="0">
                <a:solidFill>
                  <a:srgbClr val="000000"/>
                </a:solidFill>
                <a:latin typeface="Arimo Bold"/>
              </a:rPr>
              <a:t> </a:t>
            </a:r>
            <a:r>
              <a:rPr lang="en-US" sz="3411" dirty="0" err="1">
                <a:solidFill>
                  <a:srgbClr val="000000"/>
                </a:solidFill>
                <a:latin typeface="Arimo Bold"/>
              </a:rPr>
              <a:t>від</a:t>
            </a:r>
            <a:r>
              <a:rPr lang="en-US" sz="3411" dirty="0">
                <a:solidFill>
                  <a:srgbClr val="000000"/>
                </a:solidFill>
                <a:latin typeface="Arimo Bold"/>
              </a:rPr>
              <a:t> 15 </a:t>
            </a:r>
            <a:r>
              <a:rPr lang="en-US" sz="3411" dirty="0" err="1">
                <a:solidFill>
                  <a:srgbClr val="000000"/>
                </a:solidFill>
                <a:latin typeface="Arimo Bold"/>
              </a:rPr>
              <a:t>травня</a:t>
            </a:r>
            <a:r>
              <a:rPr lang="en-US" sz="3411" dirty="0">
                <a:solidFill>
                  <a:srgbClr val="000000"/>
                </a:solidFill>
                <a:latin typeface="Arimo Bold"/>
              </a:rPr>
              <a:t> </a:t>
            </a:r>
            <a:r>
              <a:rPr lang="en-US" sz="3411" dirty="0" err="1">
                <a:solidFill>
                  <a:srgbClr val="000000"/>
                </a:solidFill>
                <a:latin typeface="Arimo Bold"/>
              </a:rPr>
              <a:t>та</a:t>
            </a:r>
            <a:r>
              <a:rPr lang="en-US" sz="3411" dirty="0">
                <a:solidFill>
                  <a:srgbClr val="000000"/>
                </a:solidFill>
                <a:latin typeface="Arimo Bold"/>
              </a:rPr>
              <a:t> 19 </a:t>
            </a:r>
            <a:r>
              <a:rPr lang="en-US" sz="3411" dirty="0" err="1">
                <a:solidFill>
                  <a:srgbClr val="000000"/>
                </a:solidFill>
                <a:latin typeface="Arimo Bold"/>
              </a:rPr>
              <a:t>листопада</a:t>
            </a:r>
            <a:r>
              <a:rPr lang="en-US" sz="3411" dirty="0">
                <a:solidFill>
                  <a:srgbClr val="000000"/>
                </a:solidFill>
                <a:latin typeface="Arimo Bold"/>
              </a:rPr>
              <a:t> 1992 </a:t>
            </a:r>
            <a:r>
              <a:rPr lang="en-US" sz="3411" dirty="0" err="1">
                <a:solidFill>
                  <a:srgbClr val="000000"/>
                </a:solidFill>
                <a:latin typeface="Arimo Bold"/>
              </a:rPr>
              <a:t>року</a:t>
            </a:r>
            <a:r>
              <a:rPr lang="en-US" sz="3411" dirty="0">
                <a:solidFill>
                  <a:srgbClr val="000000"/>
                </a:solidFill>
                <a:latin typeface="Arimo Bold"/>
              </a:rPr>
              <a:t> </a:t>
            </a:r>
            <a:r>
              <a:rPr lang="en-US" sz="3411" dirty="0" err="1">
                <a:solidFill>
                  <a:srgbClr val="000000"/>
                </a:solidFill>
                <a:latin typeface="Arimo Bold"/>
              </a:rPr>
              <a:t>дозволили</a:t>
            </a:r>
            <a:r>
              <a:rPr lang="en-US" sz="3411" dirty="0">
                <a:solidFill>
                  <a:srgbClr val="000000"/>
                </a:solidFill>
                <a:latin typeface="Arimo Bold"/>
              </a:rPr>
              <a:t> </a:t>
            </a:r>
            <a:r>
              <a:rPr lang="en-US" sz="3411" dirty="0" err="1">
                <a:solidFill>
                  <a:srgbClr val="000000"/>
                </a:solidFill>
                <a:latin typeface="Arimo Bold"/>
              </a:rPr>
              <a:t>розгорнути</a:t>
            </a:r>
            <a:r>
              <a:rPr lang="en-US" sz="3411" dirty="0">
                <a:solidFill>
                  <a:srgbClr val="000000"/>
                </a:solidFill>
                <a:latin typeface="Arimo Bold"/>
              </a:rPr>
              <a:t> </a:t>
            </a:r>
            <a:r>
              <a:rPr lang="en-US" sz="3411" dirty="0" err="1">
                <a:solidFill>
                  <a:srgbClr val="000000"/>
                </a:solidFill>
                <a:latin typeface="Arimo Bold"/>
              </a:rPr>
              <a:t>широкомасштабну</a:t>
            </a:r>
            <a:r>
              <a:rPr lang="en-US" sz="3411" dirty="0">
                <a:solidFill>
                  <a:srgbClr val="000000"/>
                </a:solidFill>
                <a:latin typeface="Arimo Bold"/>
              </a:rPr>
              <a:t> </a:t>
            </a:r>
            <a:r>
              <a:rPr lang="en-US" sz="3411" dirty="0" err="1">
                <a:solidFill>
                  <a:srgbClr val="000000"/>
                </a:solidFill>
                <a:latin typeface="Arimo Bold"/>
              </a:rPr>
              <a:t>роботу</a:t>
            </a:r>
            <a:r>
              <a:rPr lang="en-US" sz="3411" dirty="0">
                <a:solidFill>
                  <a:srgbClr val="000000"/>
                </a:solidFill>
                <a:latin typeface="Arimo Bold"/>
              </a:rPr>
              <a:t> з </a:t>
            </a:r>
            <a:r>
              <a:rPr lang="en-US" sz="3411" dirty="0" err="1">
                <a:solidFill>
                  <a:srgbClr val="000000"/>
                </a:solidFill>
                <a:latin typeface="Arimo Bold"/>
              </a:rPr>
              <a:t>реабілітації</a:t>
            </a:r>
            <a:r>
              <a:rPr lang="en-US" sz="3411" dirty="0">
                <a:solidFill>
                  <a:srgbClr val="000000"/>
                </a:solidFill>
                <a:latin typeface="Arimo Bold"/>
              </a:rPr>
              <a:t> </a:t>
            </a:r>
            <a:r>
              <a:rPr lang="en-US" sz="3411" dirty="0" err="1">
                <a:solidFill>
                  <a:srgbClr val="000000"/>
                </a:solidFill>
                <a:latin typeface="Arimo Bold"/>
              </a:rPr>
              <a:t>жертв</a:t>
            </a:r>
            <a:r>
              <a:rPr lang="en-US" sz="3411" dirty="0">
                <a:solidFill>
                  <a:srgbClr val="000000"/>
                </a:solidFill>
                <a:latin typeface="Arimo Bold"/>
              </a:rPr>
              <a:t> </a:t>
            </a:r>
            <a:r>
              <a:rPr lang="en-US" sz="3411" dirty="0" err="1">
                <a:solidFill>
                  <a:srgbClr val="000000"/>
                </a:solidFill>
                <a:latin typeface="Arimo Bold"/>
              </a:rPr>
              <a:t>сталінізму</a:t>
            </a:r>
            <a:r>
              <a:rPr lang="en-US" sz="3411" dirty="0">
                <a:solidFill>
                  <a:srgbClr val="000000"/>
                </a:solidFill>
                <a:latin typeface="Arimo Bold"/>
              </a:rPr>
              <a:t>, </a:t>
            </a:r>
            <a:r>
              <a:rPr lang="en-US" sz="3411" dirty="0" err="1">
                <a:solidFill>
                  <a:srgbClr val="000000"/>
                </a:solidFill>
                <a:latin typeface="Arimo Bold"/>
              </a:rPr>
              <a:t>яка</a:t>
            </a:r>
            <a:r>
              <a:rPr lang="en-US" sz="3411" dirty="0">
                <a:solidFill>
                  <a:srgbClr val="000000"/>
                </a:solidFill>
                <a:latin typeface="Arimo Bold"/>
              </a:rPr>
              <a:t> </a:t>
            </a:r>
            <a:r>
              <a:rPr lang="en-US" sz="3411" dirty="0" err="1">
                <a:solidFill>
                  <a:srgbClr val="000000"/>
                </a:solidFill>
                <a:latin typeface="Arimo Bold"/>
              </a:rPr>
              <a:t>визначалася</a:t>
            </a:r>
            <a:r>
              <a:rPr lang="en-US" sz="3411" dirty="0">
                <a:solidFill>
                  <a:srgbClr val="000000"/>
                </a:solidFill>
                <a:latin typeface="Arimo Bold"/>
              </a:rPr>
              <a:t>, </a:t>
            </a:r>
            <a:r>
              <a:rPr lang="en-US" sz="3411" dirty="0" err="1">
                <a:solidFill>
                  <a:srgbClr val="000000"/>
                </a:solidFill>
                <a:latin typeface="Arimo Bold"/>
              </a:rPr>
              <a:t>зокрема</a:t>
            </a:r>
            <a:r>
              <a:rPr lang="en-US" sz="3411" dirty="0">
                <a:solidFill>
                  <a:srgbClr val="000000"/>
                </a:solidFill>
                <a:latin typeface="Arimo Bold"/>
              </a:rPr>
              <a:t>, у </a:t>
            </a:r>
            <a:r>
              <a:rPr lang="en-US" sz="3411" dirty="0" err="1">
                <a:solidFill>
                  <a:srgbClr val="000000"/>
                </a:solidFill>
                <a:latin typeface="Arimo Bold"/>
              </a:rPr>
              <a:t>виданні</a:t>
            </a:r>
            <a:r>
              <a:rPr lang="en-US" sz="3411" dirty="0">
                <a:solidFill>
                  <a:srgbClr val="000000"/>
                </a:solidFill>
                <a:latin typeface="Arimo Bold"/>
              </a:rPr>
              <a:t> </a:t>
            </a:r>
            <a:r>
              <a:rPr lang="en-US" sz="3411" dirty="0" err="1">
                <a:solidFill>
                  <a:srgbClr val="000000"/>
                </a:solidFill>
                <a:latin typeface="Arimo Bold"/>
              </a:rPr>
              <a:t>численних</a:t>
            </a:r>
            <a:r>
              <a:rPr lang="en-US" sz="3411" dirty="0">
                <a:solidFill>
                  <a:srgbClr val="000000"/>
                </a:solidFill>
                <a:latin typeface="Arimo Bold"/>
              </a:rPr>
              <a:t> </a:t>
            </a:r>
            <a:r>
              <a:rPr lang="en-US" sz="3411" dirty="0" err="1">
                <a:solidFill>
                  <a:srgbClr val="000000"/>
                </a:solidFill>
                <a:latin typeface="Arimo Bold"/>
              </a:rPr>
              <a:t>книг</a:t>
            </a:r>
            <a:r>
              <a:rPr lang="en-US" sz="3411" dirty="0">
                <a:solidFill>
                  <a:srgbClr val="000000"/>
                </a:solidFill>
                <a:latin typeface="Arimo Bold"/>
              </a:rPr>
              <a:t>, </a:t>
            </a:r>
            <a:r>
              <a:rPr lang="en-US" sz="3411" dirty="0" err="1">
                <a:solidFill>
                  <a:srgbClr val="000000"/>
                </a:solidFill>
                <a:latin typeface="Arimo Bold"/>
              </a:rPr>
              <a:t>збірок</a:t>
            </a:r>
            <a:r>
              <a:rPr lang="en-US" sz="3411" dirty="0">
                <a:solidFill>
                  <a:srgbClr val="000000"/>
                </a:solidFill>
                <a:latin typeface="Arimo Bold"/>
              </a:rPr>
              <a:t>, </a:t>
            </a:r>
            <a:r>
              <a:rPr lang="en-US" sz="3411" dirty="0" err="1">
                <a:solidFill>
                  <a:srgbClr val="000000"/>
                </a:solidFill>
                <a:latin typeface="Arimo Bold"/>
              </a:rPr>
              <a:t>публікацій</a:t>
            </a:r>
            <a:r>
              <a:rPr lang="en-US" sz="3411" dirty="0">
                <a:solidFill>
                  <a:srgbClr val="000000"/>
                </a:solidFill>
                <a:latin typeface="Arimo Bold"/>
              </a:rPr>
              <a:t>. </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FFFC"/>
        </a:solidFill>
        <a:effectLst/>
      </p:bgPr>
    </p:bg>
    <p:spTree>
      <p:nvGrpSpPr>
        <p:cNvPr id="1" name=""/>
        <p:cNvGrpSpPr/>
        <p:nvPr/>
      </p:nvGrpSpPr>
      <p:grpSpPr>
        <a:xfrm>
          <a:off x="0" y="0"/>
          <a:ext cx="0" cy="0"/>
          <a:chOff x="0" y="0"/>
          <a:chExt cx="0" cy="0"/>
        </a:xfrm>
      </p:grpSpPr>
      <p:sp>
        <p:nvSpPr>
          <p:cNvPr id="2" name="Freeform 2"/>
          <p:cNvSpPr/>
          <p:nvPr/>
        </p:nvSpPr>
        <p:spPr>
          <a:xfrm>
            <a:off x="-250660" y="-266700"/>
            <a:ext cx="18907125" cy="11747230"/>
          </a:xfrm>
          <a:custGeom>
            <a:avLst/>
            <a:gdLst/>
            <a:ahLst/>
            <a:cxnLst/>
            <a:rect l="l" t="t" r="r" b="b"/>
            <a:pathLst>
              <a:path w="18907125" h="18878550">
                <a:moveTo>
                  <a:pt x="0" y="0"/>
                </a:moveTo>
                <a:lnTo>
                  <a:pt x="18907125" y="0"/>
                </a:lnTo>
                <a:lnTo>
                  <a:pt x="18907125" y="18878550"/>
                </a:lnTo>
                <a:lnTo>
                  <a:pt x="0" y="18878550"/>
                </a:lnTo>
                <a:lnTo>
                  <a:pt x="0" y="0"/>
                </a:lnTo>
                <a:close/>
              </a:path>
            </a:pathLst>
          </a:custGeom>
          <a:blipFill>
            <a:blip r:embed="rId2">
              <a:alphaModFix amt="77000"/>
            </a:blip>
            <a:stretch>
              <a:fillRect/>
            </a:stretch>
          </a:blipFill>
        </p:spPr>
      </p:sp>
      <p:grpSp>
        <p:nvGrpSpPr>
          <p:cNvPr id="3" name="Group 3"/>
          <p:cNvGrpSpPr>
            <a:grpSpLocks noChangeAspect="1"/>
          </p:cNvGrpSpPr>
          <p:nvPr/>
        </p:nvGrpSpPr>
        <p:grpSpPr>
          <a:xfrm>
            <a:off x="1715233" y="3531165"/>
            <a:ext cx="123825" cy="123825"/>
            <a:chOff x="0" y="0"/>
            <a:chExt cx="123825" cy="123825"/>
          </a:xfrm>
        </p:grpSpPr>
        <p:sp>
          <p:nvSpPr>
            <p:cNvPr id="4" name="Freeform 4"/>
            <p:cNvSpPr/>
            <p:nvPr/>
          </p:nvSpPr>
          <p:spPr>
            <a:xfrm>
              <a:off x="0" y="0"/>
              <a:ext cx="123825" cy="123825"/>
            </a:xfrm>
            <a:custGeom>
              <a:avLst/>
              <a:gdLst/>
              <a:ahLst/>
              <a:cxnLst/>
              <a:rect l="l" t="t" r="r" b="b"/>
              <a:pathLst>
                <a:path w="123825" h="123825">
                  <a:moveTo>
                    <a:pt x="123825" y="61976"/>
                  </a:moveTo>
                  <a:lnTo>
                    <a:pt x="123444" y="70104"/>
                  </a:lnTo>
                  <a:lnTo>
                    <a:pt x="120650" y="81915"/>
                  </a:lnTo>
                  <a:cubicBezTo>
                    <a:pt x="117602" y="89408"/>
                    <a:pt x="115570" y="92964"/>
                    <a:pt x="113411" y="96393"/>
                  </a:cubicBezTo>
                  <a:lnTo>
                    <a:pt x="108585" y="102870"/>
                  </a:lnTo>
                  <a:lnTo>
                    <a:pt x="99695" y="111125"/>
                  </a:lnTo>
                  <a:cubicBezTo>
                    <a:pt x="92964" y="115697"/>
                    <a:pt x="89408" y="117602"/>
                    <a:pt x="85598" y="119126"/>
                  </a:cubicBezTo>
                  <a:lnTo>
                    <a:pt x="77978" y="121793"/>
                  </a:lnTo>
                  <a:lnTo>
                    <a:pt x="66040" y="123825"/>
                  </a:lnTo>
                  <a:cubicBezTo>
                    <a:pt x="57912" y="123825"/>
                    <a:pt x="53848" y="123444"/>
                    <a:pt x="49911" y="122682"/>
                  </a:cubicBezTo>
                  <a:lnTo>
                    <a:pt x="42037" y="120650"/>
                  </a:lnTo>
                  <a:lnTo>
                    <a:pt x="30988" y="115570"/>
                  </a:lnTo>
                  <a:cubicBezTo>
                    <a:pt x="24257" y="110998"/>
                    <a:pt x="21082" y="108458"/>
                    <a:pt x="18288" y="105664"/>
                  </a:cubicBezTo>
                  <a:lnTo>
                    <a:pt x="12700" y="99695"/>
                  </a:lnTo>
                  <a:lnTo>
                    <a:pt x="6223" y="89408"/>
                  </a:lnTo>
                  <a:cubicBezTo>
                    <a:pt x="3175" y="81915"/>
                    <a:pt x="1905" y="77978"/>
                    <a:pt x="1143" y="74041"/>
                  </a:cubicBezTo>
                  <a:lnTo>
                    <a:pt x="0" y="66040"/>
                  </a:lnTo>
                  <a:lnTo>
                    <a:pt x="381" y="53848"/>
                  </a:lnTo>
                  <a:cubicBezTo>
                    <a:pt x="1905" y="45847"/>
                    <a:pt x="3175" y="42037"/>
                    <a:pt x="4699" y="38227"/>
                  </a:cubicBezTo>
                  <a:lnTo>
                    <a:pt x="8128" y="30861"/>
                  </a:lnTo>
                  <a:lnTo>
                    <a:pt x="15240" y="20955"/>
                  </a:lnTo>
                  <a:cubicBezTo>
                    <a:pt x="20955" y="15240"/>
                    <a:pt x="24130" y="12700"/>
                    <a:pt x="27559" y="10414"/>
                  </a:cubicBezTo>
                  <a:lnTo>
                    <a:pt x="34417" y="6223"/>
                  </a:lnTo>
                  <a:lnTo>
                    <a:pt x="45847" y="1905"/>
                  </a:lnTo>
                  <a:cubicBezTo>
                    <a:pt x="53848" y="381"/>
                    <a:pt x="57785" y="0"/>
                    <a:pt x="61849" y="0"/>
                  </a:cubicBezTo>
                  <a:lnTo>
                    <a:pt x="69977" y="381"/>
                  </a:lnTo>
                  <a:lnTo>
                    <a:pt x="81788" y="3175"/>
                  </a:lnTo>
                  <a:cubicBezTo>
                    <a:pt x="89281" y="6223"/>
                    <a:pt x="92837" y="8255"/>
                    <a:pt x="96266" y="10414"/>
                  </a:cubicBezTo>
                  <a:lnTo>
                    <a:pt x="102743" y="15240"/>
                  </a:lnTo>
                  <a:lnTo>
                    <a:pt x="110998" y="24130"/>
                  </a:lnTo>
                  <a:cubicBezTo>
                    <a:pt x="115570" y="30861"/>
                    <a:pt x="117475" y="34417"/>
                    <a:pt x="118999" y="38227"/>
                  </a:cubicBezTo>
                  <a:lnTo>
                    <a:pt x="121666" y="45847"/>
                  </a:lnTo>
                  <a:lnTo>
                    <a:pt x="123698" y="57785"/>
                  </a:lnTo>
                  <a:close/>
                </a:path>
              </a:pathLst>
            </a:custGeom>
            <a:solidFill>
              <a:srgbClr val="000000"/>
            </a:solidFill>
          </p:spPr>
        </p:sp>
      </p:grpSp>
      <p:grpSp>
        <p:nvGrpSpPr>
          <p:cNvPr id="5" name="Group 5"/>
          <p:cNvGrpSpPr>
            <a:grpSpLocks noChangeAspect="1"/>
          </p:cNvGrpSpPr>
          <p:nvPr/>
        </p:nvGrpSpPr>
        <p:grpSpPr>
          <a:xfrm>
            <a:off x="1715233" y="4712265"/>
            <a:ext cx="123825" cy="123825"/>
            <a:chOff x="0" y="0"/>
            <a:chExt cx="123825" cy="123825"/>
          </a:xfrm>
        </p:grpSpPr>
        <p:sp>
          <p:nvSpPr>
            <p:cNvPr id="6" name="Freeform 6"/>
            <p:cNvSpPr/>
            <p:nvPr/>
          </p:nvSpPr>
          <p:spPr>
            <a:xfrm>
              <a:off x="0" y="0"/>
              <a:ext cx="123825" cy="123825"/>
            </a:xfrm>
            <a:custGeom>
              <a:avLst/>
              <a:gdLst/>
              <a:ahLst/>
              <a:cxnLst/>
              <a:rect l="l" t="t" r="r" b="b"/>
              <a:pathLst>
                <a:path w="123825" h="123825">
                  <a:moveTo>
                    <a:pt x="123825" y="61976"/>
                  </a:moveTo>
                  <a:lnTo>
                    <a:pt x="123444" y="70104"/>
                  </a:lnTo>
                  <a:lnTo>
                    <a:pt x="120650" y="81915"/>
                  </a:lnTo>
                  <a:cubicBezTo>
                    <a:pt x="117602" y="89408"/>
                    <a:pt x="115570" y="92964"/>
                    <a:pt x="113411" y="96393"/>
                  </a:cubicBezTo>
                  <a:lnTo>
                    <a:pt x="108585" y="102870"/>
                  </a:lnTo>
                  <a:lnTo>
                    <a:pt x="99695" y="111125"/>
                  </a:lnTo>
                  <a:cubicBezTo>
                    <a:pt x="92964" y="115697"/>
                    <a:pt x="89408" y="117602"/>
                    <a:pt x="85598" y="119126"/>
                  </a:cubicBezTo>
                  <a:lnTo>
                    <a:pt x="77978" y="121793"/>
                  </a:lnTo>
                  <a:lnTo>
                    <a:pt x="66040" y="123825"/>
                  </a:lnTo>
                  <a:cubicBezTo>
                    <a:pt x="57912" y="123825"/>
                    <a:pt x="53848" y="123444"/>
                    <a:pt x="49911" y="122682"/>
                  </a:cubicBezTo>
                  <a:lnTo>
                    <a:pt x="42037" y="120650"/>
                  </a:lnTo>
                  <a:lnTo>
                    <a:pt x="30988" y="115570"/>
                  </a:lnTo>
                  <a:cubicBezTo>
                    <a:pt x="24257" y="110998"/>
                    <a:pt x="21082" y="108458"/>
                    <a:pt x="18288" y="105664"/>
                  </a:cubicBezTo>
                  <a:lnTo>
                    <a:pt x="12700" y="99695"/>
                  </a:lnTo>
                  <a:lnTo>
                    <a:pt x="6223" y="89408"/>
                  </a:lnTo>
                  <a:cubicBezTo>
                    <a:pt x="3175" y="81915"/>
                    <a:pt x="1905" y="77978"/>
                    <a:pt x="1143" y="74041"/>
                  </a:cubicBezTo>
                  <a:lnTo>
                    <a:pt x="0" y="66040"/>
                  </a:lnTo>
                  <a:lnTo>
                    <a:pt x="381" y="53848"/>
                  </a:lnTo>
                  <a:cubicBezTo>
                    <a:pt x="1905" y="45847"/>
                    <a:pt x="3175" y="42037"/>
                    <a:pt x="4699" y="38227"/>
                  </a:cubicBezTo>
                  <a:lnTo>
                    <a:pt x="8128" y="30861"/>
                  </a:lnTo>
                  <a:lnTo>
                    <a:pt x="15240" y="20955"/>
                  </a:lnTo>
                  <a:cubicBezTo>
                    <a:pt x="20955" y="15240"/>
                    <a:pt x="24130" y="12700"/>
                    <a:pt x="27559" y="10414"/>
                  </a:cubicBezTo>
                  <a:lnTo>
                    <a:pt x="34417" y="6223"/>
                  </a:lnTo>
                  <a:lnTo>
                    <a:pt x="45847" y="1905"/>
                  </a:lnTo>
                  <a:cubicBezTo>
                    <a:pt x="53848" y="381"/>
                    <a:pt x="57785" y="0"/>
                    <a:pt x="61849" y="0"/>
                  </a:cubicBezTo>
                  <a:lnTo>
                    <a:pt x="69977" y="381"/>
                  </a:lnTo>
                  <a:lnTo>
                    <a:pt x="81788" y="3175"/>
                  </a:lnTo>
                  <a:cubicBezTo>
                    <a:pt x="89281" y="6223"/>
                    <a:pt x="92837" y="8255"/>
                    <a:pt x="96266" y="10414"/>
                  </a:cubicBezTo>
                  <a:lnTo>
                    <a:pt x="102743" y="15240"/>
                  </a:lnTo>
                  <a:lnTo>
                    <a:pt x="110998" y="24130"/>
                  </a:lnTo>
                  <a:cubicBezTo>
                    <a:pt x="115570" y="30861"/>
                    <a:pt x="117475" y="34417"/>
                    <a:pt x="118999" y="38227"/>
                  </a:cubicBezTo>
                  <a:lnTo>
                    <a:pt x="121666" y="45847"/>
                  </a:lnTo>
                  <a:lnTo>
                    <a:pt x="123698" y="57785"/>
                  </a:lnTo>
                  <a:close/>
                </a:path>
              </a:pathLst>
            </a:custGeom>
            <a:solidFill>
              <a:srgbClr val="000000"/>
            </a:solidFill>
          </p:spPr>
        </p:sp>
      </p:grpSp>
      <p:grpSp>
        <p:nvGrpSpPr>
          <p:cNvPr id="7" name="Group 7"/>
          <p:cNvGrpSpPr>
            <a:grpSpLocks noChangeAspect="1"/>
          </p:cNvGrpSpPr>
          <p:nvPr/>
        </p:nvGrpSpPr>
        <p:grpSpPr>
          <a:xfrm>
            <a:off x="1715233" y="5893365"/>
            <a:ext cx="123825" cy="123825"/>
            <a:chOff x="0" y="0"/>
            <a:chExt cx="123825" cy="123825"/>
          </a:xfrm>
        </p:grpSpPr>
        <p:sp>
          <p:nvSpPr>
            <p:cNvPr id="8" name="Freeform 8"/>
            <p:cNvSpPr/>
            <p:nvPr/>
          </p:nvSpPr>
          <p:spPr>
            <a:xfrm>
              <a:off x="0" y="0"/>
              <a:ext cx="123825" cy="123825"/>
            </a:xfrm>
            <a:custGeom>
              <a:avLst/>
              <a:gdLst/>
              <a:ahLst/>
              <a:cxnLst/>
              <a:rect l="l" t="t" r="r" b="b"/>
              <a:pathLst>
                <a:path w="123825" h="123825">
                  <a:moveTo>
                    <a:pt x="123825" y="61976"/>
                  </a:moveTo>
                  <a:lnTo>
                    <a:pt x="123444" y="70104"/>
                  </a:lnTo>
                  <a:lnTo>
                    <a:pt x="120650" y="81915"/>
                  </a:lnTo>
                  <a:cubicBezTo>
                    <a:pt x="117602" y="89408"/>
                    <a:pt x="115570" y="92964"/>
                    <a:pt x="113411" y="96393"/>
                  </a:cubicBezTo>
                  <a:lnTo>
                    <a:pt x="108585" y="102870"/>
                  </a:lnTo>
                  <a:lnTo>
                    <a:pt x="99695" y="111125"/>
                  </a:lnTo>
                  <a:cubicBezTo>
                    <a:pt x="92964" y="115697"/>
                    <a:pt x="89408" y="117602"/>
                    <a:pt x="85598" y="119126"/>
                  </a:cubicBezTo>
                  <a:lnTo>
                    <a:pt x="77978" y="121793"/>
                  </a:lnTo>
                  <a:lnTo>
                    <a:pt x="66040" y="123825"/>
                  </a:lnTo>
                  <a:cubicBezTo>
                    <a:pt x="57912" y="123825"/>
                    <a:pt x="53848" y="123444"/>
                    <a:pt x="49911" y="122682"/>
                  </a:cubicBezTo>
                  <a:lnTo>
                    <a:pt x="42037" y="120650"/>
                  </a:lnTo>
                  <a:lnTo>
                    <a:pt x="30988" y="115570"/>
                  </a:lnTo>
                  <a:cubicBezTo>
                    <a:pt x="24257" y="110998"/>
                    <a:pt x="21082" y="108458"/>
                    <a:pt x="18288" y="105664"/>
                  </a:cubicBezTo>
                  <a:lnTo>
                    <a:pt x="12700" y="99695"/>
                  </a:lnTo>
                  <a:lnTo>
                    <a:pt x="6223" y="89408"/>
                  </a:lnTo>
                  <a:cubicBezTo>
                    <a:pt x="3175" y="81915"/>
                    <a:pt x="1905" y="77978"/>
                    <a:pt x="1143" y="74041"/>
                  </a:cubicBezTo>
                  <a:lnTo>
                    <a:pt x="0" y="66040"/>
                  </a:lnTo>
                  <a:lnTo>
                    <a:pt x="381" y="53848"/>
                  </a:lnTo>
                  <a:cubicBezTo>
                    <a:pt x="1905" y="45847"/>
                    <a:pt x="3175" y="42037"/>
                    <a:pt x="4699" y="38227"/>
                  </a:cubicBezTo>
                  <a:lnTo>
                    <a:pt x="8128" y="30861"/>
                  </a:lnTo>
                  <a:lnTo>
                    <a:pt x="15240" y="20955"/>
                  </a:lnTo>
                  <a:cubicBezTo>
                    <a:pt x="20955" y="15240"/>
                    <a:pt x="24130" y="12700"/>
                    <a:pt x="27559" y="10414"/>
                  </a:cubicBezTo>
                  <a:lnTo>
                    <a:pt x="34417" y="6223"/>
                  </a:lnTo>
                  <a:lnTo>
                    <a:pt x="45847" y="1905"/>
                  </a:lnTo>
                  <a:cubicBezTo>
                    <a:pt x="53848" y="381"/>
                    <a:pt x="57785" y="0"/>
                    <a:pt x="61849" y="0"/>
                  </a:cubicBezTo>
                  <a:lnTo>
                    <a:pt x="69977" y="381"/>
                  </a:lnTo>
                  <a:lnTo>
                    <a:pt x="81788" y="3175"/>
                  </a:lnTo>
                  <a:cubicBezTo>
                    <a:pt x="89281" y="6223"/>
                    <a:pt x="92837" y="8255"/>
                    <a:pt x="96266" y="10414"/>
                  </a:cubicBezTo>
                  <a:lnTo>
                    <a:pt x="102743" y="15240"/>
                  </a:lnTo>
                  <a:lnTo>
                    <a:pt x="110998" y="24130"/>
                  </a:lnTo>
                  <a:cubicBezTo>
                    <a:pt x="115570" y="30861"/>
                    <a:pt x="117475" y="34417"/>
                    <a:pt x="118999" y="38227"/>
                  </a:cubicBezTo>
                  <a:lnTo>
                    <a:pt x="121666" y="45847"/>
                  </a:lnTo>
                  <a:lnTo>
                    <a:pt x="123698" y="57785"/>
                  </a:lnTo>
                  <a:close/>
                </a:path>
              </a:pathLst>
            </a:custGeom>
            <a:solidFill>
              <a:srgbClr val="000000"/>
            </a:solidFill>
          </p:spPr>
        </p:sp>
      </p:grpSp>
      <p:sp>
        <p:nvSpPr>
          <p:cNvPr id="9" name="Freeform 9"/>
          <p:cNvSpPr/>
          <p:nvPr/>
        </p:nvSpPr>
        <p:spPr>
          <a:xfrm>
            <a:off x="1245479" y="6716868"/>
            <a:ext cx="3709311" cy="3352343"/>
          </a:xfrm>
          <a:custGeom>
            <a:avLst/>
            <a:gdLst/>
            <a:ahLst/>
            <a:cxnLst/>
            <a:rect l="l" t="t" r="r" b="b"/>
            <a:pathLst>
              <a:path w="3709311" h="3352343">
                <a:moveTo>
                  <a:pt x="0" y="0"/>
                </a:moveTo>
                <a:lnTo>
                  <a:pt x="3709312" y="0"/>
                </a:lnTo>
                <a:lnTo>
                  <a:pt x="3709312" y="3352343"/>
                </a:lnTo>
                <a:lnTo>
                  <a:pt x="0" y="3352343"/>
                </a:lnTo>
                <a:lnTo>
                  <a:pt x="0" y="0"/>
                </a:lnTo>
                <a:close/>
              </a:path>
            </a:pathLst>
          </a:custGeom>
          <a:blipFill>
            <a:blip r:embed="rId3">
              <a:extLst>
                <a:ext uri="{96DAC541-7B7A-43D3-8B79-37D633B846F1}">
                  <asvg:svgBlip xmlns="" xmlns:asvg="http://schemas.microsoft.com/office/drawing/2016/SVG/main" r:embed="rId4"/>
                </a:ext>
              </a:extLst>
            </a:blip>
            <a:stretch>
              <a:fillRect/>
            </a:stretch>
          </a:blipFill>
        </p:spPr>
      </p:sp>
      <p:sp>
        <p:nvSpPr>
          <p:cNvPr id="10" name="Freeform 10"/>
          <p:cNvSpPr/>
          <p:nvPr/>
        </p:nvSpPr>
        <p:spPr>
          <a:xfrm>
            <a:off x="6999418" y="6711886"/>
            <a:ext cx="6052252" cy="3235719"/>
          </a:xfrm>
          <a:custGeom>
            <a:avLst/>
            <a:gdLst/>
            <a:ahLst/>
            <a:cxnLst/>
            <a:rect l="l" t="t" r="r" b="b"/>
            <a:pathLst>
              <a:path w="6052252" h="3235719">
                <a:moveTo>
                  <a:pt x="0" y="0"/>
                </a:moveTo>
                <a:lnTo>
                  <a:pt x="6052251" y="0"/>
                </a:lnTo>
                <a:lnTo>
                  <a:pt x="6052251" y="3235719"/>
                </a:lnTo>
                <a:lnTo>
                  <a:pt x="0" y="3235719"/>
                </a:lnTo>
                <a:lnTo>
                  <a:pt x="0" y="0"/>
                </a:lnTo>
                <a:close/>
              </a:path>
            </a:pathLst>
          </a:custGeom>
          <a:blipFill>
            <a:blip r:embed="rId5">
              <a:extLst>
                <a:ext uri="{96DAC541-7B7A-43D3-8B79-37D633B846F1}">
                  <asvg:svgBlip xmlns="" xmlns:asvg="http://schemas.microsoft.com/office/drawing/2016/SVG/main" r:embed="rId6"/>
                </a:ext>
              </a:extLst>
            </a:blip>
            <a:stretch>
              <a:fillRect/>
            </a:stretch>
          </a:blipFill>
        </p:spPr>
      </p:sp>
      <p:sp>
        <p:nvSpPr>
          <p:cNvPr id="11" name="Freeform 11"/>
          <p:cNvSpPr/>
          <p:nvPr/>
        </p:nvSpPr>
        <p:spPr>
          <a:xfrm>
            <a:off x="13830681" y="7231885"/>
            <a:ext cx="3636769" cy="2514848"/>
          </a:xfrm>
          <a:custGeom>
            <a:avLst/>
            <a:gdLst/>
            <a:ahLst/>
            <a:cxnLst/>
            <a:rect l="l" t="t" r="r" b="b"/>
            <a:pathLst>
              <a:path w="3636769" h="2514848">
                <a:moveTo>
                  <a:pt x="0" y="0"/>
                </a:moveTo>
                <a:lnTo>
                  <a:pt x="3636769" y="0"/>
                </a:lnTo>
                <a:lnTo>
                  <a:pt x="3636769" y="2514847"/>
                </a:lnTo>
                <a:lnTo>
                  <a:pt x="0" y="2514847"/>
                </a:lnTo>
                <a:lnTo>
                  <a:pt x="0" y="0"/>
                </a:lnTo>
                <a:close/>
              </a:path>
            </a:pathLst>
          </a:custGeom>
          <a:blipFill>
            <a:blip r:embed="rId7">
              <a:extLst>
                <a:ext uri="{96DAC541-7B7A-43D3-8B79-37D633B846F1}">
                  <asvg:svgBlip xmlns="" xmlns:asvg="http://schemas.microsoft.com/office/drawing/2016/SVG/main" r:embed="rId8"/>
                </a:ext>
              </a:extLst>
            </a:blip>
            <a:stretch>
              <a:fillRect/>
            </a:stretch>
          </a:blipFill>
        </p:spPr>
      </p:sp>
      <p:sp>
        <p:nvSpPr>
          <p:cNvPr id="12" name="TextBox 12"/>
          <p:cNvSpPr txBox="1"/>
          <p:nvPr/>
        </p:nvSpPr>
        <p:spPr>
          <a:xfrm>
            <a:off x="7109660" y="1005716"/>
            <a:ext cx="4068508" cy="950424"/>
          </a:xfrm>
          <a:prstGeom prst="rect">
            <a:avLst/>
          </a:prstGeom>
        </p:spPr>
        <p:txBody>
          <a:bodyPr lIns="0" tIns="0" rIns="0" bIns="0" rtlCol="0" anchor="t">
            <a:spAutoFit/>
          </a:bodyPr>
          <a:lstStyle/>
          <a:p>
            <a:pPr algn="l">
              <a:lnSpc>
                <a:spcPts val="7637"/>
              </a:lnSpc>
            </a:pPr>
            <a:r>
              <a:rPr lang="en-US" sz="5455">
                <a:solidFill>
                  <a:srgbClr val="590E43"/>
                </a:solidFill>
                <a:latin typeface="Arimo Bold"/>
              </a:rPr>
              <a:t>Третя група</a:t>
            </a:r>
          </a:p>
        </p:txBody>
      </p:sp>
      <p:sp>
        <p:nvSpPr>
          <p:cNvPr id="13" name="TextBox 13"/>
          <p:cNvSpPr txBox="1"/>
          <p:nvPr/>
        </p:nvSpPr>
        <p:spPr>
          <a:xfrm>
            <a:off x="3302784" y="1953168"/>
            <a:ext cx="11682222" cy="672617"/>
          </a:xfrm>
          <a:prstGeom prst="rect">
            <a:avLst/>
          </a:prstGeom>
        </p:spPr>
        <p:txBody>
          <a:bodyPr lIns="0" tIns="0" rIns="0" bIns="0" rtlCol="0" anchor="t">
            <a:spAutoFit/>
          </a:bodyPr>
          <a:lstStyle/>
          <a:p>
            <a:pPr algn="l">
              <a:lnSpc>
                <a:spcPts val="5397"/>
              </a:lnSpc>
            </a:pPr>
            <a:r>
              <a:rPr lang="en-US" sz="3855">
                <a:solidFill>
                  <a:srgbClr val="590E43"/>
                </a:solidFill>
                <a:latin typeface="Arimo Bold"/>
              </a:rPr>
              <a:t>Уникнення репресій, замовчування та еміграція</a:t>
            </a:r>
          </a:p>
        </p:txBody>
      </p:sp>
      <p:sp>
        <p:nvSpPr>
          <p:cNvPr id="14" name="TextBox 14"/>
          <p:cNvSpPr txBox="1"/>
          <p:nvPr/>
        </p:nvSpPr>
        <p:spPr>
          <a:xfrm>
            <a:off x="2030006" y="3307051"/>
            <a:ext cx="14887127" cy="2940958"/>
          </a:xfrm>
          <a:prstGeom prst="rect">
            <a:avLst/>
          </a:prstGeom>
        </p:spPr>
        <p:txBody>
          <a:bodyPr lIns="0" tIns="0" rIns="0" bIns="0" rtlCol="0" anchor="t">
            <a:spAutoFit/>
          </a:bodyPr>
          <a:lstStyle/>
          <a:p>
            <a:pPr algn="l">
              <a:lnSpc>
                <a:spcPts val="4650"/>
              </a:lnSpc>
            </a:pPr>
            <a:r>
              <a:rPr lang="en-US" sz="3355">
                <a:solidFill>
                  <a:srgbClr val="000000"/>
                </a:solidFill>
                <a:latin typeface="Arimo Bold"/>
              </a:rPr>
              <a:t>Творчість таких осіб теж заборонялась і замовчувалась, твори вилучались зі сховищ і знищувались. </a:t>
            </a:r>
          </a:p>
          <a:p>
            <a:pPr algn="l">
              <a:lnSpc>
                <a:spcPts val="4650"/>
              </a:lnSpc>
            </a:pPr>
            <a:r>
              <a:rPr lang="en-US" sz="3355">
                <a:solidFill>
                  <a:srgbClr val="000000"/>
                </a:solidFill>
                <a:latin typeface="Arimo Bold"/>
              </a:rPr>
              <a:t>Переважна більшість цих осіб померла до ще розгортання масових репресій (Леонід Чернов, Олександр Богомазов, Гнат Михайличенко). Небагатьом вдалось вчасно емігрувати (Юрій Клен).</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FFFC"/>
        </a:solidFill>
        <a:effectLst/>
      </p:bgPr>
    </p:bg>
    <p:spTree>
      <p:nvGrpSpPr>
        <p:cNvPr id="1" name=""/>
        <p:cNvGrpSpPr/>
        <p:nvPr/>
      </p:nvGrpSpPr>
      <p:grpSpPr>
        <a:xfrm>
          <a:off x="0" y="0"/>
          <a:ext cx="0" cy="0"/>
          <a:chOff x="0" y="0"/>
          <a:chExt cx="0" cy="0"/>
        </a:xfrm>
      </p:grpSpPr>
      <p:sp>
        <p:nvSpPr>
          <p:cNvPr id="2" name="Freeform 2"/>
          <p:cNvSpPr/>
          <p:nvPr/>
        </p:nvSpPr>
        <p:spPr>
          <a:xfrm>
            <a:off x="-178671" y="-114300"/>
            <a:ext cx="18765889" cy="10820400"/>
          </a:xfrm>
          <a:custGeom>
            <a:avLst/>
            <a:gdLst/>
            <a:ahLst/>
            <a:cxnLst/>
            <a:rect l="l" t="t" r="r" b="b"/>
            <a:pathLst>
              <a:path w="18907125" h="18878550">
                <a:moveTo>
                  <a:pt x="0" y="0"/>
                </a:moveTo>
                <a:lnTo>
                  <a:pt x="18907125" y="0"/>
                </a:lnTo>
                <a:lnTo>
                  <a:pt x="18907125" y="18878550"/>
                </a:lnTo>
                <a:lnTo>
                  <a:pt x="0" y="18878550"/>
                </a:lnTo>
                <a:lnTo>
                  <a:pt x="0" y="0"/>
                </a:lnTo>
                <a:close/>
              </a:path>
            </a:pathLst>
          </a:custGeom>
          <a:blipFill>
            <a:blip r:embed="rId2">
              <a:alphaModFix amt="77000"/>
            </a:blip>
            <a:stretch>
              <a:fillRect/>
            </a:stretch>
          </a:blipFill>
        </p:spPr>
      </p:sp>
      <p:sp>
        <p:nvSpPr>
          <p:cNvPr id="3" name="Freeform 3"/>
          <p:cNvSpPr/>
          <p:nvPr/>
        </p:nvSpPr>
        <p:spPr>
          <a:xfrm>
            <a:off x="1169127" y="7238905"/>
            <a:ext cx="5014131" cy="2895714"/>
          </a:xfrm>
          <a:custGeom>
            <a:avLst/>
            <a:gdLst/>
            <a:ahLst/>
            <a:cxnLst/>
            <a:rect l="l" t="t" r="r" b="b"/>
            <a:pathLst>
              <a:path w="5014131" h="2895714">
                <a:moveTo>
                  <a:pt x="0" y="0"/>
                </a:moveTo>
                <a:lnTo>
                  <a:pt x="5014132" y="0"/>
                </a:lnTo>
                <a:lnTo>
                  <a:pt x="5014132" y="2895714"/>
                </a:lnTo>
                <a:lnTo>
                  <a:pt x="0" y="2895714"/>
                </a:lnTo>
                <a:lnTo>
                  <a:pt x="0" y="0"/>
                </a:lnTo>
                <a:close/>
              </a:path>
            </a:pathLst>
          </a:custGeom>
          <a:blipFill>
            <a:blip r:embed="rId3">
              <a:extLst>
                <a:ext uri="{96DAC541-7B7A-43D3-8B79-37D633B846F1}">
                  <asvg:svgBlip xmlns="" xmlns:asvg="http://schemas.microsoft.com/office/drawing/2016/SVG/main" r:embed="rId4"/>
                </a:ext>
              </a:extLst>
            </a:blip>
            <a:stretch>
              <a:fillRect/>
            </a:stretch>
          </a:blipFill>
        </p:spPr>
      </p:sp>
      <p:sp>
        <p:nvSpPr>
          <p:cNvPr id="4" name="Freeform 4"/>
          <p:cNvSpPr/>
          <p:nvPr/>
        </p:nvSpPr>
        <p:spPr>
          <a:xfrm>
            <a:off x="13176113" y="1193673"/>
            <a:ext cx="4600575" cy="7010400"/>
          </a:xfrm>
          <a:custGeom>
            <a:avLst/>
            <a:gdLst/>
            <a:ahLst/>
            <a:cxnLst/>
            <a:rect l="l" t="t" r="r" b="b"/>
            <a:pathLst>
              <a:path w="4600575" h="7010400">
                <a:moveTo>
                  <a:pt x="0" y="0"/>
                </a:moveTo>
                <a:lnTo>
                  <a:pt x="4600575" y="0"/>
                </a:lnTo>
                <a:lnTo>
                  <a:pt x="4600575" y="7010400"/>
                </a:lnTo>
                <a:lnTo>
                  <a:pt x="0" y="7010400"/>
                </a:lnTo>
                <a:lnTo>
                  <a:pt x="0" y="0"/>
                </a:lnTo>
                <a:close/>
              </a:path>
            </a:pathLst>
          </a:custGeom>
          <a:blipFill>
            <a:blip r:embed="rId5"/>
            <a:stretch>
              <a:fillRect/>
            </a:stretch>
          </a:blipFill>
        </p:spPr>
      </p:sp>
      <p:sp>
        <p:nvSpPr>
          <p:cNvPr id="9" name="TextBox 9"/>
          <p:cNvSpPr txBox="1"/>
          <p:nvPr/>
        </p:nvSpPr>
        <p:spPr>
          <a:xfrm>
            <a:off x="4111371" y="1015784"/>
            <a:ext cx="5092903" cy="914390"/>
          </a:xfrm>
          <a:prstGeom prst="rect">
            <a:avLst/>
          </a:prstGeom>
        </p:spPr>
        <p:txBody>
          <a:bodyPr lIns="0" tIns="0" rIns="0" bIns="0" rtlCol="0" anchor="t">
            <a:spAutoFit/>
          </a:bodyPr>
          <a:lstStyle/>
          <a:p>
            <a:pPr algn="l">
              <a:lnSpc>
                <a:spcPts val="7389"/>
              </a:lnSpc>
            </a:pPr>
            <a:r>
              <a:rPr lang="en-US" sz="5278">
                <a:solidFill>
                  <a:srgbClr val="590E43"/>
                </a:solidFill>
                <a:latin typeface="Arimo Bold"/>
              </a:rPr>
              <a:t>Четверта група</a:t>
            </a:r>
          </a:p>
        </p:txBody>
      </p:sp>
      <p:sp>
        <p:nvSpPr>
          <p:cNvPr id="10" name="TextBox 10"/>
          <p:cNvSpPr txBox="1"/>
          <p:nvPr/>
        </p:nvSpPr>
        <p:spPr>
          <a:xfrm>
            <a:off x="1015155" y="1906333"/>
            <a:ext cx="11285258" cy="631165"/>
          </a:xfrm>
          <a:prstGeom prst="rect">
            <a:avLst/>
          </a:prstGeom>
        </p:spPr>
        <p:txBody>
          <a:bodyPr lIns="0" tIns="0" rIns="0" bIns="0" rtlCol="0" anchor="t">
            <a:spAutoFit/>
          </a:bodyPr>
          <a:lstStyle/>
          <a:p>
            <a:pPr algn="l">
              <a:lnSpc>
                <a:spcPts val="5009"/>
              </a:lnSpc>
            </a:pPr>
            <a:r>
              <a:rPr lang="en-US" sz="3578">
                <a:solidFill>
                  <a:srgbClr val="590E43"/>
                </a:solidFill>
                <a:latin typeface="Arimo Bold"/>
              </a:rPr>
              <a:t>Творчість, яка відповідала компартійним нормам</a:t>
            </a:r>
          </a:p>
        </p:txBody>
      </p:sp>
      <p:sp>
        <p:nvSpPr>
          <p:cNvPr id="11" name="TextBox 11"/>
          <p:cNvSpPr txBox="1"/>
          <p:nvPr/>
        </p:nvSpPr>
        <p:spPr>
          <a:xfrm>
            <a:off x="728957" y="3107569"/>
            <a:ext cx="11571455" cy="4514056"/>
          </a:xfrm>
          <a:prstGeom prst="rect">
            <a:avLst/>
          </a:prstGeom>
        </p:spPr>
        <p:txBody>
          <a:bodyPr wrap="square" lIns="0" tIns="0" rIns="0" bIns="0" rtlCol="0" anchor="t">
            <a:spAutoFit/>
          </a:bodyPr>
          <a:lstStyle/>
          <a:p>
            <a:pPr algn="ctr">
              <a:lnSpc>
                <a:spcPts val="4424"/>
              </a:lnSpc>
            </a:pPr>
            <a:r>
              <a:rPr lang="en-US" sz="3178" dirty="0" err="1">
                <a:solidFill>
                  <a:srgbClr val="000000"/>
                </a:solidFill>
                <a:latin typeface="Arimo Bold"/>
              </a:rPr>
              <a:t>Страх</a:t>
            </a:r>
            <a:r>
              <a:rPr lang="en-US" sz="3178" dirty="0">
                <a:solidFill>
                  <a:srgbClr val="000000"/>
                </a:solidFill>
                <a:latin typeface="Arimo Bold"/>
              </a:rPr>
              <a:t> </a:t>
            </a:r>
            <a:r>
              <a:rPr lang="en-US" sz="3178" dirty="0" err="1">
                <a:solidFill>
                  <a:srgbClr val="000000"/>
                </a:solidFill>
                <a:latin typeface="Arimo Bold"/>
              </a:rPr>
              <a:t>за</a:t>
            </a:r>
            <a:r>
              <a:rPr lang="en-US" sz="3178" dirty="0">
                <a:solidFill>
                  <a:srgbClr val="000000"/>
                </a:solidFill>
                <a:latin typeface="Arimo Bold"/>
              </a:rPr>
              <a:t> </a:t>
            </a:r>
            <a:r>
              <a:rPr lang="en-US" sz="3178" dirty="0" err="1">
                <a:solidFill>
                  <a:srgbClr val="000000"/>
                </a:solidFill>
                <a:latin typeface="Arimo Bold"/>
              </a:rPr>
              <a:t>своє</a:t>
            </a:r>
            <a:r>
              <a:rPr lang="en-US" sz="3178" dirty="0">
                <a:solidFill>
                  <a:srgbClr val="000000"/>
                </a:solidFill>
                <a:latin typeface="Arimo Bold"/>
              </a:rPr>
              <a:t> </a:t>
            </a:r>
            <a:r>
              <a:rPr lang="en-US" sz="3178" dirty="0" err="1">
                <a:solidFill>
                  <a:srgbClr val="000000"/>
                </a:solidFill>
                <a:latin typeface="Arimo Bold"/>
              </a:rPr>
              <a:t>життя</a:t>
            </a:r>
            <a:r>
              <a:rPr lang="en-US" sz="3178" dirty="0">
                <a:solidFill>
                  <a:srgbClr val="000000"/>
                </a:solidFill>
                <a:latin typeface="Arimo Bold"/>
              </a:rPr>
              <a:t> в </a:t>
            </a:r>
            <a:r>
              <a:rPr lang="en-US" sz="3178" dirty="0" err="1">
                <a:solidFill>
                  <a:srgbClr val="000000"/>
                </a:solidFill>
                <a:latin typeface="Arimo Bold"/>
              </a:rPr>
              <a:t>умовах</a:t>
            </a:r>
            <a:r>
              <a:rPr lang="en-US" sz="3178" dirty="0">
                <a:solidFill>
                  <a:srgbClr val="000000"/>
                </a:solidFill>
                <a:latin typeface="Arimo Bold"/>
              </a:rPr>
              <a:t> </a:t>
            </a:r>
            <a:r>
              <a:rPr lang="en-US" sz="3178" dirty="0" err="1">
                <a:solidFill>
                  <a:srgbClr val="000000"/>
                </a:solidFill>
                <a:latin typeface="Arimo Bold"/>
              </a:rPr>
              <a:t>масового</a:t>
            </a:r>
            <a:r>
              <a:rPr lang="en-US" sz="3178" dirty="0">
                <a:solidFill>
                  <a:srgbClr val="000000"/>
                </a:solidFill>
                <a:latin typeface="Arimo Bold"/>
              </a:rPr>
              <a:t> </a:t>
            </a:r>
            <a:r>
              <a:rPr lang="en-US" sz="3178" dirty="0" err="1">
                <a:solidFill>
                  <a:srgbClr val="000000"/>
                </a:solidFill>
                <a:latin typeface="Arimo Bold"/>
              </a:rPr>
              <a:t>червоного</a:t>
            </a:r>
            <a:r>
              <a:rPr lang="en-US" sz="3178" dirty="0">
                <a:solidFill>
                  <a:srgbClr val="000000"/>
                </a:solidFill>
                <a:latin typeface="Arimo Bold"/>
              </a:rPr>
              <a:t> </a:t>
            </a:r>
            <a:r>
              <a:rPr lang="en-US" sz="3178" dirty="0" err="1">
                <a:solidFill>
                  <a:srgbClr val="000000"/>
                </a:solidFill>
                <a:latin typeface="Arimo Bold"/>
              </a:rPr>
              <a:t>терору</a:t>
            </a:r>
            <a:r>
              <a:rPr lang="en-US" sz="3178" dirty="0">
                <a:solidFill>
                  <a:srgbClr val="000000"/>
                </a:solidFill>
                <a:latin typeface="Arimo Bold"/>
              </a:rPr>
              <a:t> </a:t>
            </a:r>
            <a:r>
              <a:rPr lang="en-US" sz="3178" dirty="0" err="1">
                <a:solidFill>
                  <a:srgbClr val="000000"/>
                </a:solidFill>
                <a:latin typeface="Arimo Bold"/>
              </a:rPr>
              <a:t>змушував</a:t>
            </a:r>
            <a:r>
              <a:rPr lang="en-US" sz="3178" dirty="0">
                <a:solidFill>
                  <a:srgbClr val="000000"/>
                </a:solidFill>
                <a:latin typeface="Arimo Bold"/>
              </a:rPr>
              <a:t> </a:t>
            </a:r>
            <a:r>
              <a:rPr lang="en-US" sz="3178" dirty="0" err="1">
                <a:solidFill>
                  <a:srgbClr val="000000"/>
                </a:solidFill>
                <a:latin typeface="Arimo Bold"/>
              </a:rPr>
              <a:t>митців</a:t>
            </a:r>
            <a:r>
              <a:rPr lang="en-US" sz="3178" dirty="0">
                <a:solidFill>
                  <a:srgbClr val="000000"/>
                </a:solidFill>
                <a:latin typeface="Arimo Bold"/>
              </a:rPr>
              <a:t> </a:t>
            </a:r>
            <a:r>
              <a:rPr lang="en-US" sz="3178" dirty="0" err="1">
                <a:solidFill>
                  <a:srgbClr val="000000"/>
                </a:solidFill>
                <a:latin typeface="Arimo Bold"/>
              </a:rPr>
              <a:t>пристосовуватись</a:t>
            </a:r>
            <a:r>
              <a:rPr lang="en-US" sz="3178" dirty="0">
                <a:solidFill>
                  <a:srgbClr val="000000"/>
                </a:solidFill>
                <a:latin typeface="Arimo Bold"/>
              </a:rPr>
              <a:t>, </a:t>
            </a:r>
            <a:r>
              <a:rPr lang="en-US" sz="3178" dirty="0" err="1">
                <a:solidFill>
                  <a:srgbClr val="590E43"/>
                </a:solidFill>
                <a:latin typeface="Arimo Bold"/>
              </a:rPr>
              <a:t>перетворюючись</a:t>
            </a:r>
            <a:r>
              <a:rPr lang="en-US" sz="3178" dirty="0">
                <a:solidFill>
                  <a:srgbClr val="590E43"/>
                </a:solidFill>
                <a:latin typeface="Arimo Bold"/>
              </a:rPr>
              <a:t> </a:t>
            </a:r>
            <a:r>
              <a:rPr lang="en-US" sz="3178" dirty="0" err="1">
                <a:solidFill>
                  <a:srgbClr val="590E43"/>
                </a:solidFill>
                <a:latin typeface="Arimo Bold"/>
              </a:rPr>
              <a:t>на</a:t>
            </a:r>
            <a:r>
              <a:rPr lang="en-US" sz="3178" dirty="0">
                <a:solidFill>
                  <a:srgbClr val="590E43"/>
                </a:solidFill>
                <a:latin typeface="Arimo Bold"/>
              </a:rPr>
              <a:t> </a:t>
            </a:r>
            <a:r>
              <a:rPr lang="en-US" sz="3178" dirty="0" err="1">
                <a:solidFill>
                  <a:srgbClr val="590E43"/>
                </a:solidFill>
                <a:latin typeface="Arimo Bold"/>
              </a:rPr>
              <a:t>пропагандистів</a:t>
            </a:r>
            <a:r>
              <a:rPr lang="en-US" sz="3178" dirty="0">
                <a:solidFill>
                  <a:srgbClr val="590E43"/>
                </a:solidFill>
                <a:latin typeface="Arimo Bold"/>
              </a:rPr>
              <a:t> </a:t>
            </a:r>
            <a:r>
              <a:rPr lang="en-US" sz="3178" dirty="0" err="1">
                <a:solidFill>
                  <a:srgbClr val="590E43"/>
                </a:solidFill>
                <a:latin typeface="Arimo Bold"/>
              </a:rPr>
              <a:t>від</a:t>
            </a:r>
            <a:r>
              <a:rPr lang="en-US" sz="3178" dirty="0">
                <a:solidFill>
                  <a:srgbClr val="590E43"/>
                </a:solidFill>
                <a:latin typeface="Arimo Bold"/>
              </a:rPr>
              <a:t> </a:t>
            </a:r>
            <a:r>
              <a:rPr lang="en-US" sz="3178" dirty="0" err="1">
                <a:solidFill>
                  <a:srgbClr val="590E43"/>
                </a:solidFill>
                <a:latin typeface="Arimo Bold"/>
              </a:rPr>
              <a:t>мистецтва</a:t>
            </a:r>
            <a:r>
              <a:rPr lang="en-US" sz="3178" dirty="0">
                <a:solidFill>
                  <a:srgbClr val="590E43"/>
                </a:solidFill>
                <a:latin typeface="Arimo Bold"/>
              </a:rPr>
              <a:t>.</a:t>
            </a:r>
            <a:r>
              <a:rPr lang="en-US" sz="3178" dirty="0">
                <a:solidFill>
                  <a:srgbClr val="000000"/>
                </a:solidFill>
                <a:latin typeface="Arimo Bold"/>
              </a:rPr>
              <a:t> </a:t>
            </a:r>
          </a:p>
          <a:p>
            <a:pPr algn="ctr">
              <a:lnSpc>
                <a:spcPts val="4424"/>
              </a:lnSpc>
            </a:pPr>
            <a:r>
              <a:rPr lang="en-US" sz="3178" dirty="0" err="1">
                <a:solidFill>
                  <a:srgbClr val="000000"/>
                </a:solidFill>
                <a:latin typeface="Arimo Bold"/>
              </a:rPr>
              <a:t>Деякі</a:t>
            </a:r>
            <a:r>
              <a:rPr lang="en-US" sz="3178" dirty="0">
                <a:solidFill>
                  <a:srgbClr val="000000"/>
                </a:solidFill>
                <a:latin typeface="Arimo Bold"/>
              </a:rPr>
              <a:t> </a:t>
            </a:r>
            <a:r>
              <a:rPr lang="en-US" sz="3178" dirty="0" err="1">
                <a:solidFill>
                  <a:srgbClr val="000000"/>
                </a:solidFill>
                <a:latin typeface="Arimo Bold"/>
              </a:rPr>
              <a:t>твори</a:t>
            </a:r>
            <a:r>
              <a:rPr lang="en-US" sz="3178" dirty="0">
                <a:solidFill>
                  <a:srgbClr val="000000"/>
                </a:solidFill>
                <a:latin typeface="Arimo Bold"/>
              </a:rPr>
              <a:t> </a:t>
            </a:r>
            <a:r>
              <a:rPr lang="en-US" sz="3178" dirty="0" err="1">
                <a:solidFill>
                  <a:srgbClr val="000000"/>
                </a:solidFill>
                <a:latin typeface="Arimo Bold"/>
              </a:rPr>
              <a:t>Максима</a:t>
            </a:r>
            <a:r>
              <a:rPr lang="en-US" sz="3178" dirty="0">
                <a:solidFill>
                  <a:srgbClr val="000000"/>
                </a:solidFill>
                <a:latin typeface="Arimo Bold"/>
              </a:rPr>
              <a:t> </a:t>
            </a:r>
            <a:r>
              <a:rPr lang="en-US" sz="3178" dirty="0" err="1">
                <a:solidFill>
                  <a:srgbClr val="000000"/>
                </a:solidFill>
                <a:latin typeface="Arimo Bold"/>
              </a:rPr>
              <a:t>Рильського</a:t>
            </a:r>
            <a:r>
              <a:rPr lang="en-US" sz="3178" dirty="0">
                <a:solidFill>
                  <a:srgbClr val="000000"/>
                </a:solidFill>
                <a:latin typeface="Arimo Bold"/>
              </a:rPr>
              <a:t>, </a:t>
            </a:r>
            <a:r>
              <a:rPr lang="en-US" sz="3178" dirty="0" err="1">
                <a:solidFill>
                  <a:srgbClr val="000000"/>
                </a:solidFill>
                <a:latin typeface="Arimo Bold"/>
              </a:rPr>
              <a:t>Павла</a:t>
            </a:r>
            <a:r>
              <a:rPr lang="en-US" sz="3178" dirty="0">
                <a:solidFill>
                  <a:srgbClr val="000000"/>
                </a:solidFill>
                <a:latin typeface="Arimo Bold"/>
              </a:rPr>
              <a:t> </a:t>
            </a:r>
            <a:r>
              <a:rPr lang="en-US" sz="3178" dirty="0" err="1">
                <a:solidFill>
                  <a:srgbClr val="000000"/>
                </a:solidFill>
                <a:latin typeface="Arimo Bold"/>
              </a:rPr>
              <a:t>Тичини</a:t>
            </a:r>
            <a:r>
              <a:rPr lang="en-US" sz="3178" dirty="0">
                <a:solidFill>
                  <a:srgbClr val="000000"/>
                </a:solidFill>
                <a:latin typeface="Arimo Bold"/>
              </a:rPr>
              <a:t>, </a:t>
            </a:r>
            <a:r>
              <a:rPr lang="en-US" sz="3178" dirty="0" err="1">
                <a:solidFill>
                  <a:srgbClr val="000000"/>
                </a:solidFill>
                <a:latin typeface="Arimo Bold"/>
              </a:rPr>
              <a:t>Володимира</a:t>
            </a:r>
            <a:r>
              <a:rPr lang="en-US" sz="3178" dirty="0">
                <a:solidFill>
                  <a:srgbClr val="000000"/>
                </a:solidFill>
                <a:latin typeface="Arimo Bold"/>
              </a:rPr>
              <a:t> </a:t>
            </a:r>
            <a:r>
              <a:rPr lang="en-US" sz="3178" dirty="0" err="1">
                <a:solidFill>
                  <a:srgbClr val="000000"/>
                </a:solidFill>
                <a:latin typeface="Arimo Bold"/>
              </a:rPr>
              <a:t>Сосюри</a:t>
            </a:r>
            <a:r>
              <a:rPr lang="en-US" sz="3178" dirty="0">
                <a:solidFill>
                  <a:srgbClr val="000000"/>
                </a:solidFill>
                <a:latin typeface="Arimo Bold"/>
              </a:rPr>
              <a:t>, </a:t>
            </a:r>
            <a:r>
              <a:rPr lang="en-US" sz="3178" dirty="0" err="1">
                <a:solidFill>
                  <a:srgbClr val="000000"/>
                </a:solidFill>
                <a:latin typeface="Arimo Bold"/>
              </a:rPr>
              <a:t>Івана</a:t>
            </a:r>
            <a:r>
              <a:rPr lang="en-US" sz="3178" dirty="0">
                <a:solidFill>
                  <a:srgbClr val="000000"/>
                </a:solidFill>
                <a:latin typeface="Arimo Bold"/>
              </a:rPr>
              <a:t> </a:t>
            </a:r>
            <a:r>
              <a:rPr lang="en-US" sz="3178" dirty="0" err="1">
                <a:solidFill>
                  <a:srgbClr val="000000"/>
                </a:solidFill>
                <a:latin typeface="Arimo Bold"/>
              </a:rPr>
              <a:t>Кочерги</a:t>
            </a:r>
            <a:r>
              <a:rPr lang="en-US" sz="3178" dirty="0">
                <a:solidFill>
                  <a:srgbClr val="000000"/>
                </a:solidFill>
                <a:latin typeface="Arimo Bold"/>
              </a:rPr>
              <a:t>, </a:t>
            </a:r>
            <a:r>
              <a:rPr lang="en-US" sz="3178" dirty="0" err="1">
                <a:solidFill>
                  <a:srgbClr val="000000"/>
                </a:solidFill>
                <a:latin typeface="Arimo Bold"/>
              </a:rPr>
              <a:t>створені</a:t>
            </a:r>
            <a:r>
              <a:rPr lang="en-US" sz="3178" dirty="0">
                <a:solidFill>
                  <a:srgbClr val="000000"/>
                </a:solidFill>
                <a:latin typeface="Arimo Bold"/>
              </a:rPr>
              <a:t> в </a:t>
            </a:r>
            <a:r>
              <a:rPr lang="en-US" sz="3178" dirty="0" err="1">
                <a:solidFill>
                  <a:srgbClr val="000000"/>
                </a:solidFill>
                <a:latin typeface="Arimo Bold"/>
              </a:rPr>
              <a:t>той</a:t>
            </a:r>
            <a:r>
              <a:rPr lang="en-US" sz="3178" dirty="0">
                <a:solidFill>
                  <a:srgbClr val="000000"/>
                </a:solidFill>
                <a:latin typeface="Arimo Bold"/>
              </a:rPr>
              <a:t> </a:t>
            </a:r>
            <a:r>
              <a:rPr lang="en-US" sz="3178" dirty="0" err="1">
                <a:solidFill>
                  <a:srgbClr val="000000"/>
                </a:solidFill>
                <a:latin typeface="Arimo Bold"/>
              </a:rPr>
              <a:t>час</a:t>
            </a:r>
            <a:r>
              <a:rPr lang="en-US" sz="3178" dirty="0">
                <a:solidFill>
                  <a:srgbClr val="000000"/>
                </a:solidFill>
                <a:latin typeface="Arimo Bold"/>
              </a:rPr>
              <a:t>, є </a:t>
            </a:r>
            <a:r>
              <a:rPr lang="en-US" sz="3178" dirty="0" err="1">
                <a:solidFill>
                  <a:srgbClr val="000000"/>
                </a:solidFill>
                <a:latin typeface="Arimo Bold"/>
              </a:rPr>
              <a:t>типовими</a:t>
            </a:r>
            <a:r>
              <a:rPr lang="en-US" sz="3178" dirty="0">
                <a:solidFill>
                  <a:srgbClr val="000000"/>
                </a:solidFill>
                <a:latin typeface="Arimo Bold"/>
              </a:rPr>
              <a:t> </a:t>
            </a:r>
            <a:r>
              <a:rPr lang="en-US" sz="3178" dirty="0" err="1">
                <a:solidFill>
                  <a:srgbClr val="000000"/>
                </a:solidFill>
                <a:latin typeface="Arimo Bold"/>
              </a:rPr>
              <a:t>зразками</a:t>
            </a:r>
            <a:r>
              <a:rPr lang="en-US" sz="3178" dirty="0">
                <a:solidFill>
                  <a:srgbClr val="000000"/>
                </a:solidFill>
                <a:latin typeface="Arimo Bold"/>
              </a:rPr>
              <a:t> </a:t>
            </a:r>
            <a:r>
              <a:rPr lang="en-US" sz="3178" dirty="0" err="1">
                <a:solidFill>
                  <a:srgbClr val="000000"/>
                </a:solidFill>
                <a:latin typeface="Arimo Bold"/>
              </a:rPr>
              <a:t>соцреалістичного</a:t>
            </a:r>
            <a:r>
              <a:rPr lang="en-US" sz="3178" dirty="0">
                <a:solidFill>
                  <a:srgbClr val="000000"/>
                </a:solidFill>
                <a:latin typeface="Arimo Bold"/>
              </a:rPr>
              <a:t> </a:t>
            </a:r>
            <a:r>
              <a:rPr lang="en-US" sz="3178" dirty="0" err="1">
                <a:solidFill>
                  <a:srgbClr val="000000"/>
                </a:solidFill>
                <a:latin typeface="Arimo Bold"/>
              </a:rPr>
              <a:t>пропагандистського</a:t>
            </a:r>
            <a:r>
              <a:rPr lang="en-US" sz="3178" dirty="0">
                <a:solidFill>
                  <a:srgbClr val="000000"/>
                </a:solidFill>
                <a:latin typeface="Arimo Bold"/>
              </a:rPr>
              <a:t> </a:t>
            </a:r>
            <a:r>
              <a:rPr lang="en-US" sz="3178" dirty="0" err="1">
                <a:solidFill>
                  <a:srgbClr val="000000"/>
                </a:solidFill>
                <a:latin typeface="Arimo Bold"/>
              </a:rPr>
              <a:t>мистецтва</a:t>
            </a:r>
            <a:r>
              <a:rPr lang="en-US" sz="3178" dirty="0">
                <a:solidFill>
                  <a:srgbClr val="000000"/>
                </a:solidFill>
                <a:latin typeface="Arimo Bold"/>
              </a:rPr>
              <a:t> і </a:t>
            </a:r>
            <a:r>
              <a:rPr lang="en-US" sz="3178" dirty="0" err="1">
                <a:solidFill>
                  <a:srgbClr val="000000"/>
                </a:solidFill>
                <a:latin typeface="Arimo Bold"/>
              </a:rPr>
              <a:t>не</a:t>
            </a:r>
            <a:r>
              <a:rPr lang="en-US" sz="3178" dirty="0">
                <a:solidFill>
                  <a:srgbClr val="000000"/>
                </a:solidFill>
                <a:latin typeface="Arimo Bold"/>
              </a:rPr>
              <a:t> </a:t>
            </a:r>
            <a:r>
              <a:rPr lang="en-US" sz="3178" dirty="0" err="1">
                <a:solidFill>
                  <a:srgbClr val="000000"/>
                </a:solidFill>
                <a:latin typeface="Arimo Bold"/>
              </a:rPr>
              <a:t>мають</a:t>
            </a:r>
            <a:r>
              <a:rPr lang="en-US" sz="3178" dirty="0">
                <a:solidFill>
                  <a:srgbClr val="000000"/>
                </a:solidFill>
                <a:latin typeface="Arimo Bold"/>
              </a:rPr>
              <a:t> </a:t>
            </a:r>
            <a:r>
              <a:rPr lang="en-US" sz="3178" dirty="0" err="1">
                <a:solidFill>
                  <a:srgbClr val="000000"/>
                </a:solidFill>
                <a:latin typeface="Arimo Bold"/>
              </a:rPr>
              <a:t>жодної</a:t>
            </a:r>
            <a:r>
              <a:rPr lang="en-US" sz="3178" dirty="0">
                <a:solidFill>
                  <a:srgbClr val="000000"/>
                </a:solidFill>
                <a:latin typeface="Arimo Bold"/>
              </a:rPr>
              <a:t> </a:t>
            </a:r>
            <a:r>
              <a:rPr lang="en-US" sz="3178" dirty="0" err="1">
                <a:solidFill>
                  <a:srgbClr val="000000"/>
                </a:solidFill>
                <a:latin typeface="Arimo Bold"/>
              </a:rPr>
              <a:t>художньої</a:t>
            </a:r>
            <a:r>
              <a:rPr lang="en-US" sz="3178" dirty="0">
                <a:solidFill>
                  <a:srgbClr val="000000"/>
                </a:solidFill>
                <a:latin typeface="Arimo Bold"/>
              </a:rPr>
              <a:t> </a:t>
            </a:r>
            <a:r>
              <a:rPr lang="en-US" sz="3178" dirty="0" err="1">
                <a:solidFill>
                  <a:srgbClr val="000000"/>
                </a:solidFill>
                <a:latin typeface="Arimo Bold"/>
              </a:rPr>
              <a:t>цінності</a:t>
            </a:r>
            <a:r>
              <a:rPr lang="en-US" sz="3178" dirty="0">
                <a:solidFill>
                  <a:srgbClr val="000000"/>
                </a:solidFill>
                <a:latin typeface="Arimo Bold"/>
              </a:rPr>
              <a:t>.</a:t>
            </a:r>
          </a:p>
        </p:txBody>
      </p:sp>
      <p:sp>
        <p:nvSpPr>
          <p:cNvPr id="12" name="TextBox 12"/>
          <p:cNvSpPr txBox="1"/>
          <p:nvPr/>
        </p:nvSpPr>
        <p:spPr>
          <a:xfrm>
            <a:off x="12949352" y="8408880"/>
            <a:ext cx="5058375" cy="849868"/>
          </a:xfrm>
          <a:prstGeom prst="rect">
            <a:avLst/>
          </a:prstGeom>
        </p:spPr>
        <p:txBody>
          <a:bodyPr lIns="0" tIns="0" rIns="0" bIns="0" rtlCol="0" anchor="t">
            <a:spAutoFit/>
          </a:bodyPr>
          <a:lstStyle/>
          <a:p>
            <a:pPr algn="ctr">
              <a:lnSpc>
                <a:spcPts val="3373"/>
              </a:lnSpc>
            </a:pPr>
            <a:r>
              <a:rPr lang="en-US" sz="2450">
                <a:solidFill>
                  <a:srgbClr val="000000"/>
                </a:solidFill>
                <a:latin typeface="PT Serif Bold"/>
              </a:rPr>
              <a:t>«Колгоспниця», картина Василя Костяницина, 1930-ті рр.</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FFFFC"/>
        </a:solidFill>
        <a:effectLst/>
      </p:bgPr>
    </p:bg>
    <p:spTree>
      <p:nvGrpSpPr>
        <p:cNvPr id="1" name=""/>
        <p:cNvGrpSpPr/>
        <p:nvPr/>
      </p:nvGrpSpPr>
      <p:grpSpPr>
        <a:xfrm>
          <a:off x="0" y="0"/>
          <a:ext cx="0" cy="0"/>
          <a:chOff x="0" y="0"/>
          <a:chExt cx="0" cy="0"/>
        </a:xfrm>
      </p:grpSpPr>
      <p:sp>
        <p:nvSpPr>
          <p:cNvPr id="2" name="Freeform 2"/>
          <p:cNvSpPr/>
          <p:nvPr/>
        </p:nvSpPr>
        <p:spPr>
          <a:xfrm>
            <a:off x="-250660" y="-571500"/>
            <a:ext cx="19072059" cy="12420600"/>
          </a:xfrm>
          <a:custGeom>
            <a:avLst/>
            <a:gdLst/>
            <a:ahLst/>
            <a:cxnLst/>
            <a:rect l="l" t="t" r="r" b="b"/>
            <a:pathLst>
              <a:path w="18907125" h="18878550">
                <a:moveTo>
                  <a:pt x="0" y="0"/>
                </a:moveTo>
                <a:lnTo>
                  <a:pt x="18907125" y="0"/>
                </a:lnTo>
                <a:lnTo>
                  <a:pt x="18907125" y="18878550"/>
                </a:lnTo>
                <a:lnTo>
                  <a:pt x="0" y="18878550"/>
                </a:lnTo>
                <a:lnTo>
                  <a:pt x="0" y="0"/>
                </a:lnTo>
                <a:close/>
              </a:path>
            </a:pathLst>
          </a:custGeom>
          <a:blipFill>
            <a:blip r:embed="rId2">
              <a:alphaModFix amt="77000"/>
            </a:blip>
            <a:stretch>
              <a:fillRect/>
            </a:stretch>
          </a:blipFill>
        </p:spPr>
      </p:sp>
      <p:sp>
        <p:nvSpPr>
          <p:cNvPr id="3" name="Freeform 3"/>
          <p:cNvSpPr/>
          <p:nvPr/>
        </p:nvSpPr>
        <p:spPr>
          <a:xfrm>
            <a:off x="439445" y="3637978"/>
            <a:ext cx="17134180" cy="4743964"/>
          </a:xfrm>
          <a:custGeom>
            <a:avLst/>
            <a:gdLst/>
            <a:ahLst/>
            <a:cxnLst/>
            <a:rect l="l" t="t" r="r" b="b"/>
            <a:pathLst>
              <a:path w="17134180" h="4743964">
                <a:moveTo>
                  <a:pt x="0" y="0"/>
                </a:moveTo>
                <a:lnTo>
                  <a:pt x="17134180" y="0"/>
                </a:lnTo>
                <a:lnTo>
                  <a:pt x="17134180" y="4743965"/>
                </a:lnTo>
                <a:lnTo>
                  <a:pt x="0" y="4743965"/>
                </a:lnTo>
                <a:lnTo>
                  <a:pt x="0" y="0"/>
                </a:lnTo>
                <a:close/>
              </a:path>
            </a:pathLst>
          </a:custGeom>
          <a:blipFill>
            <a:blip r:embed="rId3"/>
            <a:stretch>
              <a:fillRect/>
            </a:stretch>
          </a:blipFill>
        </p:spPr>
      </p:sp>
      <p:sp>
        <p:nvSpPr>
          <p:cNvPr id="4" name="TextBox 4"/>
          <p:cNvSpPr txBox="1"/>
          <p:nvPr/>
        </p:nvSpPr>
        <p:spPr>
          <a:xfrm>
            <a:off x="3229575" y="532781"/>
            <a:ext cx="11828726" cy="609848"/>
          </a:xfrm>
          <a:prstGeom prst="rect">
            <a:avLst/>
          </a:prstGeom>
        </p:spPr>
        <p:txBody>
          <a:bodyPr lIns="0" tIns="0" rIns="0" bIns="0" rtlCol="0" anchor="t">
            <a:spAutoFit/>
          </a:bodyPr>
          <a:lstStyle/>
          <a:p>
            <a:pPr algn="l">
              <a:lnSpc>
                <a:spcPts val="4899"/>
              </a:lnSpc>
            </a:pPr>
            <a:r>
              <a:rPr lang="en-US" sz="3499">
                <a:solidFill>
                  <a:srgbClr val="FF3131"/>
                </a:solidFill>
                <a:latin typeface="Arimo Bold"/>
              </a:rPr>
              <a:t>Кремль знищував українських митців лише в 1930-х?</a:t>
            </a:r>
          </a:p>
        </p:txBody>
      </p:sp>
      <p:sp>
        <p:nvSpPr>
          <p:cNvPr id="5" name="TextBox 5"/>
          <p:cNvSpPr txBox="1"/>
          <p:nvPr/>
        </p:nvSpPr>
        <p:spPr>
          <a:xfrm>
            <a:off x="94506" y="1144619"/>
            <a:ext cx="18193493" cy="1897955"/>
          </a:xfrm>
          <a:prstGeom prst="rect">
            <a:avLst/>
          </a:prstGeom>
        </p:spPr>
        <p:txBody>
          <a:bodyPr wrap="square" lIns="0" tIns="0" rIns="0" bIns="0" rtlCol="0" anchor="t">
            <a:spAutoFit/>
          </a:bodyPr>
          <a:lstStyle/>
          <a:p>
            <a:pPr algn="ctr">
              <a:lnSpc>
                <a:spcPts val="3749"/>
              </a:lnSpc>
            </a:pPr>
            <a:r>
              <a:rPr lang="en-US" sz="2400" dirty="0" err="1">
                <a:solidFill>
                  <a:srgbClr val="000000"/>
                </a:solidFill>
                <a:latin typeface="Arimo Bold"/>
              </a:rPr>
              <a:t>Злочини</a:t>
            </a:r>
            <a:r>
              <a:rPr lang="en-US" sz="2400" dirty="0">
                <a:solidFill>
                  <a:srgbClr val="000000"/>
                </a:solidFill>
                <a:latin typeface="Arimo Bold"/>
              </a:rPr>
              <a:t> </a:t>
            </a:r>
            <a:r>
              <a:rPr lang="en-US" sz="2400" dirty="0" err="1">
                <a:solidFill>
                  <a:srgbClr val="000000"/>
                </a:solidFill>
                <a:latin typeface="Arimo Bold"/>
              </a:rPr>
              <a:t>тоталітарної</a:t>
            </a:r>
            <a:r>
              <a:rPr lang="en-US" sz="2400" dirty="0">
                <a:solidFill>
                  <a:srgbClr val="000000"/>
                </a:solidFill>
                <a:latin typeface="Arimo Bold"/>
              </a:rPr>
              <a:t> </a:t>
            </a:r>
            <a:r>
              <a:rPr lang="en-US" sz="2400" dirty="0" err="1">
                <a:solidFill>
                  <a:srgbClr val="000000"/>
                </a:solidFill>
                <a:latin typeface="Arimo Bold"/>
              </a:rPr>
              <a:t>системи</a:t>
            </a:r>
            <a:r>
              <a:rPr lang="en-US" sz="2400" dirty="0">
                <a:solidFill>
                  <a:srgbClr val="000000"/>
                </a:solidFill>
                <a:latin typeface="Arimo Bold"/>
              </a:rPr>
              <a:t> </a:t>
            </a:r>
            <a:r>
              <a:rPr lang="en-US" sz="2400" dirty="0" err="1">
                <a:solidFill>
                  <a:srgbClr val="000000"/>
                </a:solidFill>
                <a:latin typeface="Arimo Bold"/>
              </a:rPr>
              <a:t>проти</a:t>
            </a:r>
            <a:r>
              <a:rPr lang="en-US" sz="2400" dirty="0">
                <a:solidFill>
                  <a:srgbClr val="000000"/>
                </a:solidFill>
                <a:latin typeface="Arimo Bold"/>
              </a:rPr>
              <a:t> </a:t>
            </a:r>
            <a:r>
              <a:rPr lang="en-US" sz="2400" dirty="0" err="1">
                <a:solidFill>
                  <a:srgbClr val="000000"/>
                </a:solidFill>
                <a:latin typeface="Arimo Bold"/>
              </a:rPr>
              <a:t>української</a:t>
            </a:r>
            <a:r>
              <a:rPr lang="en-US" sz="2400" dirty="0">
                <a:solidFill>
                  <a:srgbClr val="000000"/>
                </a:solidFill>
                <a:latin typeface="Arimo Bold"/>
              </a:rPr>
              <a:t> </a:t>
            </a:r>
            <a:r>
              <a:rPr lang="en-US" sz="2400" dirty="0" err="1">
                <a:solidFill>
                  <a:srgbClr val="000000"/>
                </a:solidFill>
                <a:latin typeface="Arimo Bold"/>
              </a:rPr>
              <a:t>культури</a:t>
            </a:r>
            <a:r>
              <a:rPr lang="en-US" sz="2400" dirty="0">
                <a:solidFill>
                  <a:srgbClr val="000000"/>
                </a:solidFill>
                <a:latin typeface="Arimo Bold"/>
              </a:rPr>
              <a:t> </a:t>
            </a:r>
            <a:r>
              <a:rPr lang="en-US" sz="2400" dirty="0" err="1">
                <a:solidFill>
                  <a:srgbClr val="000000"/>
                </a:solidFill>
                <a:latin typeface="Arimo Bold"/>
              </a:rPr>
              <a:t>та</a:t>
            </a:r>
            <a:r>
              <a:rPr lang="en-US" sz="2400" dirty="0">
                <a:solidFill>
                  <a:srgbClr val="000000"/>
                </a:solidFill>
                <a:latin typeface="Arimo Bold"/>
              </a:rPr>
              <a:t> </a:t>
            </a:r>
            <a:r>
              <a:rPr lang="en-US" sz="2400" dirty="0" err="1">
                <a:solidFill>
                  <a:srgbClr val="000000"/>
                </a:solidFill>
                <a:latin typeface="Arimo Bold"/>
              </a:rPr>
              <a:t>її</a:t>
            </a:r>
            <a:r>
              <a:rPr lang="en-US" sz="2400" dirty="0">
                <a:solidFill>
                  <a:srgbClr val="000000"/>
                </a:solidFill>
                <a:latin typeface="Arimo Bold"/>
              </a:rPr>
              <a:t> </a:t>
            </a:r>
            <a:r>
              <a:rPr lang="en-US" sz="2400" dirty="0" err="1">
                <a:solidFill>
                  <a:srgbClr val="000000"/>
                </a:solidFill>
                <a:latin typeface="Arimo Bold"/>
              </a:rPr>
              <a:t>діячів</a:t>
            </a:r>
            <a:r>
              <a:rPr lang="en-US" sz="2400" dirty="0">
                <a:solidFill>
                  <a:srgbClr val="000000"/>
                </a:solidFill>
                <a:latin typeface="Arimo Bold"/>
              </a:rPr>
              <a:t> </a:t>
            </a:r>
            <a:r>
              <a:rPr lang="en-US" sz="2400" dirty="0" err="1">
                <a:solidFill>
                  <a:srgbClr val="000000"/>
                </a:solidFill>
                <a:latin typeface="Arimo Bold"/>
              </a:rPr>
              <a:t>не</a:t>
            </a:r>
            <a:r>
              <a:rPr lang="en-US" sz="2400" dirty="0">
                <a:solidFill>
                  <a:srgbClr val="000000"/>
                </a:solidFill>
                <a:latin typeface="Arimo Bold"/>
              </a:rPr>
              <a:t> </a:t>
            </a:r>
            <a:r>
              <a:rPr lang="en-US" sz="2400" dirty="0" err="1">
                <a:solidFill>
                  <a:srgbClr val="000000"/>
                </a:solidFill>
                <a:latin typeface="Arimo Bold"/>
              </a:rPr>
              <a:t>обмежуються</a:t>
            </a:r>
            <a:r>
              <a:rPr lang="en-US" sz="2400" dirty="0">
                <a:solidFill>
                  <a:srgbClr val="000000"/>
                </a:solidFill>
                <a:latin typeface="Arimo Bold"/>
              </a:rPr>
              <a:t> 1930-ми... </a:t>
            </a:r>
            <a:r>
              <a:rPr lang="en-US" sz="2400" dirty="0" err="1">
                <a:solidFill>
                  <a:srgbClr val="000000"/>
                </a:solidFill>
                <a:latin typeface="Arimo Bold"/>
              </a:rPr>
              <a:t>Композитор</a:t>
            </a:r>
            <a:r>
              <a:rPr lang="en-US" sz="2400" dirty="0">
                <a:solidFill>
                  <a:srgbClr val="000000"/>
                </a:solidFill>
                <a:latin typeface="Arimo Bold"/>
              </a:rPr>
              <a:t> </a:t>
            </a:r>
            <a:r>
              <a:rPr lang="en-US" sz="2400" dirty="0" err="1">
                <a:solidFill>
                  <a:srgbClr val="000000"/>
                </a:solidFill>
                <a:latin typeface="Arimo Bold"/>
              </a:rPr>
              <a:t>Микола</a:t>
            </a:r>
            <a:r>
              <a:rPr lang="en-US" sz="2400" dirty="0">
                <a:solidFill>
                  <a:srgbClr val="000000"/>
                </a:solidFill>
                <a:latin typeface="Arimo Bold"/>
              </a:rPr>
              <a:t> </a:t>
            </a:r>
            <a:r>
              <a:rPr lang="en-US" sz="2400" dirty="0" err="1">
                <a:solidFill>
                  <a:srgbClr val="000000"/>
                </a:solidFill>
                <a:latin typeface="Arimo Bold"/>
              </a:rPr>
              <a:t>Леонтович</a:t>
            </a:r>
            <a:r>
              <a:rPr lang="en-US" sz="2400" dirty="0">
                <a:solidFill>
                  <a:srgbClr val="000000"/>
                </a:solidFill>
                <a:latin typeface="Arimo Bold"/>
              </a:rPr>
              <a:t>, </a:t>
            </a:r>
            <a:r>
              <a:rPr lang="en-US" sz="2400" dirty="0" err="1">
                <a:solidFill>
                  <a:srgbClr val="000000"/>
                </a:solidFill>
                <a:latin typeface="Arimo Bold"/>
              </a:rPr>
              <a:t>автор</a:t>
            </a:r>
            <a:r>
              <a:rPr lang="en-US" sz="2400" dirty="0">
                <a:solidFill>
                  <a:srgbClr val="000000"/>
                </a:solidFill>
                <a:latin typeface="Arimo Bold"/>
              </a:rPr>
              <a:t> </a:t>
            </a:r>
            <a:r>
              <a:rPr lang="en-US" sz="2400" dirty="0" err="1">
                <a:solidFill>
                  <a:srgbClr val="000000"/>
                </a:solidFill>
                <a:latin typeface="Arimo Bold"/>
              </a:rPr>
              <a:t>найпопулярнішої</a:t>
            </a:r>
            <a:r>
              <a:rPr lang="en-US" sz="2400" dirty="0">
                <a:solidFill>
                  <a:srgbClr val="000000"/>
                </a:solidFill>
                <a:latin typeface="Arimo Bold"/>
              </a:rPr>
              <a:t> у </a:t>
            </a:r>
            <a:r>
              <a:rPr lang="en-US" sz="2400" dirty="0" err="1">
                <a:solidFill>
                  <a:srgbClr val="000000"/>
                </a:solidFill>
                <a:latin typeface="Arimo Bold"/>
              </a:rPr>
              <a:t>світі</a:t>
            </a:r>
            <a:r>
              <a:rPr lang="en-US" sz="2400" dirty="0">
                <a:solidFill>
                  <a:srgbClr val="000000"/>
                </a:solidFill>
                <a:latin typeface="Arimo Bold"/>
              </a:rPr>
              <a:t> </a:t>
            </a:r>
            <a:r>
              <a:rPr lang="en-US" sz="2400" dirty="0" err="1">
                <a:solidFill>
                  <a:srgbClr val="000000"/>
                </a:solidFill>
                <a:latin typeface="Arimo Bold"/>
              </a:rPr>
              <a:t>різдвяної</a:t>
            </a:r>
            <a:r>
              <a:rPr lang="en-US" sz="2400" dirty="0">
                <a:solidFill>
                  <a:srgbClr val="000000"/>
                </a:solidFill>
                <a:latin typeface="Arimo Bold"/>
              </a:rPr>
              <a:t> </a:t>
            </a:r>
            <a:r>
              <a:rPr lang="en-US" sz="2400" dirty="0" err="1">
                <a:solidFill>
                  <a:srgbClr val="000000"/>
                </a:solidFill>
                <a:latin typeface="Arimo Bold"/>
              </a:rPr>
              <a:t>мелодії</a:t>
            </a:r>
            <a:r>
              <a:rPr lang="en-US" sz="2400" dirty="0">
                <a:solidFill>
                  <a:srgbClr val="000000"/>
                </a:solidFill>
                <a:latin typeface="Arimo Bold"/>
              </a:rPr>
              <a:t> «</a:t>
            </a:r>
            <a:r>
              <a:rPr lang="en-US" sz="2400" dirty="0" err="1">
                <a:solidFill>
                  <a:srgbClr val="000000"/>
                </a:solidFill>
                <a:latin typeface="Arimo Bold"/>
              </a:rPr>
              <a:t>Щедрик</a:t>
            </a:r>
            <a:r>
              <a:rPr lang="en-US" sz="2400" dirty="0">
                <a:solidFill>
                  <a:srgbClr val="000000"/>
                </a:solidFill>
                <a:latin typeface="Arimo Bold"/>
              </a:rPr>
              <a:t>» (Carol of the Bells) </a:t>
            </a:r>
            <a:r>
              <a:rPr lang="en-US" sz="2400" dirty="0" err="1">
                <a:solidFill>
                  <a:srgbClr val="000000"/>
                </a:solidFill>
                <a:latin typeface="Arimo Bold"/>
              </a:rPr>
              <a:t>був</a:t>
            </a:r>
            <a:r>
              <a:rPr lang="en-US" sz="2400" dirty="0">
                <a:solidFill>
                  <a:srgbClr val="000000"/>
                </a:solidFill>
                <a:latin typeface="Arimo Bold"/>
              </a:rPr>
              <a:t> </a:t>
            </a:r>
            <a:r>
              <a:rPr lang="en-US" sz="2400" dirty="0" err="1">
                <a:solidFill>
                  <a:srgbClr val="000000"/>
                </a:solidFill>
                <a:latin typeface="Arimo Bold"/>
              </a:rPr>
              <a:t>убитий</a:t>
            </a:r>
            <a:r>
              <a:rPr lang="en-US" sz="2400" dirty="0">
                <a:solidFill>
                  <a:srgbClr val="000000"/>
                </a:solidFill>
                <a:latin typeface="Arimo Bold"/>
              </a:rPr>
              <a:t> у </a:t>
            </a:r>
            <a:r>
              <a:rPr lang="en-US" sz="2400" dirty="0" err="1">
                <a:solidFill>
                  <a:srgbClr val="000000"/>
                </a:solidFill>
                <a:latin typeface="Arimo Bold"/>
              </a:rPr>
              <a:t>власному</a:t>
            </a:r>
            <a:r>
              <a:rPr lang="en-US" sz="2400" dirty="0">
                <a:solidFill>
                  <a:srgbClr val="000000"/>
                </a:solidFill>
                <a:latin typeface="Arimo Bold"/>
              </a:rPr>
              <a:t> </a:t>
            </a:r>
            <a:r>
              <a:rPr lang="en-US" sz="2400" dirty="0" err="1">
                <a:solidFill>
                  <a:srgbClr val="000000"/>
                </a:solidFill>
                <a:latin typeface="Arimo Bold"/>
              </a:rPr>
              <a:t>домі</a:t>
            </a:r>
            <a:r>
              <a:rPr lang="en-US" sz="2400" dirty="0">
                <a:solidFill>
                  <a:srgbClr val="000000"/>
                </a:solidFill>
                <a:latin typeface="Arimo Bold"/>
              </a:rPr>
              <a:t> </a:t>
            </a:r>
            <a:r>
              <a:rPr lang="en-US" sz="2400" dirty="0" err="1">
                <a:solidFill>
                  <a:srgbClr val="000000"/>
                </a:solidFill>
                <a:latin typeface="Arimo Bold"/>
              </a:rPr>
              <a:t>агентом</a:t>
            </a:r>
            <a:r>
              <a:rPr lang="en-US" sz="2400" dirty="0">
                <a:solidFill>
                  <a:srgbClr val="000000"/>
                </a:solidFill>
                <a:latin typeface="Arimo Bold"/>
              </a:rPr>
              <a:t> </a:t>
            </a:r>
            <a:r>
              <a:rPr lang="en-US" sz="2400" dirty="0" err="1">
                <a:solidFill>
                  <a:srgbClr val="000000"/>
                </a:solidFill>
                <a:latin typeface="Arimo Bold"/>
              </a:rPr>
              <a:t>радянської</a:t>
            </a:r>
            <a:r>
              <a:rPr lang="en-US" sz="2400" dirty="0">
                <a:solidFill>
                  <a:srgbClr val="000000"/>
                </a:solidFill>
                <a:latin typeface="Arimo Bold"/>
              </a:rPr>
              <a:t> </a:t>
            </a:r>
            <a:r>
              <a:rPr lang="en-US" sz="2400" dirty="0" err="1">
                <a:solidFill>
                  <a:srgbClr val="000000"/>
                </a:solidFill>
                <a:latin typeface="Arimo Bold"/>
              </a:rPr>
              <a:t>спецслужби</a:t>
            </a:r>
            <a:r>
              <a:rPr lang="en-US" sz="2400" dirty="0">
                <a:solidFill>
                  <a:srgbClr val="000000"/>
                </a:solidFill>
                <a:latin typeface="Arimo Bold"/>
              </a:rPr>
              <a:t> в 1921 </a:t>
            </a:r>
            <a:r>
              <a:rPr lang="en-US" sz="2400" dirty="0" err="1">
                <a:solidFill>
                  <a:srgbClr val="000000"/>
                </a:solidFill>
                <a:latin typeface="Arimo Bold"/>
              </a:rPr>
              <a:t>році</a:t>
            </a:r>
            <a:r>
              <a:rPr lang="en-US" sz="2400" dirty="0">
                <a:solidFill>
                  <a:srgbClr val="000000"/>
                </a:solidFill>
                <a:latin typeface="Arimo Bold"/>
              </a:rPr>
              <a:t>. </a:t>
            </a:r>
          </a:p>
          <a:p>
            <a:pPr algn="ctr">
              <a:lnSpc>
                <a:spcPts val="3749"/>
              </a:lnSpc>
            </a:pPr>
            <a:r>
              <a:rPr lang="en-US" sz="2400" dirty="0">
                <a:solidFill>
                  <a:srgbClr val="000000"/>
                </a:solidFill>
                <a:latin typeface="Arimo Bold"/>
              </a:rPr>
              <a:t>У 1979 </a:t>
            </a:r>
            <a:r>
              <a:rPr lang="en-US" sz="2400" dirty="0" err="1">
                <a:solidFill>
                  <a:srgbClr val="000000"/>
                </a:solidFill>
                <a:latin typeface="Arimo Bold"/>
              </a:rPr>
              <a:t>році</a:t>
            </a:r>
            <a:r>
              <a:rPr lang="en-US" sz="2400" dirty="0">
                <a:solidFill>
                  <a:srgbClr val="000000"/>
                </a:solidFill>
                <a:latin typeface="Arimo Bold"/>
              </a:rPr>
              <a:t> </a:t>
            </a:r>
            <a:r>
              <a:rPr lang="en-US" sz="2400" dirty="0" err="1">
                <a:solidFill>
                  <a:srgbClr val="000000"/>
                </a:solidFill>
                <a:latin typeface="Arimo Bold"/>
              </a:rPr>
              <a:t>органами</a:t>
            </a:r>
            <a:r>
              <a:rPr lang="en-US" sz="2400" dirty="0">
                <a:solidFill>
                  <a:srgbClr val="000000"/>
                </a:solidFill>
                <a:latin typeface="Arimo Bold"/>
              </a:rPr>
              <a:t> КДБ </a:t>
            </a:r>
            <a:r>
              <a:rPr lang="en-US" sz="2400" dirty="0" err="1">
                <a:solidFill>
                  <a:srgbClr val="000000"/>
                </a:solidFill>
                <a:latin typeface="Arimo Bold"/>
              </a:rPr>
              <a:t>був</a:t>
            </a:r>
            <a:r>
              <a:rPr lang="en-US" sz="2400" dirty="0">
                <a:solidFill>
                  <a:srgbClr val="000000"/>
                </a:solidFill>
                <a:latin typeface="Arimo Bold"/>
              </a:rPr>
              <a:t> </a:t>
            </a:r>
            <a:r>
              <a:rPr lang="en-US" sz="2400" dirty="0" err="1">
                <a:solidFill>
                  <a:srgbClr val="000000"/>
                </a:solidFill>
                <a:latin typeface="Arimo Bold"/>
              </a:rPr>
              <a:t>знищений</a:t>
            </a:r>
            <a:r>
              <a:rPr lang="en-US" sz="2400" dirty="0">
                <a:solidFill>
                  <a:srgbClr val="000000"/>
                </a:solidFill>
                <a:latin typeface="Arimo Bold"/>
              </a:rPr>
              <a:t> </a:t>
            </a:r>
            <a:r>
              <a:rPr lang="en-US" sz="2400" dirty="0" err="1">
                <a:solidFill>
                  <a:srgbClr val="000000"/>
                </a:solidFill>
                <a:latin typeface="Arimo Bold"/>
              </a:rPr>
              <a:t>поет</a:t>
            </a:r>
            <a:r>
              <a:rPr lang="en-US" sz="2400" dirty="0">
                <a:solidFill>
                  <a:srgbClr val="000000"/>
                </a:solidFill>
                <a:latin typeface="Arimo Bold"/>
              </a:rPr>
              <a:t> і </a:t>
            </a:r>
            <a:r>
              <a:rPr lang="en-US" sz="2400" dirty="0" err="1">
                <a:solidFill>
                  <a:srgbClr val="000000"/>
                </a:solidFill>
                <a:latin typeface="Arimo Bold"/>
              </a:rPr>
              <a:t>композитор</a:t>
            </a:r>
            <a:r>
              <a:rPr lang="en-US" sz="2400" dirty="0">
                <a:solidFill>
                  <a:srgbClr val="000000"/>
                </a:solidFill>
                <a:latin typeface="Arimo Bold"/>
              </a:rPr>
              <a:t> В. </a:t>
            </a:r>
            <a:r>
              <a:rPr lang="en-US" sz="2400" dirty="0" err="1">
                <a:solidFill>
                  <a:srgbClr val="000000"/>
                </a:solidFill>
                <a:latin typeface="Arimo Bold"/>
              </a:rPr>
              <a:t>Івасюк</a:t>
            </a:r>
            <a:r>
              <a:rPr lang="en-US" sz="2400" dirty="0">
                <a:solidFill>
                  <a:srgbClr val="000000"/>
                </a:solidFill>
                <a:latin typeface="Arimo Bold"/>
              </a:rPr>
              <a:t>. </a:t>
            </a:r>
            <a:r>
              <a:rPr lang="en-US" sz="2400" dirty="0" err="1">
                <a:solidFill>
                  <a:srgbClr val="000000"/>
                </a:solidFill>
                <a:latin typeface="Arimo Bold"/>
              </a:rPr>
              <a:t>Його</a:t>
            </a:r>
            <a:r>
              <a:rPr lang="en-US" sz="2400" dirty="0">
                <a:solidFill>
                  <a:srgbClr val="000000"/>
                </a:solidFill>
                <a:latin typeface="Arimo Bold"/>
              </a:rPr>
              <a:t> </a:t>
            </a:r>
            <a:r>
              <a:rPr lang="en-US" sz="2400" dirty="0" err="1">
                <a:solidFill>
                  <a:srgbClr val="000000"/>
                </a:solidFill>
                <a:latin typeface="Arimo Bold"/>
              </a:rPr>
              <a:t>смерть</a:t>
            </a:r>
            <a:r>
              <a:rPr lang="en-US" sz="2400" dirty="0">
                <a:solidFill>
                  <a:srgbClr val="000000"/>
                </a:solidFill>
                <a:latin typeface="Arimo Bold"/>
              </a:rPr>
              <a:t> </a:t>
            </a:r>
            <a:r>
              <a:rPr lang="en-US" sz="2400" dirty="0" err="1">
                <a:solidFill>
                  <a:srgbClr val="000000"/>
                </a:solidFill>
                <a:latin typeface="Arimo Bold"/>
              </a:rPr>
              <a:t>було</a:t>
            </a:r>
            <a:r>
              <a:rPr lang="en-US" sz="2400" dirty="0">
                <a:solidFill>
                  <a:srgbClr val="000000"/>
                </a:solidFill>
                <a:latin typeface="Arimo Bold"/>
              </a:rPr>
              <a:t> </a:t>
            </a:r>
            <a:r>
              <a:rPr lang="en-US" sz="2400" dirty="0" err="1">
                <a:solidFill>
                  <a:srgbClr val="000000"/>
                </a:solidFill>
                <a:latin typeface="Arimo Bold"/>
              </a:rPr>
              <a:t>інсценізовано</a:t>
            </a:r>
            <a:r>
              <a:rPr lang="en-US" sz="2400" dirty="0">
                <a:solidFill>
                  <a:srgbClr val="000000"/>
                </a:solidFill>
                <a:latin typeface="Arimo Bold"/>
              </a:rPr>
              <a:t> </a:t>
            </a:r>
            <a:r>
              <a:rPr lang="en-US" sz="2400" dirty="0" err="1">
                <a:solidFill>
                  <a:srgbClr val="000000"/>
                </a:solidFill>
                <a:latin typeface="Arimo Bold"/>
              </a:rPr>
              <a:t>під</a:t>
            </a:r>
            <a:r>
              <a:rPr lang="en-US" sz="2400" dirty="0">
                <a:solidFill>
                  <a:srgbClr val="000000"/>
                </a:solidFill>
                <a:latin typeface="Arimo Bold"/>
              </a:rPr>
              <a:t> </a:t>
            </a:r>
            <a:r>
              <a:rPr lang="en-US" sz="2400" dirty="0" err="1">
                <a:solidFill>
                  <a:srgbClr val="000000"/>
                </a:solidFill>
                <a:latin typeface="Arimo Bold"/>
              </a:rPr>
              <a:t>самогубство</a:t>
            </a:r>
            <a:r>
              <a:rPr lang="en-US" sz="2400" dirty="0">
                <a:solidFill>
                  <a:srgbClr val="000000"/>
                </a:solidFill>
                <a:latin typeface="Arimo Bold"/>
              </a:rPr>
              <a:t>. </a:t>
            </a:r>
          </a:p>
        </p:txBody>
      </p:sp>
      <p:sp>
        <p:nvSpPr>
          <p:cNvPr id="6" name="TextBox 6"/>
          <p:cNvSpPr txBox="1"/>
          <p:nvPr/>
        </p:nvSpPr>
        <p:spPr>
          <a:xfrm>
            <a:off x="9250413" y="8633670"/>
            <a:ext cx="8432349" cy="1361103"/>
          </a:xfrm>
          <a:prstGeom prst="rect">
            <a:avLst/>
          </a:prstGeom>
        </p:spPr>
        <p:txBody>
          <a:bodyPr lIns="0" tIns="0" rIns="0" bIns="0" rtlCol="0" anchor="t">
            <a:spAutoFit/>
          </a:bodyPr>
          <a:lstStyle/>
          <a:p>
            <a:pPr algn="ctr">
              <a:lnSpc>
                <a:spcPts val="3599"/>
              </a:lnSpc>
            </a:pPr>
            <a:r>
              <a:rPr lang="en-US" sz="2601">
                <a:solidFill>
                  <a:srgbClr val="000000"/>
                </a:solidFill>
                <a:latin typeface="Arimo Bold"/>
              </a:rPr>
              <a:t>Івасюк: "Ми з колиски — націоналісти, якщо матері співають українські колискові. Тому нас перевиховують у концтаборах"</a:t>
            </a:r>
          </a:p>
        </p:txBody>
      </p:sp>
      <p:sp>
        <p:nvSpPr>
          <p:cNvPr id="7" name="TextBox 7"/>
          <p:cNvSpPr txBox="1"/>
          <p:nvPr/>
        </p:nvSpPr>
        <p:spPr>
          <a:xfrm>
            <a:off x="442322" y="8629555"/>
            <a:ext cx="8686733" cy="1370400"/>
          </a:xfrm>
          <a:prstGeom prst="rect">
            <a:avLst/>
          </a:prstGeom>
        </p:spPr>
        <p:txBody>
          <a:bodyPr lIns="0" tIns="0" rIns="0" bIns="0" rtlCol="0" anchor="t">
            <a:spAutoFit/>
          </a:bodyPr>
          <a:lstStyle/>
          <a:p>
            <a:pPr algn="l">
              <a:lnSpc>
                <a:spcPts val="3600"/>
              </a:lnSpc>
            </a:pPr>
            <a:r>
              <a:rPr lang="en-US" sz="2599">
                <a:solidFill>
                  <a:srgbClr val="000000"/>
                </a:solidFill>
                <a:latin typeface="Arimo Bold"/>
              </a:rPr>
              <a:t>“Українська пісня мусить пережити метаморфози в </a:t>
            </a:r>
          </a:p>
          <a:p>
            <a:pPr algn="l">
              <a:lnSpc>
                <a:spcPts val="3600"/>
              </a:lnSpc>
            </a:pPr>
            <a:r>
              <a:rPr lang="en-US" sz="2599">
                <a:solidFill>
                  <a:srgbClr val="000000"/>
                </a:solidFill>
                <a:latin typeface="Arimo Bold"/>
              </a:rPr>
              <a:t>теперішньому, щоб вижити в майбутньому..”</a:t>
            </a:r>
          </a:p>
          <a:p>
            <a:pPr algn="ctr">
              <a:lnSpc>
                <a:spcPts val="3600"/>
              </a:lnSpc>
            </a:pPr>
            <a:r>
              <a:rPr lang="en-US" sz="2599">
                <a:solidFill>
                  <a:srgbClr val="000000"/>
                </a:solidFill>
                <a:latin typeface="Arimo Bold"/>
              </a:rPr>
              <a:t> М. Леонтович </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FFFFFC"/>
        </a:solidFill>
        <a:effectLst/>
      </p:bgPr>
    </p:bg>
    <p:spTree>
      <p:nvGrpSpPr>
        <p:cNvPr id="1" name=""/>
        <p:cNvGrpSpPr/>
        <p:nvPr/>
      </p:nvGrpSpPr>
      <p:grpSpPr>
        <a:xfrm>
          <a:off x="0" y="0"/>
          <a:ext cx="0" cy="0"/>
          <a:chOff x="0" y="0"/>
          <a:chExt cx="0" cy="0"/>
        </a:xfrm>
      </p:grpSpPr>
      <p:sp>
        <p:nvSpPr>
          <p:cNvPr id="2" name="Freeform 2"/>
          <p:cNvSpPr/>
          <p:nvPr/>
        </p:nvSpPr>
        <p:spPr>
          <a:xfrm>
            <a:off x="-250660" y="-495300"/>
            <a:ext cx="18907125" cy="11975830"/>
          </a:xfrm>
          <a:custGeom>
            <a:avLst/>
            <a:gdLst/>
            <a:ahLst/>
            <a:cxnLst/>
            <a:rect l="l" t="t" r="r" b="b"/>
            <a:pathLst>
              <a:path w="18907125" h="18878550">
                <a:moveTo>
                  <a:pt x="0" y="0"/>
                </a:moveTo>
                <a:lnTo>
                  <a:pt x="18907125" y="0"/>
                </a:lnTo>
                <a:lnTo>
                  <a:pt x="18907125" y="18878550"/>
                </a:lnTo>
                <a:lnTo>
                  <a:pt x="0" y="18878550"/>
                </a:lnTo>
                <a:lnTo>
                  <a:pt x="0" y="0"/>
                </a:lnTo>
                <a:close/>
              </a:path>
            </a:pathLst>
          </a:custGeom>
          <a:blipFill>
            <a:blip r:embed="rId2">
              <a:alphaModFix amt="77000"/>
            </a:blip>
            <a:stretch>
              <a:fillRect/>
            </a:stretch>
          </a:blipFill>
        </p:spPr>
      </p:sp>
      <p:grpSp>
        <p:nvGrpSpPr>
          <p:cNvPr id="3" name="Group 3"/>
          <p:cNvGrpSpPr>
            <a:grpSpLocks noChangeAspect="1"/>
          </p:cNvGrpSpPr>
          <p:nvPr/>
        </p:nvGrpSpPr>
        <p:grpSpPr>
          <a:xfrm rot="355920">
            <a:off x="-492471" y="-726386"/>
            <a:ext cx="19253140" cy="11930272"/>
            <a:chOff x="0" y="0"/>
            <a:chExt cx="25670853" cy="15907029"/>
          </a:xfrm>
        </p:grpSpPr>
        <p:sp>
          <p:nvSpPr>
            <p:cNvPr id="4" name="Freeform 4"/>
            <p:cNvSpPr/>
            <p:nvPr/>
          </p:nvSpPr>
          <p:spPr>
            <a:xfrm>
              <a:off x="0" y="0"/>
              <a:ext cx="25670890" cy="15907004"/>
            </a:xfrm>
            <a:custGeom>
              <a:avLst/>
              <a:gdLst/>
              <a:ahLst/>
              <a:cxnLst/>
              <a:rect l="l" t="t" r="r" b="b"/>
              <a:pathLst>
                <a:path w="25670890" h="15907004">
                  <a:moveTo>
                    <a:pt x="0" y="2264410"/>
                  </a:moveTo>
                  <a:lnTo>
                    <a:pt x="1417447" y="15907004"/>
                  </a:lnTo>
                  <a:lnTo>
                    <a:pt x="25670890" y="13387197"/>
                  </a:lnTo>
                  <a:lnTo>
                    <a:pt x="24317833" y="364109"/>
                  </a:lnTo>
                  <a:lnTo>
                    <a:pt x="21795487" y="0"/>
                  </a:lnTo>
                  <a:close/>
                </a:path>
              </a:pathLst>
            </a:custGeom>
            <a:blipFill>
              <a:blip r:embed="rId3"/>
              <a:stretch>
                <a:fillRect l="-90372" t="-37237" r="-111773" b="-101815"/>
              </a:stretch>
            </a:blipFill>
          </p:spPr>
        </p:sp>
      </p:grpSp>
      <p:sp>
        <p:nvSpPr>
          <p:cNvPr id="5" name="Freeform 5"/>
          <p:cNvSpPr/>
          <p:nvPr/>
        </p:nvSpPr>
        <p:spPr>
          <a:xfrm>
            <a:off x="1028700" y="4938941"/>
            <a:ext cx="4200525" cy="4857750"/>
          </a:xfrm>
          <a:custGeom>
            <a:avLst/>
            <a:gdLst/>
            <a:ahLst/>
            <a:cxnLst/>
            <a:rect l="l" t="t" r="r" b="b"/>
            <a:pathLst>
              <a:path w="4200525" h="4857750">
                <a:moveTo>
                  <a:pt x="0" y="0"/>
                </a:moveTo>
                <a:lnTo>
                  <a:pt x="4200525" y="0"/>
                </a:lnTo>
                <a:lnTo>
                  <a:pt x="4200525" y="4857750"/>
                </a:lnTo>
                <a:lnTo>
                  <a:pt x="0" y="4857750"/>
                </a:lnTo>
                <a:lnTo>
                  <a:pt x="0" y="0"/>
                </a:lnTo>
                <a:close/>
              </a:path>
            </a:pathLst>
          </a:custGeom>
          <a:blipFill>
            <a:blip r:embed="rId4"/>
            <a:stretch>
              <a:fillRect/>
            </a:stretch>
          </a:blipFill>
        </p:spPr>
      </p:sp>
      <p:sp>
        <p:nvSpPr>
          <p:cNvPr id="6" name="Freeform 6"/>
          <p:cNvSpPr/>
          <p:nvPr/>
        </p:nvSpPr>
        <p:spPr>
          <a:xfrm>
            <a:off x="10372125" y="4880686"/>
            <a:ext cx="7362825" cy="4972050"/>
          </a:xfrm>
          <a:custGeom>
            <a:avLst/>
            <a:gdLst/>
            <a:ahLst/>
            <a:cxnLst/>
            <a:rect l="l" t="t" r="r" b="b"/>
            <a:pathLst>
              <a:path w="7362825" h="4972050">
                <a:moveTo>
                  <a:pt x="0" y="0"/>
                </a:moveTo>
                <a:lnTo>
                  <a:pt x="7362825" y="0"/>
                </a:lnTo>
                <a:lnTo>
                  <a:pt x="7362825" y="4972050"/>
                </a:lnTo>
                <a:lnTo>
                  <a:pt x="0" y="4972050"/>
                </a:lnTo>
                <a:lnTo>
                  <a:pt x="0" y="0"/>
                </a:lnTo>
                <a:close/>
              </a:path>
            </a:pathLst>
          </a:custGeom>
          <a:blipFill>
            <a:blip r:embed="rId5"/>
            <a:stretch>
              <a:fillRect/>
            </a:stretch>
          </a:blipFill>
        </p:spPr>
      </p:sp>
      <p:sp>
        <p:nvSpPr>
          <p:cNvPr id="7" name="Freeform 7"/>
          <p:cNvSpPr/>
          <p:nvPr/>
        </p:nvSpPr>
        <p:spPr>
          <a:xfrm>
            <a:off x="5862885" y="4880686"/>
            <a:ext cx="3876675" cy="4972050"/>
          </a:xfrm>
          <a:custGeom>
            <a:avLst/>
            <a:gdLst/>
            <a:ahLst/>
            <a:cxnLst/>
            <a:rect l="l" t="t" r="r" b="b"/>
            <a:pathLst>
              <a:path w="3876675" h="4972050">
                <a:moveTo>
                  <a:pt x="0" y="0"/>
                </a:moveTo>
                <a:lnTo>
                  <a:pt x="3876675" y="0"/>
                </a:lnTo>
                <a:lnTo>
                  <a:pt x="3876675" y="4972050"/>
                </a:lnTo>
                <a:lnTo>
                  <a:pt x="0" y="4972050"/>
                </a:lnTo>
                <a:lnTo>
                  <a:pt x="0" y="0"/>
                </a:lnTo>
                <a:close/>
              </a:path>
            </a:pathLst>
          </a:custGeom>
          <a:blipFill>
            <a:blip r:embed="rId6"/>
            <a:stretch>
              <a:fillRect/>
            </a:stretch>
          </a:blipFill>
        </p:spPr>
      </p:sp>
      <p:sp>
        <p:nvSpPr>
          <p:cNvPr id="8" name="TextBox 8"/>
          <p:cNvSpPr txBox="1"/>
          <p:nvPr/>
        </p:nvSpPr>
        <p:spPr>
          <a:xfrm>
            <a:off x="2133600" y="516169"/>
            <a:ext cx="12918701" cy="1154162"/>
          </a:xfrm>
          <a:prstGeom prst="rect">
            <a:avLst/>
          </a:prstGeom>
        </p:spPr>
        <p:txBody>
          <a:bodyPr wrap="square" lIns="0" tIns="0" rIns="0" bIns="0" rtlCol="0" anchor="t">
            <a:spAutoFit/>
          </a:bodyPr>
          <a:lstStyle/>
          <a:p>
            <a:pPr algn="l">
              <a:lnSpc>
                <a:spcPts val="5047"/>
              </a:lnSpc>
            </a:pPr>
            <a:r>
              <a:rPr lang="en-US" sz="3495" dirty="0" err="1">
                <a:solidFill>
                  <a:srgbClr val="FF3131"/>
                </a:solidFill>
                <a:latin typeface="Arimo Bold"/>
              </a:rPr>
              <a:t>Кремль</a:t>
            </a:r>
            <a:r>
              <a:rPr lang="en-US" sz="3495" dirty="0">
                <a:solidFill>
                  <a:srgbClr val="FF3131"/>
                </a:solidFill>
                <a:latin typeface="Arimo Bold"/>
              </a:rPr>
              <a:t> </a:t>
            </a:r>
            <a:r>
              <a:rPr lang="en-US" sz="3495" dirty="0" err="1">
                <a:solidFill>
                  <a:srgbClr val="FF3131"/>
                </a:solidFill>
                <a:latin typeface="Arimo Bold"/>
              </a:rPr>
              <a:t>знищував</a:t>
            </a:r>
            <a:r>
              <a:rPr lang="en-US" sz="3495" dirty="0">
                <a:solidFill>
                  <a:srgbClr val="FF3131"/>
                </a:solidFill>
                <a:latin typeface="Arimo Bold"/>
              </a:rPr>
              <a:t> </a:t>
            </a:r>
            <a:r>
              <a:rPr lang="en-US" sz="3495" dirty="0" err="1">
                <a:solidFill>
                  <a:srgbClr val="FF3131"/>
                </a:solidFill>
                <a:latin typeface="Arimo Bold"/>
              </a:rPr>
              <a:t>українських</a:t>
            </a:r>
            <a:r>
              <a:rPr lang="en-US" sz="3495" dirty="0">
                <a:solidFill>
                  <a:srgbClr val="FF3131"/>
                </a:solidFill>
                <a:latin typeface="Arimo Bold"/>
              </a:rPr>
              <a:t> </a:t>
            </a:r>
            <a:r>
              <a:rPr lang="en-US" sz="3495" dirty="0" err="1">
                <a:solidFill>
                  <a:srgbClr val="FF3131"/>
                </a:solidFill>
                <a:latin typeface="Arimo Bold"/>
              </a:rPr>
              <a:t>митців</a:t>
            </a:r>
            <a:r>
              <a:rPr lang="en-US" sz="3495" dirty="0">
                <a:solidFill>
                  <a:srgbClr val="FF3131"/>
                </a:solidFill>
                <a:latin typeface="Arimo Bold"/>
              </a:rPr>
              <a:t> </a:t>
            </a:r>
            <a:r>
              <a:rPr lang="en-US" sz="3495" dirty="0" err="1">
                <a:solidFill>
                  <a:srgbClr val="FF3131"/>
                </a:solidFill>
                <a:latin typeface="Arimo Bold"/>
              </a:rPr>
              <a:t>лише</a:t>
            </a:r>
            <a:r>
              <a:rPr lang="en-US" sz="3495" dirty="0">
                <a:solidFill>
                  <a:srgbClr val="FF3131"/>
                </a:solidFill>
                <a:latin typeface="Arimo Bold"/>
              </a:rPr>
              <a:t> в 1930-х?</a:t>
            </a:r>
          </a:p>
          <a:p>
            <a:pPr algn="l">
              <a:lnSpc>
                <a:spcPts val="3993"/>
              </a:lnSpc>
            </a:pPr>
            <a:r>
              <a:rPr lang="en-US" sz="2765" dirty="0">
                <a:solidFill>
                  <a:srgbClr val="000000"/>
                </a:solidFill>
                <a:latin typeface="Arimo Bold"/>
              </a:rPr>
              <a:t> </a:t>
            </a:r>
          </a:p>
        </p:txBody>
      </p:sp>
      <p:sp>
        <p:nvSpPr>
          <p:cNvPr id="9" name="TextBox 9"/>
          <p:cNvSpPr txBox="1"/>
          <p:nvPr/>
        </p:nvSpPr>
        <p:spPr>
          <a:xfrm>
            <a:off x="1349683" y="1624813"/>
            <a:ext cx="15588520" cy="2739533"/>
          </a:xfrm>
          <a:prstGeom prst="rect">
            <a:avLst/>
          </a:prstGeom>
        </p:spPr>
        <p:txBody>
          <a:bodyPr lIns="0" tIns="0" rIns="0" bIns="0" rtlCol="0" anchor="t">
            <a:spAutoFit/>
          </a:bodyPr>
          <a:lstStyle/>
          <a:p>
            <a:pPr algn="ctr">
              <a:lnSpc>
                <a:spcPts val="3600"/>
              </a:lnSpc>
            </a:pPr>
            <a:r>
              <a:rPr lang="en-US" sz="2582">
                <a:solidFill>
                  <a:srgbClr val="000000"/>
                </a:solidFill>
                <a:latin typeface="Arimo Bold"/>
              </a:rPr>
              <a:t>1963 рік. Від наслідків побиття міліціонерами у сфабрикованій справі помер молодий поет Василь Симоненко. </a:t>
            </a:r>
          </a:p>
          <a:p>
            <a:pPr algn="ctr">
              <a:lnSpc>
                <a:spcPts val="3600"/>
              </a:lnSpc>
            </a:pPr>
            <a:r>
              <a:rPr lang="en-US" sz="2582">
                <a:solidFill>
                  <a:srgbClr val="000000"/>
                </a:solidFill>
                <a:latin typeface="Arimo Bold"/>
              </a:rPr>
              <a:t>1970. Загинула художниця Алла Горська. Справа про насильницьку смерть мисткині була швидко закрита.</a:t>
            </a:r>
          </a:p>
          <a:p>
            <a:pPr algn="ctr">
              <a:lnSpc>
                <a:spcPts val="3600"/>
              </a:lnSpc>
            </a:pPr>
            <a:r>
              <a:rPr lang="en-US" sz="2582">
                <a:solidFill>
                  <a:srgbClr val="000000"/>
                </a:solidFill>
                <a:latin typeface="Arimo Bold"/>
              </a:rPr>
              <a:t>Поет Василь Стус загинув від ненадання медичної допомоги у виправній колонії «Перм-6» уже в часи горбачовської Перебудови в 1985 році.</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6C785"/>
        </a:solidFill>
        <a:effectLst/>
      </p:bgPr>
    </p:bg>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8288000">
                <a:moveTo>
                  <a:pt x="0" y="0"/>
                </a:moveTo>
                <a:lnTo>
                  <a:pt x="18288000" y="0"/>
                </a:lnTo>
                <a:lnTo>
                  <a:pt x="18288000" y="18288000"/>
                </a:lnTo>
                <a:lnTo>
                  <a:pt x="0" y="18288000"/>
                </a:lnTo>
                <a:lnTo>
                  <a:pt x="0" y="0"/>
                </a:lnTo>
                <a:close/>
              </a:path>
            </a:pathLst>
          </a:custGeom>
          <a:blipFill>
            <a:blip r:embed="rId2">
              <a:alphaModFix amt="99000"/>
            </a:blip>
            <a:stretch>
              <a:fillRect/>
            </a:stretch>
          </a:blipFill>
        </p:spPr>
      </p:sp>
      <p:sp>
        <p:nvSpPr>
          <p:cNvPr id="4" name="TextBox 4"/>
          <p:cNvSpPr txBox="1"/>
          <p:nvPr/>
        </p:nvSpPr>
        <p:spPr>
          <a:xfrm>
            <a:off x="2058200" y="1845078"/>
            <a:ext cx="15269728" cy="3415703"/>
          </a:xfrm>
          <a:prstGeom prst="rect">
            <a:avLst/>
          </a:prstGeom>
        </p:spPr>
        <p:txBody>
          <a:bodyPr lIns="0" tIns="0" rIns="0" bIns="0" rtlCol="0" anchor="t">
            <a:spAutoFit/>
          </a:bodyPr>
          <a:lstStyle/>
          <a:p>
            <a:pPr algn="ctr">
              <a:lnSpc>
                <a:spcPts val="4499"/>
              </a:lnSpc>
            </a:pPr>
            <a:r>
              <a:rPr lang="en-US" sz="3218">
                <a:solidFill>
                  <a:srgbClr val="000000"/>
                </a:solidFill>
                <a:latin typeface="Arimo"/>
              </a:rPr>
              <a:t>Тож, ми бачимо, які жахливі дії й наслідки несе рядянська дійсність. Свобода нашої країни виборена життями сотень тисяч особистостей, незгодних з диктаторським устроєм. Наш обов’язок - пам’ятати про це... Бережіть та цінуйте свою країну, поважайте власні традиції, переходьте на свою рідну мову й не популяризуйте мову агресора! Пам'ятайте, якою ціною дається нам свобода, як щодня відстоюється наше право жити у вільній країні.</a:t>
            </a:r>
          </a:p>
        </p:txBody>
      </p:sp>
      <p:sp>
        <p:nvSpPr>
          <p:cNvPr id="5" name="TextBox 5"/>
          <p:cNvSpPr txBox="1"/>
          <p:nvPr/>
        </p:nvSpPr>
        <p:spPr>
          <a:xfrm>
            <a:off x="5026266" y="733396"/>
            <a:ext cx="7732709" cy="908333"/>
          </a:xfrm>
          <a:prstGeom prst="rect">
            <a:avLst/>
          </a:prstGeom>
        </p:spPr>
        <p:txBody>
          <a:bodyPr lIns="0" tIns="0" rIns="0" bIns="0" rtlCol="0" anchor="t">
            <a:spAutoFit/>
          </a:bodyPr>
          <a:lstStyle/>
          <a:p>
            <a:pPr algn="l">
              <a:lnSpc>
                <a:spcPts val="7279"/>
              </a:lnSpc>
            </a:pPr>
            <a:r>
              <a:rPr lang="en-US" sz="5199">
                <a:solidFill>
                  <a:srgbClr val="000000"/>
                </a:solidFill>
                <a:latin typeface="PT Serif Bold"/>
              </a:rPr>
              <a:t>Свобода, омита кров’ю</a:t>
            </a: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62800" y="5669280"/>
            <a:ext cx="4627400" cy="39115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FFFFC"/>
        </a:solidFill>
        <a:effectLst/>
      </p:bgPr>
    </p:bg>
    <p:spTree>
      <p:nvGrpSpPr>
        <p:cNvPr id="1" name=""/>
        <p:cNvGrpSpPr/>
        <p:nvPr/>
      </p:nvGrpSpPr>
      <p:grpSpPr>
        <a:xfrm>
          <a:off x="0" y="0"/>
          <a:ext cx="0" cy="0"/>
          <a:chOff x="0" y="0"/>
          <a:chExt cx="0" cy="0"/>
        </a:xfrm>
      </p:grpSpPr>
      <p:sp>
        <p:nvSpPr>
          <p:cNvPr id="2" name="Freeform 2"/>
          <p:cNvSpPr/>
          <p:nvPr/>
        </p:nvSpPr>
        <p:spPr>
          <a:xfrm>
            <a:off x="0" y="0"/>
            <a:ext cx="18288000" cy="12182475"/>
          </a:xfrm>
          <a:custGeom>
            <a:avLst/>
            <a:gdLst/>
            <a:ahLst/>
            <a:cxnLst/>
            <a:rect l="l" t="t" r="r" b="b"/>
            <a:pathLst>
              <a:path w="18288000" h="12182475">
                <a:moveTo>
                  <a:pt x="0" y="0"/>
                </a:moveTo>
                <a:lnTo>
                  <a:pt x="18288000" y="0"/>
                </a:lnTo>
                <a:lnTo>
                  <a:pt x="18288000" y="12182475"/>
                </a:lnTo>
                <a:lnTo>
                  <a:pt x="0" y="12182475"/>
                </a:lnTo>
                <a:lnTo>
                  <a:pt x="0" y="0"/>
                </a:lnTo>
                <a:close/>
              </a:path>
            </a:pathLst>
          </a:custGeom>
          <a:blipFill>
            <a:blip r:embed="rId2"/>
            <a:stretch>
              <a:fillRect/>
            </a:stretch>
          </a:blipFill>
        </p:spPr>
      </p:sp>
      <p:sp>
        <p:nvSpPr>
          <p:cNvPr id="3" name="TextBox 3"/>
          <p:cNvSpPr txBox="1"/>
          <p:nvPr/>
        </p:nvSpPr>
        <p:spPr>
          <a:xfrm>
            <a:off x="3858168" y="379066"/>
            <a:ext cx="10571550" cy="1847726"/>
          </a:xfrm>
          <a:prstGeom prst="rect">
            <a:avLst/>
          </a:prstGeom>
        </p:spPr>
        <p:txBody>
          <a:bodyPr lIns="0" tIns="0" rIns="0" bIns="0" rtlCol="0" anchor="t">
            <a:spAutoFit/>
          </a:bodyPr>
          <a:lstStyle/>
          <a:p>
            <a:pPr algn="ctr">
              <a:lnSpc>
                <a:spcPts val="7274"/>
              </a:lnSpc>
            </a:pPr>
            <a:r>
              <a:rPr lang="en-US" sz="5199">
                <a:solidFill>
                  <a:srgbClr val="FFFFFC"/>
                </a:solidFill>
                <a:latin typeface="Alegreya Ultra-Bold"/>
              </a:rPr>
              <a:t>Слава усім, хто поклав своє життя за  свободу та майбутнє України!</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D4CCCC"/>
        </a:solidFill>
        <a:effectLst/>
      </p:bgPr>
    </p:bg>
    <p:spTree>
      <p:nvGrpSpPr>
        <p:cNvPr id="1" name=""/>
        <p:cNvGrpSpPr/>
        <p:nvPr/>
      </p:nvGrpSpPr>
      <p:grpSpPr>
        <a:xfrm>
          <a:off x="0" y="0"/>
          <a:ext cx="0" cy="0"/>
          <a:chOff x="0" y="0"/>
          <a:chExt cx="0" cy="0"/>
        </a:xfrm>
      </p:grpSpPr>
      <p:sp>
        <p:nvSpPr>
          <p:cNvPr id="2" name="Freeform 2"/>
          <p:cNvSpPr/>
          <p:nvPr/>
        </p:nvSpPr>
        <p:spPr>
          <a:xfrm>
            <a:off x="14845170" y="7039766"/>
            <a:ext cx="3442830" cy="3247234"/>
          </a:xfrm>
          <a:custGeom>
            <a:avLst/>
            <a:gdLst/>
            <a:ahLst/>
            <a:cxnLst/>
            <a:rect l="l" t="t" r="r" b="b"/>
            <a:pathLst>
              <a:path w="3442830" h="3247234">
                <a:moveTo>
                  <a:pt x="0" y="0"/>
                </a:moveTo>
                <a:lnTo>
                  <a:pt x="3442830" y="0"/>
                </a:lnTo>
                <a:lnTo>
                  <a:pt x="3442830" y="3247234"/>
                </a:lnTo>
                <a:lnTo>
                  <a:pt x="0" y="3247234"/>
                </a:lnTo>
                <a:lnTo>
                  <a:pt x="0" y="0"/>
                </a:lnTo>
                <a:close/>
              </a:path>
            </a:pathLst>
          </a:custGeom>
          <a:blipFill>
            <a:blip r:embed="rId2"/>
            <a:stretch>
              <a:fillRect r="-16474" b="-22610"/>
            </a:stretch>
          </a:blipFill>
        </p:spPr>
      </p:sp>
      <p:grpSp>
        <p:nvGrpSpPr>
          <p:cNvPr id="3" name="Group 3"/>
          <p:cNvGrpSpPr>
            <a:grpSpLocks noChangeAspect="1"/>
          </p:cNvGrpSpPr>
          <p:nvPr/>
        </p:nvGrpSpPr>
        <p:grpSpPr>
          <a:xfrm rot="1228560">
            <a:off x="-908485" y="-669731"/>
            <a:ext cx="2846032" cy="6719411"/>
            <a:chOff x="0" y="0"/>
            <a:chExt cx="3794709" cy="8959215"/>
          </a:xfrm>
        </p:grpSpPr>
        <p:sp>
          <p:nvSpPr>
            <p:cNvPr id="4" name="Freeform 4"/>
            <p:cNvSpPr/>
            <p:nvPr/>
          </p:nvSpPr>
          <p:spPr>
            <a:xfrm>
              <a:off x="0" y="0"/>
              <a:ext cx="3794760" cy="8959215"/>
            </a:xfrm>
            <a:custGeom>
              <a:avLst/>
              <a:gdLst/>
              <a:ahLst/>
              <a:cxnLst/>
              <a:rect l="l" t="t" r="r" b="b"/>
              <a:pathLst>
                <a:path w="3794760" h="8959215">
                  <a:moveTo>
                    <a:pt x="0" y="1359535"/>
                  </a:moveTo>
                  <a:lnTo>
                    <a:pt x="2837815" y="8959215"/>
                  </a:lnTo>
                  <a:lnTo>
                    <a:pt x="3794760" y="8942705"/>
                  </a:lnTo>
                  <a:lnTo>
                    <a:pt x="3700526" y="3457067"/>
                  </a:lnTo>
                  <a:lnTo>
                    <a:pt x="3640963" y="0"/>
                  </a:lnTo>
                  <a:close/>
                </a:path>
              </a:pathLst>
            </a:custGeom>
            <a:blipFill>
              <a:blip r:embed="rId3"/>
              <a:stretch>
                <a:fillRect l="-124818" t="-22640" r="1" b="-1416"/>
              </a:stretch>
            </a:blipFill>
          </p:spPr>
        </p:sp>
      </p:grpSp>
      <p:sp>
        <p:nvSpPr>
          <p:cNvPr id="5" name="TextBox 5"/>
          <p:cNvSpPr txBox="1"/>
          <p:nvPr/>
        </p:nvSpPr>
        <p:spPr>
          <a:xfrm>
            <a:off x="1028700" y="1952015"/>
            <a:ext cx="16196548" cy="7630294"/>
          </a:xfrm>
          <a:prstGeom prst="rect">
            <a:avLst/>
          </a:prstGeom>
        </p:spPr>
        <p:txBody>
          <a:bodyPr lIns="0" tIns="0" rIns="0" bIns="0" rtlCol="0" anchor="t">
            <a:spAutoFit/>
          </a:bodyPr>
          <a:lstStyle/>
          <a:p>
            <a:pPr algn="r">
              <a:lnSpc>
                <a:spcPts val="3369"/>
              </a:lnSpc>
            </a:pPr>
            <a:r>
              <a:rPr lang="en-US" sz="2422" spc="2" dirty="0">
                <a:solidFill>
                  <a:srgbClr val="000000"/>
                </a:solidFill>
                <a:latin typeface="Arimo"/>
              </a:rPr>
              <a:t>1.https://ukrclassic.com.ua/</a:t>
            </a:r>
            <a:r>
              <a:rPr lang="en-US" sz="2422" spc="2" dirty="0" err="1">
                <a:solidFill>
                  <a:srgbClr val="000000"/>
                </a:solidFill>
                <a:latin typeface="Arimo"/>
              </a:rPr>
              <a:t>katalog</a:t>
            </a:r>
            <a:r>
              <a:rPr lang="en-US" sz="2422" spc="2" dirty="0">
                <a:solidFill>
                  <a:srgbClr val="000000"/>
                </a:solidFill>
                <a:latin typeface="Arimo"/>
              </a:rPr>
              <a:t>/</a:t>
            </a:r>
            <a:r>
              <a:rPr lang="en-US" sz="2422" spc="2" dirty="0" err="1">
                <a:solidFill>
                  <a:srgbClr val="000000"/>
                </a:solidFill>
                <a:latin typeface="Arimo"/>
              </a:rPr>
              <a:t>teoriya-literaturi</a:t>
            </a:r>
            <a:r>
              <a:rPr lang="en-US" sz="2422" spc="2" dirty="0">
                <a:solidFill>
                  <a:srgbClr val="000000"/>
                </a:solidFill>
                <a:latin typeface="Arimo"/>
              </a:rPr>
              <a:t>/3480-rozstrilyane-vidrodzhennya-v-ukrajinskij-literaturi </a:t>
            </a:r>
            <a:r>
              <a:rPr lang="en-US" sz="2422" spc="2" dirty="0" err="1">
                <a:solidFill>
                  <a:srgbClr val="000000"/>
                </a:solidFill>
                <a:latin typeface="Arimo"/>
              </a:rPr>
              <a:t>Бібліотека</a:t>
            </a:r>
            <a:endParaRPr lang="en-US" sz="2422" spc="2" dirty="0">
              <a:solidFill>
                <a:srgbClr val="000000"/>
              </a:solidFill>
              <a:latin typeface="Arimo"/>
            </a:endParaRPr>
          </a:p>
          <a:p>
            <a:pPr algn="l">
              <a:lnSpc>
                <a:spcPts val="3369"/>
              </a:lnSpc>
            </a:pPr>
            <a:r>
              <a:rPr lang="en-US" sz="2422" dirty="0" err="1">
                <a:solidFill>
                  <a:srgbClr val="000000"/>
                </a:solidFill>
                <a:latin typeface="Arimo"/>
              </a:rPr>
              <a:t>української</a:t>
            </a:r>
            <a:r>
              <a:rPr lang="en-US" sz="2422" dirty="0">
                <a:solidFill>
                  <a:srgbClr val="000000"/>
                </a:solidFill>
                <a:latin typeface="Arimo"/>
              </a:rPr>
              <a:t> </a:t>
            </a:r>
            <a:r>
              <a:rPr lang="en-US" sz="2422" dirty="0" err="1">
                <a:solidFill>
                  <a:srgbClr val="000000"/>
                </a:solidFill>
                <a:latin typeface="Arimo"/>
              </a:rPr>
              <a:t>літератури</a:t>
            </a:r>
            <a:r>
              <a:rPr lang="en-US" sz="2422" dirty="0">
                <a:solidFill>
                  <a:srgbClr val="000000"/>
                </a:solidFill>
                <a:latin typeface="Arimo"/>
              </a:rPr>
              <a:t> © ukrclassic.com.ua </a:t>
            </a:r>
            <a:endParaRPr lang="uk-UA" sz="2422" dirty="0" smtClean="0">
              <a:solidFill>
                <a:srgbClr val="000000"/>
              </a:solidFill>
              <a:latin typeface="Arimo"/>
            </a:endParaRPr>
          </a:p>
          <a:p>
            <a:pPr algn="l">
              <a:lnSpc>
                <a:spcPts val="3369"/>
              </a:lnSpc>
            </a:pPr>
            <a:r>
              <a:rPr lang="en-US" sz="2422" spc="2" dirty="0" smtClean="0">
                <a:solidFill>
                  <a:srgbClr val="000000"/>
                </a:solidFill>
                <a:latin typeface="Arimo"/>
              </a:rPr>
              <a:t>2.https</a:t>
            </a:r>
            <a:r>
              <a:rPr lang="en-US" sz="2422" spc="2" dirty="0">
                <a:solidFill>
                  <a:srgbClr val="000000"/>
                </a:solidFill>
                <a:latin typeface="Arimo"/>
              </a:rPr>
              <a:t>://mezha.net/</a:t>
            </a:r>
            <a:r>
              <a:rPr lang="en-US" sz="2422" spc="2" dirty="0" err="1">
                <a:solidFill>
                  <a:srgbClr val="000000"/>
                </a:solidFill>
                <a:latin typeface="Arimo"/>
              </a:rPr>
              <a:t>ua</a:t>
            </a:r>
            <a:r>
              <a:rPr lang="en-US" sz="2422" spc="2" dirty="0">
                <a:solidFill>
                  <a:srgbClr val="000000"/>
                </a:solidFill>
                <a:latin typeface="Arimo"/>
              </a:rPr>
              <a:t>/</a:t>
            </a:r>
            <a:r>
              <a:rPr lang="en-US" sz="2422" spc="2" dirty="0" err="1">
                <a:solidFill>
                  <a:srgbClr val="000000"/>
                </a:solidFill>
                <a:latin typeface="Arimo"/>
              </a:rPr>
              <a:t>mysli</a:t>
            </a:r>
            <a:r>
              <a:rPr lang="en-US" sz="2422" spc="2" dirty="0">
                <a:solidFill>
                  <a:srgbClr val="000000"/>
                </a:solidFill>
                <a:latin typeface="Arimo"/>
              </a:rPr>
              <a:t>/rozstriliane-vidrodzhennia-henotsyd-ukrainskoi-intelihentsii-v-urochyshchi-sandarmokh/ </a:t>
            </a:r>
          </a:p>
          <a:p>
            <a:pPr algn="l">
              <a:lnSpc>
                <a:spcPts val="3369"/>
              </a:lnSpc>
            </a:pPr>
            <a:r>
              <a:rPr lang="en-US" sz="2422" dirty="0">
                <a:solidFill>
                  <a:srgbClr val="000000"/>
                </a:solidFill>
                <a:latin typeface="Arimo"/>
              </a:rPr>
              <a:t>3. https://localhistory.org.ua/texts/kolonki/bez-sandarmokhu-iarina-tsimbal/</a:t>
            </a:r>
          </a:p>
          <a:p>
            <a:pPr algn="l">
              <a:lnSpc>
                <a:spcPts val="3369"/>
              </a:lnSpc>
            </a:pPr>
            <a:r>
              <a:rPr lang="en-US" sz="2422" dirty="0">
                <a:solidFill>
                  <a:srgbClr val="000000"/>
                </a:solidFill>
                <a:latin typeface="Arimo"/>
              </a:rPr>
              <a:t>4. https://dovidka.biz.ua/rozstrilyane-vidrodzhennya-predstavnyky</a:t>
            </a:r>
          </a:p>
          <a:p>
            <a:pPr algn="l">
              <a:lnSpc>
                <a:spcPts val="3369"/>
              </a:lnSpc>
            </a:pPr>
            <a:r>
              <a:rPr lang="en-US" sz="2422" spc="2" dirty="0">
                <a:solidFill>
                  <a:srgbClr val="000000"/>
                </a:solidFill>
                <a:latin typeface="Arimo"/>
              </a:rPr>
              <a:t>5.https://24tv.ua/tsvit-natsiyi-yakomu-ne-dali-prorosti-shho-potribno-znati-pro_n2294153 </a:t>
            </a:r>
          </a:p>
          <a:p>
            <a:pPr algn="l">
              <a:lnSpc>
                <a:spcPts val="3369"/>
              </a:lnSpc>
            </a:pPr>
            <a:r>
              <a:rPr lang="en-US" sz="2422" spc="2" dirty="0">
                <a:solidFill>
                  <a:srgbClr val="000000"/>
                </a:solidFill>
                <a:latin typeface="Arimo"/>
              </a:rPr>
              <a:t>6. https://tyzhden.ua/literaturna-dyskusiia-v-sharzhakh-i-parodiiakh/ </a:t>
            </a:r>
          </a:p>
          <a:p>
            <a:pPr algn="l">
              <a:lnSpc>
                <a:spcPts val="3369"/>
              </a:lnSpc>
            </a:pPr>
            <a:r>
              <a:rPr lang="en-US" sz="2422" spc="7" dirty="0">
                <a:solidFill>
                  <a:srgbClr val="000000"/>
                </a:solidFill>
                <a:latin typeface="Arimo"/>
              </a:rPr>
              <a:t>7. http://proslovo.com/timeline </a:t>
            </a:r>
          </a:p>
          <a:p>
            <a:pPr algn="l">
              <a:lnSpc>
                <a:spcPts val="3369"/>
              </a:lnSpc>
            </a:pPr>
            <a:r>
              <a:rPr lang="en-US" sz="2422" spc="4" dirty="0">
                <a:solidFill>
                  <a:srgbClr val="000000"/>
                </a:solidFill>
                <a:latin typeface="Arimo"/>
              </a:rPr>
              <a:t>8. https://uk.wikipedia.org/wiki/Розстріляне_відродження</a:t>
            </a:r>
          </a:p>
          <a:p>
            <a:pPr algn="l">
              <a:lnSpc>
                <a:spcPts val="3369"/>
              </a:lnSpc>
            </a:pPr>
            <a:r>
              <a:rPr lang="en-US" sz="2422" spc="2" dirty="0">
                <a:solidFill>
                  <a:srgbClr val="000000"/>
                </a:solidFill>
                <a:latin typeface="Arimo"/>
              </a:rPr>
              <a:t>9. </a:t>
            </a:r>
            <a:r>
              <a:rPr lang="en-US" sz="2422" spc="2" dirty="0" err="1">
                <a:solidFill>
                  <a:srgbClr val="000000"/>
                </a:solidFill>
                <a:latin typeface="Arimo"/>
              </a:rPr>
              <a:t>Короткометражний</a:t>
            </a:r>
            <a:r>
              <a:rPr lang="en-US" sz="2422" spc="2" dirty="0">
                <a:solidFill>
                  <a:srgbClr val="000000"/>
                </a:solidFill>
                <a:latin typeface="Arimo"/>
              </a:rPr>
              <a:t> </a:t>
            </a:r>
            <a:r>
              <a:rPr lang="en-US" sz="2422" spc="2" dirty="0" err="1">
                <a:solidFill>
                  <a:srgbClr val="000000"/>
                </a:solidFill>
                <a:latin typeface="Arimo"/>
              </a:rPr>
              <a:t>фільм</a:t>
            </a:r>
            <a:r>
              <a:rPr lang="en-US" sz="2422" spc="2" dirty="0">
                <a:solidFill>
                  <a:srgbClr val="000000"/>
                </a:solidFill>
                <a:latin typeface="Arimo"/>
              </a:rPr>
              <a:t> "</a:t>
            </a:r>
            <a:r>
              <a:rPr lang="en-US" sz="2422" spc="2" dirty="0" err="1">
                <a:solidFill>
                  <a:srgbClr val="000000"/>
                </a:solidFill>
                <a:latin typeface="Arimo"/>
              </a:rPr>
              <a:t>Слово</a:t>
            </a:r>
            <a:r>
              <a:rPr lang="en-US" sz="2422" spc="2" dirty="0">
                <a:solidFill>
                  <a:srgbClr val="000000"/>
                </a:solidFill>
                <a:latin typeface="Arimo"/>
              </a:rPr>
              <a:t>" - 2018 https://www.youtube.com/watch?v=Tc1P89uEPq8</a:t>
            </a:r>
          </a:p>
          <a:p>
            <a:pPr algn="l">
              <a:lnSpc>
                <a:spcPts val="3369"/>
              </a:lnSpc>
            </a:pPr>
            <a:r>
              <a:rPr lang="en-US" sz="2422" spc="4" dirty="0">
                <a:solidFill>
                  <a:srgbClr val="000000"/>
                </a:solidFill>
                <a:latin typeface="Arimo"/>
              </a:rPr>
              <a:t>10.Документальний </a:t>
            </a:r>
            <a:r>
              <a:rPr lang="en-US" sz="2422" spc="4" dirty="0" err="1">
                <a:solidFill>
                  <a:srgbClr val="000000"/>
                </a:solidFill>
                <a:latin typeface="Arimo"/>
              </a:rPr>
              <a:t>фільм</a:t>
            </a:r>
            <a:r>
              <a:rPr lang="en-US" sz="2422" spc="4" dirty="0">
                <a:solidFill>
                  <a:srgbClr val="000000"/>
                </a:solidFill>
                <a:latin typeface="Arimo"/>
              </a:rPr>
              <a:t> “</a:t>
            </a:r>
            <a:r>
              <a:rPr lang="en-US" sz="2422" spc="4" dirty="0" err="1">
                <a:solidFill>
                  <a:srgbClr val="000000"/>
                </a:solidFill>
                <a:latin typeface="Arimo"/>
              </a:rPr>
              <a:t>Будинок</a:t>
            </a:r>
            <a:r>
              <a:rPr lang="en-US" sz="2422" spc="4" dirty="0">
                <a:solidFill>
                  <a:srgbClr val="000000"/>
                </a:solidFill>
                <a:latin typeface="Arimo"/>
              </a:rPr>
              <a:t> </a:t>
            </a:r>
            <a:r>
              <a:rPr lang="en-US" sz="2422" spc="4" dirty="0" err="1">
                <a:solidFill>
                  <a:srgbClr val="000000"/>
                </a:solidFill>
                <a:latin typeface="Arimo"/>
              </a:rPr>
              <a:t>Слово</a:t>
            </a:r>
            <a:r>
              <a:rPr lang="en-US" sz="2422" spc="4" dirty="0">
                <a:solidFill>
                  <a:srgbClr val="000000"/>
                </a:solidFill>
                <a:latin typeface="Arimo"/>
              </a:rPr>
              <a:t>/ "</a:t>
            </a:r>
            <a:r>
              <a:rPr lang="en-US" sz="2422" spc="4" dirty="0" err="1">
                <a:solidFill>
                  <a:srgbClr val="000000"/>
                </a:solidFill>
                <a:latin typeface="Arimo"/>
              </a:rPr>
              <a:t>Slovo</a:t>
            </a:r>
            <a:r>
              <a:rPr lang="en-US" sz="2422" spc="4" dirty="0">
                <a:solidFill>
                  <a:srgbClr val="000000"/>
                </a:solidFill>
                <a:latin typeface="Arimo"/>
              </a:rPr>
              <a:t>" House”</a:t>
            </a:r>
          </a:p>
          <a:p>
            <a:pPr algn="l">
              <a:lnSpc>
                <a:spcPts val="3369"/>
              </a:lnSpc>
            </a:pPr>
            <a:r>
              <a:rPr lang="en-US" sz="2422" spc="4" dirty="0">
                <a:solidFill>
                  <a:srgbClr val="000000"/>
                </a:solidFill>
                <a:latin typeface="Arimo"/>
              </a:rPr>
              <a:t>11. https://www.youtube.com/watch?v=VrAlxSL0aCU&amp;t=437s </a:t>
            </a:r>
          </a:p>
          <a:p>
            <a:pPr algn="l">
              <a:lnSpc>
                <a:spcPts val="3508"/>
              </a:lnSpc>
            </a:pPr>
            <a:r>
              <a:rPr lang="en-US" sz="2522" spc="2" dirty="0">
                <a:solidFill>
                  <a:srgbClr val="000000"/>
                </a:solidFill>
                <a:latin typeface="Arimo"/>
              </a:rPr>
              <a:t>12. https://svidomi.in.ua/page/les-kurbas-ta-ioho-teatr-berezil-u-chomu-fenomen</a:t>
            </a:r>
          </a:p>
          <a:p>
            <a:pPr algn="l">
              <a:lnSpc>
                <a:spcPts val="3369"/>
              </a:lnSpc>
            </a:pPr>
            <a:r>
              <a:rPr lang="en-US" sz="2422" spc="2" dirty="0">
                <a:solidFill>
                  <a:srgbClr val="000000"/>
                </a:solidFill>
                <a:latin typeface="Arimo"/>
              </a:rPr>
              <a:t>13. https://disted.edu.vn.ua/media/video/ukr_lit_11_kol/rozstr_vid.html</a:t>
            </a:r>
          </a:p>
          <a:p>
            <a:pPr algn="l">
              <a:lnSpc>
                <a:spcPts val="3369"/>
              </a:lnSpc>
            </a:pPr>
            <a:r>
              <a:rPr lang="en-US" sz="2422" spc="2" dirty="0">
                <a:solidFill>
                  <a:srgbClr val="000000"/>
                </a:solidFill>
                <a:latin typeface="Arimo"/>
              </a:rPr>
              <a:t>14. https://www.radiosvoboda.org/a/tochka-zoru-shchedryk-leontovych/31655826.html</a:t>
            </a:r>
          </a:p>
          <a:p>
            <a:pPr algn="r">
              <a:lnSpc>
                <a:spcPts val="2262"/>
              </a:lnSpc>
            </a:pPr>
            <a:endParaRPr lang="en-US" sz="2422" spc="2" dirty="0">
              <a:solidFill>
                <a:srgbClr val="000000"/>
              </a:solidFill>
              <a:latin typeface="Arimo"/>
            </a:endParaRPr>
          </a:p>
          <a:p>
            <a:pPr algn="l">
              <a:lnSpc>
                <a:spcPts val="6056"/>
              </a:lnSpc>
            </a:pPr>
            <a:r>
              <a:rPr lang="en-US" sz="2422" dirty="0" err="1">
                <a:solidFill>
                  <a:srgbClr val="000000"/>
                </a:solidFill>
                <a:latin typeface="Arimo"/>
              </a:rPr>
              <a:t>Усі</a:t>
            </a:r>
            <a:r>
              <a:rPr lang="en-US" sz="2422" dirty="0">
                <a:solidFill>
                  <a:srgbClr val="000000"/>
                </a:solidFill>
                <a:latin typeface="Arimo"/>
              </a:rPr>
              <a:t> </a:t>
            </a:r>
            <a:r>
              <a:rPr lang="en-US" sz="2422" dirty="0" err="1">
                <a:solidFill>
                  <a:srgbClr val="000000"/>
                </a:solidFill>
                <a:latin typeface="Arimo"/>
              </a:rPr>
              <a:t>зображення</a:t>
            </a:r>
            <a:r>
              <a:rPr lang="en-US" sz="2422" dirty="0">
                <a:solidFill>
                  <a:srgbClr val="000000"/>
                </a:solidFill>
                <a:latin typeface="Arimo"/>
              </a:rPr>
              <a:t> </a:t>
            </a:r>
            <a:r>
              <a:rPr lang="en-US" sz="2422" dirty="0" err="1" smtClean="0">
                <a:solidFill>
                  <a:srgbClr val="000000"/>
                </a:solidFill>
                <a:latin typeface="Arimo"/>
              </a:rPr>
              <a:t>взят</a:t>
            </a:r>
            <a:r>
              <a:rPr lang="uk-UA" sz="2422" dirty="0" smtClean="0">
                <a:solidFill>
                  <a:srgbClr val="000000"/>
                </a:solidFill>
                <a:latin typeface="Arimo"/>
              </a:rPr>
              <a:t>о з</a:t>
            </a:r>
            <a:r>
              <a:rPr lang="en-US" sz="2422" dirty="0" smtClean="0">
                <a:solidFill>
                  <a:srgbClr val="000000"/>
                </a:solidFill>
                <a:latin typeface="Arimo"/>
              </a:rPr>
              <a:t> </a:t>
            </a:r>
            <a:r>
              <a:rPr lang="en-US" sz="2422" dirty="0" err="1">
                <a:solidFill>
                  <a:srgbClr val="000000"/>
                </a:solidFill>
                <a:latin typeface="Arimo"/>
              </a:rPr>
              <a:t>мережі</a:t>
            </a:r>
            <a:r>
              <a:rPr lang="en-US" sz="2422" dirty="0">
                <a:solidFill>
                  <a:srgbClr val="000000"/>
                </a:solidFill>
                <a:latin typeface="Arimo"/>
              </a:rPr>
              <a:t> </a:t>
            </a:r>
            <a:r>
              <a:rPr lang="en-US" sz="2422" dirty="0" err="1">
                <a:solidFill>
                  <a:srgbClr val="000000"/>
                </a:solidFill>
                <a:latin typeface="Arimo"/>
              </a:rPr>
              <a:t>Інтернет</a:t>
            </a:r>
            <a:endParaRPr lang="en-US" sz="2422" dirty="0">
              <a:solidFill>
                <a:srgbClr val="000000"/>
              </a:solidFill>
              <a:latin typeface="Arimo"/>
            </a:endParaRPr>
          </a:p>
        </p:txBody>
      </p:sp>
      <p:sp>
        <p:nvSpPr>
          <p:cNvPr id="6" name="TextBox 6"/>
          <p:cNvSpPr txBox="1"/>
          <p:nvPr/>
        </p:nvSpPr>
        <p:spPr>
          <a:xfrm>
            <a:off x="5153111" y="649853"/>
            <a:ext cx="7981664" cy="796565"/>
          </a:xfrm>
          <a:prstGeom prst="rect">
            <a:avLst/>
          </a:prstGeom>
        </p:spPr>
        <p:txBody>
          <a:bodyPr lIns="0" tIns="0" rIns="0" bIns="0" rtlCol="0" anchor="t">
            <a:spAutoFit/>
          </a:bodyPr>
          <a:lstStyle/>
          <a:p>
            <a:pPr algn="l">
              <a:lnSpc>
                <a:spcPts val="6839"/>
              </a:lnSpc>
            </a:pPr>
            <a:r>
              <a:rPr lang="en-US" sz="4885" dirty="0">
                <a:solidFill>
                  <a:srgbClr val="590E43"/>
                </a:solidFill>
                <a:latin typeface="Arimo Bold"/>
              </a:rPr>
              <a:t> </a:t>
            </a:r>
            <a:r>
              <a:rPr lang="en-US" sz="2400" dirty="0">
                <a:solidFill>
                  <a:srgbClr val="590E43"/>
                </a:solidFill>
                <a:latin typeface="Arimo Bold"/>
              </a:rPr>
              <a:t>ВИКОРИСТАНІ ДЖЕРЕЛА</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TotalTime>
  <Words>2611</Words>
  <Application>Microsoft Office PowerPoint</Application>
  <PresentationFormat>Произвольный</PresentationFormat>
  <Paragraphs>155</Paragraphs>
  <Slides>39</Slides>
  <Notes>0</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39</vt:i4>
      </vt:variant>
    </vt:vector>
  </HeadingPairs>
  <TitlesOfParts>
    <vt:vector size="49" baseType="lpstr">
      <vt:lpstr>Arial</vt:lpstr>
      <vt:lpstr>PT Serif Bold</vt:lpstr>
      <vt:lpstr>Alegreya Bold</vt:lpstr>
      <vt:lpstr>Adlery Pro</vt:lpstr>
      <vt:lpstr>Calibri</vt:lpstr>
      <vt:lpstr>PT Serif</vt:lpstr>
      <vt:lpstr>Arimo</vt:lpstr>
      <vt:lpstr>Alegreya Ultra-Bold</vt:lpstr>
      <vt:lpstr>Arimo Bold</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«Розстріляне відродження» відомі особи та їх творчість.pdf</dc:title>
  <dc:creator>Ольга Шахова</dc:creator>
  <cp:lastModifiedBy>ПК</cp:lastModifiedBy>
  <cp:revision>10</cp:revision>
  <dcterms:created xsi:type="dcterms:W3CDTF">2006-08-16T00:00:00Z</dcterms:created>
  <dcterms:modified xsi:type="dcterms:W3CDTF">2024-03-19T00:07:06Z</dcterms:modified>
  <dc:identifier>DAF_5sstbps</dc:identifier>
</cp:coreProperties>
</file>