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oboto Slab"/>
      <p:regular r:id="rId16"/>
      <p:bold r:id="rId17"/>
    </p:embeddedFont>
    <p:embeddedFont>
      <p:font typeface="Roboto"/>
      <p:regular r:id="rId18"/>
      <p:bold r:id="rId19"/>
      <p:italic r:id="rId20"/>
      <p:boldItalic r:id="rId21"/>
    </p:embeddedFont>
    <p:embeddedFont>
      <p:font typeface="EB Garamond"/>
      <p:regular r:id="rId22"/>
      <p:bold r:id="rId23"/>
      <p:italic r:id="rId24"/>
      <p:boldItalic r:id="rId25"/>
    </p:embeddedFont>
    <p:embeddedFont>
      <p:font typeface="Old Standard TT"/>
      <p:regular r:id="rId26"/>
      <p:bold r:id="rId27"/>
      <p:italic r:id="rId28"/>
    </p:embeddedFont>
    <p:embeddedFont>
      <p:font typeface="Merriweather"/>
      <p:regular r:id="rId29"/>
      <p:bold r:id="rId30"/>
      <p:italic r:id="rId31"/>
      <p:boldItalic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33" roundtripDataSignature="AMtx7miQCC04hS9BAtH+zJ/I/HN6gBKq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italic.fntdata"/><Relationship Id="rId22" Type="http://schemas.openxmlformats.org/officeDocument/2006/relationships/font" Target="fonts/EBGaramond-regular.fntdata"/><Relationship Id="rId21" Type="http://schemas.openxmlformats.org/officeDocument/2006/relationships/font" Target="fonts/Roboto-boldItalic.fntdata"/><Relationship Id="rId24" Type="http://schemas.openxmlformats.org/officeDocument/2006/relationships/font" Target="fonts/EBGaramond-italic.fntdata"/><Relationship Id="rId23" Type="http://schemas.openxmlformats.org/officeDocument/2006/relationships/font" Target="fonts/EBGaramond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OldStandardTT-regular.fntdata"/><Relationship Id="rId25" Type="http://schemas.openxmlformats.org/officeDocument/2006/relationships/font" Target="fonts/EBGaramond-boldItalic.fntdata"/><Relationship Id="rId28" Type="http://schemas.openxmlformats.org/officeDocument/2006/relationships/font" Target="fonts/OldStandardTT-italic.fntdata"/><Relationship Id="rId27" Type="http://schemas.openxmlformats.org/officeDocument/2006/relationships/font" Target="fonts/OldStandardTT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Merriweather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Merriweather-italic.fntdata"/><Relationship Id="rId30" Type="http://schemas.openxmlformats.org/officeDocument/2006/relationships/font" Target="fonts/Merriweather-bold.fntdata"/><Relationship Id="rId11" Type="http://schemas.openxmlformats.org/officeDocument/2006/relationships/slide" Target="slides/slide6.xml"/><Relationship Id="rId33" Type="http://customschemas.google.com/relationships/presentationmetadata" Target="metadata"/><Relationship Id="rId10" Type="http://schemas.openxmlformats.org/officeDocument/2006/relationships/slide" Target="slides/slide5.xml"/><Relationship Id="rId32" Type="http://schemas.openxmlformats.org/officeDocument/2006/relationships/font" Target="fonts/Merriweather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obotoSlab-bold.fntdata"/><Relationship Id="rId16" Type="http://schemas.openxmlformats.org/officeDocument/2006/relationships/font" Target="fonts/RobotoSlab-regular.fntdata"/><Relationship Id="rId19" Type="http://schemas.openxmlformats.org/officeDocument/2006/relationships/font" Target="fonts/Roboto-bold.fntdata"/><Relationship Id="rId18" Type="http://schemas.openxmlformats.org/officeDocument/2006/relationships/font" Target="fonts/Roboto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24f27db5a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24f27db5a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24f27db5aa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" name="Google Shape;66;g324f27db5aa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24f27db5aa_0_2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g324f27db5aa_0_2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24f27db5aa_0_2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" name="Google Shape;79;g324f27db5aa_0_2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24f27db5aa_0_3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g324f27db5aa_0_3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" name="Google Shape;14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3" name="Google Shape;15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24f27db5aa_0_438"/>
          <p:cNvSpPr/>
          <p:nvPr/>
        </p:nvSpPr>
        <p:spPr>
          <a:xfrm>
            <a:off x="1524800" y="672606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g324f27db5aa_0_438"/>
          <p:cNvSpPr/>
          <p:nvPr/>
        </p:nvSpPr>
        <p:spPr>
          <a:xfrm rot="10800000">
            <a:off x="6537563" y="33429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accent5"/>
            </a:solidFill>
            <a:prstDash val="solid"/>
            <a:miter lim="8000"/>
            <a:headEnd len="sm" w="sm" type="none"/>
            <a:tailEnd len="sm" w="sm" type="none"/>
          </a:ln>
        </p:spPr>
      </p:sp>
      <p:cxnSp>
        <p:nvCxnSpPr>
          <p:cNvPr id="12" name="Google Shape;12;g324f27db5aa_0_438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g324f27db5aa_0_438"/>
          <p:cNvSpPr txBox="1"/>
          <p:nvPr>
            <p:ph type="ctrTitle"/>
          </p:nvPr>
        </p:nvSpPr>
        <p:spPr>
          <a:xfrm>
            <a:off x="1680302" y="1188925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4" name="Google Shape;14;g324f27db5aa_0_438"/>
          <p:cNvSpPr txBox="1"/>
          <p:nvPr>
            <p:ph idx="1" type="subTitle"/>
          </p:nvPr>
        </p:nvSpPr>
        <p:spPr>
          <a:xfrm>
            <a:off x="1680302" y="3049450"/>
            <a:ext cx="5783400" cy="9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Roboto Slab"/>
              <a:buNone/>
              <a:defRPr sz="2400">
                <a:solidFill>
                  <a:schemeClr val="accent5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15" name="Google Shape;15;g324f27db5aa_0_4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g324f27db5aa_0_445"/>
          <p:cNvCxnSpPr/>
          <p:nvPr/>
        </p:nvCxnSpPr>
        <p:spPr>
          <a:xfrm>
            <a:off x="4359602" y="281746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g324f27db5aa_0_445"/>
          <p:cNvSpPr txBox="1"/>
          <p:nvPr>
            <p:ph type="title"/>
          </p:nvPr>
        </p:nvSpPr>
        <p:spPr>
          <a:xfrm>
            <a:off x="480750" y="1764950"/>
            <a:ext cx="8222100" cy="90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9" name="Google Shape;19;g324f27db5aa_0_4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oogle Shape;21;g324f27db5aa_0_449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" name="Google Shape;22;g324f27db5aa_0_449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g324f27db5aa_0_449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g324f27db5aa_0_4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Google Shape;26;g324f27db5aa_0_454"/>
          <p:cNvCxnSpPr/>
          <p:nvPr/>
        </p:nvCxnSpPr>
        <p:spPr>
          <a:xfrm>
            <a:off x="492563" y="1260284"/>
            <a:ext cx="4248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" name="Google Shape;27;g324f27db5aa_0_45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g324f27db5aa_0_454"/>
          <p:cNvSpPr txBox="1"/>
          <p:nvPr>
            <p:ph idx="1" type="body"/>
          </p:nvPr>
        </p:nvSpPr>
        <p:spPr>
          <a:xfrm>
            <a:off x="3879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g324f27db5aa_0_454"/>
          <p:cNvSpPr txBox="1"/>
          <p:nvPr>
            <p:ph idx="2" type="body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g324f27db5aa_0_4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g324f27db5aa_0_460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g324f27db5aa_0_46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Google Shape;35;g324f27db5aa_0_463"/>
          <p:cNvCxnSpPr/>
          <p:nvPr/>
        </p:nvCxnSpPr>
        <p:spPr>
          <a:xfrm>
            <a:off x="489218" y="1412277"/>
            <a:ext cx="331500" cy="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" name="Google Shape;36;g324f27db5aa_0_463"/>
          <p:cNvSpPr txBox="1"/>
          <p:nvPr>
            <p:ph type="title"/>
          </p:nvPr>
        </p:nvSpPr>
        <p:spPr>
          <a:xfrm>
            <a:off x="3879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7" name="Google Shape;37;g324f27db5aa_0_463"/>
          <p:cNvSpPr txBox="1"/>
          <p:nvPr>
            <p:ph idx="1" type="body"/>
          </p:nvPr>
        </p:nvSpPr>
        <p:spPr>
          <a:xfrm>
            <a:off x="387900" y="1594025"/>
            <a:ext cx="2808000" cy="268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8" name="Google Shape;38;g324f27db5aa_0_46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324f27db5aa_0_46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1" name="Google Shape;41;g324f27db5aa_0_46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324f27db5aa_0_471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4" name="Google Shape;44;g324f27db5aa_0_471"/>
          <p:cNvCxnSpPr/>
          <p:nvPr/>
        </p:nvCxnSpPr>
        <p:spPr>
          <a:xfrm>
            <a:off x="5029675" y="4495503"/>
            <a:ext cx="540900" cy="0"/>
          </a:xfrm>
          <a:prstGeom prst="straightConnector1">
            <a:avLst/>
          </a:prstGeom>
          <a:noFill/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" name="Google Shape;45;g324f27db5aa_0_471"/>
          <p:cNvSpPr txBox="1"/>
          <p:nvPr>
            <p:ph type="title"/>
          </p:nvPr>
        </p:nvSpPr>
        <p:spPr>
          <a:xfrm>
            <a:off x="265500" y="1209075"/>
            <a:ext cx="4045200" cy="1506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6" name="Google Shape;46;g324f27db5aa_0_471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100"/>
              <a:buNone/>
              <a:defRPr sz="21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47" name="Google Shape;47;g324f27db5aa_0_471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g324f27db5aa_0_47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324f27db5aa_0_478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 Slab"/>
              <a:buNone/>
              <a:defRPr>
                <a:latin typeface="Roboto Slab"/>
                <a:ea typeface="Roboto Slab"/>
                <a:cs typeface="Roboto Slab"/>
                <a:sym typeface="Roboto Slab"/>
              </a:defRPr>
            </a:lvl1pPr>
          </a:lstStyle>
          <a:p/>
        </p:txBody>
      </p:sp>
      <p:sp>
        <p:nvSpPr>
          <p:cNvPr id="51" name="Google Shape;51;g324f27db5aa_0_47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24f27db5aa_0_481"/>
          <p:cNvSpPr/>
          <p:nvPr/>
        </p:nvSpPr>
        <p:spPr>
          <a:xfrm>
            <a:off x="150" y="5076825"/>
            <a:ext cx="9143700" cy="66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g324f27db5aa_0_481"/>
          <p:cNvSpPr txBox="1"/>
          <p:nvPr>
            <p:ph hasCustomPrompt="1" type="title"/>
          </p:nvPr>
        </p:nvSpPr>
        <p:spPr>
          <a:xfrm>
            <a:off x="387900" y="1152450"/>
            <a:ext cx="83682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3000"/>
              <a:buNone/>
              <a:defRPr sz="13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g324f27db5aa_0_481"/>
          <p:cNvSpPr txBox="1"/>
          <p:nvPr>
            <p:ph idx="1" type="body"/>
          </p:nvPr>
        </p:nvSpPr>
        <p:spPr>
          <a:xfrm>
            <a:off x="387900" y="2919450"/>
            <a:ext cx="83682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6" name="Google Shape;56;g324f27db5aa_0_48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24f27db5aa_0_48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rina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324f27db5aa_0_434"/>
          <p:cNvSpPr txBox="1"/>
          <p:nvPr>
            <p:ph type="title"/>
          </p:nvPr>
        </p:nvSpPr>
        <p:spPr>
          <a:xfrm>
            <a:off x="387900" y="458025"/>
            <a:ext cx="83682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 Slab"/>
              <a:buNone/>
              <a:defRPr sz="3000">
                <a:solidFill>
                  <a:schemeClr val="dk1"/>
                </a:solidFill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/>
        </p:txBody>
      </p:sp>
      <p:sp>
        <p:nvSpPr>
          <p:cNvPr id="7" name="Google Shape;7;g324f27db5aa_0_434"/>
          <p:cNvSpPr txBox="1"/>
          <p:nvPr>
            <p:ph idx="1" type="body"/>
          </p:nvPr>
        </p:nvSpPr>
        <p:spPr>
          <a:xfrm>
            <a:off x="387900" y="1489824"/>
            <a:ext cx="8368200" cy="30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  <a:defRPr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●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○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"/>
              <a:buChar char="■"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g324f27db5aa_0_4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Relationship Id="rId4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Relationship Id="rId4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24f27db5aa_0_0"/>
          <p:cNvSpPr txBox="1"/>
          <p:nvPr>
            <p:ph type="ctrTitle"/>
          </p:nvPr>
        </p:nvSpPr>
        <p:spPr>
          <a:xfrm>
            <a:off x="1573152" y="2930225"/>
            <a:ext cx="5783400" cy="1457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400"/>
              <a:t>І.Франко “Захар Беркут” Уславлення патріотизму,сміливості, вірності в образах Захара Беркута,Максима і Мирослави.</a:t>
            </a:r>
            <a:endParaRPr sz="3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24f27db5aa_0_169"/>
          <p:cNvSpPr txBox="1"/>
          <p:nvPr/>
        </p:nvSpPr>
        <p:spPr>
          <a:xfrm>
            <a:off x="311700" y="1235050"/>
            <a:ext cx="3825600" cy="3692100"/>
          </a:xfrm>
          <a:prstGeom prst="rect">
            <a:avLst/>
          </a:prstGeom>
          <a:solidFill>
            <a:srgbClr val="45818E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“Захар Беркут - мудрий ватажок тухольської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громади.”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План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700"/>
              <a:buFont typeface="Georgia"/>
              <a:buAutoNum type="arabicPeriod"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Етимологія імені Захар.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700"/>
              <a:buFont typeface="Georgia"/>
              <a:buAutoNum type="arabicPeriod"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Чому Беркут?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700"/>
              <a:buFont typeface="Georgia"/>
              <a:buAutoNum type="arabicPeriod"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Порівняльна характеристика Тугара Вовка й Захара Беркута.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700"/>
              <a:buFont typeface="Georgia"/>
              <a:buAutoNum type="arabicPeriod"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Хто перемагає: Захар Беркут – батько, чи Захар Беркут – оборонець своєї батьківщини?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-336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700"/>
              <a:buFont typeface="Georgia"/>
              <a:buAutoNum type="arabicPeriod"/>
            </a:pPr>
            <a:r>
              <a:rPr b="0" i="0" lang="ru" sz="17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Сенкан “Захар Беркут”.</a:t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0" i="0" sz="1700" u="none" cap="none" strike="noStrik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69" name="Google Shape;69;g324f27db5aa_0_1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46166" y="1370938"/>
            <a:ext cx="2836250" cy="3420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24f27db5aa_0_224"/>
          <p:cNvSpPr txBox="1"/>
          <p:nvPr>
            <p:ph type="title"/>
          </p:nvPr>
        </p:nvSpPr>
        <p:spPr>
          <a:xfrm>
            <a:off x="311695" y="386372"/>
            <a:ext cx="8520600" cy="613200"/>
          </a:xfrm>
          <a:prstGeom prst="rect">
            <a:avLst/>
          </a:prstGeom>
          <a:solidFill>
            <a:srgbClr val="134F5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/>
              <a:t>Етимологія імені “Захар Беркут ”</a:t>
            </a:r>
            <a:endParaRPr/>
          </a:p>
        </p:txBody>
      </p:sp>
      <p:sp>
        <p:nvSpPr>
          <p:cNvPr id="75" name="Google Shape;75;g324f27db5aa_0_224"/>
          <p:cNvSpPr txBox="1"/>
          <p:nvPr>
            <p:ph idx="1" type="body"/>
          </p:nvPr>
        </p:nvSpPr>
        <p:spPr>
          <a:xfrm>
            <a:off x="311700" y="1304155"/>
            <a:ext cx="8520600" cy="867900"/>
          </a:xfrm>
          <a:prstGeom prst="rect">
            <a:avLst/>
          </a:prstGeom>
          <a:solidFill>
            <a:srgbClr val="45818E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r>
              <a:rPr lang="ru">
                <a:solidFill>
                  <a:srgbClr val="000000"/>
                </a:solidFill>
              </a:rPr>
              <a:t>Це ім'я головного героя “Захара Беркута”.Саме прізвище швидше за все походить від назви птиці беркут.</a:t>
            </a:r>
            <a:endParaRPr>
              <a:solidFill>
                <a:srgbClr val="000000"/>
              </a:solidFill>
            </a:endParaRPr>
          </a:p>
        </p:txBody>
      </p:sp>
      <p:sp>
        <p:nvSpPr>
          <p:cNvPr id="76" name="Google Shape;76;g324f27db5aa_0_224"/>
          <p:cNvSpPr txBox="1"/>
          <p:nvPr/>
        </p:nvSpPr>
        <p:spPr>
          <a:xfrm>
            <a:off x="311711" y="2172043"/>
            <a:ext cx="8520600" cy="2664600"/>
          </a:xfrm>
          <a:prstGeom prst="rect">
            <a:avLst/>
          </a:prstGeom>
          <a:solidFill>
            <a:srgbClr val="45818E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" sz="1800" u="none" cap="none" strike="noStrike">
                <a:latin typeface="Old Standard TT"/>
                <a:ea typeface="Old Standard TT"/>
                <a:cs typeface="Old Standard TT"/>
                <a:sym typeface="Old Standard TT"/>
              </a:rPr>
              <a:t>Чому Беркут?</a:t>
            </a:r>
            <a:endParaRPr b="0" i="0" sz="1800" u="none" cap="none" strike="noStrike">
              <a:latin typeface="Old Standard TT"/>
              <a:ea typeface="Old Standard TT"/>
              <a:cs typeface="Old Standard TT"/>
              <a:sym typeface="Old Standard T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ru" sz="1800" u="none" cap="none" strike="noStrike">
                <a:latin typeface="Old Standard TT"/>
                <a:ea typeface="Old Standard TT"/>
                <a:cs typeface="Old Standard TT"/>
                <a:sym typeface="Old Standard TT"/>
              </a:rPr>
              <a:t>Існує такий дикий птах, як беркут. Чому І.Франко обрав саме прізвище Беркут?  Птах здавна був символом мужності й благородства, його  зображення красувалося на гербах та прапорах. Давні греки уособлювали беркута, як найбільшого з орлів та верховним богом Зевсом. Тому Франко й  вирішив дати прізвище Беркут.</a:t>
            </a:r>
            <a:endParaRPr b="0" i="0" sz="1800" u="none" cap="none" strike="noStrike">
              <a:latin typeface="Old Standard TT"/>
              <a:ea typeface="Old Standard TT"/>
              <a:cs typeface="Old Standard TT"/>
              <a:sym typeface="Old Standard TT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Old Standard TT"/>
              <a:ea typeface="Old Standard TT"/>
              <a:cs typeface="Old Standard TT"/>
              <a:sym typeface="Old Standard T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24f27db5aa_0_280"/>
          <p:cNvSpPr/>
          <p:nvPr/>
        </p:nvSpPr>
        <p:spPr>
          <a:xfrm>
            <a:off x="5634663" y="1395613"/>
            <a:ext cx="3195900" cy="30924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g324f27db5aa_0_280"/>
          <p:cNvSpPr/>
          <p:nvPr/>
        </p:nvSpPr>
        <p:spPr>
          <a:xfrm>
            <a:off x="922725" y="91450"/>
            <a:ext cx="3759300" cy="467400"/>
          </a:xfrm>
          <a:prstGeom prst="rect">
            <a:avLst/>
          </a:prstGeom>
          <a:solidFill>
            <a:srgbClr val="76A5AF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ru" sz="1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Порівняльна характеристика Тугара Вовка й Захара Беркута</a:t>
            </a:r>
            <a:endParaRPr b="1" i="0" sz="14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3" name="Google Shape;83;g324f27db5aa_0_280"/>
          <p:cNvCxnSpPr/>
          <p:nvPr/>
        </p:nvCxnSpPr>
        <p:spPr>
          <a:xfrm flipH="1">
            <a:off x="1071083" y="305474"/>
            <a:ext cx="1500" cy="46137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4" name="Google Shape;84;g324f27db5aa_0_280"/>
          <p:cNvCxnSpPr/>
          <p:nvPr/>
        </p:nvCxnSpPr>
        <p:spPr>
          <a:xfrm>
            <a:off x="1078304" y="853739"/>
            <a:ext cx="3677700" cy="2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5" name="Google Shape;85;g324f27db5aa_0_280"/>
          <p:cNvCxnSpPr/>
          <p:nvPr/>
        </p:nvCxnSpPr>
        <p:spPr>
          <a:xfrm>
            <a:off x="4782863" y="618909"/>
            <a:ext cx="1800" cy="43005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6" name="Google Shape;86;g324f27db5aa_0_280"/>
          <p:cNvCxnSpPr/>
          <p:nvPr/>
        </p:nvCxnSpPr>
        <p:spPr>
          <a:xfrm flipH="1" rot="10800000">
            <a:off x="1082476" y="4914776"/>
            <a:ext cx="3719100" cy="45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7" name="Google Shape;87;g324f27db5aa_0_280"/>
          <p:cNvCxnSpPr/>
          <p:nvPr/>
        </p:nvCxnSpPr>
        <p:spPr>
          <a:xfrm>
            <a:off x="1056775" y="628327"/>
            <a:ext cx="3727200" cy="6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8" name="Google Shape;88;g324f27db5aa_0_280"/>
          <p:cNvCxnSpPr/>
          <p:nvPr/>
        </p:nvCxnSpPr>
        <p:spPr>
          <a:xfrm>
            <a:off x="1061263" y="1151051"/>
            <a:ext cx="3741300" cy="69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9" name="Google Shape;89;g324f27db5aa_0_280"/>
          <p:cNvCxnSpPr/>
          <p:nvPr/>
        </p:nvCxnSpPr>
        <p:spPr>
          <a:xfrm>
            <a:off x="2945620" y="635408"/>
            <a:ext cx="5700" cy="2235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90" name="Google Shape;90;g324f27db5aa_0_280"/>
          <p:cNvCxnSpPr/>
          <p:nvPr/>
        </p:nvCxnSpPr>
        <p:spPr>
          <a:xfrm>
            <a:off x="3631088" y="900400"/>
            <a:ext cx="34200" cy="4019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1" name="Google Shape;91;g324f27db5aa_0_280"/>
          <p:cNvSpPr txBox="1"/>
          <p:nvPr/>
        </p:nvSpPr>
        <p:spPr>
          <a:xfrm rot="-1388">
            <a:off x="1141461" y="512834"/>
            <a:ext cx="1485600" cy="31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ru" sz="16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Захар Беркут                      </a:t>
            </a:r>
            <a:endParaRPr b="0" i="0" sz="1600" u="none" cap="none" strike="noStrike">
              <a:solidFill>
                <a:schemeClr val="dk1"/>
              </a:solidFill>
              <a:highlight>
                <a:schemeClr val="lt1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92" name="Google Shape;92;g324f27db5aa_0_280"/>
          <p:cNvSpPr txBox="1"/>
          <p:nvPr/>
        </p:nvSpPr>
        <p:spPr>
          <a:xfrm rot="-2690">
            <a:off x="3131051" y="501687"/>
            <a:ext cx="1533600" cy="24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ru" sz="19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Тугар Вовк</a:t>
            </a:r>
            <a:endParaRPr b="0" i="0" sz="1900" u="none" cap="none" strike="noStrike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93" name="Google Shape;93;g324f27db5aa_0_2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490" y="107500"/>
            <a:ext cx="925225" cy="103778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g324f27db5aa_0_280"/>
          <p:cNvSpPr/>
          <p:nvPr/>
        </p:nvSpPr>
        <p:spPr>
          <a:xfrm>
            <a:off x="76625" y="107550"/>
            <a:ext cx="925200" cy="10377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" name="Google Shape;95;g324f27db5aa_0_28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95925" y="79675"/>
            <a:ext cx="1079115" cy="10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g324f27db5aa_0_280"/>
          <p:cNvSpPr/>
          <p:nvPr/>
        </p:nvSpPr>
        <p:spPr>
          <a:xfrm>
            <a:off x="4895925" y="79675"/>
            <a:ext cx="1079100" cy="10143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g324f27db5aa_0_280"/>
          <p:cNvSpPr txBox="1"/>
          <p:nvPr/>
        </p:nvSpPr>
        <p:spPr>
          <a:xfrm>
            <a:off x="2404762" y="784175"/>
            <a:ext cx="1573500" cy="4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ru" sz="19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Спільності</a:t>
            </a:r>
            <a:endParaRPr b="0" i="0" sz="1900" u="none" cap="none" strike="noStrike">
              <a:solidFill>
                <a:schemeClr val="dk1"/>
              </a:solidFill>
              <a:highlight>
                <a:schemeClr val="lt1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98" name="Google Shape;98;g324f27db5aa_0_280"/>
          <p:cNvCxnSpPr/>
          <p:nvPr/>
        </p:nvCxnSpPr>
        <p:spPr>
          <a:xfrm>
            <a:off x="2415242" y="858784"/>
            <a:ext cx="2100" cy="40560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9" name="Google Shape;99;g324f27db5aa_0_280"/>
          <p:cNvSpPr txBox="1"/>
          <p:nvPr/>
        </p:nvSpPr>
        <p:spPr>
          <a:xfrm>
            <a:off x="3591650" y="826650"/>
            <a:ext cx="1198500" cy="24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ru" sz="16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Відмінності</a:t>
            </a:r>
            <a:endParaRPr b="0" i="0" sz="1600" u="none" cap="none" strike="noStrike">
              <a:solidFill>
                <a:schemeClr val="dk1"/>
              </a:solidFill>
              <a:highlight>
                <a:schemeClr val="lt1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00" name="Google Shape;100;g324f27db5aa_0_280"/>
          <p:cNvSpPr txBox="1"/>
          <p:nvPr/>
        </p:nvSpPr>
        <p:spPr>
          <a:xfrm>
            <a:off x="5675770" y="1491904"/>
            <a:ext cx="3113700" cy="28998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ru" sz="1900" u="none" cap="none" strike="noStrike">
                <a:solidFill>
                  <a:schemeClr val="lt1"/>
                </a:solidFill>
                <a:highlight>
                  <a:srgbClr val="000000"/>
                </a:highlight>
                <a:latin typeface="EB Garamond"/>
                <a:ea typeface="EB Garamond"/>
                <a:cs typeface="EB Garamond"/>
                <a:sym typeface="EB Garamond"/>
              </a:rPr>
              <a:t>                 Сенкан</a:t>
            </a:r>
            <a:endParaRPr b="0" i="0" sz="1900" u="none" cap="none" strike="noStrike">
              <a:solidFill>
                <a:schemeClr val="lt1"/>
              </a:solidFill>
              <a:highlight>
                <a:srgbClr val="000000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EB Garamond"/>
              <a:buAutoNum type="arabicPeriod"/>
            </a:pPr>
            <a:r>
              <a:rPr b="0" i="0" lang="ru" sz="1900" u="none" cap="none" strike="noStrike">
                <a:solidFill>
                  <a:schemeClr val="lt1"/>
                </a:solidFill>
                <a:highlight>
                  <a:srgbClr val="000000"/>
                </a:highlight>
                <a:latin typeface="EB Garamond"/>
                <a:ea typeface="EB Garamond"/>
                <a:cs typeface="EB Garamond"/>
                <a:sym typeface="EB Garamond"/>
              </a:rPr>
              <a:t>Захар Беркут.</a:t>
            </a:r>
            <a:endParaRPr b="1" i="0" sz="1900" u="none" cap="none" strike="noStrike">
              <a:solidFill>
                <a:schemeClr val="lt1"/>
              </a:solidFill>
              <a:highlight>
                <a:srgbClr val="000000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EB Garamond"/>
              <a:buAutoNum type="arabicPeriod"/>
            </a:pPr>
            <a:r>
              <a:rPr b="0" i="0" lang="ru" sz="1900" u="none" cap="none" strike="noStrike">
                <a:solidFill>
                  <a:schemeClr val="lt1"/>
                </a:solidFill>
                <a:highlight>
                  <a:srgbClr val="000000"/>
                </a:highlight>
                <a:latin typeface="EB Garamond"/>
                <a:ea typeface="EB Garamond"/>
                <a:cs typeface="EB Garamond"/>
                <a:sym typeface="EB Garamond"/>
              </a:rPr>
              <a:t>Справедливий, мудрий.</a:t>
            </a:r>
            <a:endParaRPr b="0" i="0" sz="1900" u="none" cap="none" strike="noStrike">
              <a:solidFill>
                <a:schemeClr val="lt1"/>
              </a:solidFill>
              <a:highlight>
                <a:srgbClr val="000000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EB Garamond"/>
              <a:buAutoNum type="arabicPeriod"/>
            </a:pPr>
            <a:r>
              <a:rPr b="0" i="0" lang="ru" sz="1900" u="none" cap="none" strike="noStrike">
                <a:solidFill>
                  <a:schemeClr val="lt1"/>
                </a:solidFill>
                <a:highlight>
                  <a:srgbClr val="000000"/>
                </a:highlight>
                <a:latin typeface="EB Garamond"/>
                <a:ea typeface="EB Garamond"/>
                <a:cs typeface="EB Garamond"/>
                <a:sym typeface="EB Garamond"/>
              </a:rPr>
              <a:t>Радить, міркує, рятує.</a:t>
            </a:r>
            <a:endParaRPr b="0" i="0" sz="1900" u="none" cap="none" strike="noStrike">
              <a:solidFill>
                <a:schemeClr val="lt1"/>
              </a:solidFill>
              <a:highlight>
                <a:srgbClr val="000000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EB Garamond"/>
              <a:buAutoNum type="arabicPeriod"/>
            </a:pPr>
            <a:r>
              <a:rPr b="0" i="0" lang="ru" sz="1900" u="none" cap="none" strike="noStrike">
                <a:solidFill>
                  <a:schemeClr val="lt1"/>
                </a:solidFill>
                <a:highlight>
                  <a:srgbClr val="000000"/>
                </a:highlight>
                <a:latin typeface="EB Garamond"/>
                <a:ea typeface="EB Garamond"/>
                <a:cs typeface="EB Garamond"/>
                <a:sym typeface="EB Garamond"/>
              </a:rPr>
              <a:t>Прагне боронити рідний край.</a:t>
            </a:r>
            <a:endParaRPr b="0" i="0" sz="1900" u="none" cap="none" strike="noStrike">
              <a:solidFill>
                <a:schemeClr val="lt1"/>
              </a:solidFill>
              <a:highlight>
                <a:srgbClr val="000000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EB Garamond"/>
              <a:buAutoNum type="arabicPeriod"/>
            </a:pPr>
            <a:r>
              <a:rPr b="0" i="0" lang="ru" sz="1900" u="none" cap="none" strike="noStrike">
                <a:solidFill>
                  <a:schemeClr val="lt1"/>
                </a:solidFill>
                <a:highlight>
                  <a:srgbClr val="000000"/>
                </a:highlight>
                <a:latin typeface="EB Garamond"/>
                <a:ea typeface="EB Garamond"/>
                <a:cs typeface="EB Garamond"/>
                <a:sym typeface="EB Garamond"/>
              </a:rPr>
              <a:t>Патріот.</a:t>
            </a:r>
            <a:endParaRPr b="0" i="0" sz="1900" u="none" cap="none" strike="noStrike">
              <a:solidFill>
                <a:schemeClr val="lt1"/>
              </a:solidFill>
              <a:highlight>
                <a:srgbClr val="000000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01" name="Google Shape;101;g324f27db5aa_0_280"/>
          <p:cNvCxnSpPr/>
          <p:nvPr/>
        </p:nvCxnSpPr>
        <p:spPr>
          <a:xfrm flipH="1" rot="10800000">
            <a:off x="5483409" y="1225955"/>
            <a:ext cx="3411000" cy="17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2" name="Google Shape;102;g324f27db5aa_0_280"/>
          <p:cNvCxnSpPr/>
          <p:nvPr/>
        </p:nvCxnSpPr>
        <p:spPr>
          <a:xfrm flipH="1">
            <a:off x="5475322" y="1233913"/>
            <a:ext cx="18300" cy="3406500"/>
          </a:xfrm>
          <a:prstGeom prst="straightConnector1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3" name="Google Shape;103;g324f27db5aa_0_280"/>
          <p:cNvCxnSpPr/>
          <p:nvPr/>
        </p:nvCxnSpPr>
        <p:spPr>
          <a:xfrm flipH="1" rot="10800000">
            <a:off x="5486783" y="4639966"/>
            <a:ext cx="3443100" cy="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4" name="Google Shape;104;g324f27db5aa_0_280"/>
          <p:cNvCxnSpPr/>
          <p:nvPr/>
        </p:nvCxnSpPr>
        <p:spPr>
          <a:xfrm flipH="1">
            <a:off x="8923031" y="1234387"/>
            <a:ext cx="1500" cy="3405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5" name="Google Shape;105;g324f27db5aa_0_280"/>
          <p:cNvSpPr txBox="1"/>
          <p:nvPr/>
        </p:nvSpPr>
        <p:spPr>
          <a:xfrm>
            <a:off x="1012683" y="1041625"/>
            <a:ext cx="1350300" cy="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b="0" i="0" lang="ru" sz="13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Добрий, врівноважений, чесний,  мудрий, справедливий</a:t>
            </a:r>
            <a:endParaRPr b="0" i="0" sz="1300" u="none" cap="none" strike="noStrike">
              <a:solidFill>
                <a:schemeClr val="dk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06" name="Google Shape;106;g324f27db5aa_0_280"/>
          <p:cNvSpPr txBox="1"/>
          <p:nvPr/>
        </p:nvSpPr>
        <p:spPr>
          <a:xfrm flipH="1">
            <a:off x="2386450" y="1380538"/>
            <a:ext cx="1198500" cy="38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Цілеспрямовані</a:t>
            </a:r>
            <a:endParaRPr b="0" i="0" sz="1200" u="none" cap="none" strike="noStrike">
              <a:solidFill>
                <a:schemeClr val="dk1"/>
              </a:solidFill>
              <a:highlight>
                <a:schemeClr val="lt1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07" name="Google Shape;107;g324f27db5aa_0_280"/>
          <p:cNvSpPr txBox="1"/>
          <p:nvPr/>
        </p:nvSpPr>
        <p:spPr>
          <a:xfrm>
            <a:off x="3715276" y="1201225"/>
            <a:ext cx="1169100" cy="4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Підступний, хитрий, зарозумілий</a:t>
            </a:r>
            <a:endParaRPr b="0" i="0" sz="1200" u="none" cap="none" strike="noStrike">
              <a:solidFill>
                <a:schemeClr val="dk1"/>
              </a:solidFill>
              <a:highlight>
                <a:schemeClr val="lt1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cxnSp>
        <p:nvCxnSpPr>
          <p:cNvPr id="108" name="Google Shape;108;g324f27db5aa_0_280"/>
          <p:cNvCxnSpPr/>
          <p:nvPr/>
        </p:nvCxnSpPr>
        <p:spPr>
          <a:xfrm flipH="1" rot="10800000">
            <a:off x="1057460" y="1962274"/>
            <a:ext cx="3713700" cy="33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9" name="Google Shape;109;g324f27db5aa_0_280"/>
          <p:cNvSpPr txBox="1"/>
          <p:nvPr/>
        </p:nvSpPr>
        <p:spPr>
          <a:xfrm>
            <a:off x="1103900" y="1897872"/>
            <a:ext cx="1291800" cy="101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Прагне боронити рідний край та служити інтересам народу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g324f27db5aa_0_280"/>
          <p:cNvSpPr txBox="1"/>
          <p:nvPr/>
        </p:nvSpPr>
        <p:spPr>
          <a:xfrm rot="956">
            <a:off x="3651303" y="2019298"/>
            <a:ext cx="1079100" cy="7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b="0" i="0" lang="ru" sz="10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Прагне бути найголовнішим та вбивати невинних людей</a:t>
            </a:r>
            <a:endParaRPr b="0" i="0" sz="1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g324f27db5aa_0_280"/>
          <p:cNvSpPr txBox="1"/>
          <p:nvPr/>
        </p:nvSpPr>
        <p:spPr>
          <a:xfrm>
            <a:off x="2367100" y="2125328"/>
            <a:ext cx="1291800" cy="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Служать своєму народові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2" name="Google Shape;112;g324f27db5aa_0_280"/>
          <p:cNvCxnSpPr/>
          <p:nvPr/>
        </p:nvCxnSpPr>
        <p:spPr>
          <a:xfrm>
            <a:off x="1069073" y="2822111"/>
            <a:ext cx="3713400" cy="63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3" name="Google Shape;113;g324f27db5aa_0_280"/>
          <p:cNvSpPr txBox="1"/>
          <p:nvPr/>
        </p:nvSpPr>
        <p:spPr>
          <a:xfrm>
            <a:off x="1115375" y="2789463"/>
            <a:ext cx="1291800" cy="85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Любить свого сина, намагається його врятувати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g324f27db5aa_0_280"/>
          <p:cNvSpPr txBox="1"/>
          <p:nvPr/>
        </p:nvSpPr>
        <p:spPr>
          <a:xfrm>
            <a:off x="3598025" y="2900550"/>
            <a:ext cx="1198500" cy="46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Не звертає уваги на свою рідну дочку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g324f27db5aa_0_280"/>
          <p:cNvSpPr txBox="1"/>
          <p:nvPr/>
        </p:nvSpPr>
        <p:spPr>
          <a:xfrm flipH="1">
            <a:off x="2434500" y="2938650"/>
            <a:ext cx="1146600" cy="38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Батьки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6" name="Google Shape;116;g324f27db5aa_0_280"/>
          <p:cNvCxnSpPr/>
          <p:nvPr/>
        </p:nvCxnSpPr>
        <p:spPr>
          <a:xfrm>
            <a:off x="1064869" y="3573592"/>
            <a:ext cx="3711000" cy="7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7" name="Google Shape;117;g324f27db5aa_0_280"/>
          <p:cNvSpPr txBox="1"/>
          <p:nvPr/>
        </p:nvSpPr>
        <p:spPr>
          <a:xfrm>
            <a:off x="1184713" y="3783100"/>
            <a:ext cx="1146600" cy="63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Простолюдин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g324f27db5aa_0_280"/>
          <p:cNvSpPr txBox="1"/>
          <p:nvPr/>
        </p:nvSpPr>
        <p:spPr>
          <a:xfrm>
            <a:off x="3608425" y="3661349"/>
            <a:ext cx="1146600" cy="5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Знатного походження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g324f27db5aa_0_280"/>
          <p:cNvSpPr txBox="1"/>
          <p:nvPr/>
        </p:nvSpPr>
        <p:spPr>
          <a:xfrm>
            <a:off x="2592238" y="3785700"/>
            <a:ext cx="1198500" cy="85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Керівники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g324f27db5aa_0_280"/>
          <p:cNvSpPr txBox="1"/>
          <p:nvPr/>
        </p:nvSpPr>
        <p:spPr>
          <a:xfrm>
            <a:off x="3790738" y="4367018"/>
            <a:ext cx="978600" cy="85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Зрадник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1" name="Google Shape;121;g324f27db5aa_0_280"/>
          <p:cNvCxnSpPr/>
          <p:nvPr/>
        </p:nvCxnSpPr>
        <p:spPr>
          <a:xfrm flipH="1" rot="10800000">
            <a:off x="1075371" y="4233686"/>
            <a:ext cx="3714900" cy="48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2" name="Google Shape;122;g324f27db5aa_0_280"/>
          <p:cNvSpPr txBox="1"/>
          <p:nvPr/>
        </p:nvSpPr>
        <p:spPr>
          <a:xfrm>
            <a:off x="963875" y="4323698"/>
            <a:ext cx="1573500" cy="38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Захисник </a:t>
            </a:r>
            <a:r>
              <a:rPr lang="ru" sz="1200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рідної</a:t>
            </a: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 землі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324f27db5aa_0_280"/>
          <p:cNvSpPr txBox="1"/>
          <p:nvPr/>
        </p:nvSpPr>
        <p:spPr>
          <a:xfrm>
            <a:off x="2683900" y="4326600"/>
            <a:ext cx="658200" cy="63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ru" sz="12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Воїни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g324f27db5aa_0_280"/>
          <p:cNvSpPr txBox="1"/>
          <p:nvPr/>
        </p:nvSpPr>
        <p:spPr>
          <a:xfrm>
            <a:off x="1141525" y="810938"/>
            <a:ext cx="1291800" cy="38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ru" sz="1600" u="none" cap="none" strike="noStrike">
                <a:solidFill>
                  <a:schemeClr val="dk1"/>
                </a:solidFill>
                <a:latin typeface="EB Garamond"/>
                <a:ea typeface="EB Garamond"/>
                <a:cs typeface="EB Garamond"/>
                <a:sym typeface="EB Garamond"/>
              </a:rPr>
              <a:t>Відмінності</a:t>
            </a:r>
            <a:endParaRPr b="0" i="0" sz="1600" u="none" cap="none" strike="noStrike">
              <a:solidFill>
                <a:schemeClr val="dk1"/>
              </a:solidFill>
              <a:highlight>
                <a:schemeClr val="lt1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5" name="Google Shape;125;g324f27db5aa_0_280"/>
          <p:cNvSpPr/>
          <p:nvPr/>
        </p:nvSpPr>
        <p:spPr>
          <a:xfrm flipH="1">
            <a:off x="1036925" y="558850"/>
            <a:ext cx="267300" cy="600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24f27db5aa_0_378"/>
          <p:cNvSpPr txBox="1"/>
          <p:nvPr>
            <p:ph type="title"/>
          </p:nvPr>
        </p:nvSpPr>
        <p:spPr>
          <a:xfrm>
            <a:off x="311700" y="7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ru" sz="2700"/>
              <a:t>Хто перемагає: Захар Беркут - батько чи Захар Беркут - оборонець своєї батьківщини? </a:t>
            </a:r>
            <a:endParaRPr sz="2700"/>
          </a:p>
        </p:txBody>
      </p:sp>
      <p:sp>
        <p:nvSpPr>
          <p:cNvPr id="131" name="Google Shape;131;g324f27db5aa_0_378"/>
          <p:cNvSpPr txBox="1"/>
          <p:nvPr>
            <p:ph idx="1" type="body"/>
          </p:nvPr>
        </p:nvSpPr>
        <p:spPr>
          <a:xfrm>
            <a:off x="387900" y="1489825"/>
            <a:ext cx="3999900" cy="251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" sz="2100"/>
              <a:t>У найважчих випробування Захар беркут виявляє себе як мудрий , сміливий вождь. Він дає завдання громаді не відбити, а  розбити монголів.І  сам бере  в цьому найактивнішу участь. </a:t>
            </a:r>
            <a:endParaRPr sz="21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</a:pPr>
            <a:r>
              <a:rPr lang="ru" sz="1600">
                <a:solidFill>
                  <a:schemeClr val="lt1"/>
                </a:solidFill>
                <a:highlight>
                  <a:srgbClr val="000000"/>
                </a:highlight>
              </a:rPr>
              <a:t>Висновок: Захар Беркут перемагає, як захисник своєї батьківщини.</a:t>
            </a:r>
            <a:endParaRPr sz="1600">
              <a:solidFill>
                <a:schemeClr val="lt1"/>
              </a:solidFill>
              <a:highlight>
                <a:srgbClr val="000000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</a:pPr>
            <a:r>
              <a:rPr lang="ru" sz="1600"/>
              <a:t> </a:t>
            </a:r>
            <a:endParaRPr sz="16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</a:pPr>
            <a:r>
              <a:rPr lang="ru" sz="1600"/>
              <a:t> </a:t>
            </a:r>
            <a:endParaRPr sz="16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</a:pPr>
            <a:r>
              <a:t/>
            </a:r>
            <a:endParaRPr sz="1600"/>
          </a:p>
        </p:txBody>
      </p:sp>
      <p:sp>
        <p:nvSpPr>
          <p:cNvPr id="132" name="Google Shape;132;g324f27db5aa_0_378"/>
          <p:cNvSpPr txBox="1"/>
          <p:nvPr>
            <p:ph idx="2" type="body"/>
          </p:nvPr>
        </p:nvSpPr>
        <p:spPr>
          <a:xfrm>
            <a:off x="4756200" y="1489825"/>
            <a:ext cx="3999900" cy="307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ru" sz="2300"/>
              <a:t>Захар — батько вісьмох синів, він виховав достойну зміну. Усі вони шановані люди, гідні свого вітця. Він піклувався про свого сина, переживав, коли його забрали в полон.</a:t>
            </a:r>
            <a:endParaRPr sz="23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</a:pPr>
            <a:r>
              <a:t/>
            </a:r>
            <a:endParaRPr sz="23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"/>
          <p:cNvSpPr txBox="1"/>
          <p:nvPr>
            <p:ph type="title"/>
          </p:nvPr>
        </p:nvSpPr>
        <p:spPr>
          <a:xfrm>
            <a:off x="311725" y="0"/>
            <a:ext cx="85206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ru"/>
              <a:t>Перед яким вибором постають Захар Беркут та Максим?</a:t>
            </a:r>
            <a:endParaRPr/>
          </a:p>
        </p:txBody>
      </p:sp>
      <p:sp>
        <p:nvSpPr>
          <p:cNvPr id="138" name="Google Shape;138;p3"/>
          <p:cNvSpPr txBox="1"/>
          <p:nvPr>
            <p:ph idx="1" type="body"/>
          </p:nvPr>
        </p:nvSpPr>
        <p:spPr>
          <a:xfrm>
            <a:off x="0" y="1217500"/>
            <a:ext cx="3075900" cy="312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2200"/>
              <a:t>Захар Беркут:</a:t>
            </a:r>
            <a:endParaRPr sz="22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200"/>
              <a:t>Дисципліна;</a:t>
            </a:r>
            <a:endParaRPr sz="22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200"/>
              <a:t>Громадський порядок;</a:t>
            </a:r>
            <a:endParaRPr sz="22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300"/>
              <a:buNone/>
            </a:pPr>
            <a:r>
              <a:rPr lang="ru" sz="2200"/>
              <a:t>Служіння народу;</a:t>
            </a:r>
            <a:endParaRPr sz="2200"/>
          </a:p>
        </p:txBody>
      </p:sp>
      <p:sp>
        <p:nvSpPr>
          <p:cNvPr id="139" name="Google Shape;139;p3"/>
          <p:cNvSpPr txBox="1"/>
          <p:nvPr>
            <p:ph idx="2" type="body"/>
          </p:nvPr>
        </p:nvSpPr>
        <p:spPr>
          <a:xfrm>
            <a:off x="6068100" y="1365600"/>
            <a:ext cx="3075900" cy="241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2200"/>
              <a:t>Максим:</a:t>
            </a:r>
            <a:endParaRPr sz="22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200"/>
              <a:t>Полон, чи смерть;</a:t>
            </a:r>
            <a:endParaRPr sz="22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200"/>
              <a:t>Служіння громаді;</a:t>
            </a:r>
            <a:endParaRPr sz="22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200"/>
              <a:t>Обов'язок попри все;</a:t>
            </a:r>
            <a:endParaRPr sz="22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300"/>
              <a:buNone/>
            </a:pPr>
            <a:r>
              <a:t/>
            </a:r>
            <a:endParaRPr sz="2200"/>
          </a:p>
        </p:txBody>
      </p:sp>
      <p:sp>
        <p:nvSpPr>
          <p:cNvPr id="140" name="Google Shape;140;p3"/>
          <p:cNvSpPr/>
          <p:nvPr/>
        </p:nvSpPr>
        <p:spPr>
          <a:xfrm>
            <a:off x="2557375" y="1163125"/>
            <a:ext cx="2014626" cy="281725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sp>
      <p:pic>
        <p:nvPicPr>
          <p:cNvPr id="141" name="Google Shape;141;p3"/>
          <p:cNvPicPr preferRelativeResize="0"/>
          <p:nvPr/>
        </p:nvPicPr>
        <p:blipFill rotWithShape="1">
          <a:blip r:embed="rId3">
            <a:alphaModFix/>
          </a:blip>
          <a:srcRect b="0" l="-11690" r="11688" t="0"/>
          <a:stretch/>
        </p:blipFill>
        <p:spPr>
          <a:xfrm>
            <a:off x="2140251" y="1049113"/>
            <a:ext cx="2848875" cy="3045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"/>
          <p:cNvSpPr txBox="1"/>
          <p:nvPr>
            <p:ph type="title"/>
          </p:nvPr>
        </p:nvSpPr>
        <p:spPr>
          <a:xfrm>
            <a:off x="311725" y="0"/>
            <a:ext cx="85206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ru"/>
              <a:t>Перед яким вибором постають Тугар Вовк та Мирослава?</a:t>
            </a:r>
            <a:endParaRPr/>
          </a:p>
        </p:txBody>
      </p:sp>
      <p:sp>
        <p:nvSpPr>
          <p:cNvPr id="147" name="Google Shape;147;p4"/>
          <p:cNvSpPr txBox="1"/>
          <p:nvPr>
            <p:ph idx="1" type="body"/>
          </p:nvPr>
        </p:nvSpPr>
        <p:spPr>
          <a:xfrm>
            <a:off x="6886606" y="1311375"/>
            <a:ext cx="1737900" cy="362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2000"/>
              <a:t>Тугар Вовк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000"/>
              <a:t>Тухольці;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000"/>
              <a:t>Монголи;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000"/>
              <a:t>Зрада;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300"/>
              <a:buNone/>
            </a:pPr>
            <a:r>
              <a:rPr lang="ru" sz="2000"/>
              <a:t>Патріотизм;</a:t>
            </a:r>
            <a:endParaRPr sz="2000"/>
          </a:p>
        </p:txBody>
      </p:sp>
      <p:sp>
        <p:nvSpPr>
          <p:cNvPr id="148" name="Google Shape;148;p4"/>
          <p:cNvSpPr txBox="1"/>
          <p:nvPr>
            <p:ph idx="2" type="body"/>
          </p:nvPr>
        </p:nvSpPr>
        <p:spPr>
          <a:xfrm>
            <a:off x="311725" y="1311375"/>
            <a:ext cx="1737900" cy="362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2000"/>
              <a:t>Мирослава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000"/>
              <a:t>Тухольці;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300"/>
              <a:buNone/>
            </a:pPr>
            <a:r>
              <a:rPr lang="ru" sz="2000"/>
              <a:t>Батько;</a:t>
            </a:r>
            <a:endParaRPr sz="2000"/>
          </a:p>
          <a:p>
            <a:pPr indent="0" lvl="0" marL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300"/>
              <a:buNone/>
            </a:pPr>
            <a:r>
              <a:rPr lang="ru" sz="2000"/>
              <a:t>Максим;</a:t>
            </a:r>
            <a:endParaRPr sz="2000"/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3505750" y="1460425"/>
            <a:ext cx="3145325" cy="226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49634" y="1978093"/>
            <a:ext cx="2110267" cy="3165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5"/>
          <p:cNvSpPr txBox="1"/>
          <p:nvPr>
            <p:ph type="title"/>
          </p:nvPr>
        </p:nvSpPr>
        <p:spPr>
          <a:xfrm>
            <a:off x="311725" y="0"/>
            <a:ext cx="85206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ru"/>
              <a:t>Перед яким вибором постають тухольці та монголи?</a:t>
            </a:r>
            <a:endParaRPr/>
          </a:p>
        </p:txBody>
      </p:sp>
      <p:sp>
        <p:nvSpPr>
          <p:cNvPr id="156" name="Google Shape;156;p5"/>
          <p:cNvSpPr txBox="1"/>
          <p:nvPr>
            <p:ph idx="1" type="body"/>
          </p:nvPr>
        </p:nvSpPr>
        <p:spPr>
          <a:xfrm>
            <a:off x="311725" y="1374150"/>
            <a:ext cx="1999500" cy="34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2000">
                <a:latin typeface="Merriweather"/>
                <a:ea typeface="Merriweather"/>
                <a:cs typeface="Merriweather"/>
                <a:sym typeface="Merriweather"/>
              </a:rPr>
              <a:t>Тухольці:</a:t>
            </a:r>
            <a:endParaRPr sz="2000"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2000"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2000">
                <a:latin typeface="Merriweather"/>
                <a:ea typeface="Merriweather"/>
                <a:cs typeface="Merriweather"/>
                <a:sym typeface="Merriweather"/>
              </a:rPr>
              <a:t>Захист рідної Тухлі;</a:t>
            </a:r>
            <a:endParaRPr sz="2000"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57" name="Google Shape;157;p5"/>
          <p:cNvSpPr txBox="1"/>
          <p:nvPr>
            <p:ph idx="2" type="body"/>
          </p:nvPr>
        </p:nvSpPr>
        <p:spPr>
          <a:xfrm>
            <a:off x="4835225" y="1374050"/>
            <a:ext cx="1551600" cy="347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1900">
                <a:latin typeface="Merriweather"/>
                <a:ea typeface="Merriweather"/>
                <a:cs typeface="Merriweather"/>
                <a:sym typeface="Merriweather"/>
              </a:rPr>
              <a:t>Монголи:</a:t>
            </a:r>
            <a:endParaRPr sz="1900"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1900"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1900">
                <a:latin typeface="Merriweather"/>
                <a:ea typeface="Merriweather"/>
                <a:cs typeface="Merriweather"/>
                <a:sym typeface="Merriweather"/>
              </a:rPr>
              <a:t>Наступ;</a:t>
            </a:r>
            <a:endParaRPr sz="1900"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sz="1900">
              <a:latin typeface="Merriweather"/>
              <a:ea typeface="Merriweather"/>
              <a:cs typeface="Merriweather"/>
              <a:sym typeface="Merriweathe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ru" sz="1900">
                <a:latin typeface="Merriweather"/>
                <a:ea typeface="Merriweather"/>
                <a:cs typeface="Merriweather"/>
                <a:sym typeface="Merriweather"/>
              </a:rPr>
              <a:t>Втеча;</a:t>
            </a:r>
            <a:endParaRPr sz="1900">
              <a:latin typeface="Merriweather"/>
              <a:ea typeface="Merriweather"/>
              <a:cs typeface="Merriweather"/>
              <a:sym typeface="Merriweather"/>
            </a:endParaRPr>
          </a:p>
        </p:txBody>
      </p:sp>
      <p:pic>
        <p:nvPicPr>
          <p:cNvPr id="158" name="Google Shape;15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1725" y="2798200"/>
            <a:ext cx="4106409" cy="230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86950" y="1374150"/>
            <a:ext cx="2757050" cy="37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6"/>
          <p:cNvSpPr txBox="1"/>
          <p:nvPr>
            <p:ph type="title"/>
          </p:nvPr>
        </p:nvSpPr>
        <p:spPr>
          <a:xfrm>
            <a:off x="-7" y="2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4700"/>
              <a:t>Есей</a:t>
            </a:r>
            <a:endParaRPr sz="47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2900"/>
              <a:t>Чи легко людині зробити вибір?</a:t>
            </a:r>
            <a:endParaRPr sz="29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2200"/>
              <a:t>  Кожна людина, перед тим як щось зробити вибирає, як буде краще для неї й для інших. А так чи легко зробити цей вибір?</a:t>
            </a:r>
            <a:endParaRPr sz="22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2200"/>
              <a:t>  Використаємо приклади з повісті Івана Франка ''Захар Беркут''.</a:t>
            </a:r>
            <a:endParaRPr sz="22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2200"/>
              <a:t>У цьому творі багато героїв, але ми приділимо свою увагу  Захару та Мирославі.</a:t>
            </a:r>
            <a:endParaRPr sz="22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2200"/>
              <a:t>  Мирослава - дочка Тугара Вовка, рішуча та смілива Вона зреклася батька, бо той зрадив Вітчизну. Дівчина поважала тухольців, а найголовніше вона кохала Максима. Я вважаю, саме це вплинуло на її рішення.</a:t>
            </a:r>
            <a:endParaRPr sz="22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7"/>
          <p:cNvSpPr txBox="1"/>
          <p:nvPr>
            <p:ph type="title"/>
          </p:nvPr>
        </p:nvSpPr>
        <p:spPr>
          <a:xfrm>
            <a:off x="0" y="232950"/>
            <a:ext cx="6747300" cy="467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2300"/>
              <a:t> Захар Беркут - старійшина села Тухля. Мудрий і справедливий. Найголовнішим у його житті було служіння своєму народу. Беркут обрав правила та дисципліну. Він не може змінити своїм принципам навіть, якщо це життя рідного сина.</a:t>
            </a:r>
            <a:endParaRPr sz="2300"/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ru" sz="2300"/>
              <a:t>   Отже, за повістю ми бачимо, що людині вибір зробити не так просто, як здається на перший погляд. У кожної людини свої принципи й норми, яких вона дотримується й саме це допомагає їй зробити власний вибір.</a:t>
            </a:r>
            <a:endParaRPr sz="2300"/>
          </a:p>
        </p:txBody>
      </p:sp>
      <p:pic>
        <p:nvPicPr>
          <p:cNvPr id="170" name="Google Shape;17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31623" y="240718"/>
            <a:ext cx="2112375" cy="2118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41863" y="2571745"/>
            <a:ext cx="2091900" cy="21058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arina">
  <a:themeElements>
    <a:clrScheme name="Marina">
      <a:dk1>
        <a:srgbClr val="FFFFFF"/>
      </a:dk1>
      <a:lt1>
        <a:srgbClr val="00517C"/>
      </a:lt1>
      <a:dk2>
        <a:srgbClr val="004065"/>
      </a:dk2>
      <a:lt2>
        <a:srgbClr val="CFD8DC"/>
      </a:lt2>
      <a:accent1>
        <a:srgbClr val="0277BD"/>
      </a:accent1>
      <a:accent2>
        <a:srgbClr val="558B2F"/>
      </a:accent2>
      <a:accent3>
        <a:srgbClr val="009688"/>
      </a:accent3>
      <a:accent4>
        <a:srgbClr val="039BE5"/>
      </a:accent4>
      <a:accent5>
        <a:srgbClr val="8BC34A"/>
      </a:accent5>
      <a:accent6>
        <a:srgbClr val="FFEB38"/>
      </a:accent6>
      <a:hlink>
        <a:srgbClr val="8BC34A"/>
      </a:hlink>
      <a:folHlink>
        <a:srgbClr val="8BC3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