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5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9841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4776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8755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5656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2937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4953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677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5218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1210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3506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0742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432AB-2B0E-42A3-A8B2-23D0B7B6ECE2}" type="datetimeFigureOut">
              <a:rPr lang="ru-RU" smtClean="0"/>
              <a:t>09.04.2023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C338B26-0336-468A-BFCC-5E99A8BA9501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408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B%D1%8C%D0%B2%D1%96%D0%B2%D1%81%D1%8C%D0%BA%D0%B8%D0%B9_%D0%BD%D0%B0%D1%86%D1%96%D0%BE%D0%BD%D0%B0%D0%BB%D1%8C%D0%BD%D0%B8%D0%B9_%D1%83%D0%BD%D1%96%D0%B2%D0%B5%D1%80%D1%81%D0%B8%D1%82%D0%B5%D1%82_%D1%96%D0%BC%D0%B5%D0%BD%D1%96_%D0%86%D0%B2%D0%B0%D0%BD%D0%B0_%D0%A4%D1%80%D0%B0%D0%BD%D0%BA%D0%B0" TargetMode="External"/><Relationship Id="rId2" Type="http://schemas.openxmlformats.org/officeDocument/2006/relationships/hyperlink" Target="http://new.meduniv.lviv.ua/pidrozdily/medychnyj-koledzh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B%D1%96%D1%82%D0%B5%D1%80%D0%B0%D1%82%D1%83%D1%80%D0%BD%D0%B8%D0%B9_%D0%9B%D1%8C%D0%B2%D1%96%D0%B2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uk.wikipedia.org/wiki/%D0%A3%D0%BA%D1%80%D0%B0%D1%97%D0%BD%D0%B0_%D0%BC%D0%BE%D0%BB%D0%BE%D0%B4%D0%B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uk.wikipedia.org/wiki/%D0%9D%D0%BE%D0%B2%D0%B5%D0%BD%D1%8C%D0%BA%D0%B0_%D1%82%D0%B0_%D1%96%D0%BD%D1%88%D1%96_%D1%96%D1%81%D1%82%D0%BE%D1%80%D1%96%D1%97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39144B3-C368-7E3D-4F34-1D8518173233}"/>
              </a:ext>
            </a:extLst>
          </p:cNvPr>
          <p:cNvSpPr txBox="1"/>
          <p:nvPr/>
        </p:nvSpPr>
        <p:spPr>
          <a:xfrm>
            <a:off x="4601497" y="1523457"/>
            <a:ext cx="759050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Оксана Сайко. </a:t>
            </a:r>
          </a:p>
          <a:p>
            <a:pPr algn="ctr"/>
            <a:r>
              <a:rPr lang="ru-RU" sz="54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Біографічна</a:t>
            </a:r>
            <a:r>
              <a:rPr lang="ru-RU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довідка</a:t>
            </a:r>
            <a:r>
              <a:rPr lang="ru-RU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 </a:t>
            </a:r>
            <a:r>
              <a:rPr lang="ru-RU" sz="54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письменницю</a:t>
            </a:r>
            <a:endParaRPr lang="ru-RU" sz="5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B0081F-7EE3-23AF-3655-2C71C516F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89" y="409728"/>
            <a:ext cx="4254336" cy="48127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F4A8C0C-6A9B-D882-4B48-9CD43517FAB9}"/>
              </a:ext>
            </a:extLst>
          </p:cNvPr>
          <p:cNvSpPr txBox="1"/>
          <p:nvPr/>
        </p:nvSpPr>
        <p:spPr>
          <a:xfrm>
            <a:off x="486312" y="5222507"/>
            <a:ext cx="375669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dirty="0"/>
              <a:t>https://starylev.com.ua/blogs/ce-narod-yakogo-vzhe-ne-oduryty-y-ne-kupyty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56390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3"/>
    </mc:Choice>
    <mc:Fallback xmlns="">
      <p:transition spd="slow" advTm="7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8AA382-569C-579D-723E-5E531408AE84}"/>
              </a:ext>
            </a:extLst>
          </p:cNvPr>
          <p:cNvSpPr txBox="1"/>
          <p:nvPr/>
        </p:nvSpPr>
        <p:spPr>
          <a:xfrm>
            <a:off x="353961" y="2024829"/>
            <a:ext cx="11724968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Оксана Сайко </a:t>
            </a:r>
            <a:r>
              <a:rPr lang="ru-RU" sz="4400" i="0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народилася</a:t>
            </a:r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1 </a:t>
            </a:r>
            <a:r>
              <a:rPr lang="ru-RU" sz="4400" i="0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січня</a:t>
            </a:r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1976 року </a:t>
            </a:r>
          </a:p>
          <a:p>
            <a:pPr algn="ctr"/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в </a:t>
            </a:r>
            <a:r>
              <a:rPr lang="ru-RU" sz="4400" i="0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місті</a:t>
            </a:r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Скалат, </a:t>
            </a:r>
            <a:r>
              <a:rPr lang="ru-RU" sz="4400" i="0" strike="noStrike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на </a:t>
            </a:r>
            <a:r>
              <a:rPr lang="ru-RU" sz="4400" i="0" strike="noStrike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Тернопільщині</a:t>
            </a:r>
            <a:r>
              <a:rPr lang="ru-RU" sz="4400" i="0" strike="noStrike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,</a:t>
            </a:r>
            <a:endParaRPr lang="ru-RU" sz="4400" i="0" dirty="0">
              <a:ln w="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у </a:t>
            </a:r>
            <a:r>
              <a:rPr lang="ru-RU" sz="4400" i="0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родині</a:t>
            </a:r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 </a:t>
            </a:r>
            <a:r>
              <a:rPr lang="ru-RU" sz="4400" i="0" strike="noStrike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4400" i="0" strike="noStrike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лікарів</a:t>
            </a:r>
            <a:r>
              <a:rPr lang="ru-RU" sz="4400" i="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.</a:t>
            </a:r>
            <a:endParaRPr lang="ru-RU" sz="4400" dirty="0">
              <a:ln w="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746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0"/>
    </mc:Choice>
    <mc:Fallback xmlns="">
      <p:transition spd="slow" advTm="9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2640B8-CA34-4960-3262-2D867E98B1BD}"/>
              </a:ext>
            </a:extLst>
          </p:cNvPr>
          <p:cNvSpPr txBox="1"/>
          <p:nvPr/>
        </p:nvSpPr>
        <p:spPr>
          <a:xfrm>
            <a:off x="189270" y="572497"/>
            <a:ext cx="1181345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Оксана про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своє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дитинство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згадувала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: «</a:t>
            </a:r>
            <a:r>
              <a:rPr lang="ru-RU" sz="280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ростала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серед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книг і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великої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бібліотеки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яку колись почав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збирати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мій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дід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Василь Сайко, кандидат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біологічних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наук,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який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писав малу прозу та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п'єси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хоч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їх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йому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й не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вдалося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видати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;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серед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колоритних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історій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минулого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які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розповідала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бабуся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Зофія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мамина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мати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і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дід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Іван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Лучко,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що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був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талановитим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столяром і членом ОУН.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Перші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свої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історії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малювала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коли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ще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не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вміла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писати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на одну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таку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історію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часто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використовувався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увесь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товстий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зошит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. У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дев'ятирічному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віці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дуже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вразив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художній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фільм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про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австралійського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письменника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Алана Маршала.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Відтоді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почала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записувати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якісь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шкільні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події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прикрашуючи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їх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аби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було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28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цікавіше</a:t>
            </a:r>
            <a:r>
              <a:rPr lang="ru-RU" sz="28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.  </a:t>
            </a:r>
            <a:endParaRPr lang="ru-RU" sz="280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4938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11"/>
    </mc:Choice>
    <mc:Fallback xmlns="">
      <p:transition spd="slow" advTm="52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AC0012-EF79-A13D-2856-F01AA2DF2047}"/>
              </a:ext>
            </a:extLst>
          </p:cNvPr>
          <p:cNvSpPr txBox="1"/>
          <p:nvPr/>
        </p:nvSpPr>
        <p:spPr>
          <a:xfrm>
            <a:off x="122903" y="132735"/>
            <a:ext cx="11946194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А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по-справжньому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дар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прийшов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в 11-річному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віці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коли просто так взяла до рук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зошита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без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жодної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ідеї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та думки, і почала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писати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не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знаючи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що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напишу за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хвилю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.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Історія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та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уява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самі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вели мене,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наче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щось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керувало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мною, а я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цьому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корилася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. Так за один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вечір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була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написана перша моя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повість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на 24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сторінки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"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Таємниця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старого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будинку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". </a:t>
            </a:r>
            <a:r>
              <a:rPr lang="ru-RU" sz="320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У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школі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вчителі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дуже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підтримували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мій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талант і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розвивали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.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Саме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в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підлітковому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віці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було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написано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із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вісім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повістей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: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пригодницьких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детективних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історично-драматичних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навіть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одна оперетка ( у той час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навчалася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в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музичній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школі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, у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класі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скрипки); поема, "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білі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"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вірші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.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Деякі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маленькі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оповідання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друкувалися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в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місцевій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районній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газеті</a:t>
            </a:r>
            <a:r>
              <a:rPr lang="ru-RU" sz="3200" i="0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Arial" panose="020B0604020202020204" pitchFamily="34" charset="0"/>
              </a:rPr>
              <a:t>».</a:t>
            </a:r>
            <a:endParaRPr lang="ru-RU" sz="320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8261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42"/>
    </mc:Choice>
    <mc:Fallback xmlns="">
      <p:transition spd="slow" advTm="61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61FEBA-E4E1-F621-5641-198501F58E90}"/>
              </a:ext>
            </a:extLst>
          </p:cNvPr>
          <p:cNvSpPr txBox="1"/>
          <p:nvPr/>
        </p:nvSpPr>
        <p:spPr>
          <a:xfrm>
            <a:off x="426927" y="162233"/>
            <a:ext cx="11577484" cy="39703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Оксана </a:t>
            </a:r>
            <a:r>
              <a:rPr lang="ru-RU" sz="3600" b="1" i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Сайко в 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1993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році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закінчила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середню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школу в м. Скалат.</a:t>
            </a:r>
          </a:p>
          <a:p>
            <a:r>
              <a:rPr lang="ru-RU" sz="3600" b="1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У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1994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році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вступила у 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Львівський</a:t>
            </a:r>
            <a:r>
              <a:rPr lang="ru-RU" sz="3600" b="1" i="0" u="none" strike="noStrike" dirty="0">
                <a:ln/>
                <a:solidFill>
                  <a:srgbClr val="5977C4"/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державний</a:t>
            </a:r>
            <a:r>
              <a:rPr lang="ru-RU" sz="3600" b="1" i="0" u="none" strike="noStrike" dirty="0">
                <a:ln/>
                <a:solidFill>
                  <a:srgbClr val="5977C4"/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медичний</a:t>
            </a:r>
            <a:r>
              <a:rPr lang="ru-RU" sz="3600" b="1" i="0" u="none" strike="noStrike" dirty="0">
                <a:ln/>
                <a:solidFill>
                  <a:srgbClr val="5977C4"/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 err="1">
                <a:ln/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коледж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, на факультет «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Стоматологія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». </a:t>
            </a:r>
          </a:p>
          <a:p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У 1999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році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таємно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від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батьків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 вступила у 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Львівський</a:t>
            </a:r>
            <a:r>
              <a:rPr lang="ru-RU" sz="3600" b="1" i="0" u="none" strike="noStrike" dirty="0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національний</a:t>
            </a:r>
            <a:r>
              <a:rPr lang="ru-RU" sz="3600" b="1" i="0" u="none" strike="noStrike" dirty="0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університет</a:t>
            </a:r>
            <a:r>
              <a:rPr lang="ru-RU" sz="3600" b="1" i="0" u="none" strike="noStrike" dirty="0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імені</a:t>
            </a:r>
            <a:r>
              <a:rPr lang="ru-RU" sz="3600" b="1" i="0" u="none" strike="noStrike" dirty="0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 err="1">
                <a:ln/>
                <a:solidFill>
                  <a:srgbClr val="5977C4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Івана</a:t>
            </a:r>
            <a:r>
              <a:rPr lang="ru-RU" sz="3600" b="1" i="0" u="none" strike="noStrike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b="1" i="0" u="none" strike="noStrike" dirty="0">
                <a:ln/>
                <a:solidFill>
                  <a:srgbClr val="0070C0"/>
                </a:solidFill>
                <a:latin typeface="Arial" panose="020B0604020202020204" pitchFamily="34" charset="0"/>
                <a:hlinkClick r:id="rId3" tooltip="Львівський національний університет імені Івана Фран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Франка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 на факультет «</a:t>
            </a:r>
            <a:r>
              <a:rPr lang="ru-RU" sz="3600" b="1" i="0" dirty="0" err="1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Журналістика</a:t>
            </a:r>
            <a:r>
              <a:rPr lang="ru-RU" sz="3600" b="1" i="0" dirty="0">
                <a:ln/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</a:rPr>
              <a:t>».</a:t>
            </a:r>
            <a:endParaRPr lang="ru-RU" sz="36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B05B5D-2B77-E6FF-C622-D8AD05B02C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7436" y="4019182"/>
            <a:ext cx="4068409" cy="2676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E4E71F-FBAE-79BA-7C9F-8380BBF651A7}"/>
              </a:ext>
            </a:extLst>
          </p:cNvPr>
          <p:cNvSpPr txBox="1"/>
          <p:nvPr/>
        </p:nvSpPr>
        <p:spPr>
          <a:xfrm>
            <a:off x="7816645" y="6557267"/>
            <a:ext cx="61058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https://osvita.ua/school/reform/62230/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97245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83"/>
    </mc:Choice>
    <mc:Fallback xmlns="">
      <p:transition spd="slow" advTm="26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2F6361-65F2-24CC-B635-7AD82980A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0929" y="1767370"/>
            <a:ext cx="2973555" cy="34001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220D144-8E85-0609-0F5E-036CDD0ADC43}"/>
              </a:ext>
            </a:extLst>
          </p:cNvPr>
          <p:cNvSpPr txBox="1"/>
          <p:nvPr/>
        </p:nvSpPr>
        <p:spPr>
          <a:xfrm>
            <a:off x="288758" y="428542"/>
            <a:ext cx="11614484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Ще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навчаючись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, почала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працювати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в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газеті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 </a:t>
            </a:r>
            <a:r>
              <a:rPr lang="ru-RU" sz="36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3" tooltip="Літературний Львів"/>
              </a:rPr>
              <a:t>«</a:t>
            </a:r>
            <a:r>
              <a:rPr lang="ru-RU" sz="3600" i="0" u="none" strike="noStrike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3" tooltip="Літературний Львів"/>
              </a:rPr>
              <a:t>Літературний</a:t>
            </a:r>
            <a:r>
              <a:rPr lang="ru-RU" sz="36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3" tooltip="Літературний Львів"/>
              </a:rPr>
              <a:t> </a:t>
            </a:r>
            <a:r>
              <a:rPr lang="ru-RU" sz="3600" i="0" u="none" strike="noStrike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3" tooltip="Літературний Львів"/>
              </a:rPr>
              <a:t>Львів</a:t>
            </a:r>
            <a:r>
              <a:rPr lang="ru-RU" sz="36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3" tooltip="Літературний Львів"/>
              </a:rPr>
              <a:t>»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, у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суспільно-релігійній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газеті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«Арка», а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згодом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очолила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її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сторінку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«Культура». </a:t>
            </a:r>
            <a:endParaRPr lang="ru-RU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  <a:p>
            <a:endParaRPr lang="ru-RU" sz="2800" i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  <a:p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Також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співпрацювала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із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львівськими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газетами «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Поступ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», «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Аудиторія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», </a:t>
            </a:r>
          </a:p>
          <a:p>
            <a:r>
              <a:rPr lang="ru-RU" sz="36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4" tooltip="Україна молода"/>
              </a:rPr>
              <a:t>«</a:t>
            </a:r>
            <a:r>
              <a:rPr lang="ru-RU" sz="3600" i="0" u="none" strike="noStrike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4" tooltip="Україна молода"/>
              </a:rPr>
              <a:t>Україна</a:t>
            </a:r>
            <a:r>
              <a:rPr lang="ru-RU" sz="36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4" tooltip="Україна молода"/>
              </a:rPr>
              <a:t> молода»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 (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Київ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). </a:t>
            </a:r>
          </a:p>
          <a:p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У той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період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повернулася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до </a:t>
            </a:r>
            <a:r>
              <a:rPr lang="ru-RU" sz="36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творчості</a:t>
            </a:r>
            <a:r>
              <a:rPr lang="ru-RU" sz="36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.</a:t>
            </a:r>
            <a:endParaRPr lang="ru-RU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C421FE-3097-AAD5-5586-F4BD4164F518}"/>
              </a:ext>
            </a:extLst>
          </p:cNvPr>
          <p:cNvSpPr txBox="1"/>
          <p:nvPr/>
        </p:nvSpPr>
        <p:spPr>
          <a:xfrm>
            <a:off x="7896726" y="6167848"/>
            <a:ext cx="61040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https://knigogo.com.ua/pismenniki/oksana-sajko/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69204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91"/>
    </mc:Choice>
    <mc:Fallback xmlns="">
      <p:transition spd="slow" advTm="27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0B4B9CC-1B99-25F5-C352-E9461AD71045}"/>
              </a:ext>
            </a:extLst>
          </p:cNvPr>
          <p:cNvSpPr txBox="1"/>
          <p:nvPr/>
        </p:nvSpPr>
        <p:spPr>
          <a:xfrm>
            <a:off x="208546" y="755354"/>
            <a:ext cx="11341769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	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Свої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повісті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та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оповідання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письменниця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друкувала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в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літературних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часописах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та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виданнях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.</a:t>
            </a:r>
          </a:p>
          <a:p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Завдяки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співпраці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із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журналом для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підлітків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«Сто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талантів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»,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було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написано </a:t>
            </a:r>
          </a:p>
          <a:p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20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оповідань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,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які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стали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першою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книгою,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що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побачила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світ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у  2012 </a:t>
            </a:r>
            <a:r>
              <a:rPr lang="ru-RU" sz="3200" i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році</a:t>
            </a:r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r>
              <a:rPr lang="ru-RU" sz="32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2" tooltip="Новенька та інші історії"/>
              </a:rPr>
              <a:t>«Новенька та </a:t>
            </a:r>
            <a:r>
              <a:rPr lang="ru-RU" sz="3200" i="0" u="none" strike="noStrike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2" tooltip="Новенька та інші історії"/>
              </a:rPr>
              <a:t>інші</a:t>
            </a:r>
            <a:r>
              <a:rPr lang="ru-RU" sz="32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2" tooltip="Новенька та інші історії"/>
              </a:rPr>
              <a:t> </a:t>
            </a:r>
            <a:r>
              <a:rPr lang="ru-RU" sz="3200" i="0" u="none" strike="noStrike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2" tooltip="Новенька та інші історії"/>
              </a:rPr>
              <a:t>історії</a:t>
            </a:r>
            <a:r>
              <a:rPr lang="ru-RU" sz="3200" i="0" u="none" strike="noStrike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hlinkClick r:id="rId2" tooltip="Новенька та інші історії"/>
              </a:rPr>
              <a:t>»</a:t>
            </a:r>
            <a:r>
              <a:rPr lang="ru-RU" sz="3200" i="0" u="none" strike="noStrike" baseline="30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.</a:t>
            </a:r>
          </a:p>
          <a:p>
            <a:r>
              <a:rPr lang="ru-RU" sz="3200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	 </a:t>
            </a:r>
            <a:endParaRPr lang="ru-RU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111D12-B4C6-5256-EAE0-E6431D83F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463" y="2287085"/>
            <a:ext cx="4074565" cy="25747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153739-7F73-69DA-BD51-1D2BE4F465F4}"/>
              </a:ext>
            </a:extLst>
          </p:cNvPr>
          <p:cNvSpPr txBox="1"/>
          <p:nvPr/>
        </p:nvSpPr>
        <p:spPr>
          <a:xfrm>
            <a:off x="8297779" y="4862926"/>
            <a:ext cx="61040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https://chernihiv-lib.org.ua/news/2020-08-06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44659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35"/>
    </mc:Choice>
    <mc:Fallback xmlns="">
      <p:transition spd="slow" advTm="29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4D24638-F990-5BA2-E7DC-93C0510BE1CA}"/>
              </a:ext>
            </a:extLst>
          </p:cNvPr>
          <p:cNvSpPr txBox="1"/>
          <p:nvPr/>
        </p:nvSpPr>
        <p:spPr>
          <a:xfrm>
            <a:off x="790074" y="995116"/>
            <a:ext cx="610402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Попри те,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що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писала твори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для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підлітків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не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вважає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себе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дитячим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письменником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оскільки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у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творчому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доробку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значно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переважають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твори для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дорослих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415588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  <a:endParaRPr kumimoji="0" lang="ru-RU" sz="3200" b="0" i="0" u="none" strike="noStrike" kern="1200" cap="none" spc="0" normalizeH="0" baseline="0" noProof="0" dirty="0">
              <a:ln w="0"/>
              <a:solidFill>
                <a:srgbClr val="415588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F94FEA9-361B-F0DF-79C1-C3593E981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4094" y="532898"/>
            <a:ext cx="1238250" cy="193357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073D59E-9A14-FDB1-0FF1-0EED89A82C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9378" y="2102267"/>
            <a:ext cx="1285875" cy="18192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5753A63-8DFA-505D-F3C8-694E18E699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0682" y="3478374"/>
            <a:ext cx="1229855" cy="210679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165FF84-8670-79F3-1A07-84793E1FEB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148" y="4174702"/>
            <a:ext cx="1171575" cy="169545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C6DBD2E-633E-4C7A-6D4B-281A8C5AD3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5796" y="4174702"/>
            <a:ext cx="1552575" cy="178117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8E921C3-206D-B390-5288-6C9AB37867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0073" y="4042104"/>
            <a:ext cx="1504950" cy="18954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875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59"/>
    </mc:Choice>
    <mc:Fallback xmlns="">
      <p:transition spd="slow" advTm="16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24C0CF4-C673-0B08-BFCF-A32160C0559E}"/>
              </a:ext>
            </a:extLst>
          </p:cNvPr>
          <p:cNvSpPr txBox="1"/>
          <p:nvPr/>
        </p:nvSpPr>
        <p:spPr>
          <a:xfrm>
            <a:off x="104273" y="2549967"/>
            <a:ext cx="119834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/>
              <a:t>Використані джерела</a:t>
            </a:r>
          </a:p>
          <a:p>
            <a:r>
              <a:rPr lang="en-US" dirty="0"/>
              <a:t>https://uk.wikipedia.org/wiki/%D0%A1%D0%B0%D0%B9%D0%BA%D0%BE_%D0%9E%D0%BA%D1%81%D0%B0%D0%BD%D0%B0_%D0%92%D0%BE%D0%BB%D0%BE%D0%B4%D0%B8%D0%BC%D0%B8%D1%80%D1%96%D0%B2%D0%BD%D0%B0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827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1"/>
    </mc:Choice>
    <mc:Fallback xmlns="">
      <p:transition spd="slow" advTm="3431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"/>
</p:tagLst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Галерея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141</TotalTime>
  <Words>581</Words>
  <Application>Microsoft Office PowerPoint</Application>
  <PresentationFormat>Широкий екран</PresentationFormat>
  <Paragraphs>33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3" baseType="lpstr">
      <vt:lpstr>Arial</vt:lpstr>
      <vt:lpstr>Calibri</vt:lpstr>
      <vt:lpstr>Century Gothic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Пользователь</dc:creator>
  <cp:lastModifiedBy>Пользователь</cp:lastModifiedBy>
  <cp:revision>3</cp:revision>
  <dcterms:created xsi:type="dcterms:W3CDTF">2023-04-09T08:21:11Z</dcterms:created>
  <dcterms:modified xsi:type="dcterms:W3CDTF">2023-04-09T11:29:34Z</dcterms:modified>
</cp:coreProperties>
</file>