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7"/>
  </p:notesMasterIdLst>
  <p:sldIdLst>
    <p:sldId id="256" r:id="rId2"/>
    <p:sldId id="257" r:id="rId3"/>
    <p:sldId id="285" r:id="rId4"/>
    <p:sldId id="269" r:id="rId5"/>
    <p:sldId id="288" r:id="rId6"/>
    <p:sldId id="305" r:id="rId7"/>
    <p:sldId id="304" r:id="rId8"/>
    <p:sldId id="306" r:id="rId9"/>
    <p:sldId id="307" r:id="rId10"/>
    <p:sldId id="315" r:id="rId11"/>
    <p:sldId id="316" r:id="rId12"/>
    <p:sldId id="317" r:id="rId13"/>
    <p:sldId id="318" r:id="rId14"/>
    <p:sldId id="319" r:id="rId15"/>
    <p:sldId id="309" r:id="rId1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66FF"/>
    <a:srgbClr val="3333FF"/>
    <a:srgbClr val="99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6372" autoAdjust="0"/>
    <p:restoredTop sz="97701" autoAdjust="0"/>
  </p:normalViewPr>
  <p:slideViewPr>
    <p:cSldViewPr>
      <p:cViewPr varScale="1">
        <p:scale>
          <a:sx n="69" d="100"/>
          <a:sy n="69" d="100"/>
        </p:scale>
        <p:origin x="774" y="78"/>
      </p:cViewPr>
      <p:guideLst>
        <p:guide orient="horz" pos="2160"/>
        <p:guide pos="2880"/>
      </p:guideLst>
    </p:cSldViewPr>
  </p:slideViewPr>
  <p:outlineViewPr>
    <p:cViewPr>
      <p:scale>
        <a:sx n="33" d="100"/>
        <a:sy n="33" d="100"/>
      </p:scale>
      <p:origin x="0" y="655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B335B29-E0EF-458B-9D1B-4D4A3A0D2D1C}" type="datetimeFigureOut">
              <a:rPr lang="ru-RU"/>
              <a:pPr>
                <a:defRPr/>
              </a:pPr>
              <a:t>24.09.2023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D3348CBA-66DF-4DCD-A686-F73EEB69FD36}" type="slidenum">
              <a:rPr lang="ru-RU"/>
              <a:pPr>
                <a:defRPr/>
              </a:pPr>
              <a:t>‹#›</a:t>
            </a:fld>
            <a:endParaRPr lang="ru-RU"/>
          </a:p>
        </p:txBody>
      </p:sp>
    </p:spTree>
    <p:extLst>
      <p:ext uri="{BB962C8B-B14F-4D97-AF65-F5344CB8AC3E}">
        <p14:creationId xmlns:p14="http://schemas.microsoft.com/office/powerpoint/2010/main" val="271108363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CD39B21D-41AD-4212-92FF-D2F47CEBEBE0}" type="datetimeFigureOut">
              <a:rPr lang="ru-RU"/>
              <a:pPr>
                <a:defRPr/>
              </a:pPr>
              <a:t>24.09.2023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A0C09CE-2C98-4DD5-B357-4C1FBB4414C5}"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D4EC416B-971E-42A7-8D67-F6DA0051BE5A}" type="datetimeFigureOut">
              <a:rPr lang="ru-RU"/>
              <a:pPr>
                <a:defRPr/>
              </a:pPr>
              <a:t>24.09.2023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023B3A1-7689-4F02-93DF-F8B5E1FEE624}"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20B4E7A-566A-4040-9EAF-1766341741A7}" type="datetimeFigureOut">
              <a:rPr lang="ru-RU"/>
              <a:pPr>
                <a:defRPr/>
              </a:pPr>
              <a:t>24.09.2023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BAC614F-00D0-4295-BE13-D7184F36EE89}"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16F2FE1D-C6C7-44AC-B556-E30C3A6E5789}" type="datetimeFigureOut">
              <a:rPr lang="ru-RU"/>
              <a:pPr>
                <a:defRPr/>
              </a:pPr>
              <a:t>24.09.2023</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94407F6-9F14-4159-92E5-541D924DC947}"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778A8166-57E1-49DE-A2B3-8F3AB5495F92}" type="datetimeFigureOut">
              <a:rPr lang="ru-RU"/>
              <a:pPr>
                <a:defRPr/>
              </a:pPr>
              <a:t>24.09.2023</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54CCC0A5-21DB-470A-BBF9-FA35AE206997}"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A51D4B99-7CE6-40E3-A0E6-AA3689BD8487}" type="datetimeFigureOut">
              <a:rPr lang="ru-RU"/>
              <a:pPr>
                <a:defRPr/>
              </a:pPr>
              <a:t>24.09.2023</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8C5E1A50-98B1-4120-B88C-A9FBAC35734B}"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4F6B2B9B-1917-4C0F-858E-E15FBE71E988}" type="datetimeFigureOut">
              <a:rPr lang="ru-RU"/>
              <a:pPr>
                <a:defRPr/>
              </a:pPr>
              <a:t>24.09.2023</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E8C439C7-26BC-48D8-9EA4-32E133EF3D0B}"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630E4B07-DB9B-435A-9A0D-FBA3103695DE}" type="datetimeFigureOut">
              <a:rPr lang="ru-RU"/>
              <a:pPr>
                <a:defRPr/>
              </a:pPr>
              <a:t>24.09.2023</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36FD8BCB-86A9-44B9-AAB9-C075673EEBA7}"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0826B8D1-54EF-4A96-90C0-7E8C85031C83}" type="datetimeFigureOut">
              <a:rPr lang="ru-RU"/>
              <a:pPr>
                <a:defRPr/>
              </a:pPr>
              <a:t>24.09.2023</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2A1FFCF-5861-43B3-A444-0BE4BB608E5B}"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1B977730-39B6-494F-95E8-132FFF73DF48}" type="datetimeFigureOut">
              <a:rPr lang="ru-RU"/>
              <a:pPr>
                <a:defRPr/>
              </a:pPr>
              <a:t>24.09.2023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F365C3A-4711-4EC1-9029-F4F132BCF59F}"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706E290-A1BA-4162-A535-E68B81F516D2}" type="datetimeFigureOut">
              <a:rPr lang="ru-RU"/>
              <a:pPr>
                <a:defRPr/>
              </a:pPr>
              <a:t>24.09.2023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3FCB771-65CF-48CA-B2EE-4CAAB19EED08}" type="slidenum">
              <a:rPr lang="ru-RU"/>
              <a:pPr>
                <a:defRPr/>
              </a:pPr>
              <a:t>‹#›</a:t>
            </a:fld>
            <a:endParaRPr lang="ru-RU"/>
          </a:p>
        </p:txBody>
      </p:sp>
    </p:spTree>
  </p:cSld>
  <p:clrMapOvr>
    <a:masterClrMapping/>
  </p:clrMapOvr>
  <p:transition spd="slow">
    <p:cove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pic>
        <p:nvPicPr>
          <p:cNvPr id="1026" name="Рисунок 6" descr="физика.jpg"/>
          <p:cNvPicPr>
            <a:picLocks noChangeAspect="1"/>
          </p:cNvPicPr>
          <p:nvPr/>
        </p:nvPicPr>
        <p:blipFill>
          <a:blip r:embed="rId14"/>
          <a:srcRect/>
          <a:stretch>
            <a:fillRect/>
          </a:stretch>
        </p:blipFill>
        <p:spPr bwMode="auto">
          <a:xfrm>
            <a:off x="0" y="0"/>
            <a:ext cx="9144000" cy="6858000"/>
          </a:xfrm>
          <a:prstGeom prst="rect">
            <a:avLst/>
          </a:prstGeom>
          <a:noFill/>
          <a:ln w="9525">
            <a:noFill/>
            <a:miter lim="800000"/>
            <a:headEnd/>
            <a:tailEnd/>
          </a:ln>
        </p:spPr>
      </p:pic>
      <p:sp>
        <p:nvSpPr>
          <p:cNvPr id="1027"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8"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B098D0C-8E70-44D3-BC0D-B8A453E7551C}" type="datetimeFigureOut">
              <a:rPr lang="ru-RU"/>
              <a:pPr>
                <a:defRPr/>
              </a:pPr>
              <a:t>24.09.2023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DE7393B-4824-4088-BF5C-83EC1F620E19}"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ransition spd="slow">
    <p:cover/>
  </p:transition>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Заголовок 5"/>
          <p:cNvSpPr>
            <a:spLocks noGrp="1"/>
          </p:cNvSpPr>
          <p:nvPr>
            <p:ph type="ctrTitle"/>
          </p:nvPr>
        </p:nvSpPr>
        <p:spPr>
          <a:xfrm>
            <a:off x="827584" y="908721"/>
            <a:ext cx="3240360" cy="2377403"/>
          </a:xfrm>
        </p:spPr>
        <p:txBody>
          <a:bodyPr/>
          <a:lstStyle/>
          <a:p>
            <a:r>
              <a:rPr lang="uk-UA" sz="2400" b="1" i="1" dirty="0" smtClean="0">
                <a:solidFill>
                  <a:srgbClr val="FF0000"/>
                </a:solidFill>
              </a:rPr>
              <a:t/>
            </a:r>
            <a:br>
              <a:rPr lang="uk-UA" sz="2400" b="1" i="1" dirty="0" smtClean="0">
                <a:solidFill>
                  <a:srgbClr val="FF0000"/>
                </a:solidFill>
              </a:rPr>
            </a:br>
            <a:r>
              <a:rPr lang="uk-UA" sz="2400" b="1" i="1" dirty="0" err="1" smtClean="0">
                <a:solidFill>
                  <a:srgbClr val="FF0000"/>
                </a:solidFill>
              </a:rPr>
              <a:t>Проєкт</a:t>
            </a:r>
            <a:r>
              <a:rPr lang="uk-UA" sz="2400" b="1" i="1" dirty="0" smtClean="0">
                <a:solidFill>
                  <a:srgbClr val="FF0000"/>
                </a:solidFill>
              </a:rPr>
              <a:t> “</a:t>
            </a:r>
            <a:r>
              <a:rPr lang="en-US" sz="2400" dirty="0" smtClean="0">
                <a:latin typeface="Times New Roman" panose="02020603050405020304" pitchFamily="18" charset="0"/>
                <a:ea typeface="SimSun" panose="02010600030101010101" pitchFamily="2" charset="-122"/>
              </a:rPr>
              <a:t> </a:t>
            </a:r>
            <a:r>
              <a:rPr lang="uk-UA" sz="2400" b="1" i="1" dirty="0" smtClean="0">
                <a:solidFill>
                  <a:srgbClr val="FF0000"/>
                </a:solidFill>
              </a:rPr>
              <a:t>Ольга Кобилянська: життя, творчість та спадок” </a:t>
            </a:r>
            <a:r>
              <a:rPr lang="ru-RU" sz="3200" b="1" dirty="0"/>
              <a:t/>
            </a:r>
            <a:br>
              <a:rPr lang="ru-RU" sz="3200" b="1" dirty="0"/>
            </a:br>
            <a:r>
              <a:rPr lang="uk-UA" sz="3200" b="1" dirty="0"/>
              <a:t> </a:t>
            </a:r>
            <a:endParaRPr lang="ru-RU" sz="3200" b="1" dirty="0"/>
          </a:p>
        </p:txBody>
      </p:sp>
      <p:sp>
        <p:nvSpPr>
          <p:cNvPr id="8" name="Прямоугольник 7"/>
          <p:cNvSpPr/>
          <p:nvPr/>
        </p:nvSpPr>
        <p:spPr>
          <a:xfrm>
            <a:off x="785786" y="3714752"/>
            <a:ext cx="3429024" cy="1323439"/>
          </a:xfrm>
          <a:prstGeom prst="rect">
            <a:avLst/>
          </a:prstGeom>
          <a:noFill/>
          <a:effectLst>
            <a:outerShdw blurRad="50800" dist="38100" dir="2700000" algn="tl" rotWithShape="0">
              <a:prstClr val="black">
                <a:alpha val="40000"/>
              </a:prstClr>
            </a:outerShdw>
          </a:effec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uk-UA" sz="1600" b="1" i="1" u="sng" spc="50" dirty="0" smtClean="0">
                <a:ln w="11430"/>
                <a:solidFill>
                  <a:srgbClr val="0000FF"/>
                </a:solidFill>
                <a:effectLst>
                  <a:glow rad="228600">
                    <a:schemeClr val="accent3">
                      <a:satMod val="175000"/>
                      <a:alpha val="40000"/>
                    </a:schemeClr>
                  </a:glow>
                  <a:outerShdw blurRad="76200" dist="50800" dir="5400000" algn="tl" rotWithShape="0">
                    <a:srgbClr val="000000">
                      <a:alpha val="65000"/>
                    </a:srgbClr>
                  </a:outerShdw>
                </a:effectLst>
                <a:latin typeface="Times New Roman" pitchFamily="18" charset="0"/>
                <a:cs typeface="Times New Roman" pitchFamily="18" charset="0"/>
              </a:rPr>
              <a:t>Виконала: </a:t>
            </a:r>
          </a:p>
          <a:p>
            <a:pPr algn="ctr">
              <a:defRPr/>
            </a:pPr>
            <a:r>
              <a:rPr lang="uk-UA" sz="1600" b="1" i="1" spc="50" dirty="0" err="1" smtClean="0">
                <a:ln w="11430"/>
                <a:solidFill>
                  <a:srgbClr val="0000FF"/>
                </a:solidFill>
                <a:effectLst>
                  <a:glow rad="228600">
                    <a:schemeClr val="accent3">
                      <a:satMod val="175000"/>
                      <a:alpha val="40000"/>
                    </a:schemeClr>
                  </a:glow>
                  <a:outerShdw blurRad="76200" dist="50800" dir="5400000" algn="tl" rotWithShape="0">
                    <a:srgbClr val="000000">
                      <a:alpha val="65000"/>
                    </a:srgbClr>
                  </a:outerShdw>
                </a:effectLst>
                <a:latin typeface="Times New Roman" pitchFamily="18" charset="0"/>
                <a:cs typeface="Times New Roman" pitchFamily="18" charset="0"/>
              </a:rPr>
              <a:t>Боєвська</a:t>
            </a:r>
            <a:r>
              <a:rPr lang="uk-UA" sz="1600" b="1" i="1" spc="50" dirty="0" smtClean="0">
                <a:ln w="11430"/>
                <a:solidFill>
                  <a:srgbClr val="0000FF"/>
                </a:solidFill>
                <a:effectLst>
                  <a:glow rad="228600">
                    <a:schemeClr val="accent3">
                      <a:satMod val="175000"/>
                      <a:alpha val="40000"/>
                    </a:schemeClr>
                  </a:glow>
                  <a:outerShdw blurRad="76200" dist="50800" dir="5400000" algn="tl" rotWithShape="0">
                    <a:srgbClr val="000000">
                      <a:alpha val="65000"/>
                    </a:srgbClr>
                  </a:outerShdw>
                </a:effectLst>
                <a:latin typeface="Times New Roman" pitchFamily="18" charset="0"/>
                <a:cs typeface="Times New Roman" pitchFamily="18" charset="0"/>
              </a:rPr>
              <a:t> Вікторія Петрівна, </a:t>
            </a:r>
          </a:p>
          <a:p>
            <a:pPr algn="ctr">
              <a:defRPr/>
            </a:pPr>
            <a:r>
              <a:rPr lang="uk-UA" sz="1600" b="1" i="1" spc="50" dirty="0">
                <a:ln w="11430"/>
                <a:solidFill>
                  <a:srgbClr val="0000FF"/>
                </a:solidFill>
                <a:effectLst>
                  <a:glow rad="228600">
                    <a:schemeClr val="accent3">
                      <a:satMod val="175000"/>
                      <a:alpha val="40000"/>
                    </a:schemeClr>
                  </a:glow>
                  <a:outerShdw blurRad="76200" dist="50800" dir="5400000" algn="tl" rotWithShape="0">
                    <a:srgbClr val="000000">
                      <a:alpha val="65000"/>
                    </a:srgbClr>
                  </a:outerShdw>
                </a:effectLst>
                <a:latin typeface="Times New Roman" pitchFamily="18" charset="0"/>
                <a:cs typeface="Times New Roman" pitchFamily="18" charset="0"/>
              </a:rPr>
              <a:t>у</a:t>
            </a:r>
            <a:r>
              <a:rPr lang="uk-UA" sz="1600" b="1" i="1" spc="50" dirty="0" smtClean="0">
                <a:ln w="11430"/>
                <a:solidFill>
                  <a:srgbClr val="0000FF"/>
                </a:solidFill>
                <a:effectLst>
                  <a:glow rad="228600">
                    <a:schemeClr val="accent3">
                      <a:satMod val="175000"/>
                      <a:alpha val="40000"/>
                    </a:schemeClr>
                  </a:glow>
                  <a:outerShdw blurRad="76200" dist="50800" dir="5400000" algn="tl" rotWithShape="0">
                    <a:srgbClr val="000000">
                      <a:alpha val="65000"/>
                    </a:srgbClr>
                  </a:outerShdw>
                </a:effectLst>
                <a:latin typeface="Times New Roman" pitchFamily="18" charset="0"/>
                <a:cs typeface="Times New Roman" pitchFamily="18" charset="0"/>
              </a:rPr>
              <a:t>читель української мови та </a:t>
            </a:r>
            <a:r>
              <a:rPr lang="uk-UA" sz="1600" b="1" i="1" spc="50" dirty="0" err="1" smtClean="0">
                <a:ln w="11430"/>
                <a:solidFill>
                  <a:srgbClr val="0000FF"/>
                </a:solidFill>
                <a:effectLst>
                  <a:glow rad="228600">
                    <a:schemeClr val="accent3">
                      <a:satMod val="175000"/>
                      <a:alpha val="40000"/>
                    </a:schemeClr>
                  </a:glow>
                  <a:outerShdw blurRad="76200" dist="50800" dir="5400000" algn="tl" rotWithShape="0">
                    <a:srgbClr val="000000">
                      <a:alpha val="65000"/>
                    </a:srgbClr>
                  </a:outerShdw>
                </a:effectLst>
                <a:latin typeface="Times New Roman" pitchFamily="18" charset="0"/>
                <a:cs typeface="Times New Roman" pitchFamily="18" charset="0"/>
              </a:rPr>
              <a:t>літературКраматорської</a:t>
            </a:r>
            <a:r>
              <a:rPr lang="uk-UA" sz="1600" b="1" i="1" spc="50" dirty="0" smtClean="0">
                <a:ln w="11430"/>
                <a:solidFill>
                  <a:srgbClr val="0000FF"/>
                </a:solidFill>
                <a:effectLst>
                  <a:glow rad="228600">
                    <a:schemeClr val="accent3">
                      <a:satMod val="175000"/>
                      <a:alpha val="40000"/>
                    </a:schemeClr>
                  </a:glow>
                  <a:outerShdw blurRad="76200" dist="50800" dir="5400000" algn="tl" rotWithShape="0">
                    <a:srgbClr val="000000">
                      <a:alpha val="65000"/>
                    </a:srgbClr>
                  </a:outerShdw>
                </a:effectLst>
                <a:latin typeface="Times New Roman" pitchFamily="18" charset="0"/>
                <a:cs typeface="Times New Roman" pitchFamily="18" charset="0"/>
              </a:rPr>
              <a:t> гімназії № 13</a:t>
            </a:r>
          </a:p>
        </p:txBody>
      </p:sp>
      <p:sp>
        <p:nvSpPr>
          <p:cNvPr id="14343" name="Rectangle 7"/>
          <p:cNvSpPr>
            <a:spLocks noChangeArrowheads="1"/>
          </p:cNvSpPr>
          <p:nvPr/>
        </p:nvSpPr>
        <p:spPr bwMode="auto">
          <a:xfrm rot="10800000" flipV="1">
            <a:off x="5076053" y="4060640"/>
            <a:ext cx="3245619" cy="2000548"/>
          </a:xfrm>
          <a:prstGeom prst="rect">
            <a:avLst/>
          </a:prstGeom>
          <a:noFill/>
          <a:ln w="9525">
            <a:noFill/>
            <a:miter lim="800000"/>
            <a:headEnd/>
            <a:tailEnd/>
          </a:ln>
          <a:effectLst/>
        </p:spPr>
        <p:txBody>
          <a:bodyPr wrap="square">
            <a:spAutoFit/>
          </a:bodyPr>
          <a:lstStyle/>
          <a:p>
            <a:pPr algn="ctr">
              <a:spcAft>
                <a:spcPts val="600"/>
              </a:spcAft>
            </a:pPr>
            <a:endParaRPr lang="uk-UA" sz="2000" b="1" i="1" dirty="0" smtClean="0">
              <a:solidFill>
                <a:srgbClr val="FF0000"/>
              </a:solidFill>
            </a:endParaRPr>
          </a:p>
          <a:p>
            <a:pPr algn="ctr">
              <a:spcAft>
                <a:spcPts val="600"/>
              </a:spcAft>
            </a:pPr>
            <a:r>
              <a:rPr lang="uk-UA" sz="2000" b="1" i="1" dirty="0" smtClean="0">
                <a:solidFill>
                  <a:srgbClr val="FF0000"/>
                </a:solidFill>
              </a:rPr>
              <a:t>Ольга-Марія Юліанівна</a:t>
            </a:r>
          </a:p>
          <a:p>
            <a:pPr algn="ctr">
              <a:spcAft>
                <a:spcPts val="600"/>
              </a:spcAft>
            </a:pPr>
            <a:r>
              <a:rPr lang="uk-UA" sz="2800" b="1" i="1" dirty="0" smtClean="0">
                <a:solidFill>
                  <a:srgbClr val="FF0000"/>
                </a:solidFill>
              </a:rPr>
              <a:t>Кобилянська</a:t>
            </a:r>
          </a:p>
          <a:p>
            <a:pPr algn="ctr">
              <a:spcAft>
                <a:spcPts val="600"/>
              </a:spcAft>
            </a:pPr>
            <a:r>
              <a:rPr lang="uk-UA" sz="1600" b="1" i="1" dirty="0" smtClean="0">
                <a:solidFill>
                  <a:srgbClr val="FF0000"/>
                </a:solidFill>
              </a:rPr>
              <a:t>(1863-1942) </a:t>
            </a:r>
            <a:endParaRPr lang="ru-RU" sz="1600" b="1" i="1" dirty="0">
              <a:solidFill>
                <a:srgbClr val="FF0000"/>
              </a:solidFill>
            </a:endParaRPr>
          </a:p>
          <a:p>
            <a:pPr algn="ctr">
              <a:spcAft>
                <a:spcPts val="600"/>
              </a:spcAft>
            </a:pPr>
            <a:endParaRPr lang="ru-RU" sz="2000" b="1" i="1" dirty="0">
              <a:solidFill>
                <a:srgbClr val="FF0000"/>
              </a:solidFill>
              <a:effectLst>
                <a:outerShdw blurRad="38100" dist="38100" dir="2700000" algn="tl">
                  <a:srgbClr val="C0C0C0"/>
                </a:outerShdw>
              </a:effectLst>
              <a:latin typeface="Times New Roman" pitchFamily="18" charset="0"/>
            </a:endParaRPr>
          </a:p>
        </p:txBody>
      </p:sp>
      <p:pic>
        <p:nvPicPr>
          <p:cNvPr id="1027" name="Picture 3" descr="D:\Бровар О.С\Матеріали до уроків\Зарубіжна література\olha_kobylyanska.jpg"/>
          <p:cNvPicPr>
            <a:picLocks noChangeAspect="1" noChangeArrowheads="1"/>
          </p:cNvPicPr>
          <p:nvPr/>
        </p:nvPicPr>
        <p:blipFill>
          <a:blip r:embed="rId3"/>
          <a:srcRect/>
          <a:stretch>
            <a:fillRect/>
          </a:stretch>
        </p:blipFill>
        <p:spPr bwMode="auto">
          <a:xfrm>
            <a:off x="5500694" y="928670"/>
            <a:ext cx="2357454" cy="3500462"/>
          </a:xfrm>
          <a:prstGeom prst="rect">
            <a:avLst/>
          </a:prstGeom>
          <a:noFill/>
        </p:spPr>
      </p:pic>
    </p:spTree>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Заголовок 1"/>
          <p:cNvSpPr txBox="1">
            <a:spLocks/>
          </p:cNvSpPr>
          <p:nvPr/>
        </p:nvSpPr>
        <p:spPr>
          <a:xfrm>
            <a:off x="4786314" y="1071546"/>
            <a:ext cx="3286148" cy="4429156"/>
          </a:xfrm>
          <a:prstGeom prst="rect">
            <a:avLst/>
          </a:prstGeom>
        </p:spPr>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endParaRPr lang="ru-RU" sz="3200" b="1" i="1" dirty="0">
              <a:ln w="11430"/>
              <a:solidFill>
                <a:srgbClr val="0000FF"/>
              </a:solidFill>
              <a:effectLst>
                <a:glow rad="101600">
                  <a:srgbClr val="FFFF00">
                    <a:alpha val="60000"/>
                  </a:srgbClr>
                </a:glow>
                <a:outerShdw blurRad="76200" dist="50800" dir="5400000" algn="tl" rotWithShape="0">
                  <a:srgbClr val="000000">
                    <a:alpha val="65000"/>
                  </a:srgbClr>
                </a:outerShdw>
              </a:effectLst>
              <a:latin typeface="Times New Roman" pitchFamily="18" charset="0"/>
              <a:ea typeface="+mj-ea"/>
              <a:cs typeface="Times New Roman" pitchFamily="18" charset="0"/>
            </a:endParaRPr>
          </a:p>
        </p:txBody>
      </p:sp>
      <p:sp>
        <p:nvSpPr>
          <p:cNvPr id="4" name="Заголовок 1"/>
          <p:cNvSpPr txBox="1">
            <a:spLocks/>
          </p:cNvSpPr>
          <p:nvPr/>
        </p:nvSpPr>
        <p:spPr>
          <a:xfrm>
            <a:off x="4786314" y="1928802"/>
            <a:ext cx="3532919" cy="1810493"/>
          </a:xfrm>
          <a:prstGeom prst="rect">
            <a:avLst/>
          </a:prstGeom>
        </p:spPr>
        <p:txBody>
          <a:bodyPr>
            <a:scene3d>
              <a:camera prst="orthographicFront"/>
              <a:lightRig rig="balanced" dir="t">
                <a:rot lat="0" lon="0" rev="2100000"/>
              </a:lightRig>
            </a:scene3d>
            <a:sp3d extrusionH="57150" prstMaterial="metal">
              <a:bevelT w="38100" h="25400"/>
              <a:contourClr>
                <a:schemeClr val="bg2"/>
              </a:contourClr>
            </a:sp3d>
          </a:bodyPr>
          <a:lstStyle/>
          <a:p>
            <a:pPr algn="just">
              <a:lnSpc>
                <a:spcPct val="150000"/>
              </a:lnSpc>
            </a:pPr>
            <a:r>
              <a:rPr lang="uk-UA" b="1" i="1" dirty="0">
                <a:solidFill>
                  <a:srgbClr val="0000FF"/>
                </a:solidFill>
                <a:latin typeface="Times New Roman" panose="02020603050405020304" pitchFamily="18" charset="0"/>
                <a:cs typeface="Times New Roman" panose="02020603050405020304" pitchFamily="18" charset="0"/>
              </a:rPr>
              <a:t>	</a:t>
            </a:r>
            <a:endParaRPr lang="ru-RU" dirty="0">
              <a:solidFill>
                <a:srgbClr val="0000FF"/>
              </a:solidFill>
              <a:latin typeface="Times New Roman" panose="02020603050405020304" pitchFamily="18" charset="0"/>
              <a:cs typeface="Times New Roman" panose="02020603050405020304" pitchFamily="18" charset="0"/>
            </a:endParaRPr>
          </a:p>
          <a:p>
            <a:pPr algn="just" fontAlgn="auto">
              <a:lnSpc>
                <a:spcPct val="150000"/>
              </a:lnSpc>
              <a:spcAft>
                <a:spcPts val="0"/>
              </a:spcAft>
              <a:defRPr/>
            </a:pPr>
            <a:r>
              <a:rPr lang="uk-UA" b="1" i="1" dirty="0" smtClean="0">
                <a:latin typeface="Times New Roman" panose="02020603050405020304" pitchFamily="18" charset="0"/>
                <a:cs typeface="Times New Roman" panose="02020603050405020304" pitchFamily="18" charset="0"/>
              </a:rPr>
              <a:t>	</a:t>
            </a:r>
            <a:endParaRPr lang="ru-RU" dirty="0">
              <a:solidFill>
                <a:srgbClr val="0000FF"/>
              </a:solidFill>
              <a:latin typeface="Times New Roman" panose="02020603050405020304" pitchFamily="18" charset="0"/>
              <a:cs typeface="Times New Roman" panose="02020603050405020304" pitchFamily="18" charset="0"/>
            </a:endParaRPr>
          </a:p>
          <a:p>
            <a:pPr algn="ctr" fontAlgn="auto">
              <a:spcAft>
                <a:spcPts val="0"/>
              </a:spcAft>
              <a:defRPr/>
            </a:pPr>
            <a:endParaRPr lang="ru-RU" sz="3600" b="1" dirty="0">
              <a:ln w="50800"/>
              <a:solidFill>
                <a:srgbClr val="0000FF"/>
              </a:solidFill>
              <a:latin typeface="+mj-lt"/>
              <a:ea typeface="+mj-ea"/>
              <a:cs typeface="+mj-cs"/>
            </a:endParaRPr>
          </a:p>
        </p:txBody>
      </p:sp>
      <p:sp>
        <p:nvSpPr>
          <p:cNvPr id="2" name="Прямоугольник 1"/>
          <p:cNvSpPr/>
          <p:nvPr/>
        </p:nvSpPr>
        <p:spPr>
          <a:xfrm>
            <a:off x="1049080" y="927751"/>
            <a:ext cx="6907296" cy="458074"/>
          </a:xfrm>
          <a:prstGeom prst="rect">
            <a:avLst/>
          </a:prstGeom>
        </p:spPr>
        <p:txBody>
          <a:bodyPr wrap="square">
            <a:spAutoFit/>
          </a:bodyPr>
          <a:lstStyle/>
          <a:p>
            <a:pPr indent="450215" algn="just">
              <a:lnSpc>
                <a:spcPct val="150000"/>
              </a:lnSpc>
              <a:spcAft>
                <a:spcPts val="0"/>
              </a:spcAft>
            </a:pPr>
            <a:r>
              <a:rPr lang="uk-UA" b="1" i="1" dirty="0" smtClean="0">
                <a:solidFill>
                  <a:srgbClr val="0000FF"/>
                </a:solidFill>
                <a:latin typeface="Times New Roman" panose="02020603050405020304" pitchFamily="18" charset="0"/>
                <a:ea typeface="Times New Roman" panose="02020603050405020304" pitchFamily="18" charset="0"/>
              </a:rPr>
              <a:t>	</a:t>
            </a:r>
            <a:endParaRPr lang="ru-RU" sz="1600" dirty="0">
              <a:solidFill>
                <a:srgbClr val="0000FF"/>
              </a:solidFill>
              <a:effectLst/>
              <a:latin typeface="Times New Roman" panose="02020603050405020304" pitchFamily="18" charset="0"/>
              <a:ea typeface="Times New Roman" panose="02020603050405020304" pitchFamily="18" charset="0"/>
            </a:endParaRPr>
          </a:p>
        </p:txBody>
      </p:sp>
      <p:pic>
        <p:nvPicPr>
          <p:cNvPr id="2050" name="Picture 2" descr="D:\Бровар О.С\Матеріали до уроків\Зарубіжна література\15kobil2.jpg"/>
          <p:cNvPicPr>
            <a:picLocks noChangeAspect="1" noChangeArrowheads="1"/>
          </p:cNvPicPr>
          <p:nvPr/>
        </p:nvPicPr>
        <p:blipFill>
          <a:blip r:embed="rId2"/>
          <a:srcRect/>
          <a:stretch>
            <a:fillRect/>
          </a:stretch>
        </p:blipFill>
        <p:spPr bwMode="auto">
          <a:xfrm>
            <a:off x="1357290" y="1071546"/>
            <a:ext cx="3286148" cy="4429156"/>
          </a:xfrm>
          <a:prstGeom prst="rect">
            <a:avLst/>
          </a:prstGeom>
          <a:noFill/>
        </p:spPr>
      </p:pic>
      <p:sp>
        <p:nvSpPr>
          <p:cNvPr id="14" name="Заголовок 13"/>
          <p:cNvSpPr>
            <a:spLocks noGrp="1"/>
          </p:cNvSpPr>
          <p:nvPr>
            <p:ph type="title"/>
          </p:nvPr>
        </p:nvSpPr>
        <p:spPr>
          <a:xfrm>
            <a:off x="4857752" y="1142984"/>
            <a:ext cx="3071834" cy="1785950"/>
          </a:xfrm>
        </p:spPr>
        <p:txBody>
          <a:bodyPr/>
          <a:lstStyle/>
          <a:p>
            <a:r>
              <a:rPr lang="uk-UA" sz="2000" b="1" i="1" dirty="0" smtClean="0">
                <a:solidFill>
                  <a:srgbClr val="0070C0"/>
                </a:solidFill>
                <a:latin typeface="Times New Roman" pitchFamily="18" charset="0"/>
                <a:cs typeface="Times New Roman" pitchFamily="18" charset="0"/>
              </a:rPr>
              <a:t>Серед українських письменниць вона не має  собі рівної на ниві </a:t>
            </a:r>
            <a:br>
              <a:rPr lang="uk-UA" sz="2000" b="1" i="1" dirty="0" smtClean="0">
                <a:solidFill>
                  <a:srgbClr val="0070C0"/>
                </a:solidFill>
                <a:latin typeface="Times New Roman" pitchFamily="18" charset="0"/>
                <a:cs typeface="Times New Roman" pitchFamily="18" charset="0"/>
              </a:rPr>
            </a:br>
            <a:r>
              <a:rPr lang="uk-UA" sz="2000" b="1" i="1" dirty="0" smtClean="0">
                <a:solidFill>
                  <a:srgbClr val="0070C0"/>
                </a:solidFill>
                <a:latin typeface="Times New Roman" pitchFamily="18" charset="0"/>
                <a:cs typeface="Times New Roman" pitchFamily="18" charset="0"/>
              </a:rPr>
              <a:t>новели і повісті</a:t>
            </a:r>
            <a:r>
              <a:rPr lang="uk-UA" sz="2000" i="1" dirty="0" smtClean="0">
                <a:solidFill>
                  <a:srgbClr val="0070C0"/>
                </a:solidFill>
                <a:latin typeface="Times New Roman" pitchFamily="18" charset="0"/>
                <a:cs typeface="Times New Roman" pitchFamily="18" charset="0"/>
              </a:rPr>
              <a:t/>
            </a:r>
            <a:br>
              <a:rPr lang="uk-UA" sz="2000" i="1" dirty="0" smtClean="0">
                <a:solidFill>
                  <a:srgbClr val="0070C0"/>
                </a:solidFill>
                <a:latin typeface="Times New Roman" pitchFamily="18" charset="0"/>
                <a:cs typeface="Times New Roman" pitchFamily="18" charset="0"/>
              </a:rPr>
            </a:br>
            <a:r>
              <a:rPr lang="uk-UA" sz="2000" i="1" dirty="0" smtClean="0">
                <a:solidFill>
                  <a:srgbClr val="0070C0"/>
                </a:solidFill>
                <a:latin typeface="Times New Roman" pitchFamily="18" charset="0"/>
                <a:cs typeface="Times New Roman" pitchFamily="18" charset="0"/>
              </a:rPr>
              <a:t>                   </a:t>
            </a:r>
            <a:r>
              <a:rPr lang="uk-UA" sz="1600" dirty="0" smtClean="0">
                <a:solidFill>
                  <a:srgbClr val="0070C0"/>
                </a:solidFill>
                <a:latin typeface="Times New Roman" pitchFamily="18" charset="0"/>
                <a:cs typeface="Times New Roman" pitchFamily="18" charset="0"/>
              </a:rPr>
              <a:t>І.Франко</a:t>
            </a:r>
            <a:endParaRPr lang="ru-RU" sz="1600" dirty="0">
              <a:solidFill>
                <a:srgbClr val="0070C0"/>
              </a:solidFill>
              <a:latin typeface="Times New Roman" pitchFamily="18" charset="0"/>
              <a:cs typeface="Times New Roman" pitchFamily="18" charset="0"/>
            </a:endParaRPr>
          </a:p>
        </p:txBody>
      </p:sp>
      <p:sp>
        <p:nvSpPr>
          <p:cNvPr id="15" name="Содержимое 14"/>
          <p:cNvSpPr>
            <a:spLocks noGrp="1"/>
          </p:cNvSpPr>
          <p:nvPr>
            <p:ph idx="1"/>
          </p:nvPr>
        </p:nvSpPr>
        <p:spPr>
          <a:xfrm>
            <a:off x="4786314" y="3571875"/>
            <a:ext cx="3071834" cy="1857389"/>
          </a:xfrm>
        </p:spPr>
        <p:txBody>
          <a:bodyPr/>
          <a:lstStyle/>
          <a:p>
            <a:pPr algn="ctr">
              <a:buNone/>
            </a:pPr>
            <a:r>
              <a:rPr lang="uk-UA" sz="2000" b="1" i="1" dirty="0" smtClean="0">
                <a:solidFill>
                  <a:srgbClr val="0070C0"/>
                </a:solidFill>
                <a:latin typeface="Times New Roman" pitchFamily="18" charset="0"/>
                <a:cs typeface="Times New Roman" pitchFamily="18" charset="0"/>
              </a:rPr>
              <a:t>Мої особисті переживання відігравали немалу роль в моїх писаннях</a:t>
            </a:r>
          </a:p>
          <a:p>
            <a:pPr algn="ctr">
              <a:buNone/>
            </a:pPr>
            <a:r>
              <a:rPr lang="uk-UA" sz="1600" b="1" dirty="0" smtClean="0">
                <a:solidFill>
                  <a:srgbClr val="0070C0"/>
                </a:solidFill>
                <a:latin typeface="Times New Roman" pitchFamily="18" charset="0"/>
                <a:cs typeface="Times New Roman" pitchFamily="18" charset="0"/>
              </a:rPr>
              <a:t>                           </a:t>
            </a:r>
            <a:r>
              <a:rPr lang="uk-UA" sz="1600" dirty="0" smtClean="0">
                <a:solidFill>
                  <a:srgbClr val="0070C0"/>
                </a:solidFill>
                <a:latin typeface="Times New Roman" pitchFamily="18" charset="0"/>
                <a:cs typeface="Times New Roman" pitchFamily="18" charset="0"/>
              </a:rPr>
              <a:t>О.Кобилянська</a:t>
            </a:r>
            <a:endParaRPr lang="ru-RU" sz="1600" dirty="0">
              <a:solidFill>
                <a:srgbClr val="0070C0"/>
              </a:solidFill>
              <a:latin typeface="Times New Roman" pitchFamily="18" charset="0"/>
              <a:cs typeface="Times New Roman" pitchFamily="18" charset="0"/>
            </a:endParaRPr>
          </a:p>
        </p:txBody>
      </p:sp>
    </p:spTree>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Grp="1" noChangeArrowheads="1"/>
          </p:cNvSpPr>
          <p:nvPr>
            <p:ph type="title"/>
          </p:nvPr>
        </p:nvSpPr>
        <p:spPr>
          <a:xfrm>
            <a:off x="899592" y="644302"/>
            <a:ext cx="7704856" cy="7394271"/>
          </a:xfrm>
        </p:spPr>
        <p:txBody>
          <a:bodyPr wrap="square" tIns="152352" bIns="38088">
            <a:spAutoFit/>
          </a:bodyPr>
          <a:lstStyle/>
          <a:p>
            <a:pPr algn="l">
              <a:spcAft>
                <a:spcPts val="0"/>
              </a:spcAft>
            </a:pPr>
            <a:r>
              <a:rPr lang="uk-UA" sz="2800" i="1" u="sng" dirty="0" smtClean="0">
                <a:solidFill>
                  <a:srgbClr val="FF0000"/>
                </a:solidFill>
                <a:latin typeface="Times New Roman" panose="02020603050405020304" pitchFamily="18" charset="0"/>
                <a:cs typeface="Times New Roman" panose="02020603050405020304" pitchFamily="18" charset="0"/>
              </a:rPr>
              <a:t>                                Анотація</a:t>
            </a:r>
            <a:br>
              <a:rPr lang="uk-UA" sz="2800" i="1" u="sng" dirty="0" smtClean="0">
                <a:solidFill>
                  <a:srgbClr val="FF0000"/>
                </a:solidFill>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ea typeface="SimSun" panose="02010600030101010101" pitchFamily="2" charset="-122"/>
                <a:cs typeface="Times New Roman" panose="02020603050405020304" pitchFamily="18" charset="0"/>
              </a:rPr>
              <a:t>Цей</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про</a:t>
            </a:r>
            <a:r>
              <a:rPr lang="uk-UA" sz="2000" dirty="0">
                <a:latin typeface="Times New Roman" panose="02020603050405020304" pitchFamily="18" charset="0"/>
                <a:ea typeface="SimSun" panose="02010600030101010101" pitchFamily="2" charset="-122"/>
                <a:cs typeface="Times New Roman" panose="02020603050405020304" pitchFamily="18" charset="0"/>
              </a:rPr>
              <a:t>є</a:t>
            </a:r>
            <a:r>
              <a:rPr lang="en-US" sz="2000" dirty="0" err="1">
                <a:latin typeface="Times New Roman" panose="02020603050405020304" pitchFamily="18" charset="0"/>
                <a:ea typeface="SimSun" panose="02010600030101010101" pitchFamily="2" charset="-122"/>
                <a:cs typeface="Times New Roman" panose="02020603050405020304" pitchFamily="18" charset="0"/>
              </a:rPr>
              <a:t>кт</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присвячений</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вивченню</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життя</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та</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творчості</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видатної</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української</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письменниці</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Ольги</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Кобилянської</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Він</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розкриває</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загадкові</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аспекти</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її</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біографії</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включаючи</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навчання</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вплив</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uk-UA" sz="2000" dirty="0" err="1">
                <a:latin typeface="Times New Roman" panose="02020603050405020304" pitchFamily="18" charset="0"/>
                <a:ea typeface="SimSun" panose="02010600030101010101" pitchFamily="2" charset="-122"/>
                <a:cs typeface="Times New Roman" panose="02020603050405020304" pitchFamily="18" charset="0"/>
              </a:rPr>
              <a:t>у</a:t>
            </a:r>
            <a:r>
              <a:rPr lang="en-US" sz="2000" dirty="0" err="1" smtClean="0">
                <a:latin typeface="Times New Roman" panose="02020603050405020304" pitchFamily="18" charset="0"/>
                <a:ea typeface="SimSun" panose="02010600030101010101" pitchFamily="2" charset="-122"/>
                <a:cs typeface="Times New Roman" panose="02020603050405020304" pitchFamily="18" charset="0"/>
              </a:rPr>
              <a:t>чителів</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ідеологічні</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переконання</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та</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звернення</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до</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емансипаційних</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ідей</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які</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вона</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вдома</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гостро</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en-US" sz="2000" dirty="0" err="1">
                <a:latin typeface="Times New Roman" panose="02020603050405020304" pitchFamily="18" charset="0"/>
                <a:ea typeface="SimSun" panose="02010600030101010101" pitchFamily="2" charset="-122"/>
                <a:cs typeface="Times New Roman" panose="02020603050405020304" pitchFamily="18" charset="0"/>
              </a:rPr>
              <a:t>відчувала</a:t>
            </a:r>
            <a:r>
              <a:rPr lang="en-US" sz="2000" dirty="0">
                <a:latin typeface="Times New Roman" panose="02020603050405020304" pitchFamily="18" charset="0"/>
                <a:ea typeface="SimSun" panose="02010600030101010101" pitchFamily="2" charset="-122"/>
                <a:cs typeface="Times New Roman" panose="02020603050405020304" pitchFamily="18" charset="0"/>
              </a:rPr>
              <a:t>. </a:t>
            </a:r>
            <a:r>
              <a:rPr lang="uk-UA" sz="2000" dirty="0">
                <a:latin typeface="Calibri" panose="020F0502020204030204" pitchFamily="34" charset="0"/>
                <a:ea typeface="SimSun" panose="02010600030101010101" pitchFamily="2" charset="-122"/>
                <a:cs typeface="Times New Roman" panose="02020603050405020304" pitchFamily="18" charset="0"/>
              </a:rPr>
              <a:t/>
            </a:r>
            <a:br>
              <a:rPr lang="uk-UA" sz="2000" dirty="0">
                <a:latin typeface="Calibri" panose="020F0502020204030204" pitchFamily="34" charset="0"/>
                <a:ea typeface="SimSun" panose="02010600030101010101" pitchFamily="2" charset="-122"/>
                <a:cs typeface="Times New Roman" panose="02020603050405020304" pitchFamily="18" charset="0"/>
              </a:rPr>
            </a:br>
            <a:r>
              <a:rPr lang="ru-RU" sz="2000" dirty="0">
                <a:latin typeface="Times New Roman" panose="02020603050405020304" pitchFamily="18" charset="0"/>
                <a:ea typeface="SimSun" panose="02010600030101010101" pitchFamily="2" charset="-122"/>
                <a:cs typeface="Times New Roman" panose="02020603050405020304" pitchFamily="18" charset="0"/>
              </a:rPr>
              <a:t>Про</a:t>
            </a:r>
            <a:r>
              <a:rPr lang="uk-UA" sz="2000" dirty="0">
                <a:latin typeface="Times New Roman" panose="02020603050405020304" pitchFamily="18" charset="0"/>
                <a:ea typeface="SimSun" panose="02010600030101010101" pitchFamily="2" charset="-122"/>
                <a:cs typeface="Times New Roman" panose="02020603050405020304" pitchFamily="18" charset="0"/>
              </a:rPr>
              <a:t>є</a:t>
            </a:r>
            <a:r>
              <a:rPr lang="ru-RU" sz="2000" dirty="0" err="1">
                <a:latin typeface="Times New Roman" panose="02020603050405020304" pitchFamily="18" charset="0"/>
                <a:ea typeface="SimSun" panose="02010600030101010101" pitchFamily="2" charset="-122"/>
                <a:cs typeface="Times New Roman" panose="02020603050405020304" pitchFamily="18" charset="0"/>
              </a:rPr>
              <a:t>кт</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докладно</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досліджує</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її</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творчість</a:t>
            </a:r>
            <a:r>
              <a:rPr lang="ru-RU" sz="2000" dirty="0">
                <a:latin typeface="Times New Roman" panose="02020603050405020304" pitchFamily="18" charset="0"/>
                <a:ea typeface="SimSun" panose="02010600030101010101" pitchFamily="2" charset="-122"/>
                <a:cs typeface="Times New Roman" panose="02020603050405020304" pitchFamily="18" charset="0"/>
              </a:rPr>
              <a:t>, особливо теми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рівноправності</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жінок</a:t>
            </a:r>
            <a:r>
              <a:rPr lang="ru-RU" sz="2000" dirty="0">
                <a:latin typeface="Times New Roman" panose="02020603050405020304" pitchFamily="18" charset="0"/>
                <a:ea typeface="SimSun" panose="02010600030101010101" pitchFamily="2" charset="-122"/>
                <a:cs typeface="Times New Roman" panose="02020603050405020304" pitchFamily="18" charset="0"/>
              </a:rPr>
              <a:t> та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пошуку</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власної</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ідентичності</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uk-UA" sz="2000" dirty="0">
                <a:latin typeface="Calibri" panose="020F0502020204030204" pitchFamily="34" charset="0"/>
                <a:ea typeface="SimSun" panose="02010600030101010101" pitchFamily="2" charset="-122"/>
                <a:cs typeface="Times New Roman" panose="02020603050405020304" pitchFamily="18" charset="0"/>
              </a:rPr>
              <a:t/>
            </a:r>
            <a:br>
              <a:rPr lang="uk-UA" sz="2000" dirty="0">
                <a:latin typeface="Calibri" panose="020F0502020204030204" pitchFamily="34" charset="0"/>
                <a:ea typeface="SimSun" panose="02010600030101010101" pitchFamily="2" charset="-122"/>
                <a:cs typeface="Times New Roman" panose="02020603050405020304" pitchFamily="18" charset="0"/>
              </a:rPr>
            </a:br>
            <a:r>
              <a:rPr lang="ru-RU" sz="2000" dirty="0">
                <a:latin typeface="Times New Roman" panose="02020603050405020304" pitchFamily="18" charset="0"/>
                <a:ea typeface="SimSun" panose="02010600030101010101" pitchFamily="2" charset="-122"/>
                <a:cs typeface="Times New Roman" panose="02020603050405020304" pitchFamily="18" charset="0"/>
              </a:rPr>
              <a:t>Ми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розглядаємо</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ключові</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аспекти</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її</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творчості</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включаючи</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відом</a:t>
            </a:r>
            <a:r>
              <a:rPr lang="uk-UA" sz="2000" dirty="0">
                <a:latin typeface="Times New Roman" panose="02020603050405020304" pitchFamily="18" charset="0"/>
                <a:ea typeface="SimSun" panose="02010600030101010101" pitchFamily="2" charset="-122"/>
                <a:cs typeface="Times New Roman" panose="02020603050405020304" pitchFamily="18" charset="0"/>
              </a:rPr>
              <a:t>у</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повіс</a:t>
            </a:r>
            <a:r>
              <a:rPr lang="uk-UA" sz="2000" dirty="0" err="1">
                <a:latin typeface="Times New Roman" panose="02020603050405020304" pitchFamily="18" charset="0"/>
                <a:ea typeface="SimSun" panose="02010600030101010101" pitchFamily="2" charset="-122"/>
                <a:cs typeface="Times New Roman" panose="02020603050405020304" pitchFamily="18" charset="0"/>
              </a:rPr>
              <a:t>ть</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uk-UA" sz="2000" dirty="0">
                <a:latin typeface="Times New Roman" panose="02020603050405020304" pitchFamily="18" charset="0"/>
                <a:ea typeface="SimSun" panose="02010600030101010101" pitchFamily="2" charset="-122"/>
                <a:cs typeface="Times New Roman" panose="02020603050405020304" pitchFamily="18" charset="0"/>
              </a:rPr>
              <a:t>Меланхолійний вальс</a:t>
            </a:r>
            <a:r>
              <a:rPr lang="ru-RU" sz="2000" dirty="0">
                <a:latin typeface="Times New Roman" panose="02020603050405020304" pitchFamily="18" charset="0"/>
                <a:ea typeface="SimSun" panose="02010600030101010101" pitchFamily="2" charset="-122"/>
                <a:cs typeface="Times New Roman" panose="02020603050405020304" pitchFamily="18" charset="0"/>
              </a:rPr>
              <a:t>", де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авторка</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аналізує</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життя</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сильних</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жінок</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які</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прагнуть</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досягнути</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самостійності</a:t>
            </a:r>
            <a:r>
              <a:rPr lang="ru-RU" sz="2000" dirty="0">
                <a:latin typeface="Times New Roman" panose="02020603050405020304" pitchFamily="18" charset="0"/>
                <a:ea typeface="SimSun" panose="02010600030101010101" pitchFamily="2" charset="-122"/>
                <a:cs typeface="Times New Roman" panose="02020603050405020304" pitchFamily="18" charset="0"/>
              </a:rPr>
              <a:t> та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визнання</a:t>
            </a:r>
            <a:r>
              <a:rPr lang="ru-RU" sz="2000" dirty="0">
                <a:latin typeface="Times New Roman" panose="02020603050405020304" pitchFamily="18" charset="0"/>
                <a:ea typeface="SimSun" panose="02010600030101010101" pitchFamily="2" charset="-122"/>
                <a:cs typeface="Times New Roman" panose="02020603050405020304" pitchFamily="18" charset="0"/>
              </a:rPr>
              <a:t> в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суспільстві</a:t>
            </a:r>
            <a:r>
              <a:rPr lang="ru-RU" sz="2000" dirty="0">
                <a:latin typeface="Times New Roman" panose="02020603050405020304" pitchFamily="18" charset="0"/>
                <a:ea typeface="SimSun" panose="02010600030101010101" pitchFamily="2" charset="-122"/>
                <a:cs typeface="Times New Roman" panose="02020603050405020304" pitchFamily="18" charset="0"/>
              </a:rPr>
              <a:t>. Ольга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Кобилянська</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залишила</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незабутній</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внесок</a:t>
            </a:r>
            <a:r>
              <a:rPr lang="ru-RU" sz="2000" dirty="0">
                <a:latin typeface="Times New Roman" panose="02020603050405020304" pitchFamily="18" charset="0"/>
                <a:ea typeface="SimSun" panose="02010600030101010101" pitchFamily="2" charset="-122"/>
                <a:cs typeface="Times New Roman" panose="02020603050405020304" pitchFamily="18" charset="0"/>
              </a:rPr>
              <a:t> у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світ</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літератури</a:t>
            </a:r>
            <a:r>
              <a:rPr lang="ru-RU" sz="2000" dirty="0">
                <a:latin typeface="Times New Roman" panose="02020603050405020304" pitchFamily="18" charset="0"/>
                <a:ea typeface="SimSun" panose="02010600030101010101" pitchFamily="2" charset="-122"/>
                <a:cs typeface="Times New Roman" panose="02020603050405020304" pitchFamily="18" charset="0"/>
              </a:rPr>
              <a:t> та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боротьби</a:t>
            </a:r>
            <a:r>
              <a:rPr lang="ru-RU" sz="2000" dirty="0">
                <a:latin typeface="Times New Roman" panose="02020603050405020304" pitchFamily="18" charset="0"/>
                <a:ea typeface="SimSun" panose="02010600030101010101" pitchFamily="2" charset="-122"/>
                <a:cs typeface="Times New Roman" panose="02020603050405020304" pitchFamily="18" charset="0"/>
              </a:rPr>
              <a:t> за права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жінок</a:t>
            </a:r>
            <a:r>
              <a:rPr lang="ru-RU" sz="2000" dirty="0">
                <a:latin typeface="Times New Roman" panose="02020603050405020304" pitchFamily="18" charset="0"/>
                <a:ea typeface="SimSun" panose="02010600030101010101" pitchFamily="2" charset="-122"/>
                <a:cs typeface="Times New Roman" panose="02020603050405020304" pitchFamily="18" charset="0"/>
              </a:rPr>
              <a:t>, і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цей</a:t>
            </a:r>
            <a:r>
              <a:rPr lang="ru-RU" sz="2000" dirty="0">
                <a:latin typeface="Times New Roman" panose="02020603050405020304" pitchFamily="18" charset="0"/>
                <a:ea typeface="SimSun" panose="02010600030101010101" pitchFamily="2" charset="-122"/>
                <a:cs typeface="Times New Roman" panose="02020603050405020304" pitchFamily="18" charset="0"/>
              </a:rPr>
              <a:t> про</a:t>
            </a:r>
            <a:r>
              <a:rPr lang="uk-UA" sz="2000" dirty="0">
                <a:latin typeface="Times New Roman" panose="02020603050405020304" pitchFamily="18" charset="0"/>
                <a:ea typeface="SimSun" panose="02010600030101010101" pitchFamily="2" charset="-122"/>
                <a:cs typeface="Times New Roman" panose="02020603050405020304" pitchFamily="18" charset="0"/>
              </a:rPr>
              <a:t>є</a:t>
            </a:r>
            <a:r>
              <a:rPr lang="ru-RU" sz="2000" dirty="0" err="1">
                <a:latin typeface="Times New Roman" panose="02020603050405020304" pitchFamily="18" charset="0"/>
                <a:ea typeface="SimSun" panose="02010600030101010101" pitchFamily="2" charset="-122"/>
                <a:cs typeface="Times New Roman" panose="02020603050405020304" pitchFamily="18" charset="0"/>
              </a:rPr>
              <a:t>кт</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пропонує</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вдатися</a:t>
            </a:r>
            <a:r>
              <a:rPr lang="ru-RU" sz="2000" dirty="0">
                <a:latin typeface="Times New Roman" panose="02020603050405020304" pitchFamily="18" charset="0"/>
                <a:ea typeface="SimSun" panose="02010600030101010101" pitchFamily="2" charset="-122"/>
                <a:cs typeface="Times New Roman" panose="02020603050405020304" pitchFamily="18" charset="0"/>
              </a:rPr>
              <a:t> в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подорож</a:t>
            </a:r>
            <a:r>
              <a:rPr lang="ru-RU" sz="2000" dirty="0">
                <a:latin typeface="Times New Roman" panose="02020603050405020304" pitchFamily="18" charset="0"/>
                <a:ea typeface="SimSun" panose="02010600030101010101" pitchFamily="2" charset="-122"/>
                <a:cs typeface="Times New Roman" panose="02020603050405020304" pitchFamily="18" charset="0"/>
              </a:rPr>
              <a:t> у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світ</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її</a:t>
            </a:r>
            <a:r>
              <a:rPr lang="ru-RU" sz="2000" dirty="0">
                <a:latin typeface="Times New Roman" panose="02020603050405020304" pitchFamily="18" charset="0"/>
                <a:ea typeface="SimSun" panose="02010600030101010101" pitchFamily="2" charset="-122"/>
                <a:cs typeface="Times New Roman" panose="02020603050405020304" pitchFamily="18" charset="0"/>
              </a:rPr>
              <a:t> таланту та </a:t>
            </a:r>
            <a:r>
              <a:rPr lang="ru-RU" sz="2000" dirty="0" err="1">
                <a:latin typeface="Times New Roman" panose="02020603050405020304" pitchFamily="18" charset="0"/>
                <a:ea typeface="SimSun" panose="02010600030101010101" pitchFamily="2" charset="-122"/>
                <a:cs typeface="Times New Roman" panose="02020603050405020304" pitchFamily="18" charset="0"/>
              </a:rPr>
              <a:t>визначити</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smtClean="0">
                <a:latin typeface="Times New Roman" panose="02020603050405020304" pitchFamily="18" charset="0"/>
                <a:ea typeface="SimSun" panose="02010600030101010101" pitchFamily="2" charset="-122"/>
                <a:cs typeface="Times New Roman" panose="02020603050405020304" pitchFamily="18" charset="0"/>
              </a:rPr>
              <a:t>важливість</a:t>
            </a:r>
            <a:r>
              <a:rPr lang="ru-RU" sz="2000" dirty="0">
                <a:latin typeface="Times New Roman" panose="02020603050405020304" pitchFamily="18" charset="0"/>
                <a:ea typeface="SimSun" panose="02010600030101010101" pitchFamily="2" charset="-122"/>
                <a:cs typeface="Times New Roman" panose="02020603050405020304" pitchFamily="18" charset="0"/>
              </a:rPr>
              <a:t> </a:t>
            </a:r>
            <a:r>
              <a:rPr lang="ru-RU" sz="2000" dirty="0" smtClean="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a:latin typeface="Times New Roman" panose="02020603050405020304" pitchFamily="18" charset="0"/>
                <a:ea typeface="SimSun" panose="02010600030101010101" pitchFamily="2" charset="-122"/>
                <a:cs typeface="Times New Roman" panose="02020603050405020304" pitchFamily="18" charset="0"/>
              </a:rPr>
              <a:t>спадку</a:t>
            </a:r>
            <a:r>
              <a:rPr lang="ru-RU" sz="2000" dirty="0">
                <a:latin typeface="Times New Roman" panose="02020603050405020304" pitchFamily="18" charset="0"/>
                <a:ea typeface="SimSun" panose="02010600030101010101" pitchFamily="2" charset="-122"/>
                <a:cs typeface="Times New Roman" panose="02020603050405020304" pitchFamily="18" charset="0"/>
              </a:rPr>
              <a:t> в </a:t>
            </a:r>
            <a:r>
              <a:rPr lang="ru-RU" sz="2000" dirty="0" err="1" smtClean="0">
                <a:latin typeface="Times New Roman" panose="02020603050405020304" pitchFamily="18" charset="0"/>
                <a:ea typeface="SimSun" panose="02010600030101010101" pitchFamily="2" charset="-122"/>
                <a:cs typeface="Times New Roman" panose="02020603050405020304" pitchFamily="18" charset="0"/>
              </a:rPr>
              <a:t>сучасному</a:t>
            </a:r>
            <a:r>
              <a:rPr lang="ru-RU" sz="2000" dirty="0" smtClean="0">
                <a:latin typeface="Times New Roman" panose="02020603050405020304" pitchFamily="18" charset="0"/>
                <a:ea typeface="SimSun" panose="02010600030101010101" pitchFamily="2" charset="-122"/>
                <a:cs typeface="Times New Roman" panose="02020603050405020304" pitchFamily="18" charset="0"/>
              </a:rPr>
              <a:t> </a:t>
            </a:r>
            <a:r>
              <a:rPr lang="ru-RU" sz="2000" dirty="0" err="1" smtClean="0">
                <a:latin typeface="Times New Roman" panose="02020603050405020304" pitchFamily="18" charset="0"/>
                <a:ea typeface="SimSun" panose="02010600030101010101" pitchFamily="2" charset="-122"/>
                <a:cs typeface="Times New Roman" panose="02020603050405020304" pitchFamily="18" charset="0"/>
              </a:rPr>
              <a:t>світі</a:t>
            </a:r>
            <a:r>
              <a:rPr lang="ru-RU" sz="2000" dirty="0">
                <a:latin typeface="Times New Roman" panose="02020603050405020304" pitchFamily="18" charset="0"/>
                <a:ea typeface="SimSun" panose="02010600030101010101" pitchFamily="2" charset="-122"/>
                <a:cs typeface="Times New Roman" panose="02020603050405020304" pitchFamily="18" charset="0"/>
              </a:rPr>
              <a:t>.</a:t>
            </a:r>
            <a:r>
              <a:rPr lang="uk-UA" sz="2000" dirty="0">
                <a:latin typeface="Calibri" panose="020F0502020204030204" pitchFamily="34" charset="0"/>
                <a:ea typeface="SimSun" panose="02010600030101010101" pitchFamily="2" charset="-122"/>
                <a:cs typeface="Times New Roman" panose="02020603050405020304" pitchFamily="18" charset="0"/>
              </a:rPr>
              <a:t/>
            </a:r>
            <a:br>
              <a:rPr lang="uk-UA" sz="2000" dirty="0">
                <a:latin typeface="Calibri" panose="020F0502020204030204" pitchFamily="34" charset="0"/>
                <a:ea typeface="SimSun" panose="02010600030101010101" pitchFamily="2" charset="-122"/>
                <a:cs typeface="Times New Roman" panose="02020603050405020304" pitchFamily="18" charset="0"/>
              </a:rPr>
            </a:br>
            <a:r>
              <a:rPr lang="uk-UA" sz="2000" i="1" u="sng" dirty="0" smtClean="0">
                <a:solidFill>
                  <a:srgbClr val="FF0000"/>
                </a:solidFill>
                <a:latin typeface="Times New Roman" panose="02020603050405020304" pitchFamily="18" charset="0"/>
                <a:cs typeface="Times New Roman" panose="02020603050405020304" pitchFamily="18" charset="0"/>
              </a:rPr>
              <a:t/>
            </a:r>
            <a:br>
              <a:rPr lang="uk-UA" sz="2000" i="1" u="sng" dirty="0" smtClean="0">
                <a:solidFill>
                  <a:srgbClr val="FF0000"/>
                </a:solidFill>
                <a:latin typeface="Times New Roman" panose="02020603050405020304" pitchFamily="18" charset="0"/>
                <a:cs typeface="Times New Roman" panose="02020603050405020304" pitchFamily="18" charset="0"/>
              </a:rPr>
            </a:br>
            <a:r>
              <a:rPr lang="ru-RU" sz="1400" dirty="0" smtClean="0">
                <a:latin typeface="Times New Roman" pitchFamily="18" charset="0"/>
                <a:cs typeface="Times New Roman" pitchFamily="18" charset="0"/>
              </a:rPr>
              <a:t> 	</a:t>
            </a:r>
            <a:r>
              <a:rPr lang="ru-RU" sz="1400" b="1" i="1" dirty="0" smtClean="0">
                <a:solidFill>
                  <a:srgbClr val="000000"/>
                </a:solidFill>
                <a:latin typeface="Monotype Corsiva" pitchFamily="66" charset="0"/>
                <a:cs typeface="Arial" charset="0"/>
              </a:rPr>
              <a:t/>
            </a:r>
            <a:br>
              <a:rPr lang="ru-RU" sz="1400" b="1" i="1" dirty="0" smtClean="0">
                <a:solidFill>
                  <a:srgbClr val="000000"/>
                </a:solidFill>
                <a:latin typeface="Monotype Corsiva" pitchFamily="66" charset="0"/>
                <a:cs typeface="Arial" charset="0"/>
              </a:rPr>
            </a:br>
            <a:r>
              <a:rPr lang="ru-RU" sz="1400" b="1" i="1" dirty="0" smtClean="0">
                <a:solidFill>
                  <a:srgbClr val="000000"/>
                </a:solidFill>
                <a:latin typeface="Monotype Corsiva" pitchFamily="66" charset="0"/>
                <a:cs typeface="Arial" charset="0"/>
              </a:rPr>
              <a:t/>
            </a:r>
            <a:br>
              <a:rPr lang="ru-RU" sz="1400" b="1" i="1" dirty="0" smtClean="0">
                <a:solidFill>
                  <a:srgbClr val="000000"/>
                </a:solidFill>
                <a:latin typeface="Monotype Corsiva" pitchFamily="66" charset="0"/>
                <a:cs typeface="Arial" charset="0"/>
              </a:rPr>
            </a:br>
            <a:r>
              <a:rPr lang="ru-RU" sz="1400" b="1" i="1" dirty="0" smtClean="0">
                <a:solidFill>
                  <a:srgbClr val="000000"/>
                </a:solidFill>
                <a:latin typeface="Monotype Corsiva" pitchFamily="66" charset="0"/>
                <a:cs typeface="Arial" charset="0"/>
              </a:rPr>
              <a:t/>
            </a:r>
            <a:br>
              <a:rPr lang="ru-RU" sz="1400" b="1" i="1" dirty="0" smtClean="0">
                <a:solidFill>
                  <a:srgbClr val="000000"/>
                </a:solidFill>
                <a:latin typeface="Monotype Corsiva" pitchFamily="66" charset="0"/>
                <a:cs typeface="Arial" charset="0"/>
              </a:rPr>
            </a:br>
            <a:r>
              <a:rPr lang="ru-RU" sz="1400" b="1" i="1" dirty="0" smtClean="0">
                <a:solidFill>
                  <a:srgbClr val="000000"/>
                </a:solidFill>
                <a:latin typeface="Monotype Corsiva" pitchFamily="66" charset="0"/>
                <a:cs typeface="Arial" charset="0"/>
              </a:rPr>
              <a:t/>
            </a:r>
            <a:br>
              <a:rPr lang="ru-RU" sz="1400" b="1" i="1" dirty="0" smtClean="0">
                <a:solidFill>
                  <a:srgbClr val="000000"/>
                </a:solidFill>
                <a:latin typeface="Monotype Corsiva" pitchFamily="66" charset="0"/>
                <a:cs typeface="Arial" charset="0"/>
              </a:rPr>
            </a:br>
            <a:r>
              <a:rPr lang="ru-RU" sz="1400" b="1" i="1" dirty="0" smtClean="0">
                <a:solidFill>
                  <a:srgbClr val="000000"/>
                </a:solidFill>
                <a:latin typeface="Monotype Corsiva" pitchFamily="66" charset="0"/>
                <a:cs typeface="Arial" charset="0"/>
              </a:rPr>
              <a:t/>
            </a:r>
            <a:br>
              <a:rPr lang="ru-RU" sz="1400" b="1" i="1" dirty="0" smtClean="0">
                <a:solidFill>
                  <a:srgbClr val="000000"/>
                </a:solidFill>
                <a:latin typeface="Monotype Corsiva" pitchFamily="66" charset="0"/>
                <a:cs typeface="Arial" charset="0"/>
              </a:rPr>
            </a:br>
            <a:r>
              <a:rPr lang="ru-RU" sz="1400" b="1" i="1" dirty="0" smtClean="0">
                <a:solidFill>
                  <a:srgbClr val="000000"/>
                </a:solidFill>
                <a:latin typeface="Monotype Corsiva" pitchFamily="66" charset="0"/>
                <a:cs typeface="Arial" charset="0"/>
              </a:rPr>
              <a:t/>
            </a:r>
            <a:br>
              <a:rPr lang="ru-RU" sz="1400" b="1" i="1" dirty="0" smtClean="0">
                <a:solidFill>
                  <a:srgbClr val="000000"/>
                </a:solidFill>
                <a:latin typeface="Monotype Corsiva" pitchFamily="66" charset="0"/>
                <a:cs typeface="Arial" charset="0"/>
              </a:rPr>
            </a:br>
            <a:r>
              <a:rPr lang="ru-RU" sz="1400" b="1" i="1" dirty="0" smtClean="0">
                <a:solidFill>
                  <a:srgbClr val="000000"/>
                </a:solidFill>
                <a:latin typeface="Monotype Corsiva" pitchFamily="66" charset="0"/>
                <a:cs typeface="Arial" charset="0"/>
              </a:rPr>
              <a:t/>
            </a:r>
            <a:br>
              <a:rPr lang="ru-RU" sz="1400" b="1" i="1" dirty="0" smtClean="0">
                <a:solidFill>
                  <a:srgbClr val="000000"/>
                </a:solidFill>
                <a:latin typeface="Monotype Corsiva" pitchFamily="66" charset="0"/>
                <a:cs typeface="Arial" charset="0"/>
              </a:rPr>
            </a:br>
            <a:r>
              <a:rPr lang="ru-RU" sz="1400" b="1" i="1" dirty="0" smtClean="0">
                <a:solidFill>
                  <a:srgbClr val="000000"/>
                </a:solidFill>
                <a:latin typeface="Monotype Corsiva" pitchFamily="66" charset="0"/>
                <a:cs typeface="Arial" charset="0"/>
              </a:rPr>
              <a:t/>
            </a:r>
            <a:br>
              <a:rPr lang="ru-RU" sz="1400" b="1" i="1" dirty="0" smtClean="0">
                <a:solidFill>
                  <a:srgbClr val="000000"/>
                </a:solidFill>
                <a:latin typeface="Monotype Corsiva" pitchFamily="66" charset="0"/>
                <a:cs typeface="Arial" charset="0"/>
              </a:rPr>
            </a:br>
            <a:r>
              <a:rPr lang="ru-RU" sz="1400" b="1" i="1" dirty="0" smtClean="0">
                <a:solidFill>
                  <a:srgbClr val="000000"/>
                </a:solidFill>
                <a:latin typeface="Monotype Corsiva" pitchFamily="66" charset="0"/>
                <a:cs typeface="Arial" charset="0"/>
              </a:rPr>
              <a:t/>
            </a:r>
            <a:br>
              <a:rPr lang="ru-RU" sz="1400" b="1" i="1" dirty="0" smtClean="0">
                <a:solidFill>
                  <a:srgbClr val="000000"/>
                </a:solidFill>
                <a:latin typeface="Monotype Corsiva" pitchFamily="66" charset="0"/>
                <a:cs typeface="Arial" charset="0"/>
              </a:rPr>
            </a:br>
            <a:endParaRPr lang="ru-RU" sz="1400" dirty="0" smtClean="0">
              <a:latin typeface="Arial" charset="0"/>
              <a:cs typeface="Arial" charset="0"/>
            </a:endParaRPr>
          </a:p>
        </p:txBody>
      </p:sp>
    </p:spTree>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txBox="1">
            <a:spLocks/>
          </p:cNvSpPr>
          <p:nvPr/>
        </p:nvSpPr>
        <p:spPr>
          <a:xfrm>
            <a:off x="1187624" y="908720"/>
            <a:ext cx="6984776" cy="4608512"/>
          </a:xfrm>
          <a:prstGeom prst="rect">
            <a:avLst/>
          </a:prstGeom>
        </p:spPr>
        <p:txBody>
          <a:bodyPr>
            <a:scene3d>
              <a:camera prst="orthographicFront"/>
              <a:lightRig rig="balanced" dir="t">
                <a:rot lat="0" lon="0" rev="2100000"/>
              </a:lightRig>
            </a:scene3d>
            <a:sp3d extrusionH="57150" prstMaterial="metal">
              <a:bevelT w="38100" h="25400"/>
              <a:contourClr>
                <a:schemeClr val="bg2"/>
              </a:contourClr>
            </a:sp3d>
          </a:bodyPr>
          <a:lstStyle/>
          <a:p>
            <a:pPr algn="just"/>
            <a:r>
              <a:rPr lang="uk-UA" sz="2000" b="1" i="1" dirty="0" smtClean="0"/>
              <a:t>	</a:t>
            </a:r>
            <a:r>
              <a:rPr lang="ru-RU" sz="2000" dirty="0" smtClean="0"/>
              <a:t/>
            </a:r>
            <a:br>
              <a:rPr lang="ru-RU" sz="2000" dirty="0" smtClean="0"/>
            </a:br>
            <a:endParaRPr lang="ru-RU" sz="2000" dirty="0" smtClean="0"/>
          </a:p>
          <a:p>
            <a:pPr marL="265113" indent="-265113" fontAlgn="auto">
              <a:spcAft>
                <a:spcPts val="0"/>
              </a:spcAft>
              <a:buClr>
                <a:srgbClr val="00B050"/>
              </a:buClr>
              <a:buSzPct val="110000"/>
              <a:defRPr/>
            </a:pPr>
            <a:endParaRPr lang="ru-RU" sz="2600" b="1" i="1" dirty="0">
              <a:ln w="50800"/>
              <a:solidFill>
                <a:srgbClr val="FFFF00"/>
              </a:solidFill>
              <a:effectLst>
                <a:glow rad="139700">
                  <a:schemeClr val="accent2">
                    <a:satMod val="175000"/>
                    <a:alpha val="40000"/>
                  </a:schemeClr>
                </a:glow>
              </a:effectLst>
              <a:latin typeface="Times New Roman Cyr" pitchFamily="18" charset="-52"/>
              <a:ea typeface="+mj-ea"/>
              <a:cs typeface="+mj-cs"/>
            </a:endParaRPr>
          </a:p>
          <a:p>
            <a:pPr marL="265113" indent="-265113" fontAlgn="auto">
              <a:spcAft>
                <a:spcPts val="0"/>
              </a:spcAft>
              <a:buClr>
                <a:srgbClr val="00B050"/>
              </a:buClr>
              <a:buSzPct val="110000"/>
              <a:defRPr/>
            </a:pPr>
            <a:endParaRPr lang="ru-RU" sz="2600" b="1" i="1" dirty="0">
              <a:ln w="50800"/>
              <a:solidFill>
                <a:srgbClr val="FFFF00"/>
              </a:solidFill>
              <a:effectLst>
                <a:glow rad="139700">
                  <a:schemeClr val="accent2">
                    <a:satMod val="175000"/>
                    <a:alpha val="40000"/>
                  </a:schemeClr>
                </a:glow>
              </a:effectLst>
              <a:latin typeface="Times New Roman Cyr" pitchFamily="18" charset="-52"/>
              <a:ea typeface="+mj-ea"/>
              <a:cs typeface="+mj-cs"/>
            </a:endParaRPr>
          </a:p>
        </p:txBody>
      </p:sp>
      <p:sp>
        <p:nvSpPr>
          <p:cNvPr id="2" name="Прямоугольник 1"/>
          <p:cNvSpPr/>
          <p:nvPr/>
        </p:nvSpPr>
        <p:spPr>
          <a:xfrm>
            <a:off x="1187624" y="908720"/>
            <a:ext cx="7200800" cy="5378395"/>
          </a:xfrm>
          <a:prstGeom prst="rect">
            <a:avLst/>
          </a:prstGeom>
        </p:spPr>
        <p:txBody>
          <a:bodyPr wrap="square">
            <a:spAutoFit/>
          </a:bodyPr>
          <a:lstStyle/>
          <a:p>
            <a:pPr>
              <a:lnSpc>
                <a:spcPct val="150000"/>
              </a:lnSpc>
              <a:spcAft>
                <a:spcPts val="0"/>
              </a:spcAft>
            </a:pP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Учасники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про</a:t>
            </a:r>
            <a:r>
              <a:rPr lang="uk-UA"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є</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кту</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учні</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a:t>
            </a:r>
            <a:r>
              <a:rPr lang="uk-UA"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0</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uk-UA"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класів</a:t>
            </a:r>
            <a:endParaRPr lang="uk-UA" sz="1100" dirty="0">
              <a:latin typeface="Calibri" panose="020F0502020204030204" pitchFamily="34" charset="0"/>
              <a:ea typeface="SimSun" panose="02010600030101010101" pitchFamily="2" charset="-122"/>
              <a:cs typeface="Times New Roman" panose="02020603050405020304" pitchFamily="18" charset="0"/>
            </a:endParaRPr>
          </a:p>
          <a:p>
            <a:pPr>
              <a:lnSpc>
                <a:spcPct val="150000"/>
              </a:lnSpc>
              <a:spcAft>
                <a:spcPts val="0"/>
              </a:spcAft>
            </a:pP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Партнери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класні</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керівники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10-11</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класів</a:t>
            </a:r>
            <a:endParaRPr lang="uk-UA" sz="1100" dirty="0">
              <a:latin typeface="Calibri" panose="020F0502020204030204" pitchFamily="34" charset="0"/>
              <a:ea typeface="SimSun" panose="02010600030101010101" pitchFamily="2" charset="-122"/>
              <a:cs typeface="Times New Roman" panose="02020603050405020304" pitchFamily="18" charset="0"/>
            </a:endParaRPr>
          </a:p>
          <a:p>
            <a:pPr>
              <a:lnSpc>
                <a:spcPct val="150000"/>
              </a:lnSpc>
              <a:spcAft>
                <a:spcPts val="0"/>
              </a:spcAft>
            </a:pP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Термін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про</a:t>
            </a:r>
            <a:r>
              <a:rPr lang="uk-UA"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є</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кту</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середньої</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тривалості</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місяць</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k-UA" sz="1100" dirty="0">
              <a:latin typeface="Calibri" panose="020F0502020204030204" pitchFamily="34" charset="0"/>
              <a:ea typeface="SimSun" panose="02010600030101010101" pitchFamily="2" charset="-122"/>
              <a:cs typeface="Times New Roman" panose="02020603050405020304" pitchFamily="18" charset="0"/>
            </a:endParaRPr>
          </a:p>
          <a:p>
            <a:pPr marR="405130">
              <a:lnSpc>
                <a:spcPct val="150000"/>
              </a:lnSpc>
              <a:spcAft>
                <a:spcPts val="0"/>
              </a:spcAft>
            </a:pP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Тип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проєкту</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творчо-інформаційний</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груповий</a:t>
            </a:r>
            <a:r>
              <a:rPr lang="ru-RU"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R="405130">
              <a:lnSpc>
                <a:spcPct val="150000"/>
              </a:lnSpc>
              <a:spcAft>
                <a:spcPts val="0"/>
              </a:spcAft>
            </a:pPr>
            <a:r>
              <a:rPr lang="ru-RU" b="1" dirty="0" err="1"/>
              <a:t>Актуальність</a:t>
            </a:r>
            <a:r>
              <a:rPr lang="ru-RU" b="1" dirty="0"/>
              <a:t> про</a:t>
            </a:r>
            <a:r>
              <a:rPr lang="uk-UA" b="1" dirty="0"/>
              <a:t>є</a:t>
            </a:r>
            <a:r>
              <a:rPr lang="ru-RU" b="1" dirty="0" err="1"/>
              <a:t>кту</a:t>
            </a:r>
            <a:r>
              <a:rPr lang="ru-RU" dirty="0"/>
              <a:t>: </a:t>
            </a:r>
            <a:r>
              <a:rPr lang="ru-RU" sz="1600" dirty="0"/>
              <a:t>Ольга </a:t>
            </a:r>
            <a:r>
              <a:rPr lang="ru-RU" sz="1600" dirty="0" err="1"/>
              <a:t>Кобилянська</a:t>
            </a:r>
            <a:r>
              <a:rPr lang="ru-RU" sz="1600" dirty="0"/>
              <a:t> – </a:t>
            </a:r>
            <a:r>
              <a:rPr lang="ru-RU" sz="1600" dirty="0" err="1"/>
              <a:t>це</a:t>
            </a:r>
            <a:r>
              <a:rPr lang="ru-RU" sz="1600" dirty="0"/>
              <a:t> </a:t>
            </a:r>
            <a:r>
              <a:rPr lang="ru-RU" sz="1600" dirty="0" err="1"/>
              <a:t>важлива</a:t>
            </a:r>
            <a:r>
              <a:rPr lang="ru-RU" sz="1600" dirty="0"/>
              <a:t> </a:t>
            </a:r>
            <a:r>
              <a:rPr lang="ru-RU" sz="1600" dirty="0" err="1"/>
              <a:t>постать</a:t>
            </a:r>
            <a:r>
              <a:rPr lang="ru-RU" sz="1600" dirty="0"/>
              <a:t> </a:t>
            </a:r>
            <a:r>
              <a:rPr lang="ru-RU" sz="1600" dirty="0" err="1"/>
              <a:t>української</a:t>
            </a:r>
            <a:r>
              <a:rPr lang="ru-RU" sz="1600" dirty="0"/>
              <a:t> </a:t>
            </a:r>
            <a:r>
              <a:rPr lang="ru-RU" sz="1600" dirty="0" err="1"/>
              <a:t>культури</a:t>
            </a:r>
            <a:r>
              <a:rPr lang="ru-RU" sz="1600" dirty="0"/>
              <a:t>, яка </a:t>
            </a:r>
            <a:r>
              <a:rPr lang="ru-RU" sz="1600" dirty="0" err="1"/>
              <a:t>залишила</a:t>
            </a:r>
            <a:r>
              <a:rPr lang="ru-RU" sz="1600" dirty="0"/>
              <a:t> </a:t>
            </a:r>
            <a:r>
              <a:rPr lang="ru-RU" sz="1600" dirty="0" err="1"/>
              <a:t>свій</a:t>
            </a:r>
            <a:r>
              <a:rPr lang="ru-RU" sz="1600" dirty="0"/>
              <a:t> </a:t>
            </a:r>
            <a:r>
              <a:rPr lang="ru-RU" sz="1600" dirty="0" err="1"/>
              <a:t>слід</a:t>
            </a:r>
            <a:r>
              <a:rPr lang="ru-RU" sz="1600" dirty="0"/>
              <a:t> в </a:t>
            </a:r>
            <a:r>
              <a:rPr lang="ru-RU" sz="1600" dirty="0" err="1"/>
              <a:t>історії</a:t>
            </a:r>
            <a:r>
              <a:rPr lang="ru-RU" sz="1600" dirty="0"/>
              <a:t> </a:t>
            </a:r>
            <a:r>
              <a:rPr lang="ru-RU" sz="1600" dirty="0" err="1"/>
              <a:t>літератури</a:t>
            </a:r>
            <a:r>
              <a:rPr lang="ru-RU" sz="1600" dirty="0"/>
              <a:t> та </a:t>
            </a:r>
            <a:r>
              <a:rPr lang="ru-RU" sz="1600" dirty="0" err="1"/>
              <a:t>боротьби</a:t>
            </a:r>
            <a:r>
              <a:rPr lang="ru-RU" sz="1600" dirty="0"/>
              <a:t> за права </a:t>
            </a:r>
            <a:r>
              <a:rPr lang="ru-RU" sz="1600" dirty="0" err="1"/>
              <a:t>жінок</a:t>
            </a:r>
            <a:r>
              <a:rPr lang="ru-RU" sz="1600" dirty="0"/>
              <a:t>. </a:t>
            </a:r>
            <a:r>
              <a:rPr lang="ru-RU" sz="1600" dirty="0" err="1"/>
              <a:t>Її</a:t>
            </a:r>
            <a:r>
              <a:rPr lang="ru-RU" sz="1600" dirty="0"/>
              <a:t> </a:t>
            </a:r>
            <a:r>
              <a:rPr lang="ru-RU" sz="1600" dirty="0" err="1"/>
              <a:t>творчість</a:t>
            </a:r>
            <a:r>
              <a:rPr lang="ru-RU" sz="1600" dirty="0"/>
              <a:t> і </a:t>
            </a:r>
            <a:r>
              <a:rPr lang="ru-RU" sz="1600" dirty="0" err="1"/>
              <a:t>ідеї</a:t>
            </a:r>
            <a:r>
              <a:rPr lang="ru-RU" sz="1600" dirty="0"/>
              <a:t> про </a:t>
            </a:r>
            <a:r>
              <a:rPr lang="ru-RU" sz="1600" dirty="0" err="1"/>
              <a:t>рівноправність</a:t>
            </a:r>
            <a:r>
              <a:rPr lang="ru-RU" sz="1600" dirty="0"/>
              <a:t> </a:t>
            </a:r>
            <a:r>
              <a:rPr lang="ru-RU" sz="1600" dirty="0" err="1"/>
              <a:t>залишаються</a:t>
            </a:r>
            <a:r>
              <a:rPr lang="ru-RU" sz="1600" dirty="0"/>
              <a:t> </a:t>
            </a:r>
            <a:r>
              <a:rPr lang="ru-RU" sz="1600" dirty="0" err="1"/>
              <a:t>актуальними</a:t>
            </a:r>
            <a:r>
              <a:rPr lang="ru-RU" sz="1600" dirty="0"/>
              <a:t> в </a:t>
            </a:r>
            <a:r>
              <a:rPr lang="ru-RU" sz="1600" dirty="0" err="1"/>
              <a:t>сучасному</a:t>
            </a:r>
            <a:r>
              <a:rPr lang="ru-RU" sz="1600" dirty="0"/>
              <a:t> </a:t>
            </a:r>
            <a:r>
              <a:rPr lang="ru-RU" sz="1600" dirty="0" err="1"/>
              <a:t>світі</a:t>
            </a:r>
            <a:r>
              <a:rPr lang="ru-RU" sz="1600" dirty="0"/>
              <a:t>, де </a:t>
            </a:r>
            <a:r>
              <a:rPr lang="ru-RU" sz="1600" dirty="0" err="1"/>
              <a:t>жінки</a:t>
            </a:r>
            <a:r>
              <a:rPr lang="ru-RU" sz="1600" dirty="0"/>
              <a:t> </a:t>
            </a:r>
            <a:r>
              <a:rPr lang="ru-RU" sz="1600" dirty="0" err="1"/>
              <a:t>продовжують</a:t>
            </a:r>
            <a:r>
              <a:rPr lang="ru-RU" sz="1600" dirty="0"/>
              <a:t> </a:t>
            </a:r>
            <a:r>
              <a:rPr lang="ru-RU" sz="1600" dirty="0" err="1"/>
              <a:t>боротьбу</a:t>
            </a:r>
            <a:r>
              <a:rPr lang="ru-RU" sz="1600" dirty="0"/>
              <a:t> за </a:t>
            </a:r>
            <a:r>
              <a:rPr lang="ru-RU" sz="1600" dirty="0" err="1"/>
              <a:t>свої</a:t>
            </a:r>
            <a:r>
              <a:rPr lang="ru-RU" sz="1600" dirty="0"/>
              <a:t> права та </a:t>
            </a:r>
            <a:r>
              <a:rPr lang="ru-RU" sz="1600" dirty="0" err="1"/>
              <a:t>однакові</a:t>
            </a:r>
            <a:r>
              <a:rPr lang="ru-RU" sz="1600" dirty="0"/>
              <a:t> </a:t>
            </a:r>
            <a:r>
              <a:rPr lang="ru-RU" sz="1600" dirty="0" err="1"/>
              <a:t>можливості</a:t>
            </a:r>
            <a:r>
              <a:rPr lang="ru-RU" sz="1600" dirty="0"/>
              <a:t>. </a:t>
            </a:r>
            <a:r>
              <a:rPr lang="ru-RU" sz="1600" dirty="0" err="1"/>
              <a:t>Цей</a:t>
            </a:r>
            <a:r>
              <a:rPr lang="ru-RU" sz="1600" dirty="0"/>
              <a:t> про</a:t>
            </a:r>
            <a:r>
              <a:rPr lang="uk-UA" sz="1600" dirty="0"/>
              <a:t>є</a:t>
            </a:r>
            <a:r>
              <a:rPr lang="ru-RU" sz="1600" dirty="0" err="1"/>
              <a:t>кт</a:t>
            </a:r>
            <a:r>
              <a:rPr lang="ru-RU" sz="1600" dirty="0"/>
              <a:t> </a:t>
            </a:r>
            <a:r>
              <a:rPr lang="ru-RU" sz="1600" dirty="0" err="1"/>
              <a:t>актуальний</a:t>
            </a:r>
            <a:r>
              <a:rPr lang="ru-RU" sz="1600" dirty="0"/>
              <a:t>, </a:t>
            </a:r>
            <a:r>
              <a:rPr lang="ru-RU" sz="1600" dirty="0" err="1"/>
              <a:t>оскільки</a:t>
            </a:r>
            <a:r>
              <a:rPr lang="ru-RU" sz="1600" dirty="0"/>
              <a:t> </a:t>
            </a:r>
            <a:r>
              <a:rPr lang="ru-RU" sz="1600" dirty="0" err="1"/>
              <a:t>він</a:t>
            </a:r>
            <a:r>
              <a:rPr lang="ru-RU" sz="1600" dirty="0"/>
              <a:t> </a:t>
            </a:r>
            <a:r>
              <a:rPr lang="ru-RU" sz="1600" dirty="0" err="1"/>
              <a:t>допомагає</a:t>
            </a:r>
            <a:r>
              <a:rPr lang="ru-RU" sz="1600" dirty="0"/>
              <a:t> </a:t>
            </a:r>
            <a:r>
              <a:rPr lang="ru-RU" sz="1600" dirty="0" err="1"/>
              <a:t>розкрити</a:t>
            </a:r>
            <a:r>
              <a:rPr lang="ru-RU" sz="1600" dirty="0"/>
              <a:t> </a:t>
            </a:r>
            <a:r>
              <a:rPr lang="ru-RU" sz="1600" dirty="0" err="1"/>
              <a:t>важливі</a:t>
            </a:r>
            <a:r>
              <a:rPr lang="ru-RU" sz="1600" dirty="0"/>
              <a:t> </a:t>
            </a:r>
            <a:r>
              <a:rPr lang="ru-RU" sz="1600" dirty="0" err="1"/>
              <a:t>аспекти</a:t>
            </a:r>
            <a:r>
              <a:rPr lang="ru-RU" sz="1600" dirty="0"/>
              <a:t> </a:t>
            </a:r>
            <a:r>
              <a:rPr lang="ru-RU" sz="1600" dirty="0" err="1"/>
              <a:t>історії</a:t>
            </a:r>
            <a:r>
              <a:rPr lang="ru-RU" sz="1600" dirty="0"/>
              <a:t> та </a:t>
            </a:r>
            <a:r>
              <a:rPr lang="ru-RU" sz="1600" dirty="0" err="1"/>
              <a:t>культури</a:t>
            </a:r>
            <a:r>
              <a:rPr lang="ru-RU" sz="1600" dirty="0"/>
              <a:t> </a:t>
            </a:r>
            <a:r>
              <a:rPr lang="ru-RU" sz="1600" dirty="0" err="1"/>
              <a:t>України</a:t>
            </a:r>
            <a:r>
              <a:rPr lang="ru-RU" sz="1600" dirty="0"/>
              <a:t>, а </a:t>
            </a:r>
            <a:r>
              <a:rPr lang="ru-RU" sz="1600" dirty="0" err="1"/>
              <a:t>також</a:t>
            </a:r>
            <a:r>
              <a:rPr lang="ru-RU" sz="1600" dirty="0"/>
              <a:t> </a:t>
            </a:r>
            <a:r>
              <a:rPr lang="ru-RU" sz="1600" dirty="0" err="1"/>
              <a:t>надає</a:t>
            </a:r>
            <a:r>
              <a:rPr lang="ru-RU" sz="1600" dirty="0"/>
              <a:t> </a:t>
            </a:r>
            <a:r>
              <a:rPr lang="ru-RU" sz="1600" dirty="0" err="1"/>
              <a:t>можливість</a:t>
            </a:r>
            <a:r>
              <a:rPr lang="ru-RU" sz="1600" dirty="0"/>
              <a:t> </a:t>
            </a:r>
            <a:r>
              <a:rPr lang="ru-RU" sz="1600" dirty="0" err="1"/>
              <a:t>вивчати</a:t>
            </a:r>
            <a:r>
              <a:rPr lang="ru-RU" sz="1600" dirty="0"/>
              <a:t> </a:t>
            </a:r>
            <a:r>
              <a:rPr lang="ru-RU" sz="1600" dirty="0" err="1"/>
              <a:t>життя</a:t>
            </a:r>
            <a:r>
              <a:rPr lang="ru-RU" sz="1600" dirty="0"/>
              <a:t> та </a:t>
            </a:r>
            <a:r>
              <a:rPr lang="ru-RU" sz="1600" dirty="0" err="1"/>
              <a:t>творчість</a:t>
            </a:r>
            <a:r>
              <a:rPr lang="ru-RU" sz="1600" dirty="0"/>
              <a:t> </a:t>
            </a:r>
            <a:r>
              <a:rPr lang="ru-RU" sz="1600" dirty="0" err="1"/>
              <a:t>великої</a:t>
            </a:r>
            <a:r>
              <a:rPr lang="ru-RU" sz="1600" dirty="0"/>
              <a:t> </a:t>
            </a:r>
            <a:r>
              <a:rPr lang="ru-RU" sz="1600" dirty="0" err="1"/>
              <a:t>жінки-письменниці</a:t>
            </a:r>
            <a:r>
              <a:rPr lang="ru-RU" sz="1600" dirty="0"/>
              <a:t> як </a:t>
            </a:r>
            <a:r>
              <a:rPr lang="ru-RU" sz="1600" dirty="0" err="1"/>
              <a:t>джерело</a:t>
            </a:r>
            <a:r>
              <a:rPr lang="ru-RU" sz="1600" dirty="0"/>
              <a:t> </a:t>
            </a:r>
            <a:r>
              <a:rPr lang="ru-RU" sz="1600" dirty="0" err="1"/>
              <a:t>натхнення</a:t>
            </a:r>
            <a:r>
              <a:rPr lang="ru-RU" sz="1600" dirty="0"/>
              <a:t> для </a:t>
            </a:r>
            <a:r>
              <a:rPr lang="ru-RU" sz="1600" dirty="0" err="1"/>
              <a:t>сучасних</a:t>
            </a:r>
            <a:r>
              <a:rPr lang="ru-RU" sz="1600" dirty="0"/>
              <a:t> </a:t>
            </a:r>
            <a:r>
              <a:rPr lang="ru-RU" sz="1600" dirty="0" err="1"/>
              <a:t>поколінь</a:t>
            </a:r>
            <a:r>
              <a:rPr lang="ru-RU" sz="1600" dirty="0"/>
              <a:t>.  </a:t>
            </a:r>
            <a:endParaRPr lang="uk-UA" sz="1600" dirty="0"/>
          </a:p>
          <a:p>
            <a:pPr marR="405130">
              <a:lnSpc>
                <a:spcPct val="150000"/>
              </a:lnSpc>
              <a:spcAft>
                <a:spcPts val="0"/>
              </a:spcAft>
            </a:pPr>
            <a:endParaRPr lang="uk-UA" sz="1100" dirty="0">
              <a:effectLst/>
              <a:latin typeface="Calibri" panose="020F0502020204030204" pitchFamily="34" charset="0"/>
              <a:ea typeface="SimSun" panose="02010600030101010101" pitchFamily="2" charset="-122"/>
              <a:cs typeface="Times New Roman" panose="02020603050405020304" pitchFamily="18" charset="0"/>
            </a:endParaRPr>
          </a:p>
        </p:txBody>
      </p:sp>
    </p:spTree>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764704"/>
            <a:ext cx="7072362" cy="1500198"/>
          </a:xfrm>
        </p:spPr>
        <p:txBody>
          <a:bodyPr/>
          <a:lstStyle/>
          <a:p>
            <a:pPr algn="just"/>
            <a:r>
              <a:rPr lang="uk-UA" sz="1600" b="1" i="1" dirty="0" smtClean="0">
                <a:solidFill>
                  <a:srgbClr val="002060"/>
                </a:solidFill>
                <a:latin typeface="Times New Roman" pitchFamily="18" charset="0"/>
                <a:cs typeface="Times New Roman" pitchFamily="18" charset="0"/>
              </a:rPr>
              <a:t>	</a:t>
            </a:r>
            <a:r>
              <a:rPr lang="uk-UA" sz="2400" b="1" i="1" dirty="0">
                <a:solidFill>
                  <a:srgbClr val="002060"/>
                </a:solidFill>
                <a:latin typeface="Times New Roman" pitchFamily="18" charset="0"/>
                <a:cs typeface="Times New Roman" pitchFamily="18" charset="0"/>
              </a:rPr>
              <a:t>Мета </a:t>
            </a:r>
            <a:r>
              <a:rPr lang="uk-UA" sz="2400" b="1" i="1" dirty="0" err="1">
                <a:solidFill>
                  <a:srgbClr val="002060"/>
                </a:solidFill>
                <a:latin typeface="Times New Roman" pitchFamily="18" charset="0"/>
                <a:cs typeface="Times New Roman" pitchFamily="18" charset="0"/>
              </a:rPr>
              <a:t>проєкту</a:t>
            </a:r>
            <a:r>
              <a:rPr lang="uk-UA" sz="2400" b="1" i="1" dirty="0">
                <a:solidFill>
                  <a:srgbClr val="002060"/>
                </a:solidFill>
                <a:latin typeface="Times New Roman" pitchFamily="18" charset="0"/>
                <a:cs typeface="Times New Roman" pitchFamily="18" charset="0"/>
              </a:rPr>
              <a:t>: Метою цього </a:t>
            </a:r>
            <a:r>
              <a:rPr lang="uk-UA" sz="2400" b="1" i="1" dirty="0" err="1">
                <a:solidFill>
                  <a:srgbClr val="002060"/>
                </a:solidFill>
                <a:latin typeface="Times New Roman" pitchFamily="18" charset="0"/>
                <a:cs typeface="Times New Roman" pitchFamily="18" charset="0"/>
              </a:rPr>
              <a:t>проєкту</a:t>
            </a:r>
            <a:r>
              <a:rPr lang="uk-UA" sz="2400" b="1" i="1" dirty="0">
                <a:solidFill>
                  <a:srgbClr val="002060"/>
                </a:solidFill>
                <a:latin typeface="Times New Roman" pitchFamily="18" charset="0"/>
                <a:cs typeface="Times New Roman" pitchFamily="18" charset="0"/>
              </a:rPr>
              <a:t> є розширення розуміння та популяризація життя, творчості та ідеології Ольги Кобилянської. </a:t>
            </a:r>
            <a:endParaRPr lang="ru-RU" sz="2400" dirty="0">
              <a:solidFill>
                <a:srgbClr val="3333FF"/>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500430" y="2143116"/>
            <a:ext cx="4714908" cy="3571900"/>
          </a:xfrm>
        </p:spPr>
        <p:txBody>
          <a:bodyPr/>
          <a:lstStyle/>
          <a:p>
            <a:pPr algn="just">
              <a:spcAft>
                <a:spcPts val="0"/>
              </a:spcAft>
            </a:pPr>
            <a:r>
              <a:rPr lang="uk-UA" sz="1400" b="1" i="1" dirty="0" smtClean="0">
                <a:solidFill>
                  <a:srgbClr val="002060"/>
                </a:solidFill>
                <a:latin typeface="Times New Roman" pitchFamily="18" charset="0"/>
                <a:cs typeface="Times New Roman" pitchFamily="18" charset="0"/>
              </a:rPr>
              <a:t>	</a:t>
            </a:r>
            <a:r>
              <a:rPr lang="ru-RU" sz="1800" b="1" dirty="0">
                <a:latin typeface="Times New Roman" panose="02020603050405020304" pitchFamily="18" charset="0"/>
                <a:ea typeface="SimSun" panose="02010600030101010101" pitchFamily="2" charset="-122"/>
                <a:cs typeface="Times New Roman" panose="02020603050405020304" pitchFamily="18" charset="0"/>
              </a:rPr>
              <a:t>Головною метою є:</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smtClean="0">
                <a:latin typeface="Times New Roman" panose="02020603050405020304" pitchFamily="18" charset="0"/>
                <a:ea typeface="SimSun" panose="02010600030101010101" pitchFamily="2" charset="-122"/>
                <a:cs typeface="Times New Roman" panose="02020603050405020304" pitchFamily="18" charset="0"/>
              </a:rPr>
              <a:t>дослідити</a:t>
            </a:r>
            <a:r>
              <a:rPr lang="ru-RU" sz="1800" dirty="0" smtClean="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біографію</a:t>
            </a:r>
            <a:r>
              <a:rPr lang="ru-RU" sz="1800" dirty="0">
                <a:latin typeface="Times New Roman" panose="02020603050405020304" pitchFamily="18" charset="0"/>
                <a:ea typeface="SimSun" panose="02010600030101010101" pitchFamily="2" charset="-122"/>
                <a:cs typeface="Times New Roman" panose="02020603050405020304" pitchFamily="18" charset="0"/>
              </a:rPr>
              <a:t> та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основні</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події</a:t>
            </a:r>
            <a:r>
              <a:rPr lang="ru-RU" sz="1800" dirty="0">
                <a:latin typeface="Times New Roman" panose="02020603050405020304" pitchFamily="18" charset="0"/>
                <a:ea typeface="SimSun" panose="02010600030101010101" pitchFamily="2" charset="-122"/>
                <a:cs typeface="Times New Roman" panose="02020603050405020304" pitchFamily="18" charset="0"/>
              </a:rPr>
              <a:t> в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житті</a:t>
            </a:r>
            <a:r>
              <a:rPr lang="ru-RU" sz="1800" dirty="0">
                <a:latin typeface="Times New Roman" panose="02020603050405020304" pitchFamily="18" charset="0"/>
                <a:ea typeface="SimSun" panose="02010600030101010101" pitchFamily="2" charset="-122"/>
                <a:cs typeface="Times New Roman" panose="02020603050405020304" pitchFamily="18" charset="0"/>
              </a:rPr>
              <a:t> Ольги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Кобилянської</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включаючи</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її</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освіту</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учителів</a:t>
            </a:r>
            <a:r>
              <a:rPr lang="ru-RU" sz="1800" dirty="0">
                <a:latin typeface="Times New Roman" panose="02020603050405020304" pitchFamily="18" charset="0"/>
                <a:ea typeface="SimSun" panose="02010600030101010101" pitchFamily="2" charset="-122"/>
                <a:cs typeface="Times New Roman" panose="02020603050405020304" pitchFamily="18" charset="0"/>
              </a:rPr>
              <a:t> та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вплив</a:t>
            </a:r>
            <a:r>
              <a:rPr lang="ru-RU" sz="1800" dirty="0">
                <a:latin typeface="Times New Roman" panose="02020603050405020304" pitchFamily="18" charset="0"/>
                <a:ea typeface="SimSun" panose="02010600030101010101" pitchFamily="2" charset="-122"/>
                <a:cs typeface="Times New Roman" panose="02020603050405020304" pitchFamily="18" charset="0"/>
              </a:rPr>
              <a:t> на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її</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світогляд</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Аналізувати</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її</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творчість</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зокрема</a:t>
            </a:r>
            <a:r>
              <a:rPr lang="ru-RU" sz="1800" dirty="0">
                <a:latin typeface="Times New Roman" panose="02020603050405020304" pitchFamily="18" charset="0"/>
                <a:ea typeface="SimSun" panose="02010600030101010101" pitchFamily="2" charset="-122"/>
                <a:cs typeface="Times New Roman" panose="02020603050405020304" pitchFamily="18" charset="0"/>
              </a:rPr>
              <a:t> теми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рівноправності</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жінок</a:t>
            </a:r>
            <a:r>
              <a:rPr lang="ru-RU" sz="1800" dirty="0">
                <a:latin typeface="Times New Roman" panose="02020603050405020304" pitchFamily="18" charset="0"/>
                <a:ea typeface="SimSun" panose="02010600030101010101" pitchFamily="2" charset="-122"/>
                <a:cs typeface="Times New Roman" panose="02020603050405020304" pitchFamily="18" charset="0"/>
              </a:rPr>
              <a:t> та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пошуку</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власної</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ідентичності</a:t>
            </a:r>
            <a:r>
              <a:rPr lang="ru-RU" sz="1800" dirty="0">
                <a:latin typeface="Times New Roman" panose="02020603050405020304" pitchFamily="18" charset="0"/>
                <a:ea typeface="SimSun" panose="02010600030101010101" pitchFamily="2" charset="-122"/>
                <a:cs typeface="Times New Roman" panose="02020603050405020304" pitchFamily="18" charset="0"/>
              </a:rPr>
              <a:t> в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її</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оповіданнях</a:t>
            </a:r>
            <a:r>
              <a:rPr lang="ru-RU" sz="1800" dirty="0">
                <a:latin typeface="Times New Roman" panose="02020603050405020304" pitchFamily="18" charset="0"/>
                <a:ea typeface="SimSun" panose="02010600030101010101" pitchFamily="2" charset="-122"/>
                <a:cs typeface="Times New Roman" panose="02020603050405020304" pitchFamily="18" charset="0"/>
              </a:rPr>
              <a:t> та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повістях</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Вивчити</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ідеологічні</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переконання</a:t>
            </a:r>
            <a:r>
              <a:rPr lang="ru-RU" sz="1800" dirty="0">
                <a:latin typeface="Times New Roman" panose="02020603050405020304" pitchFamily="18" charset="0"/>
                <a:ea typeface="SimSun" panose="02010600030101010101" pitchFamily="2" charset="-122"/>
                <a:cs typeface="Times New Roman" panose="02020603050405020304" pitchFamily="18" charset="0"/>
              </a:rPr>
              <a:t> та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емансипаційні</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ідеї</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які</a:t>
            </a:r>
            <a:r>
              <a:rPr lang="ru-RU" sz="1800" dirty="0">
                <a:latin typeface="Times New Roman" panose="02020603050405020304" pitchFamily="18" charset="0"/>
                <a:ea typeface="SimSun" panose="02010600030101010101" pitchFamily="2" charset="-122"/>
                <a:cs typeface="Times New Roman" panose="02020603050405020304" pitchFamily="18" charset="0"/>
              </a:rPr>
              <a:t> проникали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її</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творчість</a:t>
            </a:r>
            <a:r>
              <a:rPr lang="ru-RU" sz="1800" dirty="0">
                <a:latin typeface="Times New Roman" panose="02020603050405020304" pitchFamily="18" charset="0"/>
                <a:ea typeface="SimSun" panose="02010600030101010101" pitchFamily="2" charset="-122"/>
                <a:cs typeface="Times New Roman" panose="02020603050405020304" pitchFamily="18" charset="0"/>
              </a:rPr>
              <a:t> та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її</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власне</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життя</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Показати</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актуальність</a:t>
            </a:r>
            <a:r>
              <a:rPr lang="ru-RU" sz="1800" dirty="0">
                <a:latin typeface="Times New Roman" panose="02020603050405020304" pitchFamily="18" charset="0"/>
                <a:ea typeface="SimSun" panose="02010600030101010101" pitchFamily="2" charset="-122"/>
                <a:cs typeface="Times New Roman" panose="02020603050405020304" pitchFamily="18" charset="0"/>
              </a:rPr>
              <a:t> і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спадок</a:t>
            </a:r>
            <a:r>
              <a:rPr lang="ru-RU" sz="1800" dirty="0">
                <a:latin typeface="Times New Roman" panose="02020603050405020304" pitchFamily="18" charset="0"/>
                <a:ea typeface="SimSun" panose="02010600030101010101" pitchFamily="2" charset="-122"/>
                <a:cs typeface="Times New Roman" panose="02020603050405020304" pitchFamily="18" charset="0"/>
              </a:rPr>
              <a:t> Ольги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Кобилянської</a:t>
            </a:r>
            <a:r>
              <a:rPr lang="ru-RU" sz="1800" dirty="0">
                <a:latin typeface="Times New Roman" panose="02020603050405020304" pitchFamily="18" charset="0"/>
                <a:ea typeface="SimSun" panose="02010600030101010101" pitchFamily="2" charset="-122"/>
                <a:cs typeface="Times New Roman" panose="02020603050405020304" pitchFamily="18" charset="0"/>
              </a:rPr>
              <a:t> в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сучасному</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світі</a:t>
            </a:r>
            <a:r>
              <a:rPr lang="ru-RU" sz="1800" dirty="0">
                <a:latin typeface="Times New Roman" panose="02020603050405020304" pitchFamily="18" charset="0"/>
                <a:ea typeface="SimSun" panose="02010600030101010101" pitchFamily="2" charset="-122"/>
                <a:cs typeface="Times New Roman" panose="02020603050405020304" pitchFamily="18" charset="0"/>
              </a:rPr>
              <a:t>, особливо в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контексті</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боротьби</a:t>
            </a:r>
            <a:r>
              <a:rPr lang="ru-RU" sz="1800" dirty="0">
                <a:latin typeface="Times New Roman" panose="02020603050405020304" pitchFamily="18" charset="0"/>
                <a:ea typeface="SimSun" panose="02010600030101010101" pitchFamily="2" charset="-122"/>
                <a:cs typeface="Times New Roman" panose="02020603050405020304" pitchFamily="18" charset="0"/>
              </a:rPr>
              <a:t> за права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жінок</a:t>
            </a:r>
            <a:r>
              <a:rPr lang="ru-RU" sz="1800" dirty="0">
                <a:latin typeface="Times New Roman" panose="02020603050405020304" pitchFamily="18" charset="0"/>
                <a:ea typeface="SimSun" panose="02010600030101010101" pitchFamily="2" charset="-122"/>
                <a:cs typeface="Times New Roman" panose="02020603050405020304" pitchFamily="18" charset="0"/>
              </a:rPr>
              <a:t> та </a:t>
            </a:r>
            <a:r>
              <a:rPr lang="ru-RU" sz="1800" dirty="0" err="1">
                <a:latin typeface="Times New Roman" panose="02020603050405020304" pitchFamily="18" charset="0"/>
                <a:ea typeface="SimSun" panose="02010600030101010101" pitchFamily="2" charset="-122"/>
                <a:cs typeface="Times New Roman" panose="02020603050405020304" pitchFamily="18" charset="0"/>
              </a:rPr>
              <a:t>гендерну</a:t>
            </a:r>
            <a:r>
              <a:rPr lang="ru-RU" sz="1800" dirty="0">
                <a:latin typeface="Times New Roman" panose="02020603050405020304" pitchFamily="18" charset="0"/>
                <a:ea typeface="SimSun" panose="02010600030101010101" pitchFamily="2" charset="-122"/>
                <a:cs typeface="Times New Roman" panose="02020603050405020304" pitchFamily="18" charset="0"/>
              </a:rPr>
              <a:t> </a:t>
            </a:r>
            <a:r>
              <a:rPr lang="ru-RU" sz="1800" dirty="0" err="1">
                <a:latin typeface="Times New Roman" panose="02020603050405020304" pitchFamily="18" charset="0"/>
                <a:ea typeface="SimSun" panose="02010600030101010101" pitchFamily="2" charset="-122"/>
                <a:cs typeface="Times New Roman" panose="02020603050405020304" pitchFamily="18" charset="0"/>
              </a:rPr>
              <a:t>рівність</a:t>
            </a:r>
            <a:r>
              <a:rPr lang="ru-RU" sz="1600" dirty="0">
                <a:latin typeface="Times New Roman" panose="02020603050405020304" pitchFamily="18" charset="0"/>
                <a:ea typeface="SimSun" panose="02010600030101010101" pitchFamily="2" charset="-122"/>
                <a:cs typeface="Times New Roman" panose="02020603050405020304" pitchFamily="18" charset="0"/>
              </a:rPr>
              <a:t>. </a:t>
            </a:r>
            <a:endParaRPr lang="uk-UA" sz="1600" dirty="0">
              <a:latin typeface="Calibri" panose="020F0502020204030204" pitchFamily="34" charset="0"/>
              <a:ea typeface="SimSun" panose="02010600030101010101" pitchFamily="2" charset="-122"/>
              <a:cs typeface="Times New Roman" panose="02020603050405020304" pitchFamily="18" charset="0"/>
            </a:endParaRPr>
          </a:p>
          <a:p>
            <a:pPr algn="just">
              <a:buNone/>
            </a:pPr>
            <a:endParaRPr lang="ru-RU" sz="1600" dirty="0">
              <a:solidFill>
                <a:srgbClr val="0000FF"/>
              </a:solidFill>
              <a:latin typeface="Times New Roman" panose="02020603050405020304" pitchFamily="18" charset="0"/>
              <a:cs typeface="Times New Roman" panose="02020603050405020304" pitchFamily="18" charset="0"/>
            </a:endParaRPr>
          </a:p>
        </p:txBody>
      </p:sp>
      <p:pic>
        <p:nvPicPr>
          <p:cNvPr id="5122" name="Picture 2" descr="D:\Бровар О.С\Матеріали до уроків\Зарубіжна література\Кобилянська_Устиянович.jpg"/>
          <p:cNvPicPr>
            <a:picLocks noChangeAspect="1" noChangeArrowheads="1"/>
          </p:cNvPicPr>
          <p:nvPr/>
        </p:nvPicPr>
        <p:blipFill>
          <a:blip r:embed="rId2" cstate="print"/>
          <a:srcRect/>
          <a:stretch>
            <a:fillRect/>
          </a:stretch>
        </p:blipFill>
        <p:spPr bwMode="auto">
          <a:xfrm>
            <a:off x="1259632" y="2143116"/>
            <a:ext cx="2576659" cy="3357586"/>
          </a:xfrm>
          <a:prstGeom prst="rect">
            <a:avLst/>
          </a:prstGeom>
          <a:noFill/>
        </p:spPr>
      </p:pic>
    </p:spTree>
    <p:extLst>
      <p:ext uri="{BB962C8B-B14F-4D97-AF65-F5344CB8AC3E}">
        <p14:creationId xmlns:p14="http://schemas.microsoft.com/office/powerpoint/2010/main" val="1630772987"/>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28662" y="1571612"/>
            <a:ext cx="7000924" cy="1571636"/>
          </a:xfrm>
        </p:spPr>
        <p:txBody>
          <a:bodyPr/>
          <a:lstStyle/>
          <a:p>
            <a:pPr algn="just"/>
            <a:r>
              <a:rPr lang="uk-UA" sz="1600" i="1" dirty="0" smtClean="0">
                <a:latin typeface="Times New Roman" pitchFamily="18" charset="0"/>
                <a:cs typeface="Times New Roman" pitchFamily="18" charset="0"/>
              </a:rPr>
              <a:t>	</a:t>
            </a:r>
            <a:endParaRPr lang="ru-RU" dirty="0"/>
          </a:p>
        </p:txBody>
      </p:sp>
      <p:sp>
        <p:nvSpPr>
          <p:cNvPr id="3" name="Содержимое 2"/>
          <p:cNvSpPr>
            <a:spLocks noGrp="1"/>
          </p:cNvSpPr>
          <p:nvPr>
            <p:ph idx="1"/>
          </p:nvPr>
        </p:nvSpPr>
        <p:spPr>
          <a:xfrm>
            <a:off x="714348" y="3286124"/>
            <a:ext cx="7286676" cy="2840039"/>
          </a:xfrm>
        </p:spPr>
        <p:txBody>
          <a:bodyPr/>
          <a:lstStyle/>
          <a:p>
            <a:pPr algn="just">
              <a:buNone/>
            </a:pPr>
            <a:r>
              <a:rPr lang="uk-UA" sz="1600" i="1" dirty="0" smtClean="0">
                <a:latin typeface="Times New Roman" pitchFamily="18" charset="0"/>
                <a:cs typeface="Times New Roman" pitchFamily="18" charset="0"/>
              </a:rPr>
              <a:t>		</a:t>
            </a:r>
            <a:endParaRPr lang="uk-UA" sz="1600" b="1" i="1" dirty="0">
              <a:solidFill>
                <a:srgbClr val="002060"/>
              </a:solidFill>
            </a:endParaRPr>
          </a:p>
        </p:txBody>
      </p:sp>
      <p:sp>
        <p:nvSpPr>
          <p:cNvPr id="4" name="Прямоугольник 3"/>
          <p:cNvSpPr/>
          <p:nvPr/>
        </p:nvSpPr>
        <p:spPr>
          <a:xfrm>
            <a:off x="1115616" y="908720"/>
            <a:ext cx="7272808" cy="4139595"/>
          </a:xfrm>
          <a:prstGeom prst="rect">
            <a:avLst/>
          </a:prstGeom>
        </p:spPr>
        <p:txBody>
          <a:bodyPr wrap="square">
            <a:spAutoFit/>
          </a:bodyPr>
          <a:lstStyle/>
          <a:p>
            <a:pPr algn="just">
              <a:spcAft>
                <a:spcPts val="0"/>
              </a:spcAft>
            </a:pPr>
            <a:r>
              <a:rPr lang="ru-RU" b="1" dirty="0" err="1">
                <a:latin typeface="Times New Roman" panose="02020603050405020304" pitchFamily="18" charset="0"/>
                <a:ea typeface="SimSun" panose="02010600030101010101" pitchFamily="2" charset="-122"/>
                <a:cs typeface="Times New Roman" panose="02020603050405020304" pitchFamily="18" charset="0"/>
              </a:rPr>
              <a:t>Завдання</a:t>
            </a:r>
            <a:r>
              <a:rPr lang="ru-RU" b="1" dirty="0">
                <a:latin typeface="Times New Roman" panose="02020603050405020304" pitchFamily="18" charset="0"/>
                <a:ea typeface="SimSun" panose="02010600030101010101" pitchFamily="2" charset="-122"/>
                <a:cs typeface="Times New Roman" panose="02020603050405020304" pitchFamily="18" charset="0"/>
              </a:rPr>
              <a:t> про</a:t>
            </a:r>
            <a:r>
              <a:rPr lang="uk-UA" b="1" dirty="0">
                <a:latin typeface="Times New Roman" panose="02020603050405020304" pitchFamily="18" charset="0"/>
                <a:ea typeface="SimSun" panose="02010600030101010101" pitchFamily="2" charset="-122"/>
                <a:cs typeface="Times New Roman" panose="02020603050405020304" pitchFamily="18" charset="0"/>
              </a:rPr>
              <a:t>є</a:t>
            </a:r>
            <a:r>
              <a:rPr lang="ru-RU" b="1" dirty="0" err="1">
                <a:latin typeface="Times New Roman" panose="02020603050405020304" pitchFamily="18" charset="0"/>
                <a:ea typeface="SimSun" panose="02010600030101010101" pitchFamily="2" charset="-122"/>
                <a:cs typeface="Times New Roman" panose="02020603050405020304" pitchFamily="18" charset="0"/>
              </a:rPr>
              <a:t>кту</a:t>
            </a:r>
            <a:r>
              <a:rPr lang="ru-RU" b="1" dirty="0">
                <a:latin typeface="Times New Roman" panose="02020603050405020304" pitchFamily="18" charset="0"/>
                <a:ea typeface="SimSun" panose="02010600030101010101" pitchFamily="2" charset="-122"/>
                <a:cs typeface="Times New Roman" panose="02020603050405020304" pitchFamily="18" charset="0"/>
              </a:rPr>
              <a:t>:</a:t>
            </a:r>
            <a:r>
              <a:rPr lang="ru-RU" dirty="0">
                <a:latin typeface="Times New Roman" panose="02020603050405020304" pitchFamily="18" charset="0"/>
                <a:ea typeface="SimSun" panose="02010600030101010101" pitchFamily="2" charset="-122"/>
                <a:cs typeface="Times New Roman" panose="02020603050405020304" pitchFamily="18" charset="0"/>
              </a:rPr>
              <a:t> Для </a:t>
            </a:r>
            <a:r>
              <a:rPr lang="ru-RU" dirty="0" err="1" smtClean="0">
                <a:latin typeface="Times New Roman" panose="02020603050405020304" pitchFamily="18" charset="0"/>
                <a:ea typeface="SimSun" panose="02010600030101010101" pitchFamily="2" charset="-122"/>
                <a:cs typeface="Times New Roman" panose="02020603050405020304" pitchFamily="18" charset="0"/>
              </a:rPr>
              <a:t>досягнення</a:t>
            </a:r>
            <a:r>
              <a:rPr lang="ru-RU" dirty="0" smtClean="0">
                <a:latin typeface="Times New Roman" panose="02020603050405020304" pitchFamily="18" charset="0"/>
                <a:ea typeface="SimSun" panose="02010600030101010101" pitchFamily="2" charset="-122"/>
                <a:cs typeface="Times New Roman" panose="02020603050405020304" pitchFamily="18" charset="0"/>
              </a:rPr>
              <a:t> </a:t>
            </a:r>
            <a:r>
              <a:rPr lang="ru-RU" dirty="0">
                <a:latin typeface="Times New Roman" panose="02020603050405020304" pitchFamily="18" charset="0"/>
                <a:ea typeface="SimSun" panose="02010600030101010101" pitchFamily="2" charset="-122"/>
                <a:cs typeface="Times New Roman" panose="02020603050405020304" pitchFamily="18" charset="0"/>
              </a:rPr>
              <a:t>мети про</a:t>
            </a:r>
            <a:r>
              <a:rPr lang="uk-UA" dirty="0">
                <a:latin typeface="Times New Roman" panose="02020603050405020304" pitchFamily="18" charset="0"/>
                <a:ea typeface="SimSun" panose="02010600030101010101" pitchFamily="2" charset="-122"/>
                <a:cs typeface="Times New Roman" panose="02020603050405020304" pitchFamily="18" charset="0"/>
              </a:rPr>
              <a:t>є</a:t>
            </a:r>
            <a:r>
              <a:rPr lang="ru-RU" dirty="0" err="1">
                <a:latin typeface="Times New Roman" panose="02020603050405020304" pitchFamily="18" charset="0"/>
                <a:ea typeface="SimSun" panose="02010600030101010101" pitchFamily="2" charset="-122"/>
                <a:cs typeface="Times New Roman" panose="02020603050405020304" pitchFamily="18" charset="0"/>
              </a:rPr>
              <a:t>кт</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має</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наступні</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завдання</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smtClean="0">
                <a:latin typeface="Times New Roman" panose="02020603050405020304" pitchFamily="18" charset="0"/>
                <a:ea typeface="SimSun" panose="02010600030101010101" pitchFamily="2" charset="-122"/>
                <a:cs typeface="Times New Roman" panose="02020603050405020304" pitchFamily="18" charset="0"/>
              </a:rPr>
              <a:t>провести </a:t>
            </a:r>
            <a:r>
              <a:rPr lang="ru-RU" dirty="0" err="1">
                <a:latin typeface="Times New Roman" panose="02020603050405020304" pitchFamily="18" charset="0"/>
                <a:ea typeface="SimSun" panose="02010600030101010101" pitchFamily="2" charset="-122"/>
                <a:cs typeface="Times New Roman" panose="02020603050405020304" pitchFamily="18" charset="0"/>
              </a:rPr>
              <a:t>комплексне</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дослідження</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життя</a:t>
            </a:r>
            <a:r>
              <a:rPr lang="ru-RU" dirty="0">
                <a:latin typeface="Times New Roman" panose="02020603050405020304" pitchFamily="18" charset="0"/>
                <a:ea typeface="SimSun" panose="02010600030101010101" pitchFamily="2" charset="-122"/>
                <a:cs typeface="Times New Roman" panose="02020603050405020304" pitchFamily="18" charset="0"/>
              </a:rPr>
              <a:t> та </a:t>
            </a:r>
            <a:r>
              <a:rPr lang="ru-RU" dirty="0" err="1">
                <a:latin typeface="Times New Roman" panose="02020603050405020304" pitchFamily="18" charset="0"/>
                <a:ea typeface="SimSun" panose="02010600030101010101" pitchFamily="2" charset="-122"/>
                <a:cs typeface="Times New Roman" panose="02020603050405020304" pitchFamily="18" charset="0"/>
              </a:rPr>
              <a:t>біографії</a:t>
            </a:r>
            <a:r>
              <a:rPr lang="ru-RU" dirty="0">
                <a:latin typeface="Times New Roman" panose="02020603050405020304" pitchFamily="18" charset="0"/>
                <a:ea typeface="SimSun" panose="02010600030101010101" pitchFamily="2" charset="-122"/>
                <a:cs typeface="Times New Roman" panose="02020603050405020304" pitchFamily="18" charset="0"/>
              </a:rPr>
              <a:t> Ольги </a:t>
            </a:r>
            <a:r>
              <a:rPr lang="ru-RU" dirty="0" err="1">
                <a:latin typeface="Times New Roman" panose="02020603050405020304" pitchFamily="18" charset="0"/>
                <a:ea typeface="SimSun" panose="02010600030101010101" pitchFamily="2" charset="-122"/>
                <a:cs typeface="Times New Roman" panose="02020603050405020304" pitchFamily="18" charset="0"/>
              </a:rPr>
              <a:t>Кобилянської</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включаючи</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пошук</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архівних</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матеріалів</a:t>
            </a:r>
            <a:r>
              <a:rPr lang="ru-RU" dirty="0">
                <a:latin typeface="Times New Roman" panose="02020603050405020304" pitchFamily="18" charset="0"/>
                <a:ea typeface="SimSun" panose="02010600030101010101" pitchFamily="2" charset="-122"/>
                <a:cs typeface="Times New Roman" panose="02020603050405020304" pitchFamily="18" charset="0"/>
              </a:rPr>
              <a:t> та </a:t>
            </a:r>
            <a:r>
              <a:rPr lang="ru-RU" dirty="0" err="1">
                <a:latin typeface="Times New Roman" panose="02020603050405020304" pitchFamily="18" charset="0"/>
                <a:ea typeface="SimSun" panose="02010600030101010101" pitchFamily="2" charset="-122"/>
                <a:cs typeface="Times New Roman" panose="02020603050405020304" pitchFamily="18" charset="0"/>
              </a:rPr>
              <a:t>листування</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Підготувати</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аналіз</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ключових</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творів</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письменниці</a:t>
            </a:r>
            <a:r>
              <a:rPr lang="ru-RU" dirty="0">
                <a:latin typeface="Times New Roman" panose="02020603050405020304" pitchFamily="18" charset="0"/>
                <a:ea typeface="SimSun" panose="02010600030101010101" pitchFamily="2" charset="-122"/>
                <a:cs typeface="Times New Roman" panose="02020603050405020304" pitchFamily="18" charset="0"/>
              </a:rPr>
              <a:t>, де вона </a:t>
            </a:r>
            <a:r>
              <a:rPr lang="ru-RU" dirty="0" err="1">
                <a:latin typeface="Times New Roman" panose="02020603050405020304" pitchFamily="18" charset="0"/>
                <a:ea typeface="SimSun" panose="02010600030101010101" pitchFamily="2" charset="-122"/>
                <a:cs typeface="Times New Roman" panose="02020603050405020304" pitchFamily="18" charset="0"/>
              </a:rPr>
              <a:t>висвітлювала</a:t>
            </a:r>
            <a:r>
              <a:rPr lang="ru-RU" dirty="0">
                <a:latin typeface="Times New Roman" panose="02020603050405020304" pitchFamily="18" charset="0"/>
                <a:ea typeface="SimSun" panose="02010600030101010101" pitchFamily="2" charset="-122"/>
                <a:cs typeface="Times New Roman" panose="02020603050405020304" pitchFamily="18" charset="0"/>
              </a:rPr>
              <a:t> теми </a:t>
            </a:r>
            <a:r>
              <a:rPr lang="ru-RU" dirty="0" err="1">
                <a:latin typeface="Times New Roman" panose="02020603050405020304" pitchFamily="18" charset="0"/>
                <a:ea typeface="SimSun" panose="02010600030101010101" pitchFamily="2" charset="-122"/>
                <a:cs typeface="Times New Roman" panose="02020603050405020304" pitchFamily="18" charset="0"/>
              </a:rPr>
              <a:t>рівноправності</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жінок</a:t>
            </a:r>
            <a:r>
              <a:rPr lang="ru-RU" dirty="0">
                <a:latin typeface="Times New Roman" panose="02020603050405020304" pitchFamily="18" charset="0"/>
                <a:ea typeface="SimSun" panose="02010600030101010101" pitchFamily="2" charset="-122"/>
                <a:cs typeface="Times New Roman" panose="02020603050405020304" pitchFamily="18" charset="0"/>
              </a:rPr>
              <a:t> та </a:t>
            </a:r>
            <a:r>
              <a:rPr lang="ru-RU" dirty="0" err="1">
                <a:latin typeface="Times New Roman" panose="02020603050405020304" pitchFamily="18" charset="0"/>
                <a:ea typeface="SimSun" panose="02010600030101010101" pitchFamily="2" charset="-122"/>
                <a:cs typeface="Times New Roman" panose="02020603050405020304" pitchFamily="18" charset="0"/>
              </a:rPr>
              <a:t>самостійності</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Зібрати</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інформацію</a:t>
            </a:r>
            <a:r>
              <a:rPr lang="ru-RU" dirty="0">
                <a:latin typeface="Times New Roman" panose="02020603050405020304" pitchFamily="18" charset="0"/>
                <a:ea typeface="SimSun" panose="02010600030101010101" pitchFamily="2" charset="-122"/>
                <a:cs typeface="Times New Roman" panose="02020603050405020304" pitchFamily="18" charset="0"/>
              </a:rPr>
              <a:t> про </a:t>
            </a:r>
            <a:r>
              <a:rPr lang="ru-RU" dirty="0" err="1">
                <a:latin typeface="Times New Roman" panose="02020603050405020304" pitchFamily="18" charset="0"/>
                <a:ea typeface="SimSun" panose="02010600030101010101" pitchFamily="2" charset="-122"/>
                <a:cs typeface="Times New Roman" panose="02020603050405020304" pitchFamily="18" charset="0"/>
              </a:rPr>
              <a:t>вплив</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учителів</a:t>
            </a:r>
            <a:r>
              <a:rPr lang="ru-RU" dirty="0">
                <a:latin typeface="Times New Roman" panose="02020603050405020304" pitchFamily="18" charset="0"/>
                <a:ea typeface="SimSun" panose="02010600030101010101" pitchFamily="2" charset="-122"/>
                <a:cs typeface="Times New Roman" panose="02020603050405020304" pitchFamily="18" charset="0"/>
              </a:rPr>
              <a:t> та </a:t>
            </a:r>
            <a:r>
              <a:rPr lang="ru-RU" dirty="0" err="1">
                <a:latin typeface="Times New Roman" panose="02020603050405020304" pitchFamily="18" charset="0"/>
                <a:ea typeface="SimSun" panose="02010600030101010101" pitchFamily="2" charset="-122"/>
                <a:cs typeface="Times New Roman" panose="02020603050405020304" pitchFamily="18" charset="0"/>
              </a:rPr>
              <a:t>інших</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важливих</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осіб</a:t>
            </a:r>
            <a:r>
              <a:rPr lang="ru-RU" dirty="0">
                <a:latin typeface="Times New Roman" panose="02020603050405020304" pitchFamily="18" charset="0"/>
                <a:ea typeface="SimSun" panose="02010600030101010101" pitchFamily="2" charset="-122"/>
                <a:cs typeface="Times New Roman" panose="02020603050405020304" pitchFamily="18" charset="0"/>
              </a:rPr>
              <a:t> у </a:t>
            </a:r>
            <a:r>
              <a:rPr lang="ru-RU" dirty="0" err="1">
                <a:latin typeface="Times New Roman" panose="02020603050405020304" pitchFamily="18" charset="0"/>
                <a:ea typeface="SimSun" panose="02010600030101010101" pitchFamily="2" charset="-122"/>
                <a:cs typeface="Times New Roman" panose="02020603050405020304" pitchFamily="18" charset="0"/>
              </a:rPr>
              <a:t>житті</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Кобилянської</a:t>
            </a:r>
            <a:r>
              <a:rPr lang="ru-RU" dirty="0">
                <a:latin typeface="Times New Roman" panose="02020603050405020304" pitchFamily="18" charset="0"/>
                <a:ea typeface="SimSun" panose="02010600030101010101" pitchFamily="2" charset="-122"/>
                <a:cs typeface="Times New Roman" panose="02020603050405020304" pitchFamily="18" charset="0"/>
              </a:rPr>
              <a:t>. Провести </a:t>
            </a:r>
            <a:r>
              <a:rPr lang="ru-RU" dirty="0" err="1">
                <a:latin typeface="Times New Roman" panose="02020603050405020304" pitchFamily="18" charset="0"/>
                <a:ea typeface="SimSun" panose="02010600030101010101" pitchFamily="2" charset="-122"/>
                <a:cs typeface="Times New Roman" panose="02020603050405020304" pitchFamily="18" charset="0"/>
              </a:rPr>
              <a:t>дослідження</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ідеологічних</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переконань</a:t>
            </a:r>
            <a:r>
              <a:rPr lang="ru-RU" dirty="0">
                <a:latin typeface="Times New Roman" panose="02020603050405020304" pitchFamily="18" charset="0"/>
                <a:ea typeface="SimSun" panose="02010600030101010101" pitchFamily="2" charset="-122"/>
                <a:cs typeface="Times New Roman" panose="02020603050405020304" pitchFamily="18" charset="0"/>
              </a:rPr>
              <a:t> та </a:t>
            </a:r>
            <a:r>
              <a:rPr lang="ru-RU" dirty="0" err="1">
                <a:latin typeface="Times New Roman" panose="02020603050405020304" pitchFamily="18" charset="0"/>
                <a:ea typeface="SimSun" panose="02010600030101010101" pitchFamily="2" charset="-122"/>
                <a:cs typeface="Times New Roman" panose="02020603050405020304" pitchFamily="18" charset="0"/>
              </a:rPr>
              <a:t>ідей</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емансипації</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що</a:t>
            </a:r>
            <a:r>
              <a:rPr lang="ru-RU" dirty="0">
                <a:latin typeface="Times New Roman" panose="02020603050405020304" pitchFamily="18" charset="0"/>
                <a:ea typeface="SimSun" panose="02010600030101010101" pitchFamily="2" charset="-122"/>
                <a:cs typeface="Times New Roman" panose="02020603050405020304" pitchFamily="18" charset="0"/>
              </a:rPr>
              <a:t> проникали у </a:t>
            </a:r>
            <a:r>
              <a:rPr lang="ru-RU" dirty="0" err="1">
                <a:latin typeface="Times New Roman" panose="02020603050405020304" pitchFamily="18" charset="0"/>
                <a:ea typeface="SimSun" panose="02010600030101010101" pitchFamily="2" charset="-122"/>
                <a:cs typeface="Times New Roman" panose="02020603050405020304" pitchFamily="18" charset="0"/>
              </a:rPr>
              <a:t>творчість</a:t>
            </a:r>
            <a:r>
              <a:rPr lang="ru-RU" dirty="0">
                <a:latin typeface="Times New Roman" panose="02020603050405020304" pitchFamily="18" charset="0"/>
                <a:ea typeface="SimSun" panose="02010600030101010101" pitchFamily="2" charset="-122"/>
                <a:cs typeface="Times New Roman" panose="02020603050405020304" pitchFamily="18" charset="0"/>
              </a:rPr>
              <a:t> та </a:t>
            </a:r>
            <a:r>
              <a:rPr lang="ru-RU" dirty="0" err="1">
                <a:latin typeface="Times New Roman" panose="02020603050405020304" pitchFamily="18" charset="0"/>
                <a:ea typeface="SimSun" panose="02010600030101010101" pitchFamily="2" charset="-122"/>
                <a:cs typeface="Times New Roman" panose="02020603050405020304" pitchFamily="18" charset="0"/>
              </a:rPr>
              <a:t>життя</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письменниці</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Підготувати</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публікації</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виставки</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або</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інші</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форми</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популяризації</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життя</a:t>
            </a:r>
            <a:r>
              <a:rPr lang="ru-RU" dirty="0">
                <a:latin typeface="Times New Roman" panose="02020603050405020304" pitchFamily="18" charset="0"/>
                <a:ea typeface="SimSun" panose="02010600030101010101" pitchFamily="2" charset="-122"/>
                <a:cs typeface="Times New Roman" panose="02020603050405020304" pitchFamily="18" charset="0"/>
              </a:rPr>
              <a:t> та </a:t>
            </a:r>
            <a:r>
              <a:rPr lang="ru-RU" dirty="0" err="1">
                <a:latin typeface="Times New Roman" panose="02020603050405020304" pitchFamily="18" charset="0"/>
                <a:ea typeface="SimSun" panose="02010600030101010101" pitchFamily="2" charset="-122"/>
                <a:cs typeface="Times New Roman" panose="02020603050405020304" pitchFamily="18" charset="0"/>
              </a:rPr>
              <a:t>творчості</a:t>
            </a:r>
            <a:r>
              <a:rPr lang="ru-RU" dirty="0">
                <a:latin typeface="Times New Roman" panose="02020603050405020304" pitchFamily="18" charset="0"/>
                <a:ea typeface="SimSun" panose="02010600030101010101" pitchFamily="2" charset="-122"/>
                <a:cs typeface="Times New Roman" panose="02020603050405020304" pitchFamily="18" charset="0"/>
              </a:rPr>
              <a:t> Ольги </a:t>
            </a:r>
            <a:r>
              <a:rPr lang="ru-RU" dirty="0" err="1">
                <a:latin typeface="Times New Roman" panose="02020603050405020304" pitchFamily="18" charset="0"/>
                <a:ea typeface="SimSun" panose="02010600030101010101" pitchFamily="2" charset="-122"/>
                <a:cs typeface="Times New Roman" panose="02020603050405020304" pitchFamily="18" charset="0"/>
              </a:rPr>
              <a:t>Кобилянської</a:t>
            </a:r>
            <a:r>
              <a:rPr lang="ru-RU" dirty="0">
                <a:latin typeface="Times New Roman" panose="02020603050405020304" pitchFamily="18" charset="0"/>
                <a:ea typeface="SimSun" panose="02010600030101010101" pitchFamily="2" charset="-122"/>
                <a:cs typeface="Times New Roman" panose="02020603050405020304" pitchFamily="18" charset="0"/>
              </a:rPr>
              <a:t> з метою </a:t>
            </a:r>
            <a:r>
              <a:rPr lang="ru-RU" dirty="0" err="1">
                <a:latin typeface="Times New Roman" panose="02020603050405020304" pitchFamily="18" charset="0"/>
                <a:ea typeface="SimSun" panose="02010600030101010101" pitchFamily="2" charset="-122"/>
                <a:cs typeface="Times New Roman" panose="02020603050405020304" pitchFamily="18" charset="0"/>
              </a:rPr>
              <a:t>підвищення</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smtClean="0">
                <a:latin typeface="Times New Roman" panose="02020603050405020304" pitchFamily="18" charset="0"/>
                <a:ea typeface="SimSun" panose="02010600030101010101" pitchFamily="2" charset="-122"/>
                <a:cs typeface="Times New Roman" panose="02020603050405020304" pitchFamily="18" charset="0"/>
              </a:rPr>
              <a:t>зацікавленості</a:t>
            </a:r>
            <a:r>
              <a:rPr lang="ru-RU" dirty="0" smtClean="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громадськості</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smtClean="0">
                <a:latin typeface="Times New Roman" panose="02020603050405020304" pitchFamily="18" charset="0"/>
                <a:ea typeface="SimSun" panose="02010600030101010101" pitchFamily="2" charset="-122"/>
                <a:cs typeface="Times New Roman" panose="02020603050405020304" pitchFamily="18" charset="0"/>
              </a:rPr>
              <a:t>до</a:t>
            </a:r>
            <a:r>
              <a:rPr lang="ru-RU" dirty="0" smtClean="0">
                <a:latin typeface="Times New Roman" panose="02020603050405020304" pitchFamily="18" charset="0"/>
                <a:ea typeface="SimSun" panose="02010600030101010101" pitchFamily="2" charset="-122"/>
                <a:cs typeface="Times New Roman" panose="02020603050405020304" pitchFamily="18" charset="0"/>
              </a:rPr>
              <a:t> </a:t>
            </a:r>
            <a:r>
              <a:rPr lang="ru-RU" dirty="0" err="1">
                <a:latin typeface="Times New Roman" panose="02020603050405020304" pitchFamily="18" charset="0"/>
                <a:ea typeface="SimSun" panose="02010600030101010101" pitchFamily="2" charset="-122"/>
                <a:cs typeface="Times New Roman" panose="02020603050405020304" pitchFamily="18" charset="0"/>
              </a:rPr>
              <a:t>її</a:t>
            </a:r>
            <a:r>
              <a:rPr lang="ru-RU" dirty="0">
                <a:latin typeface="Times New Roman" panose="02020603050405020304" pitchFamily="18" charset="0"/>
                <a:ea typeface="SimSun" panose="02010600030101010101" pitchFamily="2" charset="-122"/>
                <a:cs typeface="Times New Roman" panose="02020603050405020304" pitchFamily="18" charset="0"/>
              </a:rPr>
              <a:t> </a:t>
            </a:r>
            <a:r>
              <a:rPr lang="ru-RU" dirty="0" err="1" smtClean="0">
                <a:latin typeface="Times New Roman" panose="02020603050405020304" pitchFamily="18" charset="0"/>
                <a:ea typeface="SimSun" panose="02010600030101010101" pitchFamily="2" charset="-122"/>
                <a:cs typeface="Times New Roman" panose="02020603050405020304" pitchFamily="18" charset="0"/>
              </a:rPr>
              <a:t>спадку</a:t>
            </a:r>
            <a:r>
              <a:rPr lang="ru-RU" dirty="0" smtClean="0">
                <a:latin typeface="Times New Roman" panose="02020603050405020304" pitchFamily="18" charset="0"/>
                <a:ea typeface="SimSun" panose="02010600030101010101" pitchFamily="2" charset="-122"/>
                <a:cs typeface="Times New Roman" panose="02020603050405020304" pitchFamily="18" charset="0"/>
              </a:rPr>
              <a:t>.</a:t>
            </a:r>
            <a:endParaRPr lang="ru-RU" dirty="0" smtClean="0">
              <a:latin typeface="Times New Roman" panose="02020603050405020304" pitchFamily="18" charset="0"/>
              <a:ea typeface="SimSun" panose="02010600030101010101" pitchFamily="2" charset="-122"/>
              <a:cs typeface="Times New Roman" panose="02020603050405020304" pitchFamily="18" charset="0"/>
            </a:endParaRPr>
          </a:p>
          <a:p>
            <a:pPr algn="just">
              <a:spcAft>
                <a:spcPts val="0"/>
              </a:spcAft>
            </a:pPr>
            <a:endParaRPr lang="uk-UA" sz="11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50000"/>
              </a:lnSpc>
              <a:spcAft>
                <a:spcPts val="0"/>
              </a:spcAft>
            </a:pP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Матеріали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та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ресурси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фонди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бібліотек</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комп'ютер</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засоби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для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зв'язку</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з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Інтернетом</a:t>
            </a:r>
            <a:endParaRPr lang="uk-UA" sz="1100" dirty="0">
              <a:effectLst/>
              <a:latin typeface="Calibri" panose="020F0502020204030204" pitchFamily="34" charset="0"/>
              <a:ea typeface="SimSun" panose="02010600030101010101" pitchFamily="2" charset="-122"/>
              <a:cs typeface="Times New Roman" panose="02020603050405020304" pitchFamily="18" charset="0"/>
            </a:endParaRPr>
          </a:p>
        </p:txBody>
      </p:sp>
    </p:spTree>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71480"/>
            <a:ext cx="8229600" cy="697280"/>
          </a:xfrm>
        </p:spPr>
        <p:txBody>
          <a:bodyPr/>
          <a:lstStyle/>
          <a:p>
            <a:r>
              <a:rPr lang="uk-UA" sz="2400" b="1" i="1" dirty="0">
                <a:solidFill>
                  <a:srgbClr val="FF0000"/>
                </a:solidFill>
                <a:latin typeface="Times New Roman" pitchFamily="18" charset="0"/>
                <a:cs typeface="Times New Roman" pitchFamily="18" charset="0"/>
              </a:rPr>
              <a:t>К</a:t>
            </a:r>
            <a:r>
              <a:rPr lang="uk-UA" sz="2400" b="1" i="1" dirty="0" smtClean="0">
                <a:solidFill>
                  <a:srgbClr val="FF0000"/>
                </a:solidFill>
                <a:latin typeface="Times New Roman" pitchFamily="18" charset="0"/>
                <a:cs typeface="Times New Roman" pitchFamily="18" charset="0"/>
              </a:rPr>
              <a:t>інцеві результати реалізації </a:t>
            </a:r>
            <a:r>
              <a:rPr lang="uk-UA" sz="2400" b="1" i="1" dirty="0" err="1" smtClean="0">
                <a:solidFill>
                  <a:srgbClr val="FF0000"/>
                </a:solidFill>
                <a:latin typeface="Times New Roman" pitchFamily="18" charset="0"/>
                <a:cs typeface="Times New Roman" pitchFamily="18" charset="0"/>
              </a:rPr>
              <a:t>проєкту</a:t>
            </a:r>
            <a:r>
              <a:rPr lang="uk-UA" sz="2400" b="1" i="1" dirty="0" smtClean="0">
                <a:solidFill>
                  <a:srgbClr val="FF0000"/>
                </a:solidFill>
                <a:latin typeface="Times New Roman" pitchFamily="18" charset="0"/>
                <a:cs typeface="Times New Roman" pitchFamily="18" charset="0"/>
              </a:rPr>
              <a:t>:</a:t>
            </a:r>
            <a:endParaRPr lang="ru-RU" sz="24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395536" y="1052736"/>
            <a:ext cx="8291264" cy="5472608"/>
          </a:xfrm>
        </p:spPr>
        <p:txBody>
          <a:bodyPr numCol="2"/>
          <a:lstStyle/>
          <a:p>
            <a:r>
              <a:rPr lang="ru-RU" sz="1600" dirty="0"/>
              <a:t> </a:t>
            </a:r>
            <a:r>
              <a:rPr lang="ru-RU" sz="1600" dirty="0" smtClean="0"/>
              <a:t> </a:t>
            </a:r>
            <a:r>
              <a:rPr lang="ru-RU" sz="1600" b="1" dirty="0" err="1" smtClean="0"/>
              <a:t>Докладне</a:t>
            </a:r>
            <a:r>
              <a:rPr lang="ru-RU" sz="1600" b="1" dirty="0" smtClean="0"/>
              <a:t> </a:t>
            </a:r>
            <a:r>
              <a:rPr lang="ru-RU" sz="1600" b="1" dirty="0" err="1"/>
              <a:t>дослідження</a:t>
            </a:r>
            <a:r>
              <a:rPr lang="ru-RU" sz="1600" b="1" dirty="0"/>
              <a:t> </a:t>
            </a:r>
            <a:r>
              <a:rPr lang="ru-RU" sz="1600" b="1" dirty="0" err="1"/>
              <a:t>біографії</a:t>
            </a:r>
            <a:r>
              <a:rPr lang="ru-RU" sz="1600" b="1" dirty="0"/>
              <a:t> та </a:t>
            </a:r>
            <a:r>
              <a:rPr lang="ru-RU" sz="1600" b="1" dirty="0" err="1"/>
              <a:t>життя</a:t>
            </a:r>
            <a:r>
              <a:rPr lang="ru-RU" sz="1600" b="1" dirty="0"/>
              <a:t> Ольги </a:t>
            </a:r>
            <a:r>
              <a:rPr lang="ru-RU" sz="1600" b="1" dirty="0" err="1" smtClean="0"/>
              <a:t>Кобилянської</a:t>
            </a:r>
            <a:r>
              <a:rPr lang="ru-RU" sz="1600" b="1" dirty="0"/>
              <a:t>.</a:t>
            </a:r>
          </a:p>
          <a:p>
            <a:r>
              <a:rPr lang="ru-RU" sz="1600" dirty="0"/>
              <a:t>У </a:t>
            </a:r>
            <a:r>
              <a:rPr lang="ru-RU" sz="1600" dirty="0" err="1"/>
              <a:t>результаті</a:t>
            </a:r>
            <a:r>
              <a:rPr lang="ru-RU" sz="1600" dirty="0"/>
              <a:t> </a:t>
            </a:r>
            <a:r>
              <a:rPr lang="ru-RU" sz="1600" dirty="0" err="1"/>
              <a:t>проєкту</a:t>
            </a:r>
            <a:r>
              <a:rPr lang="ru-RU" sz="1600" dirty="0"/>
              <a:t> </a:t>
            </a:r>
            <a:r>
              <a:rPr lang="ru-RU" sz="1600" dirty="0" err="1"/>
              <a:t>зібрана</a:t>
            </a:r>
            <a:r>
              <a:rPr lang="ru-RU" sz="1600" dirty="0"/>
              <a:t> та </a:t>
            </a:r>
            <a:r>
              <a:rPr lang="ru-RU" sz="1600" dirty="0" err="1"/>
              <a:t>оброблена</a:t>
            </a:r>
            <a:r>
              <a:rPr lang="ru-RU" sz="1600" dirty="0"/>
              <a:t> </a:t>
            </a:r>
            <a:r>
              <a:rPr lang="ru-RU" sz="1600" dirty="0" err="1"/>
              <a:t>інформація</a:t>
            </a:r>
            <a:r>
              <a:rPr lang="ru-RU" sz="1600" dirty="0"/>
              <a:t> про </a:t>
            </a:r>
            <a:r>
              <a:rPr lang="ru-RU" sz="1600" dirty="0" err="1"/>
              <a:t>ключові</a:t>
            </a:r>
            <a:r>
              <a:rPr lang="ru-RU" sz="1600" dirty="0"/>
              <a:t> </a:t>
            </a:r>
            <a:r>
              <a:rPr lang="ru-RU" sz="1600" dirty="0" err="1"/>
              <a:t>події</a:t>
            </a:r>
            <a:r>
              <a:rPr lang="ru-RU" sz="1600" dirty="0"/>
              <a:t>, </a:t>
            </a:r>
            <a:r>
              <a:rPr lang="ru-RU" sz="1600" dirty="0" err="1"/>
              <a:t>місця</a:t>
            </a:r>
            <a:r>
              <a:rPr lang="ru-RU" sz="1600" dirty="0"/>
              <a:t> та </a:t>
            </a:r>
            <a:r>
              <a:rPr lang="ru-RU" sz="1600" dirty="0" err="1"/>
              <a:t>особистості</a:t>
            </a:r>
            <a:r>
              <a:rPr lang="ru-RU" sz="1600" dirty="0"/>
              <a:t>, </a:t>
            </a:r>
            <a:r>
              <a:rPr lang="ru-RU" sz="1600" dirty="0" err="1"/>
              <a:t>які</a:t>
            </a:r>
            <a:r>
              <a:rPr lang="ru-RU" sz="1600" dirty="0"/>
              <a:t> </a:t>
            </a:r>
            <a:r>
              <a:rPr lang="ru-RU" sz="1600" dirty="0" err="1"/>
              <a:t>вплинули</a:t>
            </a:r>
            <a:r>
              <a:rPr lang="ru-RU" sz="1600" dirty="0"/>
              <a:t> на </a:t>
            </a:r>
            <a:r>
              <a:rPr lang="ru-RU" sz="1600" dirty="0" err="1"/>
              <a:t>її</a:t>
            </a:r>
            <a:r>
              <a:rPr lang="ru-RU" sz="1600" dirty="0"/>
              <a:t> </a:t>
            </a:r>
            <a:r>
              <a:rPr lang="ru-RU" sz="1600" dirty="0" err="1"/>
              <a:t>життя</a:t>
            </a:r>
            <a:r>
              <a:rPr lang="ru-RU" sz="1600" dirty="0"/>
              <a:t> та </a:t>
            </a:r>
            <a:r>
              <a:rPr lang="ru-RU" sz="1600" dirty="0" err="1"/>
              <a:t>творчість</a:t>
            </a:r>
            <a:r>
              <a:rPr lang="ru-RU" sz="1600" dirty="0"/>
              <a:t>. </a:t>
            </a:r>
            <a:r>
              <a:rPr lang="ru-RU" sz="1600" dirty="0" err="1"/>
              <a:t>Це</a:t>
            </a:r>
            <a:r>
              <a:rPr lang="ru-RU" sz="1600" dirty="0"/>
              <a:t> створило </a:t>
            </a:r>
            <a:r>
              <a:rPr lang="ru-RU" sz="1600" dirty="0" err="1"/>
              <a:t>цілісну</a:t>
            </a:r>
            <a:r>
              <a:rPr lang="ru-RU" sz="1600" dirty="0"/>
              <a:t> картину </a:t>
            </a:r>
            <a:r>
              <a:rPr lang="ru-RU" sz="1600" dirty="0" err="1"/>
              <a:t>її</a:t>
            </a:r>
            <a:r>
              <a:rPr lang="ru-RU" sz="1600" dirty="0"/>
              <a:t> </a:t>
            </a:r>
            <a:r>
              <a:rPr lang="ru-RU" sz="1600" dirty="0" err="1"/>
              <a:t>біографії</a:t>
            </a:r>
            <a:r>
              <a:rPr lang="ru-RU" sz="1600" dirty="0"/>
              <a:t>.  </a:t>
            </a:r>
          </a:p>
          <a:p>
            <a:r>
              <a:rPr lang="ru-RU" sz="1600" b="1" dirty="0" err="1"/>
              <a:t>Аналіз</a:t>
            </a:r>
            <a:r>
              <a:rPr lang="ru-RU" sz="1600" b="1" dirty="0"/>
              <a:t> </a:t>
            </a:r>
            <a:r>
              <a:rPr lang="ru-RU" sz="1600" b="1" dirty="0" err="1"/>
              <a:t>творчості</a:t>
            </a:r>
            <a:r>
              <a:rPr lang="ru-RU" sz="1600" b="1" dirty="0"/>
              <a:t> </a:t>
            </a:r>
            <a:r>
              <a:rPr lang="ru-RU" sz="1600" b="1" dirty="0" err="1" smtClean="0"/>
              <a:t>Кобилянської</a:t>
            </a:r>
            <a:r>
              <a:rPr lang="ru-RU" sz="1600" b="1" dirty="0" smtClean="0"/>
              <a:t>.</a:t>
            </a:r>
          </a:p>
          <a:p>
            <a:r>
              <a:rPr lang="ru-RU" sz="1600" dirty="0" smtClean="0"/>
              <a:t> </a:t>
            </a:r>
            <a:r>
              <a:rPr lang="ru-RU" sz="1600" dirty="0" err="1"/>
              <a:t>Відомий</a:t>
            </a:r>
            <a:r>
              <a:rPr lang="ru-RU" sz="1600" dirty="0"/>
              <a:t> </a:t>
            </a:r>
            <a:r>
              <a:rPr lang="ru-RU" sz="1600" dirty="0" err="1"/>
              <a:t>твір</a:t>
            </a:r>
            <a:r>
              <a:rPr lang="ru-RU" sz="1600" dirty="0"/>
              <a:t> </a:t>
            </a:r>
            <a:r>
              <a:rPr lang="ru-RU" sz="1600" dirty="0" err="1"/>
              <a:t>письменниці</a:t>
            </a:r>
            <a:r>
              <a:rPr lang="ru-RU" sz="1600" dirty="0"/>
              <a:t>  "</a:t>
            </a:r>
            <a:r>
              <a:rPr lang="ru-RU" sz="1600" dirty="0" err="1"/>
              <a:t>Меланхолійний</a:t>
            </a:r>
            <a:r>
              <a:rPr lang="ru-RU" sz="1600" dirty="0"/>
              <a:t> вальс" </a:t>
            </a:r>
            <a:r>
              <a:rPr lang="ru-RU" sz="1600" dirty="0" err="1"/>
              <a:t>ретельно</a:t>
            </a:r>
            <a:r>
              <a:rPr lang="ru-RU" sz="1600" dirty="0"/>
              <a:t> </a:t>
            </a:r>
            <a:r>
              <a:rPr lang="ru-RU" sz="1600" dirty="0" err="1"/>
              <a:t>проаналізований</a:t>
            </a:r>
            <a:r>
              <a:rPr lang="ru-RU" sz="1600" dirty="0"/>
              <a:t>. </a:t>
            </a:r>
            <a:r>
              <a:rPr lang="ru-RU" sz="1600" dirty="0" err="1"/>
              <a:t>Виокремлені</a:t>
            </a:r>
            <a:r>
              <a:rPr lang="ru-RU" sz="1600" dirty="0"/>
              <a:t> </a:t>
            </a:r>
            <a:r>
              <a:rPr lang="ru-RU" sz="1600" dirty="0" err="1"/>
              <a:t>ключові</a:t>
            </a:r>
            <a:r>
              <a:rPr lang="ru-RU" sz="1600" dirty="0"/>
              <a:t> теми, </a:t>
            </a:r>
            <a:r>
              <a:rPr lang="ru-RU" sz="1600" dirty="0" err="1"/>
              <a:t>ідеї</a:t>
            </a:r>
            <a:r>
              <a:rPr lang="ru-RU" sz="1600" dirty="0"/>
              <a:t> та стиль, </a:t>
            </a:r>
            <a:r>
              <a:rPr lang="ru-RU" sz="1600" dirty="0" err="1"/>
              <a:t>що</a:t>
            </a:r>
            <a:r>
              <a:rPr lang="ru-RU" sz="1600" dirty="0"/>
              <a:t> </a:t>
            </a:r>
            <a:r>
              <a:rPr lang="ru-RU" sz="1600" dirty="0" err="1"/>
              <a:t>відображали</a:t>
            </a:r>
            <a:r>
              <a:rPr lang="ru-RU" sz="1600" dirty="0"/>
              <a:t> </a:t>
            </a:r>
            <a:r>
              <a:rPr lang="ru-RU" sz="1600" dirty="0" err="1"/>
              <a:t>її</a:t>
            </a:r>
            <a:r>
              <a:rPr lang="ru-RU" sz="1600" dirty="0"/>
              <a:t> погляди на </a:t>
            </a:r>
            <a:r>
              <a:rPr lang="ru-RU" sz="1600" dirty="0" err="1"/>
              <a:t>рівноправність</a:t>
            </a:r>
            <a:r>
              <a:rPr lang="ru-RU" sz="1600" dirty="0"/>
              <a:t> та </a:t>
            </a:r>
            <a:r>
              <a:rPr lang="ru-RU" sz="1600" dirty="0" err="1"/>
              <a:t>жіночу</a:t>
            </a:r>
            <a:r>
              <a:rPr lang="ru-RU" sz="1600" dirty="0"/>
              <a:t> </a:t>
            </a:r>
            <a:r>
              <a:rPr lang="ru-RU" sz="1600" dirty="0" err="1"/>
              <a:t>самостійність</a:t>
            </a:r>
            <a:r>
              <a:rPr lang="ru-RU" sz="1600" dirty="0"/>
              <a:t>.  </a:t>
            </a:r>
          </a:p>
          <a:p>
            <a:r>
              <a:rPr lang="ru-RU" sz="1600" b="1" dirty="0" err="1"/>
              <a:t>Дослідження</a:t>
            </a:r>
            <a:r>
              <a:rPr lang="ru-RU" sz="1600" b="1" dirty="0"/>
              <a:t> </a:t>
            </a:r>
            <a:r>
              <a:rPr lang="ru-RU" sz="1600" b="1" dirty="0" err="1"/>
              <a:t>впливу</a:t>
            </a:r>
            <a:r>
              <a:rPr lang="ru-RU" sz="1600" b="1" dirty="0"/>
              <a:t> на </a:t>
            </a:r>
            <a:r>
              <a:rPr lang="ru-RU" sz="1600" b="1" dirty="0" err="1"/>
              <a:t>освіту</a:t>
            </a:r>
            <a:r>
              <a:rPr lang="ru-RU" sz="1600" b="1" dirty="0"/>
              <a:t> та </a:t>
            </a:r>
            <a:r>
              <a:rPr lang="ru-RU" sz="1600" b="1" dirty="0" err="1" smtClean="0"/>
              <a:t>світогляд</a:t>
            </a:r>
            <a:r>
              <a:rPr lang="ru-RU" sz="1600" b="1" dirty="0"/>
              <a:t>.</a:t>
            </a:r>
            <a:endParaRPr lang="ru-RU" sz="1600" b="1" dirty="0" smtClean="0"/>
          </a:p>
          <a:p>
            <a:r>
              <a:rPr lang="ru-RU" sz="1600" dirty="0" smtClean="0"/>
              <a:t> </a:t>
            </a:r>
            <a:r>
              <a:rPr lang="ru-RU" sz="1600" dirty="0" err="1" smtClean="0"/>
              <a:t>Обговорення</a:t>
            </a:r>
            <a:r>
              <a:rPr lang="ru-RU" sz="1600" dirty="0" smtClean="0"/>
              <a:t> </a:t>
            </a:r>
            <a:r>
              <a:rPr lang="ru-RU" sz="1600" dirty="0" err="1" smtClean="0"/>
              <a:t>постатей</a:t>
            </a:r>
            <a:r>
              <a:rPr lang="ru-RU" sz="1600" dirty="0" smtClean="0"/>
              <a:t> </a:t>
            </a:r>
            <a:r>
              <a:rPr lang="ru-RU" sz="1600" dirty="0" err="1"/>
              <a:t>у</a:t>
            </a:r>
            <a:r>
              <a:rPr lang="ru-RU" sz="1600" dirty="0" err="1" smtClean="0"/>
              <a:t>чителів</a:t>
            </a:r>
            <a:r>
              <a:rPr lang="ru-RU" sz="1600" dirty="0" smtClean="0"/>
              <a:t> </a:t>
            </a:r>
            <a:r>
              <a:rPr lang="ru-RU" sz="1600" dirty="0"/>
              <a:t>та </a:t>
            </a:r>
            <a:r>
              <a:rPr lang="ru-RU" sz="1600" dirty="0" err="1"/>
              <a:t>особистостей</a:t>
            </a:r>
            <a:r>
              <a:rPr lang="ru-RU" sz="1600" dirty="0"/>
              <a:t>, </a:t>
            </a:r>
            <a:r>
              <a:rPr lang="ru-RU" sz="1600" dirty="0" err="1"/>
              <a:t>які</a:t>
            </a:r>
            <a:r>
              <a:rPr lang="ru-RU" sz="1600" dirty="0"/>
              <a:t> </a:t>
            </a:r>
            <a:r>
              <a:rPr lang="ru-RU" sz="1600" dirty="0" err="1"/>
              <a:t>вплинули</a:t>
            </a:r>
            <a:r>
              <a:rPr lang="ru-RU" sz="1600" dirty="0"/>
              <a:t> на </a:t>
            </a:r>
            <a:r>
              <a:rPr lang="ru-RU" sz="1600" dirty="0" err="1"/>
              <a:t>формування</a:t>
            </a:r>
            <a:r>
              <a:rPr lang="ru-RU" sz="1600" dirty="0"/>
              <a:t> </a:t>
            </a:r>
            <a:r>
              <a:rPr lang="ru-RU" sz="1600" dirty="0" err="1"/>
              <a:t>світогляду</a:t>
            </a:r>
            <a:r>
              <a:rPr lang="ru-RU" sz="1600" dirty="0"/>
              <a:t> </a:t>
            </a:r>
            <a:r>
              <a:rPr lang="ru-RU" sz="1600" dirty="0" err="1"/>
              <a:t>Кобилянської</a:t>
            </a:r>
            <a:r>
              <a:rPr lang="ru-RU" sz="1600" dirty="0"/>
              <a:t>, </a:t>
            </a:r>
            <a:endParaRPr lang="ru-RU" sz="1600" dirty="0" smtClean="0"/>
          </a:p>
          <a:p>
            <a:endParaRPr lang="ru-RU" sz="1600" dirty="0"/>
          </a:p>
          <a:p>
            <a:r>
              <a:rPr lang="ru-RU" sz="1600" dirty="0" err="1" smtClean="0"/>
              <a:t>зокрема</a:t>
            </a:r>
            <a:r>
              <a:rPr lang="ru-RU" sz="1600" dirty="0"/>
              <a:t>, </a:t>
            </a:r>
            <a:r>
              <a:rPr lang="ru-RU" sz="1600" dirty="0" err="1"/>
              <a:t>пані</a:t>
            </a:r>
            <a:r>
              <a:rPr lang="ru-RU" sz="1600" dirty="0"/>
              <a:t> </a:t>
            </a:r>
            <a:r>
              <a:rPr lang="ru-RU" sz="1600" dirty="0" err="1"/>
              <a:t>Міллер</a:t>
            </a:r>
            <a:r>
              <a:rPr lang="ru-RU" sz="1600" dirty="0"/>
              <a:t> та </a:t>
            </a:r>
            <a:r>
              <a:rPr lang="ru-RU" sz="1600" dirty="0" err="1"/>
              <a:t>інші</a:t>
            </a:r>
            <a:r>
              <a:rPr lang="ru-RU" sz="1600" dirty="0"/>
              <a:t>. </a:t>
            </a:r>
            <a:endParaRPr lang="ru-RU" sz="1600" dirty="0"/>
          </a:p>
          <a:p>
            <a:r>
              <a:rPr lang="ru-RU" sz="1600" dirty="0" smtClean="0"/>
              <a:t> </a:t>
            </a:r>
            <a:r>
              <a:rPr lang="ru-RU" sz="1600" dirty="0" err="1" smtClean="0"/>
              <a:t>Встановлено</a:t>
            </a:r>
            <a:r>
              <a:rPr lang="ru-RU" sz="1600" dirty="0" smtClean="0"/>
              <a:t>, яку роль </a:t>
            </a:r>
            <a:r>
              <a:rPr lang="ru-RU" sz="1600" dirty="0" err="1" smtClean="0"/>
              <a:t>відіграв</a:t>
            </a:r>
            <a:r>
              <a:rPr lang="ru-RU" sz="1600" dirty="0" smtClean="0"/>
              <a:t> </a:t>
            </a:r>
            <a:r>
              <a:rPr lang="ru-RU" sz="1600" dirty="0" err="1" smtClean="0"/>
              <a:t>їх</a:t>
            </a:r>
            <a:r>
              <a:rPr lang="ru-RU" sz="1600" dirty="0" smtClean="0"/>
              <a:t> </a:t>
            </a:r>
            <a:r>
              <a:rPr lang="ru-RU" sz="1600" dirty="0" err="1" smtClean="0"/>
              <a:t>вплив</a:t>
            </a:r>
            <a:r>
              <a:rPr lang="ru-RU" sz="1600" dirty="0" smtClean="0"/>
              <a:t> на погляди </a:t>
            </a:r>
            <a:r>
              <a:rPr lang="ru-RU" sz="1600" dirty="0"/>
              <a:t>та </a:t>
            </a:r>
            <a:r>
              <a:rPr lang="ru-RU" sz="1600" dirty="0" err="1" smtClean="0"/>
              <a:t>творчість</a:t>
            </a:r>
            <a:r>
              <a:rPr lang="ru-RU" sz="1600" dirty="0" smtClean="0"/>
              <a:t> </a:t>
            </a:r>
            <a:r>
              <a:rPr lang="ru-RU" sz="1600" dirty="0" err="1" smtClean="0"/>
              <a:t>письменниці</a:t>
            </a:r>
            <a:r>
              <a:rPr lang="ru-RU" sz="1600" dirty="0" smtClean="0"/>
              <a:t>.  </a:t>
            </a:r>
            <a:endParaRPr lang="ru-RU" sz="1600" dirty="0"/>
          </a:p>
          <a:p>
            <a:r>
              <a:rPr lang="ru-RU" sz="1600" b="1" dirty="0" err="1"/>
              <a:t>Дослідження</a:t>
            </a:r>
            <a:r>
              <a:rPr lang="ru-RU" sz="1600" b="1" dirty="0"/>
              <a:t> </a:t>
            </a:r>
            <a:r>
              <a:rPr lang="ru-RU" sz="1600" b="1" dirty="0" err="1"/>
              <a:t>ідеологічних</a:t>
            </a:r>
            <a:r>
              <a:rPr lang="ru-RU" sz="1600" b="1" dirty="0"/>
              <a:t> </a:t>
            </a:r>
            <a:r>
              <a:rPr lang="ru-RU" sz="1600" b="1" dirty="0" err="1"/>
              <a:t>позицій</a:t>
            </a:r>
            <a:r>
              <a:rPr lang="ru-RU" sz="1600" b="1" dirty="0"/>
              <a:t> та </a:t>
            </a:r>
            <a:r>
              <a:rPr lang="ru-RU" sz="1600" b="1" dirty="0" err="1"/>
              <a:t>емансипаційних</a:t>
            </a:r>
            <a:r>
              <a:rPr lang="ru-RU" sz="1600" b="1" dirty="0"/>
              <a:t> </a:t>
            </a:r>
            <a:r>
              <a:rPr lang="ru-RU" sz="1600" b="1" dirty="0" err="1" smtClean="0"/>
              <a:t>ідей</a:t>
            </a:r>
            <a:r>
              <a:rPr lang="ru-RU" sz="1600" b="1" dirty="0"/>
              <a:t>.</a:t>
            </a:r>
            <a:endParaRPr lang="ru-RU" sz="1600" b="1" dirty="0" smtClean="0"/>
          </a:p>
          <a:p>
            <a:r>
              <a:rPr lang="ru-RU" sz="1600" dirty="0" smtClean="0"/>
              <a:t> </a:t>
            </a:r>
            <a:r>
              <a:rPr lang="ru-RU" sz="1600" dirty="0" err="1"/>
              <a:t>Виявлено</a:t>
            </a:r>
            <a:r>
              <a:rPr lang="ru-RU" sz="1600" dirty="0"/>
              <a:t> </a:t>
            </a:r>
            <a:r>
              <a:rPr lang="ru-RU" sz="1600" dirty="0" smtClean="0"/>
              <a:t>й </a:t>
            </a:r>
            <a:r>
              <a:rPr lang="ru-RU" sz="1600" dirty="0" err="1"/>
              <a:t>проаналізовано</a:t>
            </a:r>
            <a:r>
              <a:rPr lang="ru-RU" sz="1600" dirty="0"/>
              <a:t> </a:t>
            </a:r>
            <a:r>
              <a:rPr lang="ru-RU" sz="1600" dirty="0" err="1"/>
              <a:t>ідеологічні</a:t>
            </a:r>
            <a:r>
              <a:rPr lang="ru-RU" sz="1600" dirty="0"/>
              <a:t> </a:t>
            </a:r>
            <a:r>
              <a:rPr lang="ru-RU" sz="1600" dirty="0" err="1"/>
              <a:t>позиції</a:t>
            </a:r>
            <a:r>
              <a:rPr lang="ru-RU" sz="1600" dirty="0"/>
              <a:t>, </a:t>
            </a:r>
            <a:r>
              <a:rPr lang="ru-RU" sz="1600" dirty="0" err="1"/>
              <a:t>які</a:t>
            </a:r>
            <a:r>
              <a:rPr lang="ru-RU" sz="1600" dirty="0"/>
              <a:t> </a:t>
            </a:r>
            <a:r>
              <a:rPr lang="ru-RU" sz="1600" dirty="0" err="1"/>
              <a:t>Кобилянська</a:t>
            </a:r>
            <a:r>
              <a:rPr lang="ru-RU" sz="1600" dirty="0"/>
              <a:t> </a:t>
            </a:r>
            <a:r>
              <a:rPr lang="ru-RU" sz="1600" dirty="0" err="1"/>
              <a:t>відстоювала</a:t>
            </a:r>
            <a:r>
              <a:rPr lang="ru-RU" sz="1600" dirty="0"/>
              <a:t> у </a:t>
            </a:r>
            <a:r>
              <a:rPr lang="ru-RU" sz="1600" dirty="0" err="1"/>
              <a:t>своїх</a:t>
            </a:r>
            <a:r>
              <a:rPr lang="ru-RU" sz="1600" dirty="0"/>
              <a:t> </a:t>
            </a:r>
            <a:r>
              <a:rPr lang="ru-RU" sz="1600" dirty="0" err="1"/>
              <a:t>творах</a:t>
            </a:r>
            <a:r>
              <a:rPr lang="ru-RU" sz="1600" dirty="0"/>
              <a:t> та </a:t>
            </a:r>
            <a:r>
              <a:rPr lang="ru-RU" sz="1600" dirty="0" err="1"/>
              <a:t>особистому</a:t>
            </a:r>
            <a:r>
              <a:rPr lang="ru-RU" sz="1600" dirty="0"/>
              <a:t> </a:t>
            </a:r>
            <a:r>
              <a:rPr lang="ru-RU" sz="1600" dirty="0" err="1"/>
              <a:t>житті</a:t>
            </a:r>
            <a:r>
              <a:rPr lang="ru-RU" sz="1600" dirty="0"/>
              <a:t>, </a:t>
            </a:r>
            <a:r>
              <a:rPr lang="ru-RU" sz="1600" dirty="0" err="1"/>
              <a:t>зокрема</a:t>
            </a:r>
            <a:r>
              <a:rPr lang="ru-RU" sz="1600" dirty="0"/>
              <a:t>, </a:t>
            </a:r>
            <a:r>
              <a:rPr lang="ru-RU" sz="1600" dirty="0" err="1"/>
              <a:t>ідеї</a:t>
            </a:r>
            <a:r>
              <a:rPr lang="ru-RU" sz="1600" dirty="0"/>
              <a:t> про </a:t>
            </a:r>
            <a:r>
              <a:rPr lang="ru-RU" sz="1600" dirty="0" err="1"/>
              <a:t>рівноправність</a:t>
            </a:r>
            <a:r>
              <a:rPr lang="ru-RU" sz="1600" dirty="0"/>
              <a:t> </a:t>
            </a:r>
            <a:r>
              <a:rPr lang="ru-RU" sz="1600" dirty="0" err="1"/>
              <a:t>жінок</a:t>
            </a:r>
            <a:r>
              <a:rPr lang="ru-RU" sz="1600" dirty="0"/>
              <a:t>.  </a:t>
            </a:r>
          </a:p>
          <a:p>
            <a:r>
              <a:rPr lang="ru-RU" sz="1600" b="1" dirty="0" err="1"/>
              <a:t>Публікації</a:t>
            </a:r>
            <a:r>
              <a:rPr lang="ru-RU" sz="1600" b="1" dirty="0"/>
              <a:t> та </a:t>
            </a:r>
            <a:r>
              <a:rPr lang="ru-RU" sz="1600" b="1" dirty="0" err="1" smtClean="0"/>
              <a:t>популяризація</a:t>
            </a:r>
            <a:r>
              <a:rPr lang="ru-RU" sz="1600" b="1" dirty="0"/>
              <a:t>.</a:t>
            </a:r>
            <a:endParaRPr lang="ru-RU" sz="1600" b="1" dirty="0" smtClean="0"/>
          </a:p>
          <a:p>
            <a:r>
              <a:rPr lang="ru-RU" sz="1600" dirty="0" err="1" smtClean="0"/>
              <a:t>Результати</a:t>
            </a:r>
            <a:r>
              <a:rPr lang="ru-RU" sz="1600" dirty="0" smtClean="0"/>
              <a:t> </a:t>
            </a:r>
            <a:r>
              <a:rPr lang="ru-RU" sz="1600" dirty="0" err="1"/>
              <a:t>дослідження</a:t>
            </a:r>
            <a:r>
              <a:rPr lang="ru-RU" sz="1600" dirty="0"/>
              <a:t> та </a:t>
            </a:r>
            <a:r>
              <a:rPr lang="ru-RU" sz="1600" dirty="0" err="1"/>
              <a:t>інформація</a:t>
            </a:r>
            <a:r>
              <a:rPr lang="ru-RU" sz="1600" dirty="0"/>
              <a:t> про Ольгу </a:t>
            </a:r>
            <a:r>
              <a:rPr lang="ru-RU" sz="1600" dirty="0" err="1"/>
              <a:t>Кобилянську</a:t>
            </a:r>
            <a:r>
              <a:rPr lang="ru-RU" sz="1600" dirty="0"/>
              <a:t> </a:t>
            </a:r>
            <a:r>
              <a:rPr lang="ru-RU" sz="1600" dirty="0" err="1"/>
              <a:t>були</a:t>
            </a:r>
            <a:r>
              <a:rPr lang="ru-RU" sz="1600" dirty="0"/>
              <a:t> </a:t>
            </a:r>
            <a:r>
              <a:rPr lang="ru-RU" sz="1600" dirty="0" err="1"/>
              <a:t>використані</a:t>
            </a:r>
            <a:r>
              <a:rPr lang="ru-RU" sz="1600" dirty="0"/>
              <a:t> для </a:t>
            </a:r>
            <a:r>
              <a:rPr lang="ru-RU" sz="1600" dirty="0" err="1"/>
              <a:t>створення</a:t>
            </a:r>
            <a:r>
              <a:rPr lang="ru-RU" sz="1600" dirty="0"/>
              <a:t> </a:t>
            </a:r>
            <a:r>
              <a:rPr lang="ru-RU" sz="1600" dirty="0" err="1"/>
              <a:t>публікацій</a:t>
            </a:r>
            <a:r>
              <a:rPr lang="ru-RU" sz="1600" dirty="0"/>
              <a:t>, </a:t>
            </a:r>
            <a:r>
              <a:rPr lang="ru-RU" sz="1600" dirty="0" err="1"/>
              <a:t>виставок</a:t>
            </a:r>
            <a:r>
              <a:rPr lang="ru-RU" sz="1600" dirty="0"/>
              <a:t>, </a:t>
            </a:r>
            <a:r>
              <a:rPr lang="ru-RU" sz="1600" dirty="0" err="1" smtClean="0"/>
              <a:t>лекційних</a:t>
            </a:r>
            <a:r>
              <a:rPr lang="ru-RU" sz="1600" dirty="0" smtClean="0"/>
              <a:t> </a:t>
            </a:r>
            <a:r>
              <a:rPr lang="ru-RU" sz="1600" dirty="0" err="1" smtClean="0"/>
              <a:t>виступів</a:t>
            </a:r>
            <a:r>
              <a:rPr lang="ru-RU" sz="1600" dirty="0" smtClean="0"/>
              <a:t>.</a:t>
            </a:r>
            <a:endParaRPr lang="ru-RU" sz="1600" dirty="0"/>
          </a:p>
          <a:p>
            <a:pPr marR="405130" algn="just">
              <a:spcAft>
                <a:spcPts val="0"/>
              </a:spcAft>
            </a:pPr>
            <a:r>
              <a:rPr lang="ru-RU" sz="1600" dirty="0" err="1"/>
              <a:t>Це</a:t>
            </a:r>
            <a:r>
              <a:rPr lang="ru-RU" sz="1600" dirty="0"/>
              <a:t> дозволило </a:t>
            </a:r>
            <a:r>
              <a:rPr lang="ru-RU" sz="1600" dirty="0" err="1"/>
              <a:t>збільшити</a:t>
            </a:r>
            <a:r>
              <a:rPr lang="ru-RU" sz="1600" dirty="0"/>
              <a:t> </a:t>
            </a:r>
            <a:r>
              <a:rPr lang="ru-RU" sz="1600" dirty="0" err="1"/>
              <a:t>обізнаність</a:t>
            </a:r>
            <a:r>
              <a:rPr lang="ru-RU" sz="1600" dirty="0"/>
              <a:t> </a:t>
            </a:r>
            <a:r>
              <a:rPr lang="ru-RU" sz="1600" dirty="0" err="1" smtClean="0"/>
              <a:t>громадськості</a:t>
            </a:r>
            <a:r>
              <a:rPr lang="ru-RU" sz="1600" dirty="0" smtClean="0"/>
              <a:t> з </a:t>
            </a:r>
            <a:r>
              <a:rPr lang="ru-RU" sz="1600" dirty="0" err="1" smtClean="0"/>
              <a:t>творчістю</a:t>
            </a:r>
            <a:r>
              <a:rPr lang="ru-RU" sz="1600" dirty="0" smtClean="0"/>
              <a:t> </a:t>
            </a:r>
            <a:r>
              <a:rPr lang="ru-RU" sz="1600" dirty="0" err="1" smtClean="0"/>
              <a:t>письменниці</a:t>
            </a:r>
            <a:r>
              <a:rPr lang="ru-RU" sz="1600" dirty="0" smtClean="0"/>
              <a:t> та </a:t>
            </a:r>
            <a:r>
              <a:rPr lang="ru-RU" sz="1600" dirty="0" err="1" smtClean="0">
                <a:solidFill>
                  <a:srgbClr val="000000"/>
                </a:solidFill>
                <a:latin typeface="Times New Roman" panose="02020603050405020304" pitchFamily="18" charset="0"/>
                <a:cs typeface="Times New Roman" panose="02020603050405020304" pitchFamily="18" charset="0"/>
              </a:rPr>
              <a:t>її</a:t>
            </a:r>
            <a:r>
              <a:rPr lang="ru-RU" sz="16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внесок</a:t>
            </a:r>
            <a:r>
              <a:rPr lang="ru-RU" sz="16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 </a:t>
            </a:r>
            <a:r>
              <a:rPr lang="ru-RU" sz="16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літературу</a:t>
            </a:r>
            <a:r>
              <a:rPr lang="ru-RU" sz="16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a:t>
            </a:r>
            <a:r>
              <a:rPr lang="ru-RU" sz="16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боротьбу</a:t>
            </a:r>
            <a:r>
              <a:rPr lang="ru-RU"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за права </a:t>
            </a:r>
            <a:r>
              <a:rPr lang="ru-RU" sz="1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жінок</a:t>
            </a:r>
            <a:r>
              <a:rPr lang="ru-RU"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uk-UA" sz="1600" dirty="0">
              <a:latin typeface="Calibri" panose="020F0502020204030204" pitchFamily="34" charset="0"/>
              <a:ea typeface="SimSun" panose="02010600030101010101" pitchFamily="2" charset="-122"/>
              <a:cs typeface="Times New Roman" panose="02020603050405020304" pitchFamily="18" charset="0"/>
            </a:endParaRPr>
          </a:p>
          <a:p>
            <a:pPr marL="0" indent="0">
              <a:buNone/>
            </a:pPr>
            <a:r>
              <a:rPr lang="ru-RU" sz="1600" dirty="0" smtClean="0"/>
              <a:t/>
            </a:r>
            <a:br>
              <a:rPr lang="ru-RU" sz="1600" dirty="0" smtClean="0"/>
            </a:br>
            <a:endParaRPr lang="ru-RU" sz="1600" dirty="0"/>
          </a:p>
        </p:txBody>
      </p:sp>
      <p:sp>
        <p:nvSpPr>
          <p:cNvPr id="5" name="Прямоугольник 4"/>
          <p:cNvSpPr/>
          <p:nvPr/>
        </p:nvSpPr>
        <p:spPr>
          <a:xfrm>
            <a:off x="4143372" y="1428736"/>
            <a:ext cx="3929090" cy="338554"/>
          </a:xfrm>
          <a:prstGeom prst="rect">
            <a:avLst/>
          </a:prstGeom>
        </p:spPr>
        <p:txBody>
          <a:bodyPr wrap="square">
            <a:spAutoFit/>
          </a:bodyPr>
          <a:lstStyle/>
          <a:p>
            <a:pPr algn="just"/>
            <a:r>
              <a:rPr lang="uk-UA" sz="1600" b="1" i="1" dirty="0" smtClean="0">
                <a:solidFill>
                  <a:srgbClr val="002060"/>
                </a:solidFill>
                <a:latin typeface="Times New Roman" pitchFamily="18" charset="0"/>
                <a:cs typeface="Times New Roman" pitchFamily="18" charset="0"/>
              </a:rPr>
              <a:t> </a:t>
            </a:r>
          </a:p>
        </p:txBody>
      </p:sp>
    </p:spTree>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928670"/>
            <a:ext cx="7143800" cy="1214446"/>
          </a:xfrm>
        </p:spPr>
        <p:txBody>
          <a:bodyPr/>
          <a:lstStyle/>
          <a:p>
            <a:pPr algn="just"/>
            <a:r>
              <a:rPr lang="uk-UA" sz="1600" dirty="0" smtClean="0">
                <a:solidFill>
                  <a:srgbClr val="002060"/>
                </a:solidFill>
                <a:latin typeface="Times New Roman" pitchFamily="18" charset="0"/>
                <a:cs typeface="Times New Roman" pitchFamily="18" charset="0"/>
              </a:rPr>
              <a:t>	</a:t>
            </a:r>
            <a:endParaRPr lang="uk-UA" sz="1600" b="1" i="1" dirty="0">
              <a:solidFill>
                <a:srgbClr val="002060"/>
              </a:solidFill>
              <a:latin typeface="Times New Roman" pitchFamily="18" charset="0"/>
              <a:cs typeface="Times New Roman" pitchFamily="18" charset="0"/>
            </a:endParaRPr>
          </a:p>
        </p:txBody>
      </p:sp>
      <p:pic>
        <p:nvPicPr>
          <p:cNvPr id="7170" name="Picture 2" descr="D:\Бровар О.С\Матеріали до уроків\Зарубіжна література\Малоруські_новели.jpg"/>
          <p:cNvPicPr>
            <a:picLocks noGrp="1" noChangeAspect="1" noChangeArrowheads="1"/>
          </p:cNvPicPr>
          <p:nvPr>
            <p:ph idx="1"/>
          </p:nvPr>
        </p:nvPicPr>
        <p:blipFill>
          <a:blip r:embed="rId2"/>
          <a:srcRect/>
          <a:stretch>
            <a:fillRect/>
          </a:stretch>
        </p:blipFill>
        <p:spPr bwMode="auto">
          <a:xfrm>
            <a:off x="1142976" y="2143116"/>
            <a:ext cx="2428893" cy="3286148"/>
          </a:xfrm>
          <a:prstGeom prst="rect">
            <a:avLst/>
          </a:prstGeom>
          <a:noFill/>
        </p:spPr>
      </p:pic>
      <p:sp>
        <p:nvSpPr>
          <p:cNvPr id="5" name="Прямоугольник 4"/>
          <p:cNvSpPr/>
          <p:nvPr/>
        </p:nvSpPr>
        <p:spPr>
          <a:xfrm>
            <a:off x="3491880" y="928670"/>
            <a:ext cx="4652020" cy="3539430"/>
          </a:xfrm>
          <a:prstGeom prst="rect">
            <a:avLst/>
          </a:prstGeom>
        </p:spPr>
        <p:txBody>
          <a:bodyPr wrap="square">
            <a:spAutoFit/>
          </a:bodyPr>
          <a:lstStyle/>
          <a:p>
            <a:pPr algn="just"/>
            <a:r>
              <a:rPr lang="uk-UA" sz="1600" b="1" i="1" dirty="0" smtClean="0">
                <a:solidFill>
                  <a:srgbClr val="002060"/>
                </a:solidFill>
                <a:latin typeface="Times New Roman" pitchFamily="18" charset="0"/>
                <a:cs typeface="Times New Roman" pitchFamily="18" charset="0"/>
              </a:rPr>
              <a:t>У 1890-ті роки, коли активізується співпраця з </a:t>
            </a:r>
            <a:r>
              <a:rPr lang="uk-UA" sz="1600" b="1" i="1" dirty="0" err="1" smtClean="0">
                <a:solidFill>
                  <a:srgbClr val="002060"/>
                </a:solidFill>
                <a:latin typeface="Times New Roman" pitchFamily="18" charset="0"/>
                <a:cs typeface="Times New Roman" pitchFamily="18" charset="0"/>
              </a:rPr>
              <a:t>Людвіґом</a:t>
            </a:r>
            <a:r>
              <a:rPr lang="uk-UA" sz="1600" b="1" i="1" dirty="0" smtClean="0">
                <a:solidFill>
                  <a:srgbClr val="002060"/>
                </a:solidFill>
                <a:latin typeface="Times New Roman" pitchFamily="18" charset="0"/>
                <a:cs typeface="Times New Roman" pitchFamily="18" charset="0"/>
              </a:rPr>
              <a:t> </a:t>
            </a:r>
            <a:r>
              <a:rPr lang="uk-UA" sz="1600" b="1" i="1" dirty="0" err="1" smtClean="0">
                <a:solidFill>
                  <a:srgbClr val="002060"/>
                </a:solidFill>
                <a:latin typeface="Times New Roman" pitchFamily="18" charset="0"/>
                <a:cs typeface="Times New Roman" pitchFamily="18" charset="0"/>
              </a:rPr>
              <a:t>Якобовським</a:t>
            </a:r>
            <a:r>
              <a:rPr lang="uk-UA" sz="1600" b="1" i="1" dirty="0" smtClean="0">
                <a:solidFill>
                  <a:srgbClr val="002060"/>
                </a:solidFill>
                <a:latin typeface="Times New Roman" pitchFamily="18" charset="0"/>
                <a:cs typeface="Times New Roman" pitchFamily="18" charset="0"/>
              </a:rPr>
              <a:t> (німецьким письменником), Кобилянська публікує німецькою мовою свою статтю «Марко Вовчок та її оповідання», цілий ряд перекладених німецькою мовою оповідань українських письменників. Водночас контакти з </a:t>
            </a:r>
            <a:r>
              <a:rPr lang="uk-UA" sz="1600" b="1" i="1" dirty="0" err="1" smtClean="0">
                <a:solidFill>
                  <a:srgbClr val="002060"/>
                </a:solidFill>
                <a:latin typeface="Times New Roman" pitchFamily="18" charset="0"/>
                <a:cs typeface="Times New Roman" pitchFamily="18" charset="0"/>
              </a:rPr>
              <a:t>Якобовським</a:t>
            </a:r>
            <a:r>
              <a:rPr lang="uk-UA" sz="1600" b="1" i="1" dirty="0" smtClean="0">
                <a:solidFill>
                  <a:srgbClr val="002060"/>
                </a:solidFill>
                <a:latin typeface="Times New Roman" pitchFamily="18" charset="0"/>
                <a:cs typeface="Times New Roman" pitchFamily="18" charset="0"/>
              </a:rPr>
              <a:t> сприяли тому, що твори німецьких авторів друкувалися у перекладі українською мовою. Леся Українка, Осип Маковей, Денис </a:t>
            </a:r>
            <a:r>
              <a:rPr lang="uk-UA" sz="1600" b="1" i="1" dirty="0" err="1" smtClean="0">
                <a:solidFill>
                  <a:srgbClr val="002060"/>
                </a:solidFill>
                <a:latin typeface="Times New Roman" pitchFamily="18" charset="0"/>
                <a:cs typeface="Times New Roman" pitchFamily="18" charset="0"/>
              </a:rPr>
              <a:t>Лукіянович</a:t>
            </a:r>
            <a:r>
              <a:rPr lang="uk-UA" sz="1600" b="1" i="1" dirty="0" smtClean="0">
                <a:solidFill>
                  <a:srgbClr val="002060"/>
                </a:solidFill>
                <a:latin typeface="Times New Roman" pitchFamily="18" charset="0"/>
                <a:cs typeface="Times New Roman" pitchFamily="18" charset="0"/>
              </a:rPr>
              <a:t>, Антін </a:t>
            </a:r>
            <a:r>
              <a:rPr lang="uk-UA" sz="1600" b="1" i="1" dirty="0" err="1" smtClean="0">
                <a:solidFill>
                  <a:srgbClr val="002060"/>
                </a:solidFill>
                <a:latin typeface="Times New Roman" pitchFamily="18" charset="0"/>
                <a:cs typeface="Times New Roman" pitchFamily="18" charset="0"/>
              </a:rPr>
              <a:t>Крушельницький</a:t>
            </a:r>
            <a:r>
              <a:rPr lang="uk-UA" sz="1600" b="1" i="1" dirty="0" smtClean="0">
                <a:solidFill>
                  <a:srgbClr val="002060"/>
                </a:solidFill>
                <a:latin typeface="Times New Roman" pitchFamily="18" charset="0"/>
                <a:cs typeface="Times New Roman" pitchFamily="18" charset="0"/>
              </a:rPr>
              <a:t> перекладали твори </a:t>
            </a:r>
            <a:r>
              <a:rPr lang="uk-UA" sz="1600" b="1" i="1" dirty="0" err="1" smtClean="0">
                <a:solidFill>
                  <a:srgbClr val="002060"/>
                </a:solidFill>
                <a:latin typeface="Times New Roman" pitchFamily="18" charset="0"/>
                <a:cs typeface="Times New Roman" pitchFamily="18" charset="0"/>
              </a:rPr>
              <a:t>Людвіґа</a:t>
            </a:r>
            <a:r>
              <a:rPr lang="uk-UA" sz="1600" b="1" i="1" dirty="0" smtClean="0">
                <a:solidFill>
                  <a:srgbClr val="002060"/>
                </a:solidFill>
                <a:latin typeface="Times New Roman" pitchFamily="18" charset="0"/>
                <a:cs typeface="Times New Roman" pitchFamily="18" charset="0"/>
              </a:rPr>
              <a:t> </a:t>
            </a:r>
            <a:r>
              <a:rPr lang="uk-UA" sz="1600" b="1" i="1" dirty="0" err="1" smtClean="0">
                <a:solidFill>
                  <a:srgbClr val="002060"/>
                </a:solidFill>
                <a:latin typeface="Times New Roman" pitchFamily="18" charset="0"/>
                <a:cs typeface="Times New Roman" pitchFamily="18" charset="0"/>
              </a:rPr>
              <a:t>Якобовського</a:t>
            </a:r>
            <a:r>
              <a:rPr lang="uk-UA" sz="1600" b="1" i="1" dirty="0" smtClean="0">
                <a:solidFill>
                  <a:srgbClr val="002060"/>
                </a:solidFill>
                <a:latin typeface="Times New Roman" pitchFamily="18" charset="0"/>
                <a:cs typeface="Times New Roman" pitchFamily="18" charset="0"/>
              </a:rPr>
              <a:t> та друкували їх у чернівецькій «Буковині», у львівському «Літературно-науковому віснику».</a:t>
            </a:r>
            <a:endParaRPr lang="uk-UA" sz="1600" b="1" i="1" dirty="0">
              <a:solidFill>
                <a:srgbClr val="002060"/>
              </a:solidFill>
              <a:latin typeface="Times New Roman" pitchFamily="18" charset="0"/>
              <a:cs typeface="Times New Roman" pitchFamily="18" charset="0"/>
            </a:endParaRPr>
          </a:p>
        </p:txBody>
      </p:sp>
    </p:spTree>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714356"/>
            <a:ext cx="7072362" cy="1071570"/>
          </a:xfrm>
        </p:spPr>
        <p:txBody>
          <a:bodyPr numCol="1"/>
          <a:lstStyle/>
          <a:p>
            <a:pPr algn="just"/>
            <a:r>
              <a:rPr lang="ru-RU" sz="1600" dirty="0" smtClean="0"/>
              <a:t>	</a:t>
            </a:r>
            <a:r>
              <a:rPr lang="ru-RU" sz="1600" dirty="0"/>
              <a:t>Ольга </a:t>
            </a:r>
            <a:r>
              <a:rPr lang="ru-RU" sz="1600" dirty="0" err="1"/>
              <a:t>Кобилянська</a:t>
            </a:r>
            <a:r>
              <a:rPr lang="ru-RU" sz="1600" dirty="0"/>
              <a:t> – </a:t>
            </a:r>
            <a:r>
              <a:rPr lang="ru-RU" sz="1600" dirty="0" err="1"/>
              <a:t>видатна</a:t>
            </a:r>
            <a:r>
              <a:rPr lang="ru-RU" sz="1600" dirty="0"/>
              <a:t> </a:t>
            </a:r>
            <a:r>
              <a:rPr lang="ru-RU" sz="1600" dirty="0" err="1"/>
              <a:t>українська</a:t>
            </a:r>
            <a:r>
              <a:rPr lang="ru-RU" sz="1600" dirty="0"/>
              <a:t> </a:t>
            </a:r>
            <a:r>
              <a:rPr lang="ru-RU" sz="1600" dirty="0" err="1"/>
              <a:t>письменниця</a:t>
            </a:r>
            <a:r>
              <a:rPr lang="ru-RU" sz="1600" dirty="0"/>
              <a:t>, яка </a:t>
            </a:r>
            <a:r>
              <a:rPr lang="ru-RU" sz="1600" dirty="0" err="1"/>
              <a:t>народилася</a:t>
            </a:r>
            <a:r>
              <a:rPr lang="ru-RU" sz="1600" dirty="0"/>
              <a:t> 24 листопада 1863 року. </a:t>
            </a:r>
            <a:r>
              <a:rPr lang="ru-RU" sz="1600" dirty="0" err="1"/>
              <a:t>Її</a:t>
            </a:r>
            <a:r>
              <a:rPr lang="ru-RU" sz="1600" dirty="0"/>
              <a:t> </a:t>
            </a:r>
            <a:r>
              <a:rPr lang="ru-RU" sz="1600" dirty="0" err="1"/>
              <a:t>життя</a:t>
            </a:r>
            <a:r>
              <a:rPr lang="ru-RU" sz="1600" dirty="0"/>
              <a:t> та </a:t>
            </a:r>
            <a:r>
              <a:rPr lang="ru-RU" sz="1600" dirty="0" err="1"/>
              <a:t>творчість</a:t>
            </a:r>
            <a:r>
              <a:rPr lang="ru-RU" sz="1600" dirty="0"/>
              <a:t> </a:t>
            </a:r>
            <a:r>
              <a:rPr lang="ru-RU" sz="1600" dirty="0" err="1"/>
              <a:t>вражають</a:t>
            </a:r>
            <a:r>
              <a:rPr lang="ru-RU" sz="1600" dirty="0"/>
              <a:t> </a:t>
            </a:r>
            <a:r>
              <a:rPr lang="ru-RU" sz="1600" dirty="0" err="1"/>
              <a:t>своєю</a:t>
            </a:r>
            <a:r>
              <a:rPr lang="ru-RU" sz="1600" dirty="0"/>
              <a:t> </a:t>
            </a:r>
            <a:r>
              <a:rPr lang="ru-RU" sz="1600" dirty="0" err="1"/>
              <a:t>багатогранністю</a:t>
            </a:r>
            <a:r>
              <a:rPr lang="ru-RU" sz="1600" dirty="0"/>
              <a:t> та </a:t>
            </a:r>
            <a:r>
              <a:rPr lang="ru-RU" sz="1600" dirty="0" err="1"/>
              <a:t>загадковістю</a:t>
            </a:r>
            <a:r>
              <a:rPr lang="ru-RU" sz="1600" dirty="0"/>
              <a:t>. Вона </a:t>
            </a:r>
            <a:r>
              <a:rPr lang="ru-RU" sz="1600" dirty="0" err="1"/>
              <a:t>була</a:t>
            </a:r>
            <a:r>
              <a:rPr lang="ru-RU" sz="1600" dirty="0"/>
              <a:t> </a:t>
            </a:r>
            <a:r>
              <a:rPr lang="ru-RU" sz="1600" dirty="0" err="1"/>
              <a:t>жінкою</a:t>
            </a:r>
            <a:r>
              <a:rPr lang="ru-RU" sz="1600" dirty="0"/>
              <a:t> сильного духу, яка </a:t>
            </a:r>
            <a:r>
              <a:rPr lang="ru-RU" sz="1600" dirty="0" err="1"/>
              <a:t>прагнула</a:t>
            </a:r>
            <a:r>
              <a:rPr lang="ru-RU" sz="1600" dirty="0"/>
              <a:t> </a:t>
            </a:r>
            <a:r>
              <a:rPr lang="ru-RU" sz="1600" dirty="0" err="1"/>
              <a:t>рівноправності</a:t>
            </a:r>
            <a:r>
              <a:rPr lang="ru-RU" sz="1600" dirty="0"/>
              <a:t> </a:t>
            </a:r>
            <a:r>
              <a:rPr lang="ru-RU" sz="1600" dirty="0" err="1"/>
              <a:t>із</a:t>
            </a:r>
            <a:r>
              <a:rPr lang="ru-RU" sz="1600" dirty="0"/>
              <a:t> </a:t>
            </a:r>
            <a:r>
              <a:rPr lang="ru-RU" sz="1600" dirty="0" err="1"/>
              <a:t>чоловіками</a:t>
            </a:r>
            <a:r>
              <a:rPr lang="ru-RU" sz="1600" dirty="0"/>
              <a:t> та </a:t>
            </a:r>
            <a:r>
              <a:rPr lang="ru-RU" sz="1600" dirty="0" err="1"/>
              <a:t>присвятила</a:t>
            </a:r>
            <a:r>
              <a:rPr lang="ru-RU" sz="1600" dirty="0"/>
              <a:t> </a:t>
            </a:r>
            <a:r>
              <a:rPr lang="ru-RU" sz="1600" dirty="0" err="1"/>
              <a:t>своє</a:t>
            </a:r>
            <a:r>
              <a:rPr lang="ru-RU" sz="1600" dirty="0"/>
              <a:t> </a:t>
            </a:r>
            <a:r>
              <a:rPr lang="ru-RU" sz="1600" dirty="0" err="1"/>
              <a:t>життя</a:t>
            </a:r>
            <a:r>
              <a:rPr lang="ru-RU" sz="1600" dirty="0"/>
              <a:t> </a:t>
            </a:r>
            <a:r>
              <a:rPr lang="ru-RU" sz="1600" dirty="0" err="1"/>
              <a:t>літературі</a:t>
            </a:r>
            <a:r>
              <a:rPr lang="ru-RU" sz="1600" dirty="0"/>
              <a:t>. </a:t>
            </a:r>
            <a:endParaRPr lang="uk-UA" sz="1600" b="1" i="1" dirty="0">
              <a:solidFill>
                <a:srgbClr val="002060"/>
              </a:solidFill>
              <a:latin typeface="Times New Roman" pitchFamily="18" charset="0"/>
              <a:cs typeface="Times New Roman" pitchFamily="18" charset="0"/>
            </a:endParaRPr>
          </a:p>
        </p:txBody>
      </p:sp>
      <p:sp>
        <p:nvSpPr>
          <p:cNvPr id="5" name="Прямоугольник 4"/>
          <p:cNvSpPr/>
          <p:nvPr/>
        </p:nvSpPr>
        <p:spPr>
          <a:xfrm>
            <a:off x="3929058" y="1643051"/>
            <a:ext cx="4357718" cy="338554"/>
          </a:xfrm>
          <a:prstGeom prst="rect">
            <a:avLst/>
          </a:prstGeom>
        </p:spPr>
        <p:txBody>
          <a:bodyPr wrap="square">
            <a:spAutoFit/>
          </a:bodyPr>
          <a:lstStyle/>
          <a:p>
            <a:pPr algn="just"/>
            <a:endParaRPr lang="uk-UA" sz="1600" b="1" i="1" dirty="0">
              <a:solidFill>
                <a:srgbClr val="002060"/>
              </a:solidFill>
              <a:latin typeface="Times New Roman" pitchFamily="18" charset="0"/>
              <a:cs typeface="Times New Roman" pitchFamily="18" charset="0"/>
            </a:endParaRPr>
          </a:p>
        </p:txBody>
      </p:sp>
      <p:pic>
        <p:nvPicPr>
          <p:cNvPr id="4" name="Объект 3"/>
          <p:cNvPicPr>
            <a:picLocks noGrp="1" noChangeAspect="1"/>
          </p:cNvPicPr>
          <p:nvPr>
            <p:ph idx="1"/>
          </p:nvPr>
        </p:nvPicPr>
        <p:blipFill>
          <a:blip r:embed="rId2"/>
          <a:stretch>
            <a:fillRect/>
          </a:stretch>
        </p:blipFill>
        <p:spPr>
          <a:xfrm>
            <a:off x="1186014" y="1785926"/>
            <a:ext cx="2498381" cy="3418760"/>
          </a:xfrm>
          <a:prstGeom prst="rect">
            <a:avLst/>
          </a:prstGeom>
        </p:spPr>
      </p:pic>
      <p:sp>
        <p:nvSpPr>
          <p:cNvPr id="6" name="Прямоугольник 5"/>
          <p:cNvSpPr/>
          <p:nvPr/>
        </p:nvSpPr>
        <p:spPr>
          <a:xfrm>
            <a:off x="3870309" y="2714620"/>
            <a:ext cx="4806147" cy="3139321"/>
          </a:xfrm>
          <a:prstGeom prst="rect">
            <a:avLst/>
          </a:prstGeom>
        </p:spPr>
        <p:txBody>
          <a:bodyPr wrap="square">
            <a:spAutoFit/>
          </a:bodyPr>
          <a:lstStyle/>
          <a:p>
            <a:r>
              <a:rPr lang="uk-UA" dirty="0"/>
              <a:t>Ольга Кобилянська зростала в </a:t>
            </a:r>
            <a:r>
              <a:rPr lang="uk-UA" dirty="0" err="1"/>
              <a:t>Кимполунзі</a:t>
            </a:r>
            <a:r>
              <a:rPr lang="uk-UA" dirty="0"/>
              <a:t>, де вчилася лише чотири класи в німецькій школі. Її вчителями були відомі </a:t>
            </a:r>
            <a:r>
              <a:rPr lang="uk-UA" dirty="0" smtClean="0"/>
              <a:t>особистості</a:t>
            </a:r>
            <a:r>
              <a:rPr lang="uk-UA" dirty="0" smtClean="0"/>
              <a:t>. Велику роль у житті майбутньої письменниці зіграла</a:t>
            </a:r>
            <a:r>
              <a:rPr lang="uk-UA" dirty="0" smtClean="0"/>
              <a:t> пані </a:t>
            </a:r>
            <a:r>
              <a:rPr lang="uk-UA" dirty="0"/>
              <a:t>Міллер, яка стала її вчителькою та приятелькою. Пізніше вона вивчила українську мову від української вчительки протягом кількох місяців, а </a:t>
            </a:r>
            <a:r>
              <a:rPr lang="uk-UA" dirty="0" smtClean="0"/>
              <a:t>решту </a:t>
            </a:r>
            <a:r>
              <a:rPr lang="uk-UA" dirty="0"/>
              <a:t>знань </a:t>
            </a:r>
            <a:r>
              <a:rPr lang="uk-UA" dirty="0" smtClean="0"/>
              <a:t>здобула</a:t>
            </a:r>
            <a:r>
              <a:rPr lang="uk-UA" dirty="0" smtClean="0"/>
              <a:t> через </a:t>
            </a:r>
            <a:r>
              <a:rPr lang="uk-UA" dirty="0"/>
              <a:t>самоосвіту. Письменниця згадує</a:t>
            </a:r>
            <a:r>
              <a:rPr lang="uk-UA" dirty="0" smtClean="0"/>
              <a:t>:</a:t>
            </a:r>
            <a:endParaRPr lang="uk-UA" dirty="0"/>
          </a:p>
        </p:txBody>
      </p:sp>
    </p:spTree>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1600" y="908720"/>
            <a:ext cx="7344816" cy="4616648"/>
          </a:xfrm>
          <a:prstGeom prst="rect">
            <a:avLst/>
          </a:prstGeom>
        </p:spPr>
        <p:txBody>
          <a:bodyPr wrap="square">
            <a:spAutoFit/>
          </a:bodyPr>
          <a:lstStyle/>
          <a:p>
            <a:r>
              <a:rPr lang="uk-UA" sz="1400" dirty="0"/>
              <a:t>: "Ми, молоді дівчата зі шкільної лави, мали щастя мати дуже талановиту та віддану нашому навчанню вчительку. Ця вчителька була словачкою на походженню, і її ім'я – пані Міллер. В очах нас, її учнів, вона була надзвичайною жінкою, що імпонувала нам своєю вченістю та впевненістю. Для мене, Ольги Кобилянської, пані Міллер стала не просто вчителькою, а справжньою приятелькою, з якою ми поділяли не лише навчальні миті, але й життєві радості та переживання. Вона була імпозантною та достойною жінкою, з якою можна було вести цікаві дискусії та обмінюватися думками на різні теми. Пані Міллер завжди залишалася в наших серцях як особлива людина, і її вплив на нас був надзвичайно значущим. Я називала її "пані Сталь" через її міцний характер та впертість у досягненні своїх цілей. Вона стала моєю </a:t>
            </a:r>
            <a:r>
              <a:rPr lang="uk-UA" sz="1400" dirty="0" err="1"/>
              <a:t>вибранницею</a:t>
            </a:r>
            <a:r>
              <a:rPr lang="uk-UA" sz="1400" dirty="0"/>
              <a:t>, з якою я любила проводити довгі походи та захоплюватися її чудовим майстерством у володінні мовою. І важливою деталлю її впливу на мене стало те, що пані Міллер відіграла прообраз пані Марко у моїй повісті "Царівна". Її особистість та міцний характер стали вдихом для створення цього персонажу.  Навчання української мови було короткочасним у моєму житті. Однак, завдяки вчительці-українці, я встигла освоїти основи мови за декілька місяців. Решта моїх знань української мови була результатом моєї наполегливої самоосвіти. Майже всі україномовні книги, які я читала, були привезені додому моїми старшими братами, які вчилися в гімназії. Їх підтримка та посильна допомога в розвитку моєї </a:t>
            </a:r>
            <a:r>
              <a:rPr lang="uk-UA" sz="1400" dirty="0" err="1"/>
              <a:t>мовної</a:t>
            </a:r>
            <a:r>
              <a:rPr lang="uk-UA" sz="1400" dirty="0"/>
              <a:t> та літературної освіти були надзвичайно важливими для мене."</a:t>
            </a:r>
          </a:p>
          <a:p>
            <a:endParaRPr lang="uk-UA" sz="1400" dirty="0"/>
          </a:p>
        </p:txBody>
      </p:sp>
    </p:spTree>
    <p:extLst>
      <p:ext uri="{BB962C8B-B14F-4D97-AF65-F5344CB8AC3E}">
        <p14:creationId xmlns:p14="http://schemas.microsoft.com/office/powerpoint/2010/main" val="1492547527"/>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Изображение 1" descr="333070969_502805498491780_1908364171716343362_n (1)"/>
          <p:cNvPicPr/>
          <p:nvPr/>
        </p:nvPicPr>
        <p:blipFill>
          <a:blip r:embed="rId2"/>
          <a:stretch>
            <a:fillRect/>
          </a:stretch>
        </p:blipFill>
        <p:spPr>
          <a:xfrm>
            <a:off x="1187624" y="908720"/>
            <a:ext cx="3240360" cy="3528392"/>
          </a:xfrm>
          <a:prstGeom prst="rect">
            <a:avLst/>
          </a:prstGeom>
          <a:noFill/>
          <a:ln>
            <a:noFill/>
          </a:ln>
        </p:spPr>
      </p:pic>
      <p:sp>
        <p:nvSpPr>
          <p:cNvPr id="3" name="Прямоугольник 2"/>
          <p:cNvSpPr/>
          <p:nvPr/>
        </p:nvSpPr>
        <p:spPr>
          <a:xfrm>
            <a:off x="4644008" y="1844824"/>
            <a:ext cx="3744416" cy="3693319"/>
          </a:xfrm>
          <a:prstGeom prst="rect">
            <a:avLst/>
          </a:prstGeom>
        </p:spPr>
        <p:txBody>
          <a:bodyPr wrap="square">
            <a:spAutoFit/>
          </a:bodyPr>
          <a:lstStyle/>
          <a:p>
            <a:pPr algn="just">
              <a:spcAft>
                <a:spcPts val="0"/>
              </a:spcAft>
            </a:pPr>
            <a:r>
              <a:rPr lang="uk-UA" b="1"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Літературний </a:t>
            </a:r>
            <a:r>
              <a:rPr lang="uk-UA" b="1"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постер</a:t>
            </a:r>
            <a:r>
              <a:rPr lang="uk-UA" b="1"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зроблений на сайті </a:t>
            </a:r>
            <a:r>
              <a:rPr lang="en-US" b="1"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Canva</a:t>
            </a:r>
            <a:endParaRPr lang="uk-UA" sz="1100" dirty="0">
              <a:latin typeface="Calibri" panose="020F0502020204030204" pitchFamily="34" charset="0"/>
              <a:ea typeface="SimSun" panose="02010600030101010101" pitchFamily="2" charset="-122"/>
              <a:cs typeface="Times New Roman" panose="02020603050405020304" pitchFamily="18" charset="0"/>
            </a:endParaRPr>
          </a:p>
          <a:p>
            <a:pPr algn="just">
              <a:spcAft>
                <a:spcPts val="0"/>
              </a:spcAft>
            </a:pP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У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часи</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Ольги </a:t>
            </a:r>
            <a:r>
              <a:rPr lang="ru-RU" kern="180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Кобилянської</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емансипація</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була</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актуальною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ідеєю</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серед</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жінок</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і вона сама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була</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прихильницею</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цієї</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ідеї</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У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своїх</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творах</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вона часто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зображувала</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сильних</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жінок</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які</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прагнули</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освіти</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та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рівності</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із</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чоловіками</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Ольга </a:t>
            </a:r>
            <a:r>
              <a:rPr lang="ru-RU" kern="180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Юліанівна</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вірила</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що</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жінки</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повинні</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бути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самостійними</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та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долати</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обмеження</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які</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їм</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накладала</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тогочасна</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ru-RU" kern="180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суспільна</a:t>
            </a:r>
            <a:r>
              <a:rPr lang="ru-RU"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норма</a:t>
            </a:r>
            <a:r>
              <a:rPr lang="uk-UA" kern="180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uk-UA" sz="1100" dirty="0">
              <a:effectLst/>
              <a:latin typeface="Calibri" panose="020F0502020204030204" pitchFamily="34"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115090691"/>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7624" y="908719"/>
            <a:ext cx="7128792" cy="5078313"/>
          </a:xfrm>
          <a:prstGeom prst="rect">
            <a:avLst/>
          </a:prstGeom>
        </p:spPr>
        <p:txBody>
          <a:bodyPr wrap="square">
            <a:spAutoFit/>
          </a:bodyPr>
          <a:lstStyle/>
          <a:p>
            <a:r>
              <a:rPr lang="uk-UA" dirty="0"/>
              <a:t>Під час аналізу повісті варто постійно порівнювати головних героїнь “Меланхолійного вальсу” з сучасними жінками, можна сказати, що героїні "Меланхолійного вальсу" є своєрідними </a:t>
            </a:r>
            <a:r>
              <a:rPr lang="uk-UA" dirty="0" err="1"/>
              <a:t>першовідкривачками</a:t>
            </a:r>
            <a:r>
              <a:rPr lang="uk-UA" dirty="0"/>
              <a:t> </a:t>
            </a:r>
            <a:r>
              <a:rPr lang="uk-UA" dirty="0" smtClean="0"/>
              <a:t>в </a:t>
            </a:r>
            <a:r>
              <a:rPr lang="uk-UA" dirty="0"/>
              <a:t>боротьбі за рівноправність та самореалізацію жінок. Сучасні жінки можуть бути більш освіченими та більш самодостатніми, але </a:t>
            </a:r>
            <a:r>
              <a:rPr lang="uk-UA" dirty="0" smtClean="0"/>
              <a:t>такої впевненості та самостійності  </a:t>
            </a:r>
            <a:r>
              <a:rPr lang="uk-UA" dirty="0"/>
              <a:t>було досягнуто завдяки подібним попередникам, як героїні "Меланхолійного вальсу". Твори також є виразниками ідеалів епохи, у </a:t>
            </a:r>
            <a:r>
              <a:rPr lang="uk-UA" dirty="0" smtClean="0"/>
              <a:t>якій </a:t>
            </a:r>
            <a:r>
              <a:rPr lang="uk-UA" dirty="0"/>
              <a:t>жила Ольга Кобилянська, а сучасні жінки мають інші, відповідні ідеали та стандарти життя, проте вони можуть знайти спільне з повістями письменниці у своїх прагненнях до самореалізації та пошуку внутрішньої гармонії. Для </a:t>
            </a:r>
            <a:r>
              <a:rPr lang="uk-UA" dirty="0" err="1"/>
              <a:t>проєктування</a:t>
            </a:r>
            <a:r>
              <a:rPr lang="uk-UA" dirty="0"/>
              <a:t>  доцільно відвести урок, організувати  роботу учнів у  чотирьох групах. Рекомендована форма презентації (захисту) </a:t>
            </a:r>
            <a:r>
              <a:rPr lang="uk-UA" dirty="0" err="1"/>
              <a:t>проєктів</a:t>
            </a:r>
            <a:r>
              <a:rPr lang="uk-UA" dirty="0"/>
              <a:t>: частина наступного уроку.</a:t>
            </a:r>
          </a:p>
          <a:p>
            <a:r>
              <a:rPr lang="uk-UA" dirty="0"/>
              <a:t>Організація роботи учнів у чотирьох групах та проведення презентації </a:t>
            </a:r>
            <a:r>
              <a:rPr lang="uk-UA" dirty="0" err="1"/>
              <a:t>проєктів</a:t>
            </a:r>
            <a:r>
              <a:rPr lang="uk-UA" dirty="0"/>
              <a:t> на наступному </a:t>
            </a:r>
            <a:r>
              <a:rPr lang="uk-UA" dirty="0" err="1"/>
              <a:t>уроці</a:t>
            </a:r>
            <a:r>
              <a:rPr lang="uk-UA" dirty="0"/>
              <a:t> може мати наступну структуру:  </a:t>
            </a:r>
          </a:p>
        </p:txBody>
      </p:sp>
    </p:spTree>
    <p:extLst>
      <p:ext uri="{BB962C8B-B14F-4D97-AF65-F5344CB8AC3E}">
        <p14:creationId xmlns:p14="http://schemas.microsoft.com/office/powerpoint/2010/main" val="1253550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1166843"/>
            <a:ext cx="7272808" cy="4247317"/>
          </a:xfrm>
          <a:prstGeom prst="rect">
            <a:avLst/>
          </a:prstGeom>
        </p:spPr>
        <p:txBody>
          <a:bodyPr wrap="square">
            <a:spAutoFit/>
          </a:bodyPr>
          <a:lstStyle/>
          <a:p>
            <a:r>
              <a:rPr lang="uk-UA" b="1" dirty="0"/>
              <a:t>Перший етап </a:t>
            </a:r>
            <a:r>
              <a:rPr lang="uk-UA" dirty="0"/>
              <a:t>- підготовка </a:t>
            </a:r>
            <a:r>
              <a:rPr lang="uk-UA" dirty="0" err="1"/>
              <a:t>проєкту</a:t>
            </a:r>
            <a:r>
              <a:rPr lang="uk-UA" dirty="0"/>
              <a:t>. Учні будуть працювати в групах, які </a:t>
            </a:r>
            <a:r>
              <a:rPr lang="uk-UA" dirty="0" smtClean="0"/>
              <a:t>розподіляють </a:t>
            </a:r>
            <a:r>
              <a:rPr lang="uk-UA" dirty="0"/>
              <a:t>між собою різні аспекти об’єкта. Кожна група має завдання дослідити тему з </a:t>
            </a:r>
            <a:r>
              <a:rPr lang="uk-UA" dirty="0" smtClean="0"/>
              <a:t>різних точок </a:t>
            </a:r>
            <a:r>
              <a:rPr lang="uk-UA" dirty="0"/>
              <a:t>зору, зібрати та проаналізувати інформацію, придумати нові ідеї та варіанти реалізації </a:t>
            </a:r>
            <a:r>
              <a:rPr lang="uk-UA" dirty="0" err="1"/>
              <a:t>проєкту</a:t>
            </a:r>
            <a:r>
              <a:rPr lang="uk-UA" dirty="0"/>
              <a:t>.  </a:t>
            </a:r>
          </a:p>
          <a:p>
            <a:r>
              <a:rPr lang="uk-UA" b="1" dirty="0"/>
              <a:t>Другий етап </a:t>
            </a:r>
            <a:r>
              <a:rPr lang="uk-UA" dirty="0"/>
              <a:t>- підготовка презентації. Кожна група готує свою частину </a:t>
            </a:r>
            <a:r>
              <a:rPr lang="uk-UA" dirty="0" err="1"/>
              <a:t>проєкту</a:t>
            </a:r>
            <a:r>
              <a:rPr lang="uk-UA" dirty="0"/>
              <a:t> та </a:t>
            </a:r>
            <a:r>
              <a:rPr lang="uk-UA" dirty="0" smtClean="0"/>
              <a:t>створює </a:t>
            </a:r>
            <a:r>
              <a:rPr lang="uk-UA" dirty="0"/>
              <a:t>презентацію, яка буде демонструватися </a:t>
            </a:r>
            <a:r>
              <a:rPr lang="uk-UA" dirty="0" smtClean="0"/>
              <a:t>на </a:t>
            </a:r>
            <a:r>
              <a:rPr lang="uk-UA" dirty="0" smtClean="0"/>
              <a:t>подальших</a:t>
            </a:r>
            <a:r>
              <a:rPr lang="uk-UA" dirty="0" smtClean="0"/>
              <a:t> </a:t>
            </a:r>
            <a:r>
              <a:rPr lang="uk-UA" dirty="0" err="1" smtClean="0"/>
              <a:t>уроках</a:t>
            </a:r>
            <a:r>
              <a:rPr lang="uk-UA" dirty="0" smtClean="0"/>
              <a:t>. </a:t>
            </a:r>
            <a:endParaRPr lang="uk-UA" dirty="0"/>
          </a:p>
          <a:p>
            <a:r>
              <a:rPr lang="uk-UA" b="1" dirty="0"/>
              <a:t>Третій етап </a:t>
            </a:r>
            <a:r>
              <a:rPr lang="uk-UA" dirty="0"/>
              <a:t>- захист </a:t>
            </a:r>
            <a:r>
              <a:rPr lang="uk-UA" dirty="0" err="1"/>
              <a:t>проєктів</a:t>
            </a:r>
            <a:r>
              <a:rPr lang="uk-UA" dirty="0"/>
              <a:t>. На наступному </a:t>
            </a:r>
            <a:r>
              <a:rPr lang="uk-UA" dirty="0" err="1"/>
              <a:t>уроці</a:t>
            </a:r>
            <a:r>
              <a:rPr lang="uk-UA" dirty="0"/>
              <a:t> кожна група представляє свою частину </a:t>
            </a:r>
            <a:r>
              <a:rPr lang="uk-UA" dirty="0" err="1"/>
              <a:t>проєкту</a:t>
            </a:r>
            <a:r>
              <a:rPr lang="uk-UA" dirty="0"/>
              <a:t> та демонструє презентацію</a:t>
            </a:r>
            <a:r>
              <a:rPr lang="uk-UA" dirty="0" smtClean="0"/>
              <a:t>.</a:t>
            </a:r>
          </a:p>
          <a:p>
            <a:r>
              <a:rPr lang="uk-UA" dirty="0"/>
              <a:t> </a:t>
            </a:r>
            <a:r>
              <a:rPr lang="uk-UA" dirty="0" smtClean="0"/>
              <a:t>Після обговорення учні </a:t>
            </a:r>
            <a:r>
              <a:rPr lang="uk-UA" dirty="0"/>
              <a:t>мають можливість висловити </a:t>
            </a:r>
            <a:r>
              <a:rPr lang="uk-UA" dirty="0" smtClean="0"/>
              <a:t>власні </a:t>
            </a:r>
            <a:r>
              <a:rPr lang="uk-UA" dirty="0"/>
              <a:t>думки </a:t>
            </a:r>
            <a:r>
              <a:rPr lang="uk-UA" dirty="0" smtClean="0"/>
              <a:t>щодо </a:t>
            </a:r>
            <a:r>
              <a:rPr lang="uk-UA" dirty="0" err="1" smtClean="0"/>
              <a:t>проєкту</a:t>
            </a:r>
            <a:r>
              <a:rPr lang="uk-UA" dirty="0"/>
              <a:t>. Така структура дозволяє дітям працювати в команді, </a:t>
            </a:r>
            <a:r>
              <a:rPr lang="uk-UA" dirty="0" smtClean="0"/>
              <a:t>навчає </a:t>
            </a:r>
            <a:r>
              <a:rPr lang="uk-UA" dirty="0"/>
              <a:t>співпраці та підготовці презентацій. Також цей підхід дозволяє учням вільно </a:t>
            </a:r>
            <a:r>
              <a:rPr lang="uk-UA" dirty="0" smtClean="0"/>
              <a:t>висловлювати </a:t>
            </a:r>
            <a:r>
              <a:rPr lang="uk-UA" dirty="0"/>
              <a:t>думки та ділитися своїми ідеями з </a:t>
            </a:r>
            <a:r>
              <a:rPr lang="uk-UA" dirty="0" smtClean="0"/>
              <a:t>іншими.</a:t>
            </a:r>
            <a:endParaRPr lang="uk-UA" dirty="0"/>
          </a:p>
        </p:txBody>
      </p:sp>
    </p:spTree>
    <p:extLst>
      <p:ext uri="{BB962C8B-B14F-4D97-AF65-F5344CB8AC3E}">
        <p14:creationId xmlns:p14="http://schemas.microsoft.com/office/powerpoint/2010/main" val="21536898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7624" y="980728"/>
            <a:ext cx="7128792" cy="4893647"/>
          </a:xfrm>
          <a:prstGeom prst="rect">
            <a:avLst/>
          </a:prstGeom>
        </p:spPr>
        <p:txBody>
          <a:bodyPr wrap="square">
            <a:spAutoFit/>
          </a:bodyPr>
          <a:lstStyle/>
          <a:p>
            <a:r>
              <a:rPr lang="uk-UA" sz="2000" b="1" i="1" dirty="0"/>
              <a:t>Операційна карта з розробки тематичного питання</a:t>
            </a:r>
          </a:p>
          <a:p>
            <a:r>
              <a:rPr lang="uk-UA" b="1" dirty="0"/>
              <a:t>Вільний вибір є одним з основних складових життя кожної людини. </a:t>
            </a:r>
            <a:r>
              <a:rPr lang="uk-UA" dirty="0"/>
              <a:t>Свобода - це поняття, що означає можливість робити власний вибір та діяти без обмежень, які насильно нав'язуються іншими людьми або умовами. Це право на вільне вірування своїх думок і переконань, вільне переміщення, вибір професії, стилю життя, релігії та інших аспектів життя без негативних наслідків або каральних заходів.</a:t>
            </a:r>
          </a:p>
          <a:p>
            <a:r>
              <a:rPr lang="uk-UA" sz="2000" b="1" dirty="0"/>
              <a:t>Доведіть, що дівчата вільно приймають рішення та незалежні.</a:t>
            </a:r>
          </a:p>
          <a:p>
            <a:r>
              <a:rPr lang="uk-UA" dirty="0"/>
              <a:t>Які якості характеру мають героїні твору "Меланхолійний вальс"? </a:t>
            </a:r>
          </a:p>
          <a:p>
            <a:r>
              <a:rPr lang="uk-UA" dirty="0"/>
              <a:t>Які приклади рішень, прийнятих героїнями, наведені в тексті? </a:t>
            </a:r>
          </a:p>
          <a:p>
            <a:r>
              <a:rPr lang="uk-UA" dirty="0"/>
              <a:t>Як героїні твору ставляться до своїх рішень та незалежності? </a:t>
            </a:r>
          </a:p>
          <a:p>
            <a:r>
              <a:rPr lang="uk-UA" dirty="0"/>
              <a:t>Чому героїні твору не залежать від своїх чоловіків та батьків у своїх рішеннях? </a:t>
            </a:r>
          </a:p>
          <a:p>
            <a:r>
              <a:rPr lang="uk-UA" dirty="0"/>
              <a:t>Як відображено тему незалежності та волі у творі "Меланхолійний вальс"?</a:t>
            </a:r>
          </a:p>
        </p:txBody>
      </p:sp>
    </p:spTree>
    <p:extLst>
      <p:ext uri="{BB962C8B-B14F-4D97-AF65-F5344CB8AC3E}">
        <p14:creationId xmlns:p14="http://schemas.microsoft.com/office/powerpoint/2010/main" val="2733079118"/>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7224" y="928670"/>
            <a:ext cx="7500990" cy="1357322"/>
          </a:xfrm>
        </p:spPr>
        <p:txBody>
          <a:bodyPr/>
          <a:lstStyle/>
          <a:p>
            <a:pPr algn="l"/>
            <a:r>
              <a:rPr lang="uk-UA" sz="2000" b="1" i="1" dirty="0">
                <a:solidFill>
                  <a:srgbClr val="002060"/>
                </a:solidFill>
                <a:latin typeface="Times New Roman" pitchFamily="18" charset="0"/>
                <a:cs typeface="Times New Roman" pitchFamily="18" charset="0"/>
              </a:rPr>
              <a:t>Ольга Кобилянська </a:t>
            </a:r>
            <a:r>
              <a:rPr lang="uk-UA" sz="2000" b="1" i="1">
                <a:solidFill>
                  <a:srgbClr val="002060"/>
                </a:solidFill>
                <a:latin typeface="Times New Roman" pitchFamily="18" charset="0"/>
                <a:cs typeface="Times New Roman" pitchFamily="18" charset="0"/>
              </a:rPr>
              <a:t>залишила </a:t>
            </a:r>
            <a:r>
              <a:rPr lang="uk-UA" sz="2000" b="1" i="1" smtClean="0">
                <a:solidFill>
                  <a:srgbClr val="002060"/>
                </a:solidFill>
                <a:latin typeface="Times New Roman" pitchFamily="18" charset="0"/>
                <a:cs typeface="Times New Roman" pitchFamily="18" charset="0"/>
              </a:rPr>
              <a:t>вагомий</a:t>
            </a:r>
            <a:r>
              <a:rPr lang="uk-UA" sz="2000" b="1" i="1" smtClean="0">
                <a:solidFill>
                  <a:srgbClr val="002060"/>
                </a:solidFill>
                <a:latin typeface="Times New Roman" pitchFamily="18" charset="0"/>
                <a:cs typeface="Times New Roman" pitchFamily="18" charset="0"/>
              </a:rPr>
              <a:t> </a:t>
            </a:r>
            <a:r>
              <a:rPr lang="uk-UA" sz="2000" b="1" i="1" dirty="0">
                <a:solidFill>
                  <a:srgbClr val="002060"/>
                </a:solidFill>
                <a:latin typeface="Times New Roman" pitchFamily="18" charset="0"/>
                <a:cs typeface="Times New Roman" pitchFamily="18" charset="0"/>
              </a:rPr>
              <a:t>внесок у </a:t>
            </a:r>
            <a:r>
              <a:rPr lang="uk-UA" sz="2000" b="1" i="1" dirty="0" smtClean="0">
                <a:solidFill>
                  <a:srgbClr val="002060"/>
                </a:solidFill>
                <a:latin typeface="Times New Roman" pitchFamily="18" charset="0"/>
                <a:cs typeface="Times New Roman" pitchFamily="18" charset="0"/>
              </a:rPr>
              <a:t> літературі </a:t>
            </a:r>
            <a:r>
              <a:rPr lang="uk-UA" sz="2000" b="1" i="1" dirty="0">
                <a:solidFill>
                  <a:srgbClr val="002060"/>
                </a:solidFill>
                <a:latin typeface="Times New Roman" pitchFamily="18" charset="0"/>
                <a:cs typeface="Times New Roman" pitchFamily="18" charset="0"/>
              </a:rPr>
              <a:t>та </a:t>
            </a:r>
            <a:r>
              <a:rPr lang="uk-UA" sz="2000" b="1" i="1" dirty="0" smtClean="0">
                <a:solidFill>
                  <a:srgbClr val="002060"/>
                </a:solidFill>
                <a:latin typeface="Times New Roman" pitchFamily="18" charset="0"/>
                <a:cs typeface="Times New Roman" pitchFamily="18" charset="0"/>
              </a:rPr>
              <a:t>боротьбі </a:t>
            </a:r>
            <a:r>
              <a:rPr lang="uk-UA" sz="2000" b="1" i="1" dirty="0">
                <a:solidFill>
                  <a:srgbClr val="002060"/>
                </a:solidFill>
                <a:latin typeface="Times New Roman" pitchFamily="18" charset="0"/>
                <a:cs typeface="Times New Roman" pitchFamily="18" charset="0"/>
              </a:rPr>
              <a:t>за права </a:t>
            </a:r>
            <a:r>
              <a:rPr lang="uk-UA" sz="2000" b="1" i="1" dirty="0" smtClean="0">
                <a:solidFill>
                  <a:srgbClr val="002060"/>
                </a:solidFill>
                <a:latin typeface="Times New Roman" pitchFamily="18" charset="0"/>
                <a:cs typeface="Times New Roman" pitchFamily="18" charset="0"/>
              </a:rPr>
              <a:t>жінок.  </a:t>
            </a:r>
            <a:r>
              <a:rPr lang="uk-UA" sz="2000" b="1" i="1" dirty="0">
                <a:solidFill>
                  <a:srgbClr val="002060"/>
                </a:solidFill>
                <a:latin typeface="Times New Roman" pitchFamily="18" charset="0"/>
                <a:cs typeface="Times New Roman" pitchFamily="18" charset="0"/>
              </a:rPr>
              <a:t>Ц</a:t>
            </a:r>
            <a:r>
              <a:rPr lang="uk-UA" sz="2000" b="1" i="1" dirty="0" smtClean="0">
                <a:solidFill>
                  <a:srgbClr val="002060"/>
                </a:solidFill>
                <a:latin typeface="Times New Roman" pitchFamily="18" charset="0"/>
                <a:cs typeface="Times New Roman" pitchFamily="18" charset="0"/>
              </a:rPr>
              <a:t>ей </a:t>
            </a:r>
            <a:r>
              <a:rPr lang="uk-UA" sz="2000" b="1" i="1" dirty="0" err="1">
                <a:solidFill>
                  <a:srgbClr val="002060"/>
                </a:solidFill>
                <a:latin typeface="Times New Roman" pitchFamily="18" charset="0"/>
                <a:cs typeface="Times New Roman" pitchFamily="18" charset="0"/>
              </a:rPr>
              <a:t>проєкт</a:t>
            </a:r>
            <a:r>
              <a:rPr lang="uk-UA" sz="2000" b="1" i="1" dirty="0">
                <a:solidFill>
                  <a:srgbClr val="002060"/>
                </a:solidFill>
                <a:latin typeface="Times New Roman" pitchFamily="18" charset="0"/>
                <a:cs typeface="Times New Roman" pitchFamily="18" charset="0"/>
              </a:rPr>
              <a:t> пропонує </a:t>
            </a:r>
            <a:r>
              <a:rPr lang="uk-UA" sz="2000" b="1" i="1" dirty="0" smtClean="0">
                <a:solidFill>
                  <a:srgbClr val="002060"/>
                </a:solidFill>
                <a:latin typeface="Times New Roman" pitchFamily="18" charset="0"/>
                <a:cs typeface="Times New Roman" pitchFamily="18" charset="0"/>
              </a:rPr>
              <a:t>вирушити </a:t>
            </a:r>
            <a:r>
              <a:rPr lang="uk-UA" sz="2000" b="1" i="1" dirty="0">
                <a:solidFill>
                  <a:srgbClr val="002060"/>
                </a:solidFill>
                <a:latin typeface="Times New Roman" pitchFamily="18" charset="0"/>
                <a:cs typeface="Times New Roman" pitchFamily="18" charset="0"/>
              </a:rPr>
              <a:t>в подорож у світ </a:t>
            </a:r>
            <a:r>
              <a:rPr lang="uk-UA" sz="2000" b="1" i="1" dirty="0" smtClean="0">
                <a:solidFill>
                  <a:srgbClr val="002060"/>
                </a:solidFill>
                <a:latin typeface="Times New Roman" pitchFamily="18" charset="0"/>
                <a:cs typeface="Times New Roman" pitchFamily="18" charset="0"/>
              </a:rPr>
              <a:t> </a:t>
            </a:r>
            <a:r>
              <a:rPr lang="uk-UA" sz="2000" b="1" i="1" dirty="0">
                <a:solidFill>
                  <a:srgbClr val="002060"/>
                </a:solidFill>
                <a:latin typeface="Times New Roman" pitchFamily="18" charset="0"/>
                <a:cs typeface="Times New Roman" pitchFamily="18" charset="0"/>
              </a:rPr>
              <a:t>таланту </a:t>
            </a:r>
            <a:r>
              <a:rPr lang="uk-UA" sz="2000" b="1" i="1" dirty="0" smtClean="0">
                <a:solidFill>
                  <a:srgbClr val="002060"/>
                </a:solidFill>
                <a:latin typeface="Times New Roman" pitchFamily="18" charset="0"/>
                <a:cs typeface="Times New Roman" pitchFamily="18" charset="0"/>
              </a:rPr>
              <a:t>письменниці та </a:t>
            </a:r>
            <a:r>
              <a:rPr lang="uk-UA" sz="2000" b="1" i="1" dirty="0">
                <a:solidFill>
                  <a:srgbClr val="002060"/>
                </a:solidFill>
                <a:latin typeface="Times New Roman" pitchFamily="18" charset="0"/>
                <a:cs typeface="Times New Roman" pitchFamily="18" charset="0"/>
              </a:rPr>
              <a:t>визначити важливість її спадку в сучасному світі.</a:t>
            </a:r>
            <a:r>
              <a:rPr lang="uk-UA" sz="2000" b="1" i="1" dirty="0" smtClean="0">
                <a:solidFill>
                  <a:srgbClr val="002060"/>
                </a:solidFill>
                <a:latin typeface="Times New Roman" pitchFamily="18" charset="0"/>
                <a:cs typeface="Times New Roman" pitchFamily="18" charset="0"/>
              </a:rPr>
              <a:t/>
            </a:r>
            <a:br>
              <a:rPr lang="uk-UA" sz="2000" b="1" i="1" dirty="0" smtClean="0">
                <a:solidFill>
                  <a:srgbClr val="002060"/>
                </a:solidFill>
                <a:latin typeface="Times New Roman" pitchFamily="18" charset="0"/>
                <a:cs typeface="Times New Roman" pitchFamily="18" charset="0"/>
              </a:rPr>
            </a:br>
            <a:endParaRPr lang="uk-UA" sz="2000" b="1" i="1" dirty="0">
              <a:solidFill>
                <a:srgbClr val="002060"/>
              </a:solidFill>
              <a:latin typeface="Times New Roman" pitchFamily="18" charset="0"/>
              <a:cs typeface="Times New Roman" pitchFamily="18" charset="0"/>
            </a:endParaRPr>
          </a:p>
        </p:txBody>
      </p:sp>
      <p:pic>
        <p:nvPicPr>
          <p:cNvPr id="10242" name="Picture 2" descr="D:\Бровар О.С\Матеріали до уроків\Зарубіжна література\41432142._SY475_.jpg"/>
          <p:cNvPicPr>
            <a:picLocks noGrp="1" noChangeAspect="1" noChangeArrowheads="1"/>
          </p:cNvPicPr>
          <p:nvPr>
            <p:ph idx="1"/>
          </p:nvPr>
        </p:nvPicPr>
        <p:blipFill>
          <a:blip r:embed="rId2"/>
          <a:srcRect/>
          <a:stretch>
            <a:fillRect/>
          </a:stretch>
        </p:blipFill>
        <p:spPr bwMode="auto">
          <a:xfrm>
            <a:off x="6000761" y="2285992"/>
            <a:ext cx="2073786" cy="3143272"/>
          </a:xfrm>
          <a:prstGeom prst="rect">
            <a:avLst/>
          </a:prstGeom>
          <a:noFill/>
        </p:spPr>
      </p:pic>
      <p:pic>
        <p:nvPicPr>
          <p:cNvPr id="10243" name="Picture 3" descr="D:\Бровар О.С\Матеріали до уроків\Зарубіжна література\65bf9fea8167142a1fdcf38f52ae56ba.jpg"/>
          <p:cNvPicPr>
            <a:picLocks noChangeAspect="1" noChangeArrowheads="1"/>
          </p:cNvPicPr>
          <p:nvPr/>
        </p:nvPicPr>
        <p:blipFill>
          <a:blip r:embed="rId3"/>
          <a:srcRect/>
          <a:stretch>
            <a:fillRect/>
          </a:stretch>
        </p:blipFill>
        <p:spPr bwMode="auto">
          <a:xfrm>
            <a:off x="1142976" y="2285992"/>
            <a:ext cx="2286015" cy="3163319"/>
          </a:xfrm>
          <a:prstGeom prst="rect">
            <a:avLst/>
          </a:prstGeom>
          <a:noFill/>
        </p:spPr>
      </p:pic>
      <p:pic>
        <p:nvPicPr>
          <p:cNvPr id="10244" name="Picture 4" descr="D:\Бровар О.С\Матеріали до уроків\Зарубіжна література\17032701180494363_f0_0.jpg"/>
          <p:cNvPicPr>
            <a:picLocks noChangeAspect="1" noChangeArrowheads="1"/>
          </p:cNvPicPr>
          <p:nvPr/>
        </p:nvPicPr>
        <p:blipFill>
          <a:blip r:embed="rId4"/>
          <a:srcRect/>
          <a:stretch>
            <a:fillRect/>
          </a:stretch>
        </p:blipFill>
        <p:spPr bwMode="auto">
          <a:xfrm>
            <a:off x="3571868" y="2357430"/>
            <a:ext cx="2305066" cy="3143272"/>
          </a:xfrm>
          <a:prstGeom prst="rect">
            <a:avLst/>
          </a:prstGeom>
          <a:noFill/>
        </p:spPr>
      </p:pic>
      <p:pic>
        <p:nvPicPr>
          <p:cNvPr id="10245" name="Picture 5" descr="D:\Бровар О.С\Матеріали до уроків\Зарубіжна література\17032701180494363_f0_0.jpg"/>
          <p:cNvPicPr>
            <a:picLocks noChangeAspect="1" noChangeArrowheads="1"/>
          </p:cNvPicPr>
          <p:nvPr/>
        </p:nvPicPr>
        <p:blipFill>
          <a:blip r:embed="rId5" cstate="print"/>
          <a:srcRect/>
          <a:stretch>
            <a:fillRect/>
          </a:stretch>
        </p:blipFill>
        <p:spPr bwMode="auto">
          <a:xfrm>
            <a:off x="3810000" y="2667000"/>
            <a:ext cx="1524000" cy="1524000"/>
          </a:xfrm>
          <a:prstGeom prst="rect">
            <a:avLst/>
          </a:prstGeom>
          <a:noFill/>
        </p:spPr>
      </p:pic>
    </p:spTree>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физика 1">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физика 1</Template>
  <TotalTime>5382628</TotalTime>
  <Words>1365</Words>
  <Application>Microsoft Office PowerPoint</Application>
  <PresentationFormat>Экран (4:3)</PresentationFormat>
  <Paragraphs>67</Paragraphs>
  <Slides>15</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15</vt:i4>
      </vt:variant>
    </vt:vector>
  </HeadingPairs>
  <TitlesOfParts>
    <vt:vector size="22" baseType="lpstr">
      <vt:lpstr>SimSun</vt:lpstr>
      <vt:lpstr>Arial</vt:lpstr>
      <vt:lpstr>Calibri</vt:lpstr>
      <vt:lpstr>Monotype Corsiva</vt:lpstr>
      <vt:lpstr>Times New Roman</vt:lpstr>
      <vt:lpstr>Times New Roman Cyr</vt:lpstr>
      <vt:lpstr>физика 1</vt:lpstr>
      <vt:lpstr> Проєкт “ Ольга Кобилянська: життя, творчість та спадок”   </vt:lpstr>
      <vt:lpstr>Серед українських письменниць вона не має  собі рівної на ниві  новели і повісті                    І.Франко</vt:lpstr>
      <vt:lpstr>                                Анотація Цей проєкт присвячений вивченню життя та творчості видатної української письменниці Ольги Кобилянської. Він розкриває загадкові аспекти її біографії, включаючи навчання, вплив учителів, ідеологічні переконання та звернення до емансипаційних ідей, які вона вдома гостро відчувала.  Проєкт докладно досліджує її творчість, особливо теми рівноправності жінок та пошуку власної ідентичності.   Ми розглядаємо ключові аспекти її творчості, включаючи відому повість "Меланхолійний вальс", де авторка аналізує життя сильних жінок, які прагнуть досягнути самостійності та визнання в суспільстві. Ольга Кобилянська залишила незабутній внесок у світ літератури та боротьби за права жінок, і цей проєкт пропонує вдатися в подорож у світ її таланту та визначити важливість  спадку в сучасному світі.             </vt:lpstr>
      <vt:lpstr>Презентация PowerPoint</vt:lpstr>
      <vt:lpstr> Мета проєкту: Метою цього проєкту є розширення розуміння та популяризація життя, творчості та ідеології Ольги Кобилянської. </vt:lpstr>
      <vt:lpstr> </vt:lpstr>
      <vt:lpstr>Кінцеві результати реалізації проєкту:</vt:lpstr>
      <vt:lpstr> </vt:lpstr>
      <vt:lpstr> Ольга Кобилянська – видатна українська письменниця, яка народилася 24 листопада 1863 року. Її життя та творчість вражають своєю багатогранністю та загадковістю. Вона була жінкою сильного духу, яка прагнула рівноправності із чоловіками та присвятила своє життя літературі. </vt:lpstr>
      <vt:lpstr>Презентация PowerPoint</vt:lpstr>
      <vt:lpstr>Презентация PowerPoint</vt:lpstr>
      <vt:lpstr>Презентация PowerPoint</vt:lpstr>
      <vt:lpstr>Презентация PowerPoint</vt:lpstr>
      <vt:lpstr>Презентация PowerPoint</vt:lpstr>
      <vt:lpstr>Ольга Кобилянська залишила вагомий внесок у  літературі та боротьбі за права жінок.  Цей проєкт пропонує вирушити в подорож у світ  таланту письменниці та визначити важливість її спадку в сучасному світі. </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Comp</dc:creator>
  <cp:lastModifiedBy>12345</cp:lastModifiedBy>
  <cp:revision>351</cp:revision>
  <dcterms:created xsi:type="dcterms:W3CDTF">2011-07-29T16:53:57Z</dcterms:created>
  <dcterms:modified xsi:type="dcterms:W3CDTF">2023-09-24T06:44:15Z</dcterms:modified>
</cp:coreProperties>
</file>