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59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4630400" cy="8229600"/>
  <p:notesSz cx="8229600" cy="14630400"/>
  <p:embeddedFontLst>
    <p:embeddedFont>
      <p:font typeface="Kanit Light" panose="020B0604020202020204" charset="-34"/>
      <p:regular r:id="rId12"/>
    </p:embeddedFont>
    <p:embeddedFont>
      <p:font typeface="Martel Sans" panose="020B0604020202020204" charset="0"/>
      <p:regular r:id="rId13"/>
    </p:embeddedFont>
  </p:embeddedFontLst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1FEA92B-66FF-4D97-83B6-D4A3E3B376AF}" v="1" dt="2025-05-01T18:10:53.25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66" d="100"/>
          <a:sy n="66" d="100"/>
        </p:scale>
        <p:origin x="720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756205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435C324-963D-9F16-D266-889CD971E3A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28800" y="1346836"/>
            <a:ext cx="10972800" cy="2865120"/>
          </a:xfrm>
        </p:spPr>
        <p:txBody>
          <a:bodyPr anchor="b"/>
          <a:lstStyle>
            <a:lvl1pPr algn="ctr">
              <a:defRPr sz="7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ECB9AF5B-7ED2-E451-CE03-5A9D9D27505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28800" y="4322446"/>
            <a:ext cx="10972800" cy="1986914"/>
          </a:xfrm>
        </p:spPr>
        <p:txBody>
          <a:bodyPr/>
          <a:lstStyle>
            <a:lvl1pPr marL="0" indent="0" algn="ctr">
              <a:buNone/>
              <a:defRPr sz="2880"/>
            </a:lvl1pPr>
            <a:lvl2pPr marL="548640" indent="0" algn="ctr">
              <a:buNone/>
              <a:defRPr sz="2400"/>
            </a:lvl2pPr>
            <a:lvl3pPr marL="1097280" indent="0" algn="ctr">
              <a:buNone/>
              <a:defRPr sz="2160"/>
            </a:lvl3pPr>
            <a:lvl4pPr marL="1645920" indent="0" algn="ctr">
              <a:buNone/>
              <a:defRPr sz="1920"/>
            </a:lvl4pPr>
            <a:lvl5pPr marL="2194560" indent="0" algn="ctr">
              <a:buNone/>
              <a:defRPr sz="1920"/>
            </a:lvl5pPr>
            <a:lvl6pPr marL="2743200" indent="0" algn="ctr">
              <a:buNone/>
              <a:defRPr sz="1920"/>
            </a:lvl6pPr>
            <a:lvl7pPr marL="3291840" indent="0" algn="ctr">
              <a:buNone/>
              <a:defRPr sz="1920"/>
            </a:lvl7pPr>
            <a:lvl8pPr marL="3840480" indent="0" algn="ctr">
              <a:buNone/>
              <a:defRPr sz="1920"/>
            </a:lvl8pPr>
            <a:lvl9pPr marL="4389120" indent="0" algn="ctr">
              <a:buNone/>
              <a:defRPr sz="192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A2D26F9F-4DE7-3AD8-1D7F-8AF09B13FE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54B234-4495-4668-B55A-0200CB0845CC}" type="datetimeFigureOut">
              <a:rPr lang="uk-UA" smtClean="0"/>
              <a:t>01.05.2025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7DD66E02-4C4B-CBFF-0ECA-577F8CB3E5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FD95CCB0-F472-D44B-6AD9-398417847B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90917-2128-41AA-BB42-9D3B94742EE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43638060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D01C6D2-691C-0E78-379A-3FBC66ED0B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AEA347D2-078F-1F4F-444F-C659CEBF34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40C5963F-9CE8-0BF5-E11D-2B45E3E45B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54B234-4495-4668-B55A-0200CB0845CC}" type="datetimeFigureOut">
              <a:rPr lang="uk-UA" smtClean="0"/>
              <a:t>01.05.2025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BA716C9-4AAD-9246-C275-5B67368CD0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996E5E7-93E7-B707-F144-44F01EEAD5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90917-2128-41AA-BB42-9D3B94742EE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8887565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4A9471B-4A89-1C32-1116-25A0C98AB7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8220" y="2051686"/>
            <a:ext cx="12618720" cy="3423284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89EB2387-A51D-2C9D-985C-AF58E6DD20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98220" y="5507356"/>
            <a:ext cx="12618720" cy="1800224"/>
          </a:xfrm>
        </p:spPr>
        <p:txBody>
          <a:bodyPr/>
          <a:lstStyle>
            <a:lvl1pPr marL="0" indent="0">
              <a:buNone/>
              <a:defRPr sz="2880">
                <a:solidFill>
                  <a:schemeClr val="tx1">
                    <a:tint val="75000"/>
                  </a:schemeClr>
                </a:solidFill>
              </a:defRPr>
            </a:lvl1pPr>
            <a:lvl2pPr marL="54864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097280" indent="0">
              <a:buNone/>
              <a:defRPr sz="2160">
                <a:solidFill>
                  <a:schemeClr val="tx1">
                    <a:tint val="75000"/>
                  </a:schemeClr>
                </a:solidFill>
              </a:defRPr>
            </a:lvl3pPr>
            <a:lvl4pPr marL="164592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4pPr>
            <a:lvl5pPr marL="219456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5pPr>
            <a:lvl6pPr marL="274320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6pPr>
            <a:lvl7pPr marL="329184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7pPr>
            <a:lvl8pPr marL="384048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8pPr>
            <a:lvl9pPr marL="438912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6701C14A-DFCC-05F5-F259-1821F584E0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54B234-4495-4668-B55A-0200CB0845CC}" type="datetimeFigureOut">
              <a:rPr lang="uk-UA" smtClean="0"/>
              <a:t>01.05.2025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B44CB46C-A2EE-89C6-F095-5539F6D03D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2A40082E-A6D9-B210-E34D-4ED4AEFC24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90917-2128-41AA-BB42-9D3B94742EE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81074483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7054544-8B89-2DC1-C8C1-381155AD01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B431883A-A501-0D56-2884-7C7C2BE28B6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05840" y="2190750"/>
            <a:ext cx="6217920" cy="5221606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9A6F75BB-A81A-5347-6864-2B71AE3AD72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406640" y="2190750"/>
            <a:ext cx="6217920" cy="5221606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5F698659-60FE-0784-D760-E6C72D5BFA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54B234-4495-4668-B55A-0200CB0845CC}" type="datetimeFigureOut">
              <a:rPr lang="uk-UA" smtClean="0"/>
              <a:t>01.05.2025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81FA9177-7E4C-93FC-5801-193E3697A9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BBD4B0BE-C11F-54B4-F46D-83CC8E0FDB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90917-2128-41AA-BB42-9D3B94742EE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98903275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0DBE217-3594-9172-C831-87D6AEFEAC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7746" y="438150"/>
            <a:ext cx="12618720" cy="1590676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E26D4C2A-C7B2-1D42-FF2D-8BC155DC24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07746" y="2017396"/>
            <a:ext cx="6189344" cy="988694"/>
          </a:xfrm>
        </p:spPr>
        <p:txBody>
          <a:bodyPr anchor="b"/>
          <a:lstStyle>
            <a:lvl1pPr marL="0" indent="0">
              <a:buNone/>
              <a:defRPr sz="2880" b="1"/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07B624E0-1B21-EB75-ABAD-E9FB235EDF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07746" y="3006090"/>
            <a:ext cx="6189344" cy="4421506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9828FF37-287D-ED00-556E-335440177B7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7406640" y="2017396"/>
            <a:ext cx="6219826" cy="988694"/>
          </a:xfrm>
        </p:spPr>
        <p:txBody>
          <a:bodyPr anchor="b"/>
          <a:lstStyle>
            <a:lvl1pPr marL="0" indent="0">
              <a:buNone/>
              <a:defRPr sz="2880" b="1"/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2F01DE9E-D9F5-6E2C-48C8-6081693CF41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7406640" y="3006090"/>
            <a:ext cx="6219826" cy="4421506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E1CCFB53-4995-988B-48CA-E48847496C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54B234-4495-4668-B55A-0200CB0845CC}" type="datetimeFigureOut">
              <a:rPr lang="uk-UA" smtClean="0"/>
              <a:t>01.05.2025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3CD5A224-C72C-F753-198F-E0C1E85301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F69160FD-9803-7785-4DC0-B15C186904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90917-2128-41AA-BB42-9D3B94742EE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50018912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B37F8E0-C905-EAA6-385A-0F49286EBB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DF87CB5C-27BE-9CCD-DF14-D20CED11B0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54B234-4495-4668-B55A-0200CB0845CC}" type="datetimeFigureOut">
              <a:rPr lang="uk-UA" smtClean="0"/>
              <a:t>01.05.2025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7DDF3119-AD60-6B9E-4A2B-41B4BB6DA2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0FF7E473-11A8-5B19-FBEF-8423195C5D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90917-2128-41AA-BB42-9D3B94742EE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75594059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566ED3FF-720C-E6E6-A376-AC22B1F78A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54B234-4495-4668-B55A-0200CB0845CC}" type="datetimeFigureOut">
              <a:rPr lang="uk-UA" smtClean="0"/>
              <a:t>01.05.2025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7E64523A-3D45-812C-5CBC-9FFA14AE58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D41F7CA7-4FD4-2D42-A705-8CE0768316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90917-2128-41AA-BB42-9D3B94742EE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3676461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0BC7795-E08E-B85E-0528-63F267F71F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7746" y="548640"/>
            <a:ext cx="4718684" cy="1920240"/>
          </a:xfrm>
        </p:spPr>
        <p:txBody>
          <a:bodyPr anchor="b"/>
          <a:lstStyle>
            <a:lvl1pPr>
              <a:defRPr sz="384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0256142-DB46-4337-0F83-2BC3015514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19826" y="1184911"/>
            <a:ext cx="7406640" cy="5848350"/>
          </a:xfrm>
        </p:spPr>
        <p:txBody>
          <a:bodyPr/>
          <a:lstStyle>
            <a:lvl1pPr>
              <a:defRPr sz="3840"/>
            </a:lvl1pPr>
            <a:lvl2pPr>
              <a:defRPr sz="3360"/>
            </a:lvl2pPr>
            <a:lvl3pPr>
              <a:defRPr sz="288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AD0B1291-46AA-CF3D-FCC7-A037BC19173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07746" y="2468880"/>
            <a:ext cx="4718684" cy="4573906"/>
          </a:xfrm>
        </p:spPr>
        <p:txBody>
          <a:bodyPr/>
          <a:lstStyle>
            <a:lvl1pPr marL="0" indent="0">
              <a:buNone/>
              <a:defRPr sz="1920"/>
            </a:lvl1pPr>
            <a:lvl2pPr marL="548640" indent="0">
              <a:buNone/>
              <a:defRPr sz="1680"/>
            </a:lvl2pPr>
            <a:lvl3pPr marL="1097280" indent="0">
              <a:buNone/>
              <a:defRPr sz="1440"/>
            </a:lvl3pPr>
            <a:lvl4pPr marL="1645920" indent="0">
              <a:buNone/>
              <a:defRPr sz="1200"/>
            </a:lvl4pPr>
            <a:lvl5pPr marL="2194560" indent="0">
              <a:buNone/>
              <a:defRPr sz="1200"/>
            </a:lvl5pPr>
            <a:lvl6pPr marL="2743200" indent="0">
              <a:buNone/>
              <a:defRPr sz="1200"/>
            </a:lvl6pPr>
            <a:lvl7pPr marL="3291840" indent="0">
              <a:buNone/>
              <a:defRPr sz="1200"/>
            </a:lvl7pPr>
            <a:lvl8pPr marL="3840480" indent="0">
              <a:buNone/>
              <a:defRPr sz="1200"/>
            </a:lvl8pPr>
            <a:lvl9pPr marL="4389120" indent="0">
              <a:buNone/>
              <a:defRPr sz="12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6CA60029-1B4A-E4A3-8F53-06C65A2EAA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54B234-4495-4668-B55A-0200CB0845CC}" type="datetimeFigureOut">
              <a:rPr lang="uk-UA" smtClean="0"/>
              <a:t>01.05.2025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85922FD1-46B9-4053-49EC-0F2DC25B02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04FDEC35-5C1D-E7AB-45A2-D53323C3A7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90917-2128-41AA-BB42-9D3B94742EE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48799395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24D829F-9883-134B-0ADF-52EC7A2587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7746" y="548640"/>
            <a:ext cx="4718684" cy="1920240"/>
          </a:xfrm>
        </p:spPr>
        <p:txBody>
          <a:bodyPr anchor="b"/>
          <a:lstStyle>
            <a:lvl1pPr>
              <a:defRPr sz="384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7DAF4143-A2E9-5313-2246-0976EBBBF38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219826" y="1184911"/>
            <a:ext cx="7406640" cy="5848350"/>
          </a:xfrm>
        </p:spPr>
        <p:txBody>
          <a:bodyPr/>
          <a:lstStyle>
            <a:lvl1pPr marL="0" indent="0">
              <a:buNone/>
              <a:defRPr sz="3840"/>
            </a:lvl1pPr>
            <a:lvl2pPr marL="548640" indent="0">
              <a:buNone/>
              <a:defRPr sz="3360"/>
            </a:lvl2pPr>
            <a:lvl3pPr marL="1097280" indent="0">
              <a:buNone/>
              <a:defRPr sz="2880"/>
            </a:lvl3pPr>
            <a:lvl4pPr marL="1645920" indent="0">
              <a:buNone/>
              <a:defRPr sz="2400"/>
            </a:lvl4pPr>
            <a:lvl5pPr marL="2194560" indent="0">
              <a:buNone/>
              <a:defRPr sz="2400"/>
            </a:lvl5pPr>
            <a:lvl6pPr marL="2743200" indent="0">
              <a:buNone/>
              <a:defRPr sz="2400"/>
            </a:lvl6pPr>
            <a:lvl7pPr marL="3291840" indent="0">
              <a:buNone/>
              <a:defRPr sz="2400"/>
            </a:lvl7pPr>
            <a:lvl8pPr marL="3840480" indent="0">
              <a:buNone/>
              <a:defRPr sz="2400"/>
            </a:lvl8pPr>
            <a:lvl9pPr marL="4389120" indent="0">
              <a:buNone/>
              <a:defRPr sz="24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2E573298-4853-6DB2-D7E6-D8D14093AE8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07746" y="2468880"/>
            <a:ext cx="4718684" cy="4573906"/>
          </a:xfrm>
        </p:spPr>
        <p:txBody>
          <a:bodyPr/>
          <a:lstStyle>
            <a:lvl1pPr marL="0" indent="0">
              <a:buNone/>
              <a:defRPr sz="1920"/>
            </a:lvl1pPr>
            <a:lvl2pPr marL="548640" indent="0">
              <a:buNone/>
              <a:defRPr sz="1680"/>
            </a:lvl2pPr>
            <a:lvl3pPr marL="1097280" indent="0">
              <a:buNone/>
              <a:defRPr sz="1440"/>
            </a:lvl3pPr>
            <a:lvl4pPr marL="1645920" indent="0">
              <a:buNone/>
              <a:defRPr sz="1200"/>
            </a:lvl4pPr>
            <a:lvl5pPr marL="2194560" indent="0">
              <a:buNone/>
              <a:defRPr sz="1200"/>
            </a:lvl5pPr>
            <a:lvl6pPr marL="2743200" indent="0">
              <a:buNone/>
              <a:defRPr sz="1200"/>
            </a:lvl6pPr>
            <a:lvl7pPr marL="3291840" indent="0">
              <a:buNone/>
              <a:defRPr sz="1200"/>
            </a:lvl7pPr>
            <a:lvl8pPr marL="3840480" indent="0">
              <a:buNone/>
              <a:defRPr sz="1200"/>
            </a:lvl8pPr>
            <a:lvl9pPr marL="4389120" indent="0">
              <a:buNone/>
              <a:defRPr sz="12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5D4AA930-F3FA-AAC5-2BE1-5AC3F495E4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54B234-4495-4668-B55A-0200CB0845CC}" type="datetimeFigureOut">
              <a:rPr lang="uk-UA" smtClean="0"/>
              <a:t>01.05.2025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D11004F1-5C53-BB65-26B2-F8C66D018F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DD90D26F-6FC3-4BB1-8894-B1F9338412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90917-2128-41AA-BB42-9D3B94742EE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24535799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01BB976-ACA8-8D61-9D93-C3567845BB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2A208A6E-E0A1-B450-A139-EEDDB23B38D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9F6A32E9-771D-56E6-D6B7-E4BFC074D7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54B234-4495-4668-B55A-0200CB0845CC}" type="datetimeFigureOut">
              <a:rPr lang="uk-UA" smtClean="0"/>
              <a:t>01.05.2025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53C7446-A5A2-6F2E-5331-FA46DAC467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4E62DB0B-1BC2-95B3-A289-581A9A6218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90917-2128-41AA-BB42-9D3B94742EE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78669343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5F8D777E-D56A-31F2-BE69-6BC027E2339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0469880" y="438150"/>
            <a:ext cx="3154680" cy="6974206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183416D2-4A1B-46E8-EB7E-D7F4989878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005840" y="438150"/>
            <a:ext cx="9281160" cy="6974206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8FE5344-4CC8-CEB5-CD1F-68C6B3D380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54B234-4495-4668-B55A-0200CB0845CC}" type="datetimeFigureOut">
              <a:rPr lang="uk-UA" smtClean="0"/>
              <a:t>01.05.2025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ECCFCAD3-2AAF-AB4D-26BD-E281A9B198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3B50305-41A2-52CB-A5BD-6361374A56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590917-2128-41AA-BB42-9D3B94742EE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78103448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8729302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4161198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4951549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8275849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375357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9349701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9157034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5006192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9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995820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03F5F79A-4554-1C4B-767D-EA6A043668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5840" y="438150"/>
            <a:ext cx="12618720" cy="159067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1977898B-AF21-1618-484F-E9D8DF7FF6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05840" y="2190750"/>
            <a:ext cx="12618720" cy="522160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900ED570-80E8-1F54-05D0-BE1E5465F57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005840" y="7627621"/>
            <a:ext cx="3291840" cy="4381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54B234-4495-4668-B55A-0200CB0845CC}" type="datetimeFigureOut">
              <a:rPr lang="uk-UA" smtClean="0"/>
              <a:t>01.05.2025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584983C4-F393-6FE6-589D-9856BA44F25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846320" y="7627621"/>
            <a:ext cx="4937760" cy="4381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99C97832-0994-32D3-21E8-21E8636BBF1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332720" y="7627621"/>
            <a:ext cx="3291840" cy="4381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590917-2128-41AA-BB42-9D3B94742EE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416405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  <p:sldLayoutId id="2147483672" r:id="rId13"/>
    <p:sldLayoutId id="2147483673" r:id="rId14"/>
    <p:sldLayoutId id="2147483674" r:id="rId15"/>
    <p:sldLayoutId id="2147483675" r:id="rId16"/>
    <p:sldLayoutId id="2147483676" r:id="rId17"/>
    <p:sldLayoutId id="2147483677" r:id="rId18"/>
    <p:sldLayoutId id="2147483678" r:id="rId19"/>
    <p:sldLayoutId id="2147483679" r:id="rId20"/>
  </p:sldLayoutIdLst>
  <p:hf sldNum="0" hdr="0" ftr="0" dt="0"/>
  <p:txStyles>
    <p:titleStyle>
      <a:lvl1pPr algn="l" defTabSz="1097280" rtl="0" eaLnBrk="1" latinLnBrk="0" hangingPunct="1">
        <a:lnSpc>
          <a:spcPct val="90000"/>
        </a:lnSpc>
        <a:spcBef>
          <a:spcPct val="0"/>
        </a:spcBef>
        <a:buNone/>
        <a:defRPr sz="528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74320" algn="l" defTabSz="1097280" rtl="0" eaLnBrk="1" latinLnBrk="0" hangingPunct="1">
        <a:lnSpc>
          <a:spcPct val="90000"/>
        </a:lnSpc>
        <a:spcBef>
          <a:spcPts val="12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88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4pPr>
      <a:lvl5pPr marL="246888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5pPr>
      <a:lvl6pPr marL="301752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6pPr>
      <a:lvl7pPr marL="356616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7pPr>
      <a:lvl8pPr marL="411480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8pPr>
      <a:lvl9pPr marL="466344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2pPr>
      <a:lvl3pPr marL="109728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3pPr>
      <a:lvl4pPr marL="164592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4pPr>
      <a:lvl5pPr marL="219456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5pPr>
      <a:lvl6pPr marL="274320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6pPr>
      <a:lvl7pPr marL="329184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7pPr>
      <a:lvl8pPr marL="384048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8pPr>
      <a:lvl9pPr marL="438912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12" Type="http://schemas.openxmlformats.org/officeDocument/2006/relationships/image" Target="../media/image2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1.png"/><Relationship Id="rId11" Type="http://schemas.openxmlformats.org/officeDocument/2006/relationships/image" Target="../media/image26.png"/><Relationship Id="rId5" Type="http://schemas.openxmlformats.org/officeDocument/2006/relationships/image" Target="../media/image20.png"/><Relationship Id="rId10" Type="http://schemas.openxmlformats.org/officeDocument/2006/relationships/image" Target="../media/image25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0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1302306"/>
            <a:ext cx="7556421" cy="212633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dirty="0">
                <a:solidFill>
                  <a:srgbClr val="272D45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Розкриття характеру Софійки у творі "Старий будинок"</a:t>
            </a:r>
            <a:endParaRPr lang="en-US" sz="4450" dirty="0"/>
          </a:p>
        </p:txBody>
      </p:sp>
      <p:sp>
        <p:nvSpPr>
          <p:cNvPr id="4" name="Text 1"/>
          <p:cNvSpPr/>
          <p:nvPr/>
        </p:nvSpPr>
        <p:spPr>
          <a:xfrm>
            <a:off x="793790" y="3768804"/>
            <a:ext cx="7556421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Сьогодні ми заглибимося у вивчення образу головної героїні твору Олександри Дорожовець "Старий будинок". Софійка - дівчинка, яка демонструє неймовірну стійкість у подоланні труднощів та цілеспрямованість у досягненні мети.</a:t>
            </a:r>
            <a:endParaRPr lang="en-US" sz="1750" dirty="0"/>
          </a:p>
        </p:txBody>
      </p:sp>
      <p:sp>
        <p:nvSpPr>
          <p:cNvPr id="5" name="Text 2"/>
          <p:cNvSpPr/>
          <p:nvPr/>
        </p:nvSpPr>
        <p:spPr>
          <a:xfrm>
            <a:off x="793790" y="5475565"/>
            <a:ext cx="7556421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На нашому уроці ми розкриємо позитивні риси характеру Софійки, проаналізуємо, як вона проявляє себе в різних ситуаціях, та дослідимо, які цінні життєві уроки ми можемо взяти для себе з її історії.</a:t>
            </a:r>
            <a:endParaRPr lang="en-US" sz="17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2835235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3459004"/>
            <a:ext cx="7320082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dirty="0">
                <a:solidFill>
                  <a:srgbClr val="272D45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Актуалізація опорних знань</a:t>
            </a:r>
            <a:endParaRPr lang="en-US" sz="4450" dirty="0"/>
          </a:p>
        </p:txBody>
      </p:sp>
      <p:sp>
        <p:nvSpPr>
          <p:cNvPr id="4" name="Shape 1"/>
          <p:cNvSpPr/>
          <p:nvPr/>
        </p:nvSpPr>
        <p:spPr>
          <a:xfrm>
            <a:off x="793790" y="4507944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DFECE9"/>
          </a:solidFill>
          <a:ln w="7620">
            <a:solidFill>
              <a:srgbClr val="C5D2CF"/>
            </a:solidFill>
            <a:prstDash val="solid"/>
          </a:ln>
        </p:spPr>
      </p:sp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8860" y="4550450"/>
            <a:ext cx="340162" cy="425291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1530906" y="4585811"/>
            <a:ext cx="3421499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2C3249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Чарівні перетворення в літературі</a:t>
            </a:r>
            <a:endParaRPr lang="en-US" sz="2200" dirty="0"/>
          </a:p>
        </p:txBody>
      </p:sp>
      <p:sp>
        <p:nvSpPr>
          <p:cNvPr id="7" name="Text 3"/>
          <p:cNvSpPr/>
          <p:nvPr/>
        </p:nvSpPr>
        <p:spPr>
          <a:xfrm>
            <a:off x="1530906" y="5430560"/>
            <a:ext cx="3421499" cy="217741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Пригадаємо твори про чарівні перетворення, які ви вже читали: "Попелюшка", "Спляча красуня", казки про перетворення тварин на людей.</a:t>
            </a:r>
            <a:endParaRPr lang="en-US" sz="1750" dirty="0"/>
          </a:p>
        </p:txBody>
      </p:sp>
      <p:sp>
        <p:nvSpPr>
          <p:cNvPr id="8" name="Shape 4"/>
          <p:cNvSpPr/>
          <p:nvPr/>
        </p:nvSpPr>
        <p:spPr>
          <a:xfrm>
            <a:off x="5235893" y="4507944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DFECE9"/>
          </a:solidFill>
          <a:ln w="7620">
            <a:solidFill>
              <a:srgbClr val="C5D2CF"/>
            </a:solidFill>
            <a:prstDash val="solid"/>
          </a:ln>
        </p:spPr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20963" y="4550450"/>
            <a:ext cx="340162" cy="425291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5973008" y="4585811"/>
            <a:ext cx="3180874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2C3249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Риси позитивних героїв</a:t>
            </a:r>
            <a:endParaRPr lang="en-US" sz="2200" dirty="0"/>
          </a:p>
        </p:txBody>
      </p:sp>
      <p:sp>
        <p:nvSpPr>
          <p:cNvPr id="11" name="Text 6"/>
          <p:cNvSpPr/>
          <p:nvPr/>
        </p:nvSpPr>
        <p:spPr>
          <a:xfrm>
            <a:off x="5973008" y="5076230"/>
            <a:ext cx="3421499" cy="18145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Доброта, чесність, сміливість, наполегливість, вірність, готовність допомогти – ці риси притаманні позитивним героям у багатьох творах.</a:t>
            </a:r>
            <a:endParaRPr lang="en-US" sz="1750" dirty="0"/>
          </a:p>
        </p:txBody>
      </p:sp>
      <p:sp>
        <p:nvSpPr>
          <p:cNvPr id="12" name="Shape 7"/>
          <p:cNvSpPr/>
          <p:nvPr/>
        </p:nvSpPr>
        <p:spPr>
          <a:xfrm>
            <a:off x="9677995" y="4507944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DFECE9"/>
          </a:solidFill>
          <a:ln w="7620">
            <a:solidFill>
              <a:srgbClr val="C5D2CF"/>
            </a:solidFill>
            <a:prstDash val="solid"/>
          </a:ln>
        </p:spPr>
      </p:sp>
      <p:pic>
        <p:nvPicPr>
          <p:cNvPr id="13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63065" y="4550450"/>
            <a:ext cx="340162" cy="425291"/>
          </a:xfrm>
          <a:prstGeom prst="rect">
            <a:avLst/>
          </a:prstGeom>
        </p:spPr>
      </p:pic>
      <p:sp>
        <p:nvSpPr>
          <p:cNvPr id="14" name="Text 8"/>
          <p:cNvSpPr/>
          <p:nvPr/>
        </p:nvSpPr>
        <p:spPr>
          <a:xfrm>
            <a:off x="10415111" y="4585811"/>
            <a:ext cx="3421499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2C3249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Стійкість і цілеспрямованість</a:t>
            </a:r>
            <a:endParaRPr lang="en-US" sz="2200" dirty="0"/>
          </a:p>
        </p:txBody>
      </p:sp>
      <p:sp>
        <p:nvSpPr>
          <p:cNvPr id="15" name="Text 9"/>
          <p:cNvSpPr/>
          <p:nvPr/>
        </p:nvSpPr>
        <p:spPr>
          <a:xfrm>
            <a:off x="10415111" y="5430560"/>
            <a:ext cx="3421499" cy="217741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Стійкість – здатність не здаватися перед труднощами. Цілеспрямованість – уміння ставити перед собою мету і наполегливо її досягати, незважаючи на перешкоди.</a:t>
            </a:r>
            <a:endParaRPr lang="en-US" sz="17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712119"/>
            <a:ext cx="8798481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dirty="0">
                <a:solidFill>
                  <a:srgbClr val="272D45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Мотивація навчальної діяльності</a:t>
            </a:r>
            <a:endParaRPr lang="en-US" sz="4450" dirty="0"/>
          </a:p>
        </p:txBody>
      </p:sp>
      <p:sp>
        <p:nvSpPr>
          <p:cNvPr id="3" name="Text 1"/>
          <p:cNvSpPr/>
          <p:nvPr/>
        </p:nvSpPr>
        <p:spPr>
          <a:xfrm>
            <a:off x="793790" y="2987873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272D45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Проблемні питання</a:t>
            </a:r>
            <a:endParaRPr lang="en-US" sz="2200" dirty="0"/>
          </a:p>
        </p:txBody>
      </p:sp>
      <p:sp>
        <p:nvSpPr>
          <p:cNvPr id="4" name="Text 2"/>
          <p:cNvSpPr/>
          <p:nvPr/>
        </p:nvSpPr>
        <p:spPr>
          <a:xfrm>
            <a:off x="793790" y="3569018"/>
            <a:ext cx="6244709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Чи завжди легко бути стійким і цілеспрямованим? Ні, часто потрібні великі зусилля, самодисципліна, підтримка інших.</a:t>
            </a:r>
            <a:endParaRPr lang="en-US" sz="1750" dirty="0"/>
          </a:p>
        </p:txBody>
      </p:sp>
      <p:sp>
        <p:nvSpPr>
          <p:cNvPr id="5" name="Text 3"/>
          <p:cNvSpPr/>
          <p:nvPr/>
        </p:nvSpPr>
        <p:spPr>
          <a:xfrm>
            <a:off x="793790" y="4861798"/>
            <a:ext cx="6244709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Чи допомагають ці риси характеру в житті? Так, вони допомагають досягати успіху, долати труднощі, будувати міцні стосунки.</a:t>
            </a:r>
            <a:endParaRPr lang="en-US" sz="1750" dirty="0"/>
          </a:p>
        </p:txBody>
      </p:sp>
      <p:sp>
        <p:nvSpPr>
          <p:cNvPr id="6" name="Text 4"/>
          <p:cNvSpPr/>
          <p:nvPr/>
        </p:nvSpPr>
        <p:spPr>
          <a:xfrm>
            <a:off x="7599521" y="2987873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272D45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Мета уроку</a:t>
            </a:r>
            <a:endParaRPr lang="en-US" sz="2200" dirty="0"/>
          </a:p>
        </p:txBody>
      </p:sp>
      <p:sp>
        <p:nvSpPr>
          <p:cNvPr id="7" name="Text 5"/>
          <p:cNvSpPr/>
          <p:nvPr/>
        </p:nvSpPr>
        <p:spPr>
          <a:xfrm>
            <a:off x="7599521" y="3569018"/>
            <a:ext cx="6244709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Сьогодні ми продовжимо знайомство з героїнею твору Олександри Дорожовець "Старий будинок" Софійкою та з'ясуємо, як вона проявляє стійкість і цілеспрямованість у складних обставинах.</a:t>
            </a:r>
            <a:endParaRPr lang="en-US" sz="1750" dirty="0"/>
          </a:p>
        </p:txBody>
      </p:sp>
      <p:sp>
        <p:nvSpPr>
          <p:cNvPr id="8" name="Text 6"/>
          <p:cNvSpPr/>
          <p:nvPr/>
        </p:nvSpPr>
        <p:spPr>
          <a:xfrm>
            <a:off x="7599521" y="5224701"/>
            <a:ext cx="6244709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Ми проаналізуємо її характер, вчинки та мотиви, щоб краще зрозуміти, як формуються важливі риси особистості.</a:t>
            </a:r>
            <a:endParaRPr lang="en-US" sz="17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24587" y="588645"/>
            <a:ext cx="6137434" cy="6591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150"/>
              </a:lnSpc>
              <a:buNone/>
            </a:pPr>
            <a:r>
              <a:rPr lang="en-US" sz="4150" dirty="0">
                <a:solidFill>
                  <a:srgbClr val="272D45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Повторення змісту твору</a:t>
            </a:r>
            <a:endParaRPr lang="en-US" sz="4150" dirty="0"/>
          </a:p>
        </p:txBody>
      </p:sp>
      <p:sp>
        <p:nvSpPr>
          <p:cNvPr id="4" name="Shape 1"/>
          <p:cNvSpPr/>
          <p:nvPr/>
        </p:nvSpPr>
        <p:spPr>
          <a:xfrm>
            <a:off x="6461760" y="1564124"/>
            <a:ext cx="22860" cy="6076712"/>
          </a:xfrm>
          <a:prstGeom prst="roundRect">
            <a:avLst>
              <a:gd name="adj" fmla="val 387511"/>
            </a:avLst>
          </a:prstGeom>
          <a:solidFill>
            <a:srgbClr val="C5D2CF"/>
          </a:solidFill>
          <a:ln/>
        </p:spPr>
      </p:sp>
      <p:sp>
        <p:nvSpPr>
          <p:cNvPr id="5" name="Shape 2"/>
          <p:cNvSpPr/>
          <p:nvPr/>
        </p:nvSpPr>
        <p:spPr>
          <a:xfrm>
            <a:off x="6676132" y="1789867"/>
            <a:ext cx="632698" cy="22860"/>
          </a:xfrm>
          <a:prstGeom prst="roundRect">
            <a:avLst>
              <a:gd name="adj" fmla="val 387511"/>
            </a:avLst>
          </a:prstGeom>
          <a:solidFill>
            <a:srgbClr val="C5D2CF"/>
          </a:solidFill>
          <a:ln/>
        </p:spPr>
      </p:sp>
      <p:sp>
        <p:nvSpPr>
          <p:cNvPr id="6" name="Shape 3"/>
          <p:cNvSpPr/>
          <p:nvPr/>
        </p:nvSpPr>
        <p:spPr>
          <a:xfrm>
            <a:off x="6224528" y="1564124"/>
            <a:ext cx="474464" cy="474464"/>
          </a:xfrm>
          <a:prstGeom prst="roundRect">
            <a:avLst>
              <a:gd name="adj" fmla="val 18671"/>
            </a:avLst>
          </a:prstGeom>
          <a:solidFill>
            <a:srgbClr val="DFECE9"/>
          </a:solidFill>
          <a:ln w="7620">
            <a:solidFill>
              <a:srgbClr val="C5D2CF"/>
            </a:solidFill>
            <a:prstDash val="solid"/>
          </a:ln>
        </p:spPr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03526" y="1603593"/>
            <a:ext cx="316349" cy="395407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7516416" y="1636514"/>
            <a:ext cx="3908703" cy="32944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2050" dirty="0">
                <a:solidFill>
                  <a:srgbClr val="2C3249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Знайомство зі старим будинком</a:t>
            </a:r>
            <a:endParaRPr lang="en-US" sz="2050" dirty="0"/>
          </a:p>
        </p:txBody>
      </p:sp>
      <p:sp>
        <p:nvSpPr>
          <p:cNvPr id="9" name="Text 5"/>
          <p:cNvSpPr/>
          <p:nvPr/>
        </p:nvSpPr>
        <p:spPr>
          <a:xfrm>
            <a:off x="7516416" y="2092404"/>
            <a:ext cx="6375797" cy="6746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650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Софійка з подругою Олесею йде Тихою вуличкою і бачить дивний старий будинок.</a:t>
            </a:r>
            <a:endParaRPr lang="en-US" sz="1650" dirty="0"/>
          </a:p>
        </p:txBody>
      </p:sp>
      <p:sp>
        <p:nvSpPr>
          <p:cNvPr id="10" name="Shape 6"/>
          <p:cNvSpPr/>
          <p:nvPr/>
        </p:nvSpPr>
        <p:spPr>
          <a:xfrm>
            <a:off x="6676132" y="3414474"/>
            <a:ext cx="632698" cy="22860"/>
          </a:xfrm>
          <a:prstGeom prst="roundRect">
            <a:avLst>
              <a:gd name="adj" fmla="val 387511"/>
            </a:avLst>
          </a:prstGeom>
          <a:solidFill>
            <a:srgbClr val="C5D2CF"/>
          </a:solidFill>
          <a:ln/>
        </p:spPr>
      </p:sp>
      <p:sp>
        <p:nvSpPr>
          <p:cNvPr id="11" name="Shape 7"/>
          <p:cNvSpPr/>
          <p:nvPr/>
        </p:nvSpPr>
        <p:spPr>
          <a:xfrm>
            <a:off x="6224528" y="3188732"/>
            <a:ext cx="474464" cy="474464"/>
          </a:xfrm>
          <a:prstGeom prst="roundRect">
            <a:avLst>
              <a:gd name="adj" fmla="val 18671"/>
            </a:avLst>
          </a:prstGeom>
          <a:solidFill>
            <a:srgbClr val="DFECE9"/>
          </a:solidFill>
          <a:ln w="7620">
            <a:solidFill>
              <a:srgbClr val="C5D2CF"/>
            </a:solidFill>
            <a:prstDash val="solid"/>
          </a:ln>
        </p:spPr>
      </p:sp>
      <p:pic>
        <p:nvPicPr>
          <p:cNvPr id="12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03526" y="3228201"/>
            <a:ext cx="316349" cy="395407"/>
          </a:xfrm>
          <a:prstGeom prst="rect">
            <a:avLst/>
          </a:prstGeom>
        </p:spPr>
      </p:pic>
      <p:sp>
        <p:nvSpPr>
          <p:cNvPr id="13" name="Text 8"/>
          <p:cNvSpPr/>
          <p:nvPr/>
        </p:nvSpPr>
        <p:spPr>
          <a:xfrm>
            <a:off x="7516416" y="3261122"/>
            <a:ext cx="2636401" cy="32944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2050" dirty="0">
                <a:solidFill>
                  <a:srgbClr val="2C3249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Зустріч з Іваном</a:t>
            </a:r>
            <a:endParaRPr lang="en-US" sz="2050" dirty="0"/>
          </a:p>
        </p:txBody>
      </p:sp>
      <p:sp>
        <p:nvSpPr>
          <p:cNvPr id="14" name="Text 9"/>
          <p:cNvSpPr/>
          <p:nvPr/>
        </p:nvSpPr>
        <p:spPr>
          <a:xfrm>
            <a:off x="7516416" y="3717012"/>
            <a:ext cx="6375797" cy="6746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650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Вона зустрічає там хлопчика Івана, який пригощає Софійку печивом із сонним зіллям.</a:t>
            </a:r>
            <a:endParaRPr lang="en-US" sz="1650" dirty="0"/>
          </a:p>
        </p:txBody>
      </p:sp>
      <p:sp>
        <p:nvSpPr>
          <p:cNvPr id="15" name="Shape 10"/>
          <p:cNvSpPr/>
          <p:nvPr/>
        </p:nvSpPr>
        <p:spPr>
          <a:xfrm>
            <a:off x="6676132" y="5039082"/>
            <a:ext cx="632698" cy="22860"/>
          </a:xfrm>
          <a:prstGeom prst="roundRect">
            <a:avLst>
              <a:gd name="adj" fmla="val 387511"/>
            </a:avLst>
          </a:prstGeom>
          <a:solidFill>
            <a:srgbClr val="C5D2CF"/>
          </a:solidFill>
          <a:ln/>
        </p:spPr>
      </p:sp>
      <p:sp>
        <p:nvSpPr>
          <p:cNvPr id="16" name="Shape 11"/>
          <p:cNvSpPr/>
          <p:nvPr/>
        </p:nvSpPr>
        <p:spPr>
          <a:xfrm>
            <a:off x="6224528" y="4813340"/>
            <a:ext cx="474464" cy="474464"/>
          </a:xfrm>
          <a:prstGeom prst="roundRect">
            <a:avLst>
              <a:gd name="adj" fmla="val 18671"/>
            </a:avLst>
          </a:prstGeom>
          <a:solidFill>
            <a:srgbClr val="DFECE9"/>
          </a:solidFill>
          <a:ln w="7620">
            <a:solidFill>
              <a:srgbClr val="C5D2CF"/>
            </a:solidFill>
            <a:prstDash val="solid"/>
          </a:ln>
        </p:spPr>
      </p:sp>
      <p:pic>
        <p:nvPicPr>
          <p:cNvPr id="17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03526" y="4852809"/>
            <a:ext cx="316349" cy="395407"/>
          </a:xfrm>
          <a:prstGeom prst="rect">
            <a:avLst/>
          </a:prstGeom>
        </p:spPr>
      </p:pic>
      <p:sp>
        <p:nvSpPr>
          <p:cNvPr id="18" name="Text 12"/>
          <p:cNvSpPr/>
          <p:nvPr/>
        </p:nvSpPr>
        <p:spPr>
          <a:xfrm>
            <a:off x="7516416" y="4885730"/>
            <a:ext cx="4051221" cy="32944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2050" dirty="0">
                <a:solidFill>
                  <a:srgbClr val="2C3249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Перетворення на Золоту Пташку</a:t>
            </a:r>
            <a:endParaRPr lang="en-US" sz="2050" dirty="0"/>
          </a:p>
        </p:txBody>
      </p:sp>
      <p:sp>
        <p:nvSpPr>
          <p:cNvPr id="19" name="Text 13"/>
          <p:cNvSpPr/>
          <p:nvPr/>
        </p:nvSpPr>
        <p:spPr>
          <a:xfrm>
            <a:off x="7516416" y="5341620"/>
            <a:ext cx="6375797" cy="6746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650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Дівчинка потрапляє в полон до Чорної Пані, перетворюється на Золоту Пташку і змушена доглядати за квітником.</a:t>
            </a:r>
            <a:endParaRPr lang="en-US" sz="1650" dirty="0"/>
          </a:p>
        </p:txBody>
      </p:sp>
      <p:sp>
        <p:nvSpPr>
          <p:cNvPr id="20" name="Shape 14"/>
          <p:cNvSpPr/>
          <p:nvPr/>
        </p:nvSpPr>
        <p:spPr>
          <a:xfrm>
            <a:off x="6676132" y="6663690"/>
            <a:ext cx="632698" cy="22860"/>
          </a:xfrm>
          <a:prstGeom prst="roundRect">
            <a:avLst>
              <a:gd name="adj" fmla="val 387511"/>
            </a:avLst>
          </a:prstGeom>
          <a:solidFill>
            <a:srgbClr val="C5D2CF"/>
          </a:solidFill>
          <a:ln/>
        </p:spPr>
      </p:sp>
      <p:sp>
        <p:nvSpPr>
          <p:cNvPr id="21" name="Shape 15"/>
          <p:cNvSpPr/>
          <p:nvPr/>
        </p:nvSpPr>
        <p:spPr>
          <a:xfrm>
            <a:off x="6224528" y="6437948"/>
            <a:ext cx="474464" cy="474464"/>
          </a:xfrm>
          <a:prstGeom prst="roundRect">
            <a:avLst>
              <a:gd name="adj" fmla="val 18671"/>
            </a:avLst>
          </a:prstGeom>
          <a:solidFill>
            <a:srgbClr val="DFECE9"/>
          </a:solidFill>
          <a:ln w="7620">
            <a:solidFill>
              <a:srgbClr val="C5D2CF"/>
            </a:solidFill>
            <a:prstDash val="solid"/>
          </a:ln>
        </p:spPr>
      </p:sp>
      <p:pic>
        <p:nvPicPr>
          <p:cNvPr id="22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03526" y="6477417"/>
            <a:ext cx="316349" cy="395407"/>
          </a:xfrm>
          <a:prstGeom prst="rect">
            <a:avLst/>
          </a:prstGeom>
        </p:spPr>
      </p:pic>
      <p:sp>
        <p:nvSpPr>
          <p:cNvPr id="23" name="Text 16"/>
          <p:cNvSpPr/>
          <p:nvPr/>
        </p:nvSpPr>
        <p:spPr>
          <a:xfrm>
            <a:off x="7516416" y="6510338"/>
            <a:ext cx="2636401" cy="32944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2050" dirty="0">
                <a:solidFill>
                  <a:srgbClr val="2C3249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Таємниця кімнати</a:t>
            </a:r>
            <a:endParaRPr lang="en-US" sz="2050" dirty="0"/>
          </a:p>
        </p:txBody>
      </p:sp>
      <p:sp>
        <p:nvSpPr>
          <p:cNvPr id="24" name="Text 17"/>
          <p:cNvSpPr/>
          <p:nvPr/>
        </p:nvSpPr>
        <p:spPr>
          <a:xfrm>
            <a:off x="7516416" y="6966228"/>
            <a:ext cx="6375797" cy="6746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650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Софійка дізнається про таємницю кімнати нагорі та розбиває чашку, що має важливі наслідки.</a:t>
            </a:r>
            <a:endParaRPr lang="en-US" sz="16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27051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57357" y="3301246"/>
            <a:ext cx="5617607" cy="676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300"/>
              </a:lnSpc>
              <a:buNone/>
            </a:pPr>
            <a:r>
              <a:rPr lang="en-US" sz="4250" dirty="0">
                <a:solidFill>
                  <a:srgbClr val="272D45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Аналіз образу Софійки</a:t>
            </a:r>
            <a:endParaRPr lang="en-US" sz="4250" dirty="0"/>
          </a:p>
        </p:txBody>
      </p:sp>
      <p:sp>
        <p:nvSpPr>
          <p:cNvPr id="4" name="Shape 1"/>
          <p:cNvSpPr/>
          <p:nvPr/>
        </p:nvSpPr>
        <p:spPr>
          <a:xfrm>
            <a:off x="757357" y="4302085"/>
            <a:ext cx="4227671" cy="3331369"/>
          </a:xfrm>
          <a:prstGeom prst="roundRect">
            <a:avLst>
              <a:gd name="adj" fmla="val 2728"/>
            </a:avLst>
          </a:prstGeom>
          <a:solidFill>
            <a:srgbClr val="DFECE9"/>
          </a:solidFill>
          <a:ln w="7620">
            <a:solidFill>
              <a:srgbClr val="C5D2CF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981313" y="4526042"/>
            <a:ext cx="2913340" cy="3381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2100" dirty="0">
                <a:solidFill>
                  <a:srgbClr val="2C3249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Ставлення до обіцянок</a:t>
            </a:r>
            <a:endParaRPr lang="en-US" sz="2100" dirty="0"/>
          </a:p>
        </p:txBody>
      </p:sp>
      <p:sp>
        <p:nvSpPr>
          <p:cNvPr id="6" name="Text 3"/>
          <p:cNvSpPr/>
          <p:nvPr/>
        </p:nvSpPr>
        <p:spPr>
          <a:xfrm>
            <a:off x="981313" y="4993958"/>
            <a:ext cx="3779758" cy="207740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1700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"Ти ж знаєш, що я пообіцяла бабусі ходити лише по Садовій". Софійка спочатку пам'ятає про обіцянку, але потім піддається вмовлянням Олесі, що свідчить про її деяку нерішучість.</a:t>
            </a:r>
            <a:endParaRPr lang="en-US" sz="1700" dirty="0"/>
          </a:p>
        </p:txBody>
      </p:sp>
      <p:sp>
        <p:nvSpPr>
          <p:cNvPr id="7" name="Shape 4"/>
          <p:cNvSpPr/>
          <p:nvPr/>
        </p:nvSpPr>
        <p:spPr>
          <a:xfrm>
            <a:off x="5201364" y="4302085"/>
            <a:ext cx="4227671" cy="3331369"/>
          </a:xfrm>
          <a:prstGeom prst="roundRect">
            <a:avLst>
              <a:gd name="adj" fmla="val 2728"/>
            </a:avLst>
          </a:prstGeom>
          <a:solidFill>
            <a:srgbClr val="DFECE9"/>
          </a:solidFill>
          <a:ln w="7620">
            <a:solidFill>
              <a:srgbClr val="C5D2CF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5425321" y="4526042"/>
            <a:ext cx="2705100" cy="3381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2100" dirty="0">
                <a:solidFill>
                  <a:srgbClr val="2C3249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Допитливість</a:t>
            </a:r>
            <a:endParaRPr lang="en-US" sz="2100" dirty="0"/>
          </a:p>
        </p:txBody>
      </p:sp>
      <p:sp>
        <p:nvSpPr>
          <p:cNvPr id="9" name="Text 6"/>
          <p:cNvSpPr/>
          <p:nvPr/>
        </p:nvSpPr>
        <p:spPr>
          <a:xfrm>
            <a:off x="5425321" y="4993958"/>
            <a:ext cx="3779758" cy="17311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1700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"Який гарний будинок!", "Ой, поглянь! Там хтось живе!" Софійка виявляє цікавість до старого будинку, хоче роздивитися його, помічає деталі.</a:t>
            </a:r>
            <a:endParaRPr lang="en-US" sz="1700" dirty="0"/>
          </a:p>
        </p:txBody>
      </p:sp>
      <p:sp>
        <p:nvSpPr>
          <p:cNvPr id="10" name="Shape 7"/>
          <p:cNvSpPr/>
          <p:nvPr/>
        </p:nvSpPr>
        <p:spPr>
          <a:xfrm>
            <a:off x="9645372" y="4302085"/>
            <a:ext cx="4227671" cy="3331369"/>
          </a:xfrm>
          <a:prstGeom prst="roundRect">
            <a:avLst>
              <a:gd name="adj" fmla="val 2728"/>
            </a:avLst>
          </a:prstGeom>
          <a:solidFill>
            <a:srgbClr val="DFECE9"/>
          </a:solidFill>
          <a:ln w="7620">
            <a:solidFill>
              <a:srgbClr val="C5D2CF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9869329" y="4526042"/>
            <a:ext cx="3779758" cy="67627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2100" dirty="0">
                <a:solidFill>
                  <a:srgbClr val="2C3249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Поведінка в складних ситуаціях</a:t>
            </a:r>
            <a:endParaRPr lang="en-US" sz="2100" dirty="0"/>
          </a:p>
        </p:txBody>
      </p:sp>
      <p:sp>
        <p:nvSpPr>
          <p:cNvPr id="12" name="Text 9"/>
          <p:cNvSpPr/>
          <p:nvPr/>
        </p:nvSpPr>
        <p:spPr>
          <a:xfrm>
            <a:off x="9869329" y="5332095"/>
            <a:ext cx="3779758" cy="207740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1700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"Я доглядатиму ваш квітник! Я прибиратиму будинок і чиститиму ваші черевики! Тільки зробіть мене знову людиною!" Спочатку вона лякається, але швидко орієнтується.</a:t>
            </a:r>
            <a:endParaRPr lang="en-US" sz="17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663059"/>
            <a:ext cx="995041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dirty="0">
                <a:solidFill>
                  <a:srgbClr val="272D45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Стійкість і цілеспрямованість Софійки</a:t>
            </a:r>
            <a:endParaRPr lang="en-US" sz="445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8348" y="1825466"/>
            <a:ext cx="2152055" cy="1306949"/>
          </a:xfrm>
          <a:prstGeom prst="rect">
            <a:avLst/>
          </a:prstGeom>
        </p:spPr>
      </p:pic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94892" y="2441496"/>
            <a:ext cx="318968" cy="398621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5357217" y="2052280"/>
            <a:ext cx="3067883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2C3249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Розгадування таємниці</a:t>
            </a:r>
            <a:endParaRPr lang="en-US" sz="2200" dirty="0"/>
          </a:p>
        </p:txBody>
      </p:sp>
      <p:sp>
        <p:nvSpPr>
          <p:cNvPr id="6" name="Text 2"/>
          <p:cNvSpPr/>
          <p:nvPr/>
        </p:nvSpPr>
        <p:spPr>
          <a:xfrm>
            <a:off x="5357217" y="2542699"/>
            <a:ext cx="5286018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Наважується порушити заборону заради істини</a:t>
            </a:r>
            <a:endParaRPr lang="en-US" sz="1750" dirty="0"/>
          </a:p>
        </p:txBody>
      </p:sp>
      <p:sp>
        <p:nvSpPr>
          <p:cNvPr id="7" name="Shape 3"/>
          <p:cNvSpPr/>
          <p:nvPr/>
        </p:nvSpPr>
        <p:spPr>
          <a:xfrm>
            <a:off x="5187077" y="3145512"/>
            <a:ext cx="8592860" cy="15240"/>
          </a:xfrm>
          <a:prstGeom prst="roundRect">
            <a:avLst>
              <a:gd name="adj" fmla="val 625116"/>
            </a:avLst>
          </a:prstGeom>
          <a:solidFill>
            <a:srgbClr val="C5D2CF"/>
          </a:solidFill>
          <a:ln/>
        </p:spPr>
      </p:sp>
      <p:pic>
        <p:nvPicPr>
          <p:cNvPr id="8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02381" y="3189089"/>
            <a:ext cx="4304109" cy="1306949"/>
          </a:xfrm>
          <a:prstGeom prst="rect">
            <a:avLst/>
          </a:prstGeom>
        </p:spPr>
      </p:pic>
      <p:pic>
        <p:nvPicPr>
          <p:cNvPr id="9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94892" y="3643193"/>
            <a:ext cx="318968" cy="398621"/>
          </a:xfrm>
          <a:prstGeom prst="rect">
            <a:avLst/>
          </a:prstGeom>
        </p:spPr>
      </p:pic>
      <p:sp>
        <p:nvSpPr>
          <p:cNvPr id="10" name="Text 4"/>
          <p:cNvSpPr/>
          <p:nvPr/>
        </p:nvSpPr>
        <p:spPr>
          <a:xfrm>
            <a:off x="6433304" y="3415903"/>
            <a:ext cx="3508891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2C3249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Щоденна праця в квітнику</a:t>
            </a:r>
            <a:endParaRPr lang="en-US" sz="2200" dirty="0"/>
          </a:p>
        </p:txBody>
      </p:sp>
      <p:sp>
        <p:nvSpPr>
          <p:cNvPr id="11" name="Text 5"/>
          <p:cNvSpPr/>
          <p:nvPr/>
        </p:nvSpPr>
        <p:spPr>
          <a:xfrm>
            <a:off x="6433304" y="3906322"/>
            <a:ext cx="5393531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Старанно виконує важку роботу попри труднощі</a:t>
            </a:r>
            <a:endParaRPr lang="en-US" sz="1750" dirty="0"/>
          </a:p>
        </p:txBody>
      </p:sp>
      <p:sp>
        <p:nvSpPr>
          <p:cNvPr id="12" name="Shape 6"/>
          <p:cNvSpPr/>
          <p:nvPr/>
        </p:nvSpPr>
        <p:spPr>
          <a:xfrm>
            <a:off x="6263164" y="4509135"/>
            <a:ext cx="7516773" cy="15240"/>
          </a:xfrm>
          <a:prstGeom prst="roundRect">
            <a:avLst>
              <a:gd name="adj" fmla="val 625116"/>
            </a:avLst>
          </a:prstGeom>
          <a:solidFill>
            <a:srgbClr val="C5D2CF"/>
          </a:solidFill>
          <a:ln/>
        </p:spPr>
      </p:sp>
      <p:pic>
        <p:nvPicPr>
          <p:cNvPr id="13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6294" y="4552712"/>
            <a:ext cx="6456164" cy="1306949"/>
          </a:xfrm>
          <a:prstGeom prst="rect">
            <a:avLst/>
          </a:prstGeom>
        </p:spPr>
      </p:pic>
      <p:pic>
        <p:nvPicPr>
          <p:cNvPr id="14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894773" y="5006816"/>
            <a:ext cx="318968" cy="398621"/>
          </a:xfrm>
          <a:prstGeom prst="rect">
            <a:avLst/>
          </a:prstGeom>
        </p:spPr>
      </p:pic>
      <p:sp>
        <p:nvSpPr>
          <p:cNvPr id="15" name="Text 7"/>
          <p:cNvSpPr/>
          <p:nvPr/>
        </p:nvSpPr>
        <p:spPr>
          <a:xfrm>
            <a:off x="7509272" y="4779526"/>
            <a:ext cx="42043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2C3249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Відповідальність за свої вчинки</a:t>
            </a:r>
            <a:endParaRPr lang="en-US" sz="2200" dirty="0"/>
          </a:p>
        </p:txBody>
      </p:sp>
      <p:sp>
        <p:nvSpPr>
          <p:cNvPr id="16" name="Text 8"/>
          <p:cNvSpPr/>
          <p:nvPr/>
        </p:nvSpPr>
        <p:spPr>
          <a:xfrm>
            <a:off x="7509272" y="5269944"/>
            <a:ext cx="4204335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Готова відповідати за свої рішення</a:t>
            </a:r>
            <a:endParaRPr lang="en-US" sz="1750" dirty="0"/>
          </a:p>
        </p:txBody>
      </p:sp>
      <p:sp>
        <p:nvSpPr>
          <p:cNvPr id="17" name="Text 9"/>
          <p:cNvSpPr/>
          <p:nvPr/>
        </p:nvSpPr>
        <p:spPr>
          <a:xfrm>
            <a:off x="793790" y="6114812"/>
            <a:ext cx="13042821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Софійка демонструє неабияку стійкість, щодня доглядаючи за квітником, незважаючи на труднощі. Це свідчить про її силу волі та відповідальність. Її цілеспрямованість проявляється у прагненні розгадати таємницю кімнати нагорі: "Софійці забороняли відчиняти загадкові двері, за якими часто зникав Іван. Одного разу дівчинка вирішила скористатися нагодою, щоб про все дізнатися."</a:t>
            </a:r>
            <a:endParaRPr lang="en-US" sz="17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251109"/>
            <a:ext cx="6432233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dirty="0">
                <a:solidFill>
                  <a:srgbClr val="272D45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Характеристика Софійки</a:t>
            </a:r>
            <a:endParaRPr lang="en-US" sz="4450" dirty="0"/>
          </a:p>
        </p:txBody>
      </p:sp>
      <p:sp>
        <p:nvSpPr>
          <p:cNvPr id="3" name="Text 1"/>
          <p:cNvSpPr/>
          <p:nvPr/>
        </p:nvSpPr>
        <p:spPr>
          <a:xfrm>
            <a:off x="2197418" y="2861548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ts val="2750"/>
              </a:lnSpc>
              <a:buNone/>
            </a:pPr>
            <a:r>
              <a:rPr lang="en-US" sz="2200" dirty="0">
                <a:solidFill>
                  <a:srgbClr val="2C3249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Допитлива</a:t>
            </a:r>
            <a:endParaRPr lang="en-US" sz="2200" dirty="0"/>
          </a:p>
        </p:txBody>
      </p:sp>
      <p:sp>
        <p:nvSpPr>
          <p:cNvPr id="4" name="Text 2"/>
          <p:cNvSpPr/>
          <p:nvPr/>
        </p:nvSpPr>
        <p:spPr>
          <a:xfrm>
            <a:off x="793790" y="3351967"/>
            <a:ext cx="4238863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>
              <a:lnSpc>
                <a:spcPts val="2850"/>
              </a:lnSpc>
              <a:buNone/>
            </a:pPr>
            <a:r>
              <a:rPr lang="en-US" sz="1750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Цікавиться новим, помічає деталі, прагне дізнатися більше</a:t>
            </a:r>
            <a:endParaRPr lang="en-US" sz="1750" dirty="0"/>
          </a:p>
        </p:txBody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32653" y="2413516"/>
            <a:ext cx="4564975" cy="4564975"/>
          </a:xfrm>
          <a:prstGeom prst="rect">
            <a:avLst/>
          </a:prstGeom>
        </p:spPr>
      </p:pic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04585" y="3805714"/>
            <a:ext cx="318968" cy="398621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9597628" y="2452807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2C3249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Добра</a:t>
            </a:r>
            <a:endParaRPr lang="en-US" sz="2200" dirty="0"/>
          </a:p>
        </p:txBody>
      </p:sp>
      <p:sp>
        <p:nvSpPr>
          <p:cNvPr id="8" name="Text 4"/>
          <p:cNvSpPr/>
          <p:nvPr/>
        </p:nvSpPr>
        <p:spPr>
          <a:xfrm>
            <a:off x="9597628" y="2943225"/>
            <a:ext cx="4238982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Співчутлива, готова допомогти, турботлива</a:t>
            </a:r>
            <a:endParaRPr lang="en-US" sz="1750" dirty="0"/>
          </a:p>
        </p:txBody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32653" y="2413516"/>
            <a:ext cx="4564975" cy="4564975"/>
          </a:xfrm>
          <a:prstGeom prst="rect">
            <a:avLst/>
          </a:prstGeom>
        </p:spPr>
      </p:pic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18797" y="3378637"/>
            <a:ext cx="318968" cy="398621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10051256" y="4087773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2C3249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Стійка</a:t>
            </a:r>
            <a:endParaRPr lang="en-US" sz="2200" dirty="0"/>
          </a:p>
        </p:txBody>
      </p:sp>
      <p:sp>
        <p:nvSpPr>
          <p:cNvPr id="12" name="Text 6"/>
          <p:cNvSpPr/>
          <p:nvPr/>
        </p:nvSpPr>
        <p:spPr>
          <a:xfrm>
            <a:off x="10051256" y="4578191"/>
            <a:ext cx="3785354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Не здається перед труднощами, витримує випробування</a:t>
            </a:r>
            <a:endParaRPr lang="en-US" sz="1750" dirty="0"/>
          </a:p>
        </p:txBody>
      </p:sp>
      <p:pic>
        <p:nvPicPr>
          <p:cNvPr id="13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32653" y="2413516"/>
            <a:ext cx="4564975" cy="4564975"/>
          </a:xfrm>
          <a:prstGeom prst="rect">
            <a:avLst/>
          </a:prstGeom>
        </p:spPr>
      </p:pic>
      <p:pic>
        <p:nvPicPr>
          <p:cNvPr id="14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331041" y="4496633"/>
            <a:ext cx="318968" cy="398621"/>
          </a:xfrm>
          <a:prstGeom prst="rect">
            <a:avLst/>
          </a:prstGeom>
        </p:spPr>
      </p:pic>
      <p:sp>
        <p:nvSpPr>
          <p:cNvPr id="15" name="Text 7"/>
          <p:cNvSpPr/>
          <p:nvPr/>
        </p:nvSpPr>
        <p:spPr>
          <a:xfrm>
            <a:off x="9597628" y="5722858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2C3249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Цілеспрямована</a:t>
            </a:r>
            <a:endParaRPr lang="en-US" sz="2200" dirty="0"/>
          </a:p>
        </p:txBody>
      </p:sp>
      <p:sp>
        <p:nvSpPr>
          <p:cNvPr id="16" name="Text 8"/>
          <p:cNvSpPr/>
          <p:nvPr/>
        </p:nvSpPr>
        <p:spPr>
          <a:xfrm>
            <a:off x="9597628" y="6213277"/>
            <a:ext cx="4238982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Наполегливо досягає поставленої мети</a:t>
            </a:r>
            <a:endParaRPr lang="en-US" sz="1750" dirty="0"/>
          </a:p>
        </p:txBody>
      </p:sp>
      <p:pic>
        <p:nvPicPr>
          <p:cNvPr id="17" name="Image 6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032653" y="2413516"/>
            <a:ext cx="4564975" cy="4564975"/>
          </a:xfrm>
          <a:prstGeom prst="rect">
            <a:avLst/>
          </a:prstGeom>
        </p:spPr>
      </p:pic>
      <p:pic>
        <p:nvPicPr>
          <p:cNvPr id="18" name="Image 7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518797" y="5614630"/>
            <a:ext cx="318968" cy="398621"/>
          </a:xfrm>
          <a:prstGeom prst="rect">
            <a:avLst/>
          </a:prstGeom>
        </p:spPr>
      </p:pic>
      <p:sp>
        <p:nvSpPr>
          <p:cNvPr id="19" name="Text 9"/>
          <p:cNvSpPr/>
          <p:nvPr/>
        </p:nvSpPr>
        <p:spPr>
          <a:xfrm>
            <a:off x="2197418" y="5314117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ts val="2750"/>
              </a:lnSpc>
              <a:buNone/>
            </a:pPr>
            <a:r>
              <a:rPr lang="en-US" sz="2200" dirty="0">
                <a:solidFill>
                  <a:srgbClr val="2C3249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Смілива</a:t>
            </a:r>
            <a:endParaRPr lang="en-US" sz="2200" dirty="0"/>
          </a:p>
        </p:txBody>
      </p:sp>
      <p:sp>
        <p:nvSpPr>
          <p:cNvPr id="20" name="Text 10"/>
          <p:cNvSpPr/>
          <p:nvPr/>
        </p:nvSpPr>
        <p:spPr>
          <a:xfrm>
            <a:off x="793790" y="5804535"/>
            <a:ext cx="4238863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>
              <a:lnSpc>
                <a:spcPts val="2850"/>
              </a:lnSpc>
              <a:buNone/>
            </a:pPr>
            <a:r>
              <a:rPr lang="en-US" sz="1750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Не боїться ризикувати заради важливої мети</a:t>
            </a:r>
            <a:endParaRPr lang="en-US" sz="1750" dirty="0"/>
          </a:p>
        </p:txBody>
      </p:sp>
      <p:pic>
        <p:nvPicPr>
          <p:cNvPr id="21" name="Image 8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032653" y="2413516"/>
            <a:ext cx="4564975" cy="4564975"/>
          </a:xfrm>
          <a:prstGeom prst="rect">
            <a:avLst/>
          </a:prstGeom>
        </p:spPr>
      </p:pic>
      <p:pic>
        <p:nvPicPr>
          <p:cNvPr id="22" name="Image 9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204585" y="5187553"/>
            <a:ext cx="318968" cy="398621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87241" y="618530"/>
            <a:ext cx="5623798" cy="70282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00"/>
              </a:lnSpc>
              <a:buNone/>
            </a:pPr>
            <a:r>
              <a:rPr lang="en-US" sz="4400" dirty="0">
                <a:solidFill>
                  <a:srgbClr val="272D45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Робота в групах</a:t>
            </a:r>
            <a:endParaRPr lang="en-US" sz="44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7241" y="1771174"/>
            <a:ext cx="4164568" cy="2573893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787241" y="4626173"/>
            <a:ext cx="3845600" cy="35147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2C3249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Група 1: "Поради" для Софійки</a:t>
            </a:r>
            <a:endParaRPr lang="en-US" sz="2200" dirty="0"/>
          </a:p>
        </p:txBody>
      </p:sp>
      <p:sp>
        <p:nvSpPr>
          <p:cNvPr id="5" name="Text 2"/>
          <p:cNvSpPr/>
          <p:nvPr/>
        </p:nvSpPr>
        <p:spPr>
          <a:xfrm>
            <a:off x="787241" y="5112544"/>
            <a:ext cx="4164568" cy="25186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1750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Створення порад для героїні, як зберегти стійкість у складних ситуаціях: пам'ятати про свою мету, не боятися просити допомоги, вірити у свої сили, не здаватися після першої невдачі, шукати позитивні моменти навіть у складних ситуаціях.</a:t>
            </a:r>
            <a:endParaRPr lang="en-US" sz="1750" dirty="0"/>
          </a:p>
        </p:txBody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32916" y="1771174"/>
            <a:ext cx="4164568" cy="2573893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5232916" y="4626173"/>
            <a:ext cx="3483888" cy="35147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2C3249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Група 2: "Портрет" Софійки</a:t>
            </a:r>
            <a:endParaRPr lang="en-US" sz="2200" dirty="0"/>
          </a:p>
        </p:txBody>
      </p:sp>
      <p:sp>
        <p:nvSpPr>
          <p:cNvPr id="8" name="Text 4"/>
          <p:cNvSpPr/>
          <p:nvPr/>
        </p:nvSpPr>
        <p:spPr>
          <a:xfrm>
            <a:off x="5232916" y="5112544"/>
            <a:ext cx="4164568" cy="179903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1750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Створення візуального портрету героїні з використанням цитат з тексту та власних малюнків, що відображають її зовнішність та внутрішній світ.</a:t>
            </a:r>
            <a:endParaRPr lang="en-US" sz="1750" dirty="0"/>
          </a:p>
        </p:txBody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78591" y="1771174"/>
            <a:ext cx="4164568" cy="2573893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9678591" y="4626173"/>
            <a:ext cx="3903226" cy="35147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2C3249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Група 3: Інсценування епізоду</a:t>
            </a:r>
            <a:endParaRPr lang="en-US" sz="2200" dirty="0"/>
          </a:p>
        </p:txBody>
      </p:sp>
      <p:sp>
        <p:nvSpPr>
          <p:cNvPr id="11" name="Text 6"/>
          <p:cNvSpPr/>
          <p:nvPr/>
        </p:nvSpPr>
        <p:spPr>
          <a:xfrm>
            <a:off x="9678591" y="5112544"/>
            <a:ext cx="4164568" cy="14392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1750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Драматизація одного з епізодів, що розкривають характер Софійки: зустріч з Іваном, перетворення на пташку або розмова з Чорною Пані.</a:t>
            </a:r>
            <a:endParaRPr lang="en-US" sz="17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80098" y="614243"/>
            <a:ext cx="8068032" cy="69651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450"/>
              </a:lnSpc>
              <a:buNone/>
            </a:pPr>
            <a:r>
              <a:rPr lang="en-US" sz="4350" dirty="0">
                <a:solidFill>
                  <a:srgbClr val="272D45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Підсумки та домашнє завдання</a:t>
            </a:r>
            <a:endParaRPr lang="en-US" sz="4350" dirty="0"/>
          </a:p>
        </p:txBody>
      </p:sp>
      <p:sp>
        <p:nvSpPr>
          <p:cNvPr id="3" name="Shape 1"/>
          <p:cNvSpPr/>
          <p:nvPr/>
        </p:nvSpPr>
        <p:spPr>
          <a:xfrm>
            <a:off x="780098" y="1756529"/>
            <a:ext cx="2178248" cy="1640919"/>
          </a:xfrm>
          <a:prstGeom prst="roundRect">
            <a:avLst>
              <a:gd name="adj" fmla="val 5705"/>
            </a:avLst>
          </a:prstGeom>
          <a:solidFill>
            <a:srgbClr val="DFECE9"/>
          </a:solidFill>
          <a:ln w="7620">
            <a:solidFill>
              <a:srgbClr val="C5D2CF"/>
            </a:solidFill>
            <a:prstDash val="solid"/>
          </a:ln>
        </p:spPr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2476" y="2381131"/>
            <a:ext cx="313373" cy="391716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3181231" y="1979414"/>
            <a:ext cx="2786301" cy="3482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150" dirty="0">
                <a:solidFill>
                  <a:srgbClr val="2C3249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Підсумкова бесіда</a:t>
            </a:r>
            <a:endParaRPr lang="en-US" sz="2150" dirty="0"/>
          </a:p>
        </p:txBody>
      </p:sp>
      <p:sp>
        <p:nvSpPr>
          <p:cNvPr id="6" name="Text 3"/>
          <p:cNvSpPr/>
          <p:nvPr/>
        </p:nvSpPr>
        <p:spPr>
          <a:xfrm>
            <a:off x="3181231" y="2461379"/>
            <a:ext cx="10446187" cy="71318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1750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Які риси характеру Софійки вам найбільше сподобалися? Чого ми можемо навчитися у Софійки? Як стійкість і цілеспрямованість допомагають людині в житті?</a:t>
            </a:r>
            <a:endParaRPr lang="en-US" sz="1750" dirty="0"/>
          </a:p>
        </p:txBody>
      </p:sp>
      <p:sp>
        <p:nvSpPr>
          <p:cNvPr id="7" name="Shape 4"/>
          <p:cNvSpPr/>
          <p:nvPr/>
        </p:nvSpPr>
        <p:spPr>
          <a:xfrm>
            <a:off x="3069788" y="3382208"/>
            <a:ext cx="10669072" cy="15240"/>
          </a:xfrm>
          <a:prstGeom prst="roundRect">
            <a:avLst>
              <a:gd name="adj" fmla="val 614310"/>
            </a:avLst>
          </a:prstGeom>
          <a:solidFill>
            <a:srgbClr val="C5D2CF"/>
          </a:solidFill>
          <a:ln/>
        </p:spPr>
      </p:sp>
      <p:sp>
        <p:nvSpPr>
          <p:cNvPr id="8" name="Shape 5"/>
          <p:cNvSpPr/>
          <p:nvPr/>
        </p:nvSpPr>
        <p:spPr>
          <a:xfrm>
            <a:off x="780098" y="3508891"/>
            <a:ext cx="4356616" cy="1640919"/>
          </a:xfrm>
          <a:prstGeom prst="roundRect">
            <a:avLst>
              <a:gd name="adj" fmla="val 5705"/>
            </a:avLst>
          </a:prstGeom>
          <a:solidFill>
            <a:srgbClr val="DFECE9"/>
          </a:solidFill>
          <a:ln w="7620">
            <a:solidFill>
              <a:srgbClr val="C5D2CF"/>
            </a:solidFill>
            <a:prstDash val="solid"/>
          </a:ln>
        </p:spPr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01660" y="4133493"/>
            <a:ext cx="313373" cy="391716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5359598" y="3731776"/>
            <a:ext cx="2786301" cy="3482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150" dirty="0">
                <a:solidFill>
                  <a:srgbClr val="2C3249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Творче завдання</a:t>
            </a:r>
            <a:endParaRPr lang="en-US" sz="2150" dirty="0"/>
          </a:p>
        </p:txBody>
      </p:sp>
      <p:sp>
        <p:nvSpPr>
          <p:cNvPr id="11" name="Text 7"/>
          <p:cNvSpPr/>
          <p:nvPr/>
        </p:nvSpPr>
        <p:spPr>
          <a:xfrm>
            <a:off x="5359598" y="4213741"/>
            <a:ext cx="8267819" cy="71318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1750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Написати лист Софійці, скласти сенкан до слова "Софійка" або намалювати ілюстрацію до епізоду, який найбільше запам'ятався.</a:t>
            </a:r>
            <a:endParaRPr lang="en-US" sz="1750" dirty="0"/>
          </a:p>
        </p:txBody>
      </p:sp>
      <p:sp>
        <p:nvSpPr>
          <p:cNvPr id="12" name="Shape 8"/>
          <p:cNvSpPr/>
          <p:nvPr/>
        </p:nvSpPr>
        <p:spPr>
          <a:xfrm>
            <a:off x="5248156" y="5134570"/>
            <a:ext cx="8490704" cy="15240"/>
          </a:xfrm>
          <a:prstGeom prst="roundRect">
            <a:avLst>
              <a:gd name="adj" fmla="val 614310"/>
            </a:avLst>
          </a:prstGeom>
          <a:solidFill>
            <a:srgbClr val="C5D2CF"/>
          </a:solidFill>
          <a:ln/>
        </p:spPr>
      </p:sp>
      <p:sp>
        <p:nvSpPr>
          <p:cNvPr id="13" name="Shape 9"/>
          <p:cNvSpPr/>
          <p:nvPr/>
        </p:nvSpPr>
        <p:spPr>
          <a:xfrm>
            <a:off x="780098" y="5261253"/>
            <a:ext cx="6535103" cy="2354104"/>
          </a:xfrm>
          <a:prstGeom prst="roundRect">
            <a:avLst>
              <a:gd name="adj" fmla="val 3977"/>
            </a:avLst>
          </a:prstGeom>
          <a:solidFill>
            <a:srgbClr val="DFECE9"/>
          </a:solidFill>
          <a:ln w="7620">
            <a:solidFill>
              <a:srgbClr val="C5D2CF"/>
            </a:solidFill>
            <a:prstDash val="solid"/>
          </a:ln>
        </p:spPr>
      </p:sp>
      <p:pic>
        <p:nvPicPr>
          <p:cNvPr id="1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90962" y="6242447"/>
            <a:ext cx="313373" cy="391716"/>
          </a:xfrm>
          <a:prstGeom prst="rect">
            <a:avLst/>
          </a:prstGeom>
        </p:spPr>
      </p:pic>
      <p:sp>
        <p:nvSpPr>
          <p:cNvPr id="15" name="Text 10"/>
          <p:cNvSpPr/>
          <p:nvPr/>
        </p:nvSpPr>
        <p:spPr>
          <a:xfrm>
            <a:off x="7538085" y="5484138"/>
            <a:ext cx="2786301" cy="3482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150" dirty="0">
                <a:solidFill>
                  <a:srgbClr val="2C3249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Домашнє завдання</a:t>
            </a:r>
            <a:endParaRPr lang="en-US" sz="2150" dirty="0"/>
          </a:p>
        </p:txBody>
      </p:sp>
      <p:sp>
        <p:nvSpPr>
          <p:cNvPr id="16" name="Text 11"/>
          <p:cNvSpPr/>
          <p:nvPr/>
        </p:nvSpPr>
        <p:spPr>
          <a:xfrm>
            <a:off x="7538085" y="5966103"/>
            <a:ext cx="6089333" cy="14263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1750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Підготувати цитатну характеристику інших персонажів твору (Івана, Чорної Пані, Федора) або написати невелике есе на тему "Риси характеру, які допомагають долати труднощі".</a:t>
            </a:r>
            <a:endParaRPr lang="en-US" sz="175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</TotalTime>
  <Words>760</Words>
  <Application>Microsoft Office PowerPoint</Application>
  <PresentationFormat>Довільний</PresentationFormat>
  <Paragraphs>75</Paragraphs>
  <Slides>9</Slides>
  <Notes>9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9</vt:i4>
      </vt:variant>
    </vt:vector>
  </HeadingPairs>
  <TitlesOfParts>
    <vt:vector size="15" baseType="lpstr">
      <vt:lpstr>Kanit Light</vt:lpstr>
      <vt:lpstr>Calibri Light</vt:lpstr>
      <vt:lpstr>Arial</vt:lpstr>
      <vt:lpstr>Calibri</vt:lpstr>
      <vt:lpstr>Martel Sans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Юлія Лісова</cp:lastModifiedBy>
  <cp:revision>2</cp:revision>
  <dcterms:created xsi:type="dcterms:W3CDTF">2025-05-01T18:08:48Z</dcterms:created>
  <dcterms:modified xsi:type="dcterms:W3CDTF">2025-05-01T18:34:34Z</dcterms:modified>
</cp:coreProperties>
</file>