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58" r:id="rId12"/>
    <p:sldId id="269" r:id="rId13"/>
    <p:sldId id="27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3" d="100"/>
          <a:sy n="93" d="100"/>
        </p:scale>
        <p:origin x="-1138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FDB88-C985-44AB-82DF-E5BBFB38D442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05528-0B55-4964-B548-6F4F11BD2E0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1612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FDB88-C985-44AB-82DF-E5BBFB38D442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05528-0B55-4964-B548-6F4F11BD2E0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0981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FDB88-C985-44AB-82DF-E5BBFB38D442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05528-0B55-4964-B548-6F4F11BD2E0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26926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FDB88-C985-44AB-82DF-E5BBFB38D442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05528-0B55-4964-B548-6F4F11BD2E0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3312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FDB88-C985-44AB-82DF-E5BBFB38D442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05528-0B55-4964-B548-6F4F11BD2E0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9966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FDB88-C985-44AB-82DF-E5BBFB38D442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05528-0B55-4964-B548-6F4F11BD2E0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990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FDB88-C985-44AB-82DF-E5BBFB38D442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05528-0B55-4964-B548-6F4F11BD2E0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7506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FDB88-C985-44AB-82DF-E5BBFB38D442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05528-0B55-4964-B548-6F4F11BD2E0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6429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FDB88-C985-44AB-82DF-E5BBFB38D442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05528-0B55-4964-B548-6F4F11BD2E0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1869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FDB88-C985-44AB-82DF-E5BBFB38D442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05528-0B55-4964-B548-6F4F11BD2E0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8027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FDB88-C985-44AB-82DF-E5BBFB38D442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705528-0B55-4964-B548-6F4F11BD2E0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67734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FDB88-C985-44AB-82DF-E5BBFB38D442}" type="datetimeFigureOut">
              <a:rPr lang="uk-UA" smtClean="0"/>
              <a:t>30.11.2023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705528-0B55-4964-B548-6F4F11BD2E0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90951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1700809"/>
            <a:ext cx="7488832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C000"/>
                </a:solidFill>
                <a:effectLst/>
                <a:latin typeface="Times New Roman"/>
                <a:ea typeface="Calibri"/>
              </a:rPr>
              <a:t>Образ Наталки як уособлення кращих рис української жінки</a:t>
            </a:r>
          </a:p>
          <a:p>
            <a:endParaRPr lang="uk-UA" i="1" dirty="0">
              <a:latin typeface="Times New Roman"/>
              <a:ea typeface="Calibri"/>
            </a:endParaRPr>
          </a:p>
          <a:p>
            <a:endParaRPr lang="uk-UA" i="1" dirty="0" smtClean="0">
              <a:latin typeface="Times New Roman"/>
              <a:ea typeface="Calibri"/>
            </a:endParaRPr>
          </a:p>
          <a:p>
            <a:endParaRPr lang="uk-UA" i="1" dirty="0">
              <a:latin typeface="Times New Roman"/>
              <a:ea typeface="Calibri"/>
            </a:endParaRPr>
          </a:p>
          <a:p>
            <a:endParaRPr lang="uk-UA" i="1" dirty="0" smtClean="0">
              <a:latin typeface="Times New Roman"/>
              <a:ea typeface="Calibri"/>
            </a:endParaRPr>
          </a:p>
          <a:p>
            <a:pPr algn="ctr"/>
            <a:endParaRPr lang="uk-UA" sz="1600" i="1" dirty="0" smtClean="0">
              <a:latin typeface="Times New Roman"/>
              <a:ea typeface="Calibri"/>
            </a:endParaRPr>
          </a:p>
          <a:p>
            <a:pPr algn="ctr"/>
            <a:endParaRPr lang="uk-UA" sz="1600" i="1" dirty="0">
              <a:latin typeface="Times New Roman"/>
              <a:ea typeface="Calibri"/>
            </a:endParaRPr>
          </a:p>
          <a:p>
            <a:pPr algn="ctr"/>
            <a:r>
              <a:rPr lang="uk-UA" sz="1600" i="1" dirty="0" smtClean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</a:rPr>
              <a:t>Кондратюк Людмила Олександрівна</a:t>
            </a:r>
            <a:endParaRPr lang="uk-UA" sz="1600" i="1" dirty="0">
              <a:solidFill>
                <a:schemeClr val="accent2">
                  <a:lumMod val="75000"/>
                </a:schemeClr>
              </a:solidFill>
              <a:latin typeface="Times New Roman"/>
              <a:ea typeface="Calibri"/>
            </a:endParaRPr>
          </a:p>
          <a:p>
            <a:pPr algn="ctr"/>
            <a:r>
              <a:rPr lang="uk-UA" sz="1600" i="1" dirty="0" smtClean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</a:rPr>
              <a:t>Вчитель української мови та літератури</a:t>
            </a:r>
          </a:p>
          <a:p>
            <a:pPr algn="ctr"/>
            <a:r>
              <a:rPr lang="uk-UA" sz="1600" i="1" dirty="0" smtClean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</a:rPr>
              <a:t>Вечірньої (змінної) школи № 20 м. Києва</a:t>
            </a:r>
          </a:p>
          <a:p>
            <a:pPr algn="ctr"/>
            <a:endParaRPr lang="uk-UA" sz="1600" i="1" dirty="0" smtClean="0">
              <a:latin typeface="Times New Roman"/>
              <a:ea typeface="Calibri"/>
            </a:endParaRPr>
          </a:p>
          <a:p>
            <a:endParaRPr lang="uk-UA" i="1" dirty="0">
              <a:latin typeface="Times New Roman"/>
              <a:ea typeface="Calibri"/>
            </a:endParaRPr>
          </a:p>
          <a:p>
            <a:endParaRPr lang="uk-UA" i="1" dirty="0" smtClean="0">
              <a:latin typeface="Times New Roman"/>
              <a:ea typeface="Calibri"/>
            </a:endParaRPr>
          </a:p>
          <a:p>
            <a:endParaRPr lang="uk-UA" i="1" dirty="0">
              <a:latin typeface="Times New Roman"/>
              <a:ea typeface="Calibri"/>
            </a:endParaRPr>
          </a:p>
          <a:p>
            <a:endParaRPr lang="uk-UA" i="1" dirty="0" smtClean="0">
              <a:latin typeface="Times New Roman"/>
              <a:ea typeface="Calibri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5956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851920" y="2420888"/>
            <a:ext cx="496855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Епіграф до уроку</a:t>
            </a:r>
            <a:r>
              <a:rPr lang="uk-UA" sz="2400" b="1" dirty="0" smtClean="0">
                <a:latin typeface="Times New Roman"/>
                <a:ea typeface="Calibri"/>
                <a:cs typeface="Times New Roman"/>
              </a:rPr>
              <a:t>:</a:t>
            </a:r>
          </a:p>
          <a:p>
            <a:pPr algn="ctr">
              <a:spcAft>
                <a:spcPts val="0"/>
              </a:spcAft>
            </a:pPr>
            <a:endParaRPr lang="uk-UA" sz="2400" b="1" dirty="0" smtClean="0"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400" b="1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400" b="1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«Наталка Полтавка» - праматір українського    народного театру</a:t>
            </a:r>
            <a:r>
              <a:rPr lang="uk-UA" sz="2400" i="1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                                                        </a:t>
            </a:r>
          </a:p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  І. Карпенко-Карий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2392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4038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0"/>
            <a:ext cx="8640960" cy="6106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Тестування:</a:t>
            </a:r>
            <a:endParaRPr lang="ru-RU" sz="1400" dirty="0"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«Наталка Полтавка» - це…</a:t>
            </a:r>
            <a:endParaRPr lang="ru-RU" sz="12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          А перший історичний твір;                   </a:t>
            </a:r>
            <a:endParaRPr lang="ru-RU" sz="12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          Б  перший драматичний нової української літератури;</a:t>
            </a:r>
            <a:endParaRPr lang="ru-RU" sz="12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          В драматичний твір;</a:t>
            </a:r>
            <a:endParaRPr lang="ru-RU" sz="12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          Г перший твір нової літератури.</a:t>
            </a:r>
          </a:p>
          <a:p>
            <a:pPr algn="ctr">
              <a:spcAft>
                <a:spcPts val="0"/>
              </a:spcAft>
            </a:pPr>
            <a:endParaRPr lang="ru-RU" sz="1200" b="1" dirty="0"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2. За жанром «Наталка Полтавка» - це…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А драма-феєрія;                                    Б комічна опера;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В соціально-побутова драма;               Г трилогія.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endParaRPr lang="ru-RU" sz="1200" b="1" dirty="0"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3. Де відбувалися події твору?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А у селі над річкою Ворскла;                 Б у селі над річкою Десна;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В у селі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Білогородка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;                              Г над озером.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endParaRPr lang="ru-RU" sz="1200" b="1" dirty="0" smtClean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ru-RU" sz="1200" b="1" dirty="0" smtClean="0">
                <a:effectLst/>
                <a:latin typeface="Times New Roman"/>
                <a:ea typeface="Calibri"/>
                <a:cs typeface="Times New Roman"/>
              </a:rPr>
              <a:t>4. 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Яку пісню співала Наталка на початку п’єси?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А «Ой під вишнею, під черешнею…»;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Б «Віють вітри, віють буйні…»;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В «Видно шляхи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полтавськії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…»;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Г «Прийди, милий, подивися…».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endParaRPr lang="ru-RU" sz="1200" b="1" dirty="0" smtClean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ru-RU" sz="1200" b="1" dirty="0" smtClean="0">
                <a:effectLst/>
                <a:latin typeface="Times New Roman"/>
                <a:ea typeface="Calibri"/>
                <a:cs typeface="Times New Roman"/>
              </a:rPr>
              <a:t>5. 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Кому належать слова: «Знайся кінь з конем, а віл з волом»?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А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Возному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;                    Б Миколі;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В Виборному;                Г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Налалці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endParaRPr lang="ru-RU" sz="1200" b="1" dirty="0"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6. Скільки років Наталка і Петро були в розлуці?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А десять;                                                Б два;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                      В чотири;                                                Г нікуди не зникав</a:t>
            </a:r>
            <a:r>
              <a:rPr lang="uk-UA" sz="1200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2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0286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0"/>
            <a:ext cx="8784976" cy="6675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7 Хто сказав про Наталку : «Золото - не дівка!.. Окрім того, що красива, розумна, моторна і до всякого діла дотепна, яке в неї добре серце, як вона поважає свою матір, шанує всіх старших..?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А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Тетерваковський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;                                           Б Микола;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В Петро;                                                              Г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Макогоненко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endParaRPr lang="ru-RU" sz="1200" b="1" dirty="0"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8. Чим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Терпелиха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 дорікає дочці?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А відмовляє всім женихам;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Б не вміє вести господарство;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В сама сватається до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возного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Г не дотримується українських традицій і звичаїв.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endParaRPr lang="ru-RU" sz="1200" b="1" dirty="0"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9. Кому належить монолог: «Один собі живу на світі, як билинка на полі, сирота – без роду, без племені, без таланту і без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приюту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..»?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А Петру;                                           Б виборному;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В Миколі;                                         Г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возному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endParaRPr lang="ru-RU" sz="1200" b="1" dirty="0"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10.  Про кого йдеться в цих рядках: «Я бідний був тоді, любив Наталку без усякої надії. Тепер, наживши кривавим потом копійку, поспішав, що багатому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Терпилові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 показатись годним його доньки; а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вмісто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 багатого батька – найшов матір і дочку в бідності і без помочі…»?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А про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возного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;                                          Б про Миколу;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В про Петра;                                             Г про виборного.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endParaRPr lang="ru-RU" sz="1200" b="1" dirty="0"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11. У кінці п’єси: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А Наталка подає рушники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возного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Б Петро не зустрівся з Наталкою;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В Наталка залишається сама;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Г </a:t>
            </a:r>
            <a:r>
              <a:rPr lang="uk-UA" sz="1200" b="1" dirty="0" err="1" smtClean="0">
                <a:effectLst/>
                <a:latin typeface="Times New Roman"/>
                <a:ea typeface="Calibri"/>
                <a:cs typeface="Times New Roman"/>
              </a:rPr>
              <a:t>Терпелиха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 благословляє Наталку і Петра.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endParaRPr lang="ru-RU" sz="1200" b="1" dirty="0"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12 . Який твір Г.Сковороди  виконано у п’єсі «Наталка Полтавка»?    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 А «Алфавіт, чи Буквар світу»;                      Б «</a:t>
            </a:r>
            <a:r>
              <a:rPr lang="en-US" sz="1200" b="1" dirty="0" err="1" smtClean="0">
                <a:effectLst/>
                <a:latin typeface="Times New Roman"/>
                <a:ea typeface="Calibri"/>
                <a:cs typeface="Times New Roman"/>
              </a:rPr>
              <a:t>Delibertate</a:t>
            </a: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»;</a:t>
            </a:r>
            <a:endParaRPr lang="ru-RU" sz="12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uk-UA" sz="1200" b="1" dirty="0" smtClean="0">
                <a:effectLst/>
                <a:latin typeface="Times New Roman"/>
                <a:ea typeface="Calibri"/>
                <a:cs typeface="Times New Roman"/>
              </a:rPr>
              <a:t> В «Всякому місту звичай і права»;                Г «Бджола і Шершень».</a:t>
            </a:r>
            <a:endParaRPr lang="ru-RU" sz="12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6872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07704" y="2636912"/>
            <a:ext cx="4392488" cy="3087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У 1890 році на текст «Наталки Полтавки» композитор М. Лисенко написав оперу. Вистава мала великий успіх. Роль Наталки виконували найвидатніші актриси українського театру: М. Заньковецька, М. </a:t>
            </a:r>
            <a:r>
              <a:rPr lang="uk-UA" dirty="0" err="1" smtClean="0">
                <a:effectLst/>
                <a:latin typeface="Times New Roman"/>
                <a:ea typeface="Calibri"/>
                <a:cs typeface="Times New Roman"/>
              </a:rPr>
              <a:t>Садовська-Барілотті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, О. Петрусенко.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  У 1978 році був знятий фільм «Наталка Полтавка», де головну роль виконала Наталія Сумська.</a:t>
            </a:r>
            <a:endParaRPr lang="uk-UA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7707"/>
            <a:ext cx="2324100" cy="2179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991"/>
            <a:ext cx="2880320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5659"/>
            <a:ext cx="2376264" cy="2683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293096"/>
            <a:ext cx="1907704" cy="25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559" y="3212976"/>
            <a:ext cx="2729355" cy="3600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410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52231"/>
            <a:ext cx="943299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63888" y="3223559"/>
            <a:ext cx="2304256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6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ЩАСТЯ</a:t>
            </a:r>
            <a:endParaRPr lang="ru-RU" sz="3600" dirty="0">
              <a:ea typeface="Calibri"/>
              <a:cs typeface="Times New Roman"/>
            </a:endParaRPr>
          </a:p>
        </p:txBody>
      </p:sp>
      <p:sp>
        <p:nvSpPr>
          <p:cNvPr id="3" name="Сердце 2"/>
          <p:cNvSpPr/>
          <p:nvPr/>
        </p:nvSpPr>
        <p:spPr>
          <a:xfrm>
            <a:off x="1475656" y="620688"/>
            <a:ext cx="1944216" cy="1584176"/>
          </a:xfrm>
          <a:prstGeom prst="hear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b="1" dirty="0"/>
          </a:p>
        </p:txBody>
      </p:sp>
      <p:sp>
        <p:nvSpPr>
          <p:cNvPr id="4" name="Сердце 3"/>
          <p:cNvSpPr/>
          <p:nvPr/>
        </p:nvSpPr>
        <p:spPr>
          <a:xfrm>
            <a:off x="5580112" y="692696"/>
            <a:ext cx="2160240" cy="1778496"/>
          </a:xfrm>
          <a:prstGeom prst="hear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ердце 4"/>
          <p:cNvSpPr/>
          <p:nvPr/>
        </p:nvSpPr>
        <p:spPr>
          <a:xfrm>
            <a:off x="35496" y="2924944"/>
            <a:ext cx="2160240" cy="1695905"/>
          </a:xfrm>
          <a:prstGeom prst="hear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Сердце 5"/>
          <p:cNvSpPr/>
          <p:nvPr/>
        </p:nvSpPr>
        <p:spPr>
          <a:xfrm>
            <a:off x="1561557" y="5085184"/>
            <a:ext cx="2185394" cy="1634480"/>
          </a:xfrm>
          <a:prstGeom prst="hear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ердце 6"/>
          <p:cNvSpPr/>
          <p:nvPr/>
        </p:nvSpPr>
        <p:spPr>
          <a:xfrm>
            <a:off x="7236296" y="2564904"/>
            <a:ext cx="2232248" cy="1674201"/>
          </a:xfrm>
          <a:prstGeom prst="hear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ердце 7"/>
          <p:cNvSpPr/>
          <p:nvPr/>
        </p:nvSpPr>
        <p:spPr>
          <a:xfrm>
            <a:off x="5292080" y="5249738"/>
            <a:ext cx="2088232" cy="1490464"/>
          </a:xfrm>
          <a:prstGeom prst="hear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83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" y="-171400"/>
            <a:ext cx="9143999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Равнобедренный треугольник 4"/>
          <p:cNvSpPr/>
          <p:nvPr/>
        </p:nvSpPr>
        <p:spPr>
          <a:xfrm>
            <a:off x="2483768" y="1340768"/>
            <a:ext cx="4032448" cy="324036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3347864" y="1052736"/>
            <a:ext cx="2232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 smtClean="0">
                <a:solidFill>
                  <a:srgbClr val="0070C0"/>
                </a:solidFill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b="1" dirty="0" smtClean="0">
                <a:solidFill>
                  <a:srgbClr val="FFC000"/>
                </a:solidFill>
                <a:effectLst/>
                <a:latin typeface="Times New Roman"/>
                <a:ea typeface="Calibri"/>
                <a:cs typeface="Times New Roman"/>
              </a:rPr>
              <a:t>Наталка</a:t>
            </a:r>
            <a:endParaRPr lang="uk-UA" dirty="0">
              <a:solidFill>
                <a:srgbClr val="FFC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31640" y="3429000"/>
            <a:ext cx="5472608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1000"/>
              </a:spcAft>
              <a:tabLst>
                <a:tab pos="4000500" algn="l"/>
              </a:tabLst>
            </a:pPr>
            <a:endParaRPr lang="uk-UA" sz="2000" b="1" dirty="0" smtClean="0">
              <a:solidFill>
                <a:srgbClr val="0070C0"/>
              </a:solidFill>
              <a:effectLst/>
              <a:latin typeface="Times New Roman"/>
              <a:ea typeface="Calibri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  <a:tabLst>
                <a:tab pos="4000500" algn="l"/>
              </a:tabLst>
            </a:pPr>
            <a:endParaRPr lang="uk-UA" sz="2000" b="1" dirty="0">
              <a:solidFill>
                <a:srgbClr val="0070C0"/>
              </a:solidFill>
              <a:latin typeface="Times New Roman"/>
              <a:ea typeface="Calibri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  <a:tabLst>
                <a:tab pos="4000500" algn="l"/>
              </a:tabLst>
            </a:pPr>
            <a:endParaRPr lang="uk-UA" sz="2000" b="1" dirty="0" smtClean="0">
              <a:solidFill>
                <a:srgbClr val="0070C0"/>
              </a:solidFill>
              <a:effectLst/>
              <a:latin typeface="Times New Roman"/>
              <a:ea typeface="Calibri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1000"/>
              </a:spcAft>
              <a:tabLst>
                <a:tab pos="4000500" algn="l"/>
              </a:tabLst>
            </a:pPr>
            <a:r>
              <a:rPr lang="uk-UA" sz="2000" b="1" dirty="0" smtClean="0">
                <a:solidFill>
                  <a:srgbClr val="FFC000"/>
                </a:solidFill>
                <a:effectLst/>
                <a:latin typeface="Times New Roman"/>
                <a:ea typeface="Calibri"/>
                <a:cs typeface="Times New Roman"/>
              </a:rPr>
              <a:t>Петро </a:t>
            </a:r>
            <a:r>
              <a:rPr lang="uk-UA" sz="2000" b="1" dirty="0" smtClean="0">
                <a:solidFill>
                  <a:srgbClr val="0070C0"/>
                </a:solidFill>
                <a:effectLst/>
                <a:latin typeface="Times New Roman"/>
                <a:ea typeface="Calibri"/>
                <a:cs typeface="Times New Roman"/>
              </a:rPr>
              <a:t>                                            </a:t>
            </a:r>
            <a:r>
              <a:rPr lang="uk-UA" sz="2000" b="1" dirty="0" err="1" smtClean="0">
                <a:solidFill>
                  <a:srgbClr val="FFC000"/>
                </a:solidFill>
                <a:effectLst/>
                <a:latin typeface="Times New Roman"/>
                <a:ea typeface="Calibri"/>
                <a:cs typeface="Times New Roman"/>
              </a:rPr>
              <a:t>Возний</a:t>
            </a:r>
            <a:r>
              <a:rPr lang="uk-UA" sz="2000" b="1" dirty="0" smtClean="0">
                <a:solidFill>
                  <a:srgbClr val="0070C0"/>
                </a:solidFill>
                <a:effectLst/>
                <a:latin typeface="Times New Roman"/>
                <a:ea typeface="Calibri"/>
                <a:cs typeface="Times New Roman"/>
              </a:rPr>
              <a:t>                                                          </a:t>
            </a: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                                                                                               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1455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51720" y="993718"/>
            <a:ext cx="6336704" cy="3454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15000"/>
              </a:lnSpc>
              <a:spcAft>
                <a:spcPts val="0"/>
              </a:spcAft>
              <a:tabLst>
                <a:tab pos="4000500" algn="l"/>
              </a:tabLst>
            </a:pPr>
            <a:r>
              <a:rPr lang="uk-UA" sz="2800" i="1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 Бесіда з учнями:</a:t>
            </a:r>
            <a:endParaRPr lang="ru-RU" sz="28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4000500" algn="l"/>
              </a:tabLs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Як Наталка ставиться до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возного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ru-RU" sz="14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4000500" algn="l"/>
              </a:tabLs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Чому вона погоджується вийти з нелюба?</a:t>
            </a:r>
            <a:endParaRPr lang="ru-RU" sz="14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4000500" algn="l"/>
              </a:tabLs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Що про стосунки матері та Наталки говорить виборний?</a:t>
            </a:r>
            <a:endParaRPr lang="ru-RU" sz="14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4000500" algn="l"/>
              </a:tabLs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Чи покірна Наталка?</a:t>
            </a:r>
            <a:endParaRPr lang="ru-RU" sz="14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4000500" algn="l"/>
              </a:tabLs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Як змінилася поведінка дівчини, коли вона зустріла Петра?</a:t>
            </a:r>
            <a:endParaRPr lang="ru-RU" sz="14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4000500" algn="l"/>
              </a:tabLs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Чи можна вважати Наталку людиною честі?</a:t>
            </a:r>
            <a:endParaRPr lang="ru-RU" sz="14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4000500" algn="l"/>
              </a:tabLs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З ким, на вашу думку Наталка була б щасливою : з бідним Петром чи багатим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возним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? </a:t>
            </a:r>
            <a:endParaRPr lang="ru-RU" sz="1400" dirty="0"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  <a:tabLst>
                <a:tab pos="4000500" algn="l"/>
              </a:tabLs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Яку роль мають пісні в п</a:t>
            </a:r>
            <a:r>
              <a:rPr lang="en-US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’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сі?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112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55776" y="332656"/>
            <a:ext cx="5904656" cy="5764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4000500" algn="l"/>
              </a:tabLs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 Головна героїня не тільки словами, а й піснями розкриває свою вроду, вдачу, долю. Пісня «Ой, я дівчина Полтавка» - це ліричний автопортрет героїні, простої української дівчини, що подобається своєю красою, веселою вдачею, вірністю Петрові.  З пісні «Видно шляхи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полтавськії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..» ми дізнаємося, що Наталка небагата, проста, але чесного роду, не соромиться шити, прясти і носити воду.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4000500" algn="l"/>
              </a:tabLs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   Пісня «Віють вітри, віють буйні» передає стан душі героїні. Серце дівчини сповнене суму і тривоги за коханого, «тяжко жити без милого і в своїй сторонці». У неї болить серце, а сльози не «ллються»,бо  «хто щасливим був часок, по смерть не забуде».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4000500" algn="l"/>
              </a:tabLs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    Наталка рішуча в боротьбі за своє щастя. Це видно з пісні «Ой мати,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мати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, серце не вважає», з якою вона звертається до матері. Дівчина переконана, що « </a:t>
            </a:r>
            <a:r>
              <a:rPr lang="uk-UA" dirty="0" err="1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Лучче</a:t>
            </a: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 умерти, як з немилим жити, сохнути з печалі, щодень сльози лити».</a:t>
            </a:r>
            <a:endParaRPr lang="uk-UA" dirty="0"/>
          </a:p>
        </p:txBody>
      </p:sp>
      <p:pic>
        <p:nvPicPr>
          <p:cNvPr id="10246" name="Picture 6" descr="Наталка Полтавка (фильм, 1978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2419350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83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670" y="-623370"/>
            <a:ext cx="9252520" cy="7481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916832"/>
            <a:ext cx="2499360" cy="204851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Вертикальный свиток 4"/>
          <p:cNvSpPr/>
          <p:nvPr/>
        </p:nvSpPr>
        <p:spPr>
          <a:xfrm>
            <a:off x="1115616" y="764704"/>
            <a:ext cx="2377440" cy="1008112"/>
          </a:xfrm>
          <a:prstGeom prst="verticalScroll">
            <a:avLst/>
          </a:prstGeom>
          <a:solidFill>
            <a:srgbClr val="00B0F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000" b="1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Що відомо про минуле Наталки?</a:t>
            </a:r>
            <a:endParaRPr lang="ru-RU" sz="1100">
              <a:effectLst/>
              <a:ea typeface="Calibri"/>
              <a:cs typeface="Times New Roman"/>
            </a:endParaRPr>
          </a:p>
        </p:txBody>
      </p:sp>
      <p:sp>
        <p:nvSpPr>
          <p:cNvPr id="6" name="Вертикальный свиток 5"/>
          <p:cNvSpPr/>
          <p:nvPr/>
        </p:nvSpPr>
        <p:spPr>
          <a:xfrm>
            <a:off x="5307330" y="688504"/>
            <a:ext cx="2232660" cy="1084312"/>
          </a:xfrm>
          <a:prstGeom prst="verticalScroll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000" b="1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Яка вона?</a:t>
            </a:r>
            <a:endParaRPr lang="ru-RU" sz="1100">
              <a:effectLst/>
              <a:ea typeface="Calibri"/>
              <a:cs typeface="Times New Roman"/>
            </a:endParaRP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6228184" y="2578684"/>
            <a:ext cx="1844040" cy="1268730"/>
          </a:xfrm>
          <a:prstGeom prst="horizontalScroll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000" b="1" dirty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Особливості мови Наталки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611560" y="2312949"/>
            <a:ext cx="2080260" cy="1800200"/>
          </a:xfrm>
          <a:prstGeom prst="horizontalScroll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000" b="1">
                <a:solidFill>
                  <a:srgbClr val="FF0000"/>
                </a:solidFill>
                <a:effectLst/>
                <a:latin typeface="Times New Roman"/>
                <a:ea typeface="Calibri"/>
                <a:cs typeface="Times New Roman"/>
              </a:rPr>
              <a:t>Готовність до самопожертви</a:t>
            </a:r>
            <a:endParaRPr lang="ru-RU" sz="1100">
              <a:effectLst/>
              <a:ea typeface="Calibri"/>
              <a:cs typeface="Times New Roman"/>
            </a:endParaRPr>
          </a:p>
        </p:txBody>
      </p:sp>
      <p:sp>
        <p:nvSpPr>
          <p:cNvPr id="9" name="Двойная волна 8"/>
          <p:cNvSpPr/>
          <p:nvPr/>
        </p:nvSpPr>
        <p:spPr>
          <a:xfrm>
            <a:off x="1763688" y="4402048"/>
            <a:ext cx="2545080" cy="1958340"/>
          </a:xfrm>
          <a:prstGeom prst="doubleWave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000" b="1" dirty="0">
                <a:effectLst/>
                <a:latin typeface="Times New Roman"/>
                <a:ea typeface="Calibri"/>
                <a:cs typeface="Times New Roman"/>
              </a:rPr>
              <a:t>Чи може бути Наталка ідеалом для сучасної української жінки</a:t>
            </a:r>
            <a:endParaRPr lang="ru-RU" sz="1100" dirty="0">
              <a:effectLst/>
              <a:ea typeface="Calibri"/>
              <a:cs typeface="Times New Roman"/>
            </a:endParaRPr>
          </a:p>
        </p:txBody>
      </p:sp>
      <p:sp>
        <p:nvSpPr>
          <p:cNvPr id="10" name="Волна 9"/>
          <p:cNvSpPr/>
          <p:nvPr/>
        </p:nvSpPr>
        <p:spPr>
          <a:xfrm>
            <a:off x="5220072" y="4287748"/>
            <a:ext cx="3131820" cy="2072640"/>
          </a:xfrm>
          <a:prstGeom prst="wav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1000" b="1">
                <a:effectLst/>
                <a:latin typeface="Times New Roman"/>
                <a:ea typeface="Calibri"/>
                <a:cs typeface="Times New Roman"/>
              </a:rPr>
              <a:t>Власне ставлення до Наталки</a:t>
            </a:r>
            <a:endParaRPr lang="ru-RU" sz="1100">
              <a:effectLst/>
              <a:ea typeface="Calibri"/>
              <a:cs typeface="Times New Roman"/>
            </a:endParaRPr>
          </a:p>
        </p:txBody>
      </p:sp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1763688" y="-219164"/>
            <a:ext cx="753271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00500" algn="l"/>
              </a:tabLst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</a:t>
            </a:r>
            <a:r>
              <a:rPr kumimoji="0" lang="uk-UA" sz="1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Характеристика Наталки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00500" algn="l"/>
              </a:tabLst>
            </a:pPr>
            <a:r>
              <a:rPr kumimoji="0" lang="uk-UA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Хто така Наталка</a:t>
            </a:r>
            <a:r>
              <a:rPr kumimoji="0" lang="uk-UA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___________________________________________________________________________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00500" algn="l"/>
              </a:tabLst>
            </a:pPr>
            <a:r>
              <a:rPr kumimoji="0" lang="uk-UA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00050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6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152400" y="30019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152400" y="30019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28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1760" y="2780928"/>
            <a:ext cx="55446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endParaRPr lang="uk-UA" i="1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uk-UA" i="1" dirty="0"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uk-UA" i="1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800" b="1" i="1" dirty="0" err="1" smtClean="0">
                <a:effectLst/>
                <a:latin typeface="Times New Roman"/>
                <a:ea typeface="Calibri"/>
                <a:cs typeface="Times New Roman"/>
              </a:rPr>
              <a:t>Сенкан</a:t>
            </a:r>
            <a:r>
              <a:rPr lang="uk-UA" sz="2800" b="1" i="1" dirty="0" smtClean="0">
                <a:effectLst/>
                <a:latin typeface="Times New Roman"/>
                <a:ea typeface="Calibri"/>
                <a:cs typeface="Times New Roman"/>
              </a:rPr>
              <a:t> до образу Наталки</a:t>
            </a:r>
            <a:endParaRPr lang="ru-RU" sz="28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Наталка</a:t>
            </a:r>
            <a:endParaRPr lang="ru-RU" sz="28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Чесна, працьовита</a:t>
            </a:r>
            <a:endParaRPr lang="ru-RU" sz="28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Кохає, чекає, поважає</a:t>
            </a:r>
            <a:endParaRPr lang="ru-RU" sz="28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800" dirty="0" smtClean="0">
                <a:effectLst/>
                <a:latin typeface="Times New Roman"/>
                <a:ea typeface="Calibri"/>
                <a:cs typeface="Times New Roman"/>
              </a:rPr>
              <a:t>Щастя – бути з коханим</a:t>
            </a:r>
            <a:endParaRPr lang="ru-RU" sz="2800" dirty="0">
              <a:ea typeface="Calibri"/>
              <a:cs typeface="Times New Roman"/>
            </a:endParaRPr>
          </a:p>
          <a:p>
            <a:pPr algn="ctr"/>
            <a:r>
              <a:rPr lang="uk-UA" sz="2800" dirty="0" smtClean="0">
                <a:effectLst/>
                <a:latin typeface="Times New Roman"/>
                <a:ea typeface="Calibri"/>
              </a:rPr>
              <a:t>Полтавка</a:t>
            </a:r>
            <a:endParaRPr lang="uk-UA" sz="2800" dirty="0"/>
          </a:p>
        </p:txBody>
      </p:sp>
      <p:pic>
        <p:nvPicPr>
          <p:cNvPr id="11268" name="Picture 4" descr="Іван Котляревський &quot;Наталка Полтавка&quot; | Тест з української літератури – «На  Урок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0"/>
            <a:ext cx="6624736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93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23728" y="2348880"/>
            <a:ext cx="619268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3600" dirty="0" smtClean="0">
              <a:effectLst/>
              <a:latin typeface="Times New Roman"/>
              <a:ea typeface="Calibri"/>
            </a:endParaRPr>
          </a:p>
          <a:p>
            <a:pPr algn="ctr"/>
            <a:endParaRPr lang="uk-UA" sz="3600" dirty="0" smtClean="0">
              <a:effectLst/>
              <a:latin typeface="Times New Roman"/>
              <a:ea typeface="Calibri"/>
            </a:endParaRPr>
          </a:p>
          <a:p>
            <a:pPr algn="ctr"/>
            <a:r>
              <a:rPr lang="uk-UA" sz="3600" b="1" dirty="0" smtClean="0">
                <a:solidFill>
                  <a:srgbClr val="7030A0"/>
                </a:solidFill>
                <a:effectLst/>
                <a:latin typeface="Times New Roman"/>
                <a:ea typeface="Calibri"/>
              </a:rPr>
              <a:t>Домашнє завдання: </a:t>
            </a:r>
          </a:p>
          <a:p>
            <a:pPr algn="ctr"/>
            <a:r>
              <a:rPr lang="uk-UA" sz="36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створити рекламу до п</a:t>
            </a:r>
            <a:r>
              <a:rPr lang="en-US" sz="36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’</a:t>
            </a:r>
            <a:r>
              <a:rPr lang="uk-UA" sz="3600" b="1" dirty="0" err="1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єси</a:t>
            </a:r>
            <a:r>
              <a:rPr lang="uk-UA" sz="3600" b="1" dirty="0" smtClean="0">
                <a:solidFill>
                  <a:srgbClr val="FF0000"/>
                </a:solidFill>
                <a:effectLst/>
                <a:latin typeface="Times New Roman"/>
                <a:ea typeface="Calibri"/>
              </a:rPr>
              <a:t> «Наталка Полтавка».</a:t>
            </a:r>
            <a:endParaRPr lang="uk-UA" sz="3600" b="1" dirty="0">
              <a:solidFill>
                <a:srgbClr val="FF0000"/>
              </a:solidFill>
            </a:endParaRPr>
          </a:p>
        </p:txBody>
      </p:sp>
      <p:pic>
        <p:nvPicPr>
          <p:cNvPr id="13316" name="Picture 4" descr="Наталка Полтавка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0"/>
            <a:ext cx="6120680" cy="32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99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070437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880</Words>
  <Application>Microsoft Office PowerPoint</Application>
  <PresentationFormat>Экран (4:3)</PresentationFormat>
  <Paragraphs>119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Кондратюк</dc:creator>
  <cp:lastModifiedBy>Людмила Кондратюк</cp:lastModifiedBy>
  <cp:revision>7</cp:revision>
  <dcterms:created xsi:type="dcterms:W3CDTF">2023-11-30T20:47:50Z</dcterms:created>
  <dcterms:modified xsi:type="dcterms:W3CDTF">2023-11-30T21:53:45Z</dcterms:modified>
</cp:coreProperties>
</file>