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5" r:id="rId8"/>
    <p:sldId id="263" r:id="rId9"/>
    <p:sldId id="266" r:id="rId10"/>
    <p:sldId id="269" r:id="rId11"/>
    <p:sldId id="264" r:id="rId12"/>
    <p:sldId id="267" r:id="rId13"/>
    <p:sldId id="258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2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e.kahoot.it/details/e06f0c5d-828f-404d-ba70-183589a04df6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e.kahoot.it/l/#user/b2972edd-1c9b-4666-80f3-4f2af13b953e/kahoots/created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3.png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169" y="0"/>
            <a:ext cx="9254169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-24796" y="0"/>
            <a:ext cx="9144000" cy="47150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Григір </a:t>
            </a:r>
            <a:r>
              <a:rPr lang="uk-UA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Тютюнник. «Климко».  </a:t>
            </a:r>
            <a:endParaRPr lang="uk-UA" sz="4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Ідея </a:t>
            </a:r>
            <a:r>
              <a:rPr lang="uk-UA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самопожертви. Турбота про рідних. Значення доброти й чуйності в людському житті. Художні особливості твору. </a:t>
            </a:r>
            <a:endParaRPr lang="uk-UA" sz="4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Мова </a:t>
            </a:r>
            <a:r>
              <a:rPr lang="uk-UA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героїв.</a:t>
            </a: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82604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Spokjna_melodya_Spokjna_melodya_dlya_relaksu_(mp3co.co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75656" y="54452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50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31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22642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5893" y="4437112"/>
            <a:ext cx="8748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u="sng" dirty="0" err="1">
                <a:solidFill>
                  <a:srgbClr val="333333"/>
                </a:solidFill>
                <a:latin typeface="Helvetica Neue"/>
                <a:hlinkClick r:id="rId3"/>
              </a:rPr>
              <a:t>Сторінками</a:t>
            </a:r>
            <a:r>
              <a:rPr lang="ru-RU" sz="2800" b="1" u="sng" dirty="0">
                <a:solidFill>
                  <a:srgbClr val="333333"/>
                </a:solidFill>
                <a:latin typeface="Helvetica Neue"/>
                <a:hlinkClick r:id="rId3"/>
              </a:rPr>
              <a:t> </a:t>
            </a:r>
            <a:r>
              <a:rPr lang="ru-RU" sz="2800" b="1" u="sng" dirty="0" err="1">
                <a:solidFill>
                  <a:srgbClr val="333333"/>
                </a:solidFill>
                <a:latin typeface="Helvetica Neue"/>
                <a:hlinkClick r:id="rId3"/>
              </a:rPr>
              <a:t>повісті</a:t>
            </a:r>
            <a:r>
              <a:rPr lang="ru-RU" sz="2800" b="1" u="sng" dirty="0">
                <a:solidFill>
                  <a:srgbClr val="333333"/>
                </a:solidFill>
                <a:latin typeface="Helvetica Neue"/>
                <a:hlinkClick r:id="rId3"/>
              </a:rPr>
              <a:t> Г. </a:t>
            </a:r>
            <a:r>
              <a:rPr lang="ru-RU" sz="2800" b="1" u="sng" dirty="0" err="1">
                <a:solidFill>
                  <a:srgbClr val="333333"/>
                </a:solidFill>
                <a:latin typeface="Helvetica Neue"/>
                <a:hlinkClick r:id="rId3"/>
              </a:rPr>
              <a:t>Тютюнника</a:t>
            </a:r>
            <a:r>
              <a:rPr lang="ru-RU" sz="2800" b="1" u="sng" dirty="0">
                <a:solidFill>
                  <a:srgbClr val="333333"/>
                </a:solidFill>
                <a:latin typeface="Helvetica Neue"/>
                <a:hlinkClick r:id="rId3"/>
              </a:rPr>
              <a:t> “Климко”</a:t>
            </a:r>
            <a:r>
              <a:rPr lang="ru-RU" sz="2800" b="1" dirty="0">
                <a:solidFill>
                  <a:srgbClr val="333333"/>
                </a:solidFill>
                <a:latin typeface="Helvetica Neue"/>
              </a:rPr>
              <a:t> 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61764" y="4960720"/>
            <a:ext cx="88204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4" tooltip="https://create.kahoot.it/l/#user/b2972edd-1c9b-4666-80f3-4f2af13b953e/kahoots/created"/>
              </a:rPr>
              <a:t>https://create.kahoot.it/l/#user/b2972edd-1c9b-4666-80f3-4f2af13b953e/kahoots/created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745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-10585" y="1196752"/>
            <a:ext cx="91440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Найвища</a:t>
            </a:r>
            <a:r>
              <a:rPr lang="ru-RU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 наука </a:t>
            </a:r>
            <a:r>
              <a:rPr lang="ru-RU" sz="32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життя</a:t>
            </a:r>
            <a:r>
              <a:rPr lang="ru-RU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- </a:t>
            </a:r>
            <a:r>
              <a:rPr lang="ru-RU" sz="32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мудрість</a:t>
            </a:r>
            <a:r>
              <a:rPr lang="ru-RU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,</a:t>
            </a:r>
            <a:endParaRPr lang="ru-RU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</a:endParaRPr>
          </a:p>
          <a:p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а </a:t>
            </a:r>
            <a:r>
              <a:rPr lang="ru-RU" sz="32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найвища</a:t>
            </a:r>
            <a:r>
              <a:rPr lang="ru-RU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 </a:t>
            </a:r>
            <a:r>
              <a:rPr lang="ru-RU" sz="32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мудрість</a:t>
            </a:r>
            <a:r>
              <a:rPr lang="ru-RU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- бути </a:t>
            </a:r>
            <a:r>
              <a:rPr lang="ru-RU" sz="32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добрим</a:t>
            </a:r>
            <a:r>
              <a:rPr lang="ru-RU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.</a:t>
            </a:r>
            <a:endParaRPr lang="ru-RU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</a:endParaRPr>
          </a:p>
          <a:p>
            <a:r>
              <a:rPr lang="ru-RU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                 </a:t>
            </a:r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   </a:t>
            </a:r>
            <a:r>
              <a:rPr lang="ru-RU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                     Гр. </a:t>
            </a:r>
            <a:r>
              <a:rPr lang="ru-RU" sz="32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Тютюнник</a:t>
            </a:r>
            <a:endParaRPr lang="ru-RU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</a:endParaRPr>
          </a:p>
          <a:p>
            <a:endParaRPr lang="ru-RU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</a:endParaRPr>
          </a:p>
          <a:p>
            <a:endParaRPr lang="ru-RU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</a:endParaRPr>
          </a:p>
          <a:p>
            <a:r>
              <a:rPr lang="ru-RU" sz="3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Запитання</a:t>
            </a:r>
            <a:endParaRPr lang="ru-RU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</a:endParaRPr>
          </a:p>
          <a:p>
            <a:r>
              <a:rPr lang="ru-RU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Які</a:t>
            </a:r>
            <a:r>
              <a:rPr lang="ru-RU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 морально-</a:t>
            </a:r>
            <a:r>
              <a:rPr lang="ru-RU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етичні</a:t>
            </a:r>
            <a:r>
              <a:rPr lang="ru-RU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 </a:t>
            </a:r>
            <a:r>
              <a:rPr lang="ru-RU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проблеми</a:t>
            </a:r>
            <a:r>
              <a:rPr lang="ru-RU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 </a:t>
            </a:r>
            <a:r>
              <a:rPr lang="ru-RU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порушені</a:t>
            </a:r>
            <a:r>
              <a:rPr lang="ru-RU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 в </a:t>
            </a:r>
            <a:r>
              <a:rPr lang="ru-RU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повісті</a:t>
            </a:r>
            <a:r>
              <a:rPr lang="ru-RU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</a:rPr>
              <a:t>?</a:t>
            </a:r>
            <a:endParaRPr lang="ru-RU" sz="3200" b="0" i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014904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92" y="4413"/>
            <a:ext cx="9149892" cy="685358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2580572"/>
            <a:ext cx="14522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/>
              <a:t>ДОБРО</a:t>
            </a:r>
            <a:endParaRPr lang="ru-RU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300192" y="2702349"/>
            <a:ext cx="9172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>
                <a:solidFill>
                  <a:schemeClr val="bg1"/>
                </a:solidFill>
              </a:rPr>
              <a:t>ЗЛО</a:t>
            </a:r>
            <a:endParaRPr lang="ru-RU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544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112"/>
            <a:ext cx="9213426" cy="687111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9512" y="1988840"/>
            <a:ext cx="48245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solidFill>
                  <a:srgbClr val="7030A0"/>
                </a:solidFill>
                <a:latin typeface="Tahoma"/>
              </a:rPr>
              <a:t>Чарівне</a:t>
            </a:r>
            <a:r>
              <a:rPr lang="ru-RU" sz="2400" dirty="0">
                <a:solidFill>
                  <a:srgbClr val="7030A0"/>
                </a:solidFill>
                <a:latin typeface="Tahoma"/>
              </a:rPr>
              <a:t>, </a:t>
            </a:r>
            <a:r>
              <a:rPr lang="ru-RU" sz="2400" dirty="0" err="1">
                <a:solidFill>
                  <a:srgbClr val="7030A0"/>
                </a:solidFill>
                <a:latin typeface="Tahoma"/>
              </a:rPr>
              <a:t>лагідне</a:t>
            </a:r>
            <a:endParaRPr lang="ru-RU" sz="2400" dirty="0">
              <a:solidFill>
                <a:srgbClr val="7030A0"/>
              </a:solidFill>
              <a:latin typeface="Tahoma"/>
            </a:endParaRPr>
          </a:p>
          <a:p>
            <a:r>
              <a:rPr lang="ru-RU" sz="2400" dirty="0" err="1">
                <a:solidFill>
                  <a:srgbClr val="7030A0"/>
                </a:solidFill>
                <a:latin typeface="Tahoma"/>
              </a:rPr>
              <a:t>Допомагає</a:t>
            </a:r>
            <a:r>
              <a:rPr lang="ru-RU" sz="2400" dirty="0">
                <a:solidFill>
                  <a:srgbClr val="7030A0"/>
                </a:solidFill>
                <a:latin typeface="Tahoma"/>
              </a:rPr>
              <a:t>, </a:t>
            </a:r>
            <a:r>
              <a:rPr lang="ru-RU" sz="2400" dirty="0" err="1">
                <a:solidFill>
                  <a:srgbClr val="7030A0"/>
                </a:solidFill>
                <a:latin typeface="Tahoma"/>
              </a:rPr>
              <a:t>підтримує</a:t>
            </a:r>
            <a:r>
              <a:rPr lang="ru-RU" sz="2400" dirty="0" smtClean="0">
                <a:solidFill>
                  <a:srgbClr val="7030A0"/>
                </a:solidFill>
                <a:latin typeface="Tahoma"/>
              </a:rPr>
              <a:t>, </a:t>
            </a:r>
            <a:r>
              <a:rPr lang="ru-RU" sz="2400" dirty="0" err="1" smtClean="0">
                <a:solidFill>
                  <a:srgbClr val="7030A0"/>
                </a:solidFill>
                <a:latin typeface="Tahoma"/>
              </a:rPr>
              <a:t>зрозуміє</a:t>
            </a:r>
            <a:endParaRPr lang="ru-RU" sz="2400" dirty="0">
              <a:solidFill>
                <a:srgbClr val="7030A0"/>
              </a:solidFill>
              <a:latin typeface="Tahoma"/>
            </a:endParaRPr>
          </a:p>
          <a:p>
            <a:r>
              <a:rPr lang="ru-RU" sz="2400" dirty="0" err="1">
                <a:solidFill>
                  <a:srgbClr val="7030A0"/>
                </a:solidFill>
                <a:latin typeface="Tahoma"/>
              </a:rPr>
              <a:t>Воно</a:t>
            </a:r>
            <a:r>
              <a:rPr lang="ru-RU" sz="2400" dirty="0">
                <a:solidFill>
                  <a:srgbClr val="7030A0"/>
                </a:solidFill>
                <a:latin typeface="Tahoma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ahoma"/>
              </a:rPr>
              <a:t>збагачує</a:t>
            </a:r>
            <a:r>
              <a:rPr lang="ru-RU" sz="2400" dirty="0">
                <a:solidFill>
                  <a:srgbClr val="7030A0"/>
                </a:solidFill>
                <a:latin typeface="Tahoma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ahoma"/>
              </a:rPr>
              <a:t>людську</a:t>
            </a:r>
            <a:r>
              <a:rPr lang="ru-RU" sz="2400" dirty="0">
                <a:solidFill>
                  <a:srgbClr val="7030A0"/>
                </a:solidFill>
                <a:latin typeface="Tahoma"/>
              </a:rPr>
              <a:t> душу</a:t>
            </a:r>
          </a:p>
          <a:p>
            <a:r>
              <a:rPr lang="ru-RU" sz="2400" dirty="0" err="1">
                <a:solidFill>
                  <a:srgbClr val="7030A0"/>
                </a:solidFill>
                <a:latin typeface="Tahoma"/>
              </a:rPr>
              <a:t>Щастя</a:t>
            </a:r>
            <a:endParaRPr lang="ru-RU" sz="2400" b="0" i="0" dirty="0">
              <a:solidFill>
                <a:srgbClr val="7030A0"/>
              </a:solidFill>
              <a:effectLst/>
              <a:latin typeface="Tahoma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065510"/>
            <a:ext cx="23265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ДОБРО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7030A0"/>
              </a:soli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516216" y="1064220"/>
            <a:ext cx="14221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ЗЛО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180978" y="2001036"/>
            <a:ext cx="40324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latin typeface="Tahoma"/>
              </a:rPr>
              <a:t>Жорстоке</a:t>
            </a:r>
            <a:r>
              <a:rPr lang="ru-RU" sz="2400" dirty="0">
                <a:latin typeface="Tahoma"/>
              </a:rPr>
              <a:t>, </a:t>
            </a:r>
            <a:r>
              <a:rPr lang="ru-RU" sz="2400" dirty="0" err="1">
                <a:latin typeface="Tahoma"/>
              </a:rPr>
              <a:t>чорне</a:t>
            </a:r>
            <a:endParaRPr lang="ru-RU" sz="2400" dirty="0">
              <a:latin typeface="Tahoma"/>
            </a:endParaRPr>
          </a:p>
          <a:p>
            <a:r>
              <a:rPr lang="ru-RU" sz="2400" dirty="0" err="1">
                <a:latin typeface="Tahoma"/>
              </a:rPr>
              <a:t>Кривдить</a:t>
            </a:r>
            <a:r>
              <a:rPr lang="ru-RU" sz="2400" dirty="0">
                <a:latin typeface="Tahoma"/>
              </a:rPr>
              <a:t>, </a:t>
            </a:r>
            <a:r>
              <a:rPr lang="ru-RU" sz="2400" dirty="0" err="1">
                <a:latin typeface="Tahoma"/>
              </a:rPr>
              <a:t>вбиває</a:t>
            </a:r>
            <a:r>
              <a:rPr lang="ru-RU" sz="2400" dirty="0">
                <a:latin typeface="Tahoma"/>
              </a:rPr>
              <a:t>, </a:t>
            </a:r>
            <a:r>
              <a:rPr lang="ru-RU" sz="2400" dirty="0" err="1">
                <a:latin typeface="Tahoma"/>
              </a:rPr>
              <a:t>знищує</a:t>
            </a:r>
            <a:endParaRPr lang="ru-RU" sz="2400" dirty="0">
              <a:latin typeface="Tahoma"/>
            </a:endParaRPr>
          </a:p>
          <a:p>
            <a:r>
              <a:rPr lang="ru-RU" sz="2400" dirty="0">
                <a:latin typeface="Tahoma"/>
              </a:rPr>
              <a:t>Нещадно </a:t>
            </a:r>
            <a:r>
              <a:rPr lang="ru-RU" sz="2400" dirty="0" err="1">
                <a:latin typeface="Tahoma"/>
              </a:rPr>
              <a:t>руйнує</a:t>
            </a:r>
            <a:r>
              <a:rPr lang="ru-RU" sz="2400" dirty="0">
                <a:latin typeface="Tahoma"/>
              </a:rPr>
              <a:t> душу </a:t>
            </a:r>
            <a:r>
              <a:rPr lang="ru-RU" sz="2400" dirty="0" err="1">
                <a:latin typeface="Tahoma"/>
              </a:rPr>
              <a:t>людини</a:t>
            </a:r>
            <a:endParaRPr lang="ru-RU" sz="2400" dirty="0">
              <a:latin typeface="Tahoma"/>
            </a:endParaRPr>
          </a:p>
          <a:p>
            <a:r>
              <a:rPr lang="ru-RU" sz="2400" dirty="0">
                <a:latin typeface="Tahoma"/>
              </a:rPr>
              <a:t>Горе</a:t>
            </a:r>
            <a:endParaRPr lang="ru-RU" sz="2400" b="0" i="0" dirty="0">
              <a:effectLst/>
              <a:latin typeface="Tahoma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09392" y="142180"/>
            <a:ext cx="2331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Сенкан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264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39552" y="548680"/>
            <a:ext cx="8064896" cy="25251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6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Вікторина </a:t>
            </a:r>
            <a:endParaRPr lang="uk-UA" sz="60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«</a:t>
            </a:r>
            <a:r>
              <a:rPr lang="uk-UA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Григір Тютюнник – живописець правди, оборонець добра»</a:t>
            </a:r>
            <a:endParaRPr lang="ru-RU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4149080"/>
            <a:ext cx="7992888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https</a:t>
            </a:r>
            <a:r>
              <a:rPr lang="uk-UA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://</a:t>
            </a:r>
            <a:r>
              <a:rPr lang="ru-RU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flipquiz</a:t>
            </a:r>
            <a:r>
              <a:rPr lang="uk-UA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.</a:t>
            </a:r>
            <a:r>
              <a:rPr lang="ru-RU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me</a:t>
            </a:r>
            <a:r>
              <a:rPr lang="uk-UA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/</a:t>
            </a:r>
            <a:r>
              <a:rPr lang="ru-RU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u</a:t>
            </a:r>
            <a:r>
              <a:rPr lang="uk-UA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/</a:t>
            </a:r>
            <a:r>
              <a:rPr lang="ru-RU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oksana</a:t>
            </a:r>
            <a:r>
              <a:rPr lang="uk-UA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-</a:t>
            </a:r>
            <a:r>
              <a:rPr lang="ru-RU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chaika</a:t>
            </a:r>
            <a:r>
              <a:rPr lang="uk-UA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/</a:t>
            </a:r>
            <a:r>
              <a:rPr lang="ru-RU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grigir</a:t>
            </a:r>
            <a:r>
              <a:rPr lang="uk-UA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-</a:t>
            </a:r>
            <a:r>
              <a:rPr lang="ru-RU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tyutyunnik</a:t>
            </a:r>
            <a:r>
              <a:rPr lang="uk-UA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-</a:t>
            </a:r>
            <a:r>
              <a:rPr lang="ru-RU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zhivopisec</a:t>
            </a:r>
            <a:r>
              <a:rPr lang="uk-UA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-</a:t>
            </a:r>
            <a:r>
              <a:rPr lang="ru-RU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pravdi</a:t>
            </a:r>
            <a:r>
              <a:rPr lang="uk-UA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-</a:t>
            </a:r>
            <a:r>
              <a:rPr lang="ru-RU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oboronec</a:t>
            </a:r>
            <a:r>
              <a:rPr lang="uk-UA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-</a:t>
            </a:r>
            <a:r>
              <a:rPr lang="ru-RU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dobra</a:t>
            </a:r>
            <a:endParaRPr lang="ru-RU" sz="1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5796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42"/>
            <a:ext cx="9144000" cy="6885384"/>
          </a:xfrm>
          <a:prstGeom prst="rect">
            <a:avLst/>
          </a:prstGeom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1257617"/>
              </p:ext>
            </p:extLst>
          </p:nvPr>
        </p:nvGraphicFramePr>
        <p:xfrm>
          <a:off x="323528" y="836712"/>
          <a:ext cx="8496944" cy="5832000"/>
        </p:xfrm>
        <a:graphic>
          <a:graphicData uri="http://schemas.openxmlformats.org/drawingml/2006/table">
            <a:tbl>
              <a:tblPr/>
              <a:tblGrid>
                <a:gridCol w="4207492"/>
                <a:gridCol w="4289452"/>
              </a:tblGrid>
              <a:tr h="312719">
                <a:tc>
                  <a:txBody>
                    <a:bodyPr/>
                    <a:lstStyle/>
                    <a:p>
                      <a:pPr marL="457200"/>
                      <a:r>
                        <a:rPr lang="ru-RU" sz="1800" b="1" u="sng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Ситуація</a:t>
                      </a:r>
                      <a:r>
                        <a:rPr lang="ru-RU" sz="1800" b="1" u="sng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u="sng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випробування</a:t>
                      </a:r>
                      <a:endParaRPr lang="ru-RU" sz="1800" dirty="0">
                        <a:solidFill>
                          <a:srgbClr val="595858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/>
                      <a:r>
                        <a:rPr lang="ru-RU" sz="1800" b="1" u="sng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Риси характеру</a:t>
                      </a:r>
                      <a:endParaRPr lang="ru-RU" sz="1800">
                        <a:solidFill>
                          <a:srgbClr val="595858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9081">
                <a:tc>
                  <a:txBody>
                    <a:bodyPr/>
                    <a:lstStyle/>
                    <a:p>
                      <a:pPr marL="457200"/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</a:t>
                      </a:r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Доглядати</a:t>
                      </a:r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 собою </a:t>
                      </a:r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він</a:t>
                      </a:r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умів</a:t>
                      </a:r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і сам. Давно </a:t>
                      </a:r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вже</a:t>
                      </a:r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вмів</a:t>
                      </a:r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...»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/>
                      <a:r>
                        <a:rPr lang="ru-RU" sz="180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Самостійність і організованість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625441">
                <a:tc>
                  <a:txBody>
                    <a:bodyPr/>
                    <a:lstStyle/>
                    <a:p>
                      <a:pPr marL="457200"/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«Я не </a:t>
                      </a:r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голодний</a:t>
                      </a:r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,- сказав Климко, </a:t>
                      </a:r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одсуваючи</a:t>
                      </a:r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миску і </a:t>
                      </a:r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похнюпився</a:t>
                      </a:r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/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Почуття</a:t>
                      </a:r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власної</a:t>
                      </a:r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гідності</a:t>
                      </a:r>
                      <a:endParaRPr lang="ru-RU" sz="1800" dirty="0">
                        <a:solidFill>
                          <a:srgbClr val="595858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625441">
                <a:tc>
                  <a:txBody>
                    <a:bodyPr/>
                    <a:lstStyle/>
                    <a:p>
                      <a:pPr marL="457200"/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«Не треба вам </a:t>
                      </a:r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нічого</a:t>
                      </a:r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промінювати</a:t>
                      </a:r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переходьте</a:t>
                      </a:r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 нас </a:t>
                      </a:r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жити</a:t>
                      </a:r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...»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/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Чуйність</a:t>
                      </a:r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благородність</a:t>
                      </a:r>
                      <a:endParaRPr lang="ru-RU" sz="1800" dirty="0">
                        <a:solidFill>
                          <a:srgbClr val="595858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9081">
                <a:tc>
                  <a:txBody>
                    <a:bodyPr/>
                    <a:lstStyle/>
                    <a:p>
                      <a:pPr marL="457200"/>
                      <a:r>
                        <a:rPr lang="ru-RU" sz="180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«Знаєш, що я придумав, я піду по сіль...»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/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Рішучість</a:t>
                      </a:r>
                      <a:endParaRPr lang="ru-RU" sz="1800" dirty="0">
                        <a:solidFill>
                          <a:srgbClr val="595858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12719">
                <a:tc>
                  <a:txBody>
                    <a:bodyPr/>
                    <a:lstStyle/>
                    <a:p>
                      <a:pPr marL="457200"/>
                      <a:r>
                        <a:rPr lang="ru-RU" sz="180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«Пустіть її, це моя сестра...»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/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Сміливість</a:t>
                      </a:r>
                      <a:endParaRPr lang="ru-RU" sz="1800" dirty="0">
                        <a:solidFill>
                          <a:srgbClr val="595858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9081">
                <a:tc>
                  <a:txBody>
                    <a:bodyPr/>
                    <a:lstStyle/>
                    <a:p>
                      <a:pPr marL="457200"/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«Де в тебе й </a:t>
                      </a:r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силочка</a:t>
                      </a:r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береться</a:t>
                      </a:r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ой </a:t>
                      </a:r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скільки</a:t>
                      </a:r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пройшов</a:t>
                      </a:r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голодний</a:t>
                      </a:r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/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Витривалість</a:t>
                      </a:r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цілеспрямованість</a:t>
                      </a:r>
                      <a:endParaRPr lang="ru-RU" sz="1800" dirty="0">
                        <a:solidFill>
                          <a:srgbClr val="595858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9081">
                <a:tc>
                  <a:txBody>
                    <a:bodyPr/>
                    <a:lstStyle/>
                    <a:p>
                      <a:pPr marL="457200"/>
                      <a:r>
                        <a:rPr lang="ru-RU" sz="180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«Ну й меткий! Хіба модна отакому хворому - і за роботу?»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/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Працелюбність</a:t>
                      </a:r>
                      <a:endParaRPr lang="ru-RU" sz="1800" dirty="0">
                        <a:solidFill>
                          <a:srgbClr val="595858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12719">
                <a:tc>
                  <a:txBody>
                    <a:bodyPr/>
                    <a:lstStyle/>
                    <a:p>
                      <a:pPr marL="457200"/>
                      <a:r>
                        <a:rPr lang="ru-RU" sz="180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«Я піду, тьотю,...мене там ждуть...»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/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Відповідальність</a:t>
                      </a:r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людина</a:t>
                      </a:r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слова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625441">
                <a:tc>
                  <a:txBody>
                    <a:bodyPr/>
                    <a:lstStyle/>
                    <a:p>
                      <a:pPr marL="457200"/>
                      <a:r>
                        <a:rPr lang="ru-RU" sz="180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«Мені, тьотю Марино, якби хоч пляшку із собою взяти додому...»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/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Милосердність</a:t>
                      </a:r>
                      <a:r>
                        <a:rPr lang="ru-RU" sz="1800" dirty="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турботливість</a:t>
                      </a:r>
                      <a:endParaRPr lang="ru-RU" sz="1800" dirty="0">
                        <a:solidFill>
                          <a:srgbClr val="595858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781801">
                <a:tc>
                  <a:txBody>
                    <a:bodyPr/>
                    <a:lstStyle/>
                    <a:p>
                      <a:pPr marL="457200"/>
                      <a:r>
                        <a:rPr lang="ru-RU" sz="1800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«Туди, дядю, біжіть! – закричав він, показуючи рукою праворуч від себе: - туди! Там балка!»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/>
                      <a:r>
                        <a:rPr lang="ru-RU" sz="1800" dirty="0" err="1">
                          <a:solidFill>
                            <a:srgbClr val="59585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Хоробрість</a:t>
                      </a:r>
                      <a:endParaRPr lang="ru-RU" sz="1800" dirty="0">
                        <a:solidFill>
                          <a:srgbClr val="595858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375950" y="0"/>
            <a:ext cx="43921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4000" b="0" i="0" u="sng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Робота з таблицею</a:t>
            </a:r>
          </a:p>
        </p:txBody>
      </p:sp>
    </p:spTree>
    <p:extLst>
      <p:ext uri="{BB962C8B-B14F-4D97-AF65-F5344CB8AC3E}">
        <p14:creationId xmlns:p14="http://schemas.microsoft.com/office/powerpoint/2010/main" val="344236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8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722707" y="1839577"/>
            <a:ext cx="29082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Климко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Двойная стрелка влево/вправо 4"/>
          <p:cNvSpPr/>
          <p:nvPr/>
        </p:nvSpPr>
        <p:spPr>
          <a:xfrm rot="946603">
            <a:off x="3311046" y="1817212"/>
            <a:ext cx="1296144" cy="461665"/>
          </a:xfrm>
          <a:prstGeom prst="left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104070">
            <a:off x="3974909" y="3099021"/>
            <a:ext cx="1578629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Двойная стрелка влево/вправо 6"/>
          <p:cNvSpPr/>
          <p:nvPr/>
        </p:nvSpPr>
        <p:spPr>
          <a:xfrm rot="3165612">
            <a:off x="6804135" y="3187701"/>
            <a:ext cx="1296144" cy="461665"/>
          </a:xfrm>
          <a:prstGeom prst="left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Двойная стрелка влево/вправо 7"/>
          <p:cNvSpPr/>
          <p:nvPr/>
        </p:nvSpPr>
        <p:spPr>
          <a:xfrm rot="5400000">
            <a:off x="5918881" y="1351622"/>
            <a:ext cx="939878" cy="321273"/>
          </a:xfrm>
          <a:prstGeom prst="left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Двойная стрелка влево/вправо 8"/>
          <p:cNvSpPr/>
          <p:nvPr/>
        </p:nvSpPr>
        <p:spPr>
          <a:xfrm rot="16508841">
            <a:off x="5162332" y="3625670"/>
            <a:ext cx="1829074" cy="461665"/>
          </a:xfrm>
          <a:prstGeom prst="left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701992" y="3856502"/>
            <a:ext cx="388664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Наталія</a:t>
            </a:r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Миколаївна</a:t>
            </a:r>
            <a:endParaRPr lang="ru-RU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864493" y="332656"/>
            <a:ext cx="304865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Дядько</a:t>
            </a:r>
            <a:r>
              <a:rPr lang="ru-RU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2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Кирило</a:t>
            </a:r>
            <a:endParaRPr lang="ru-RU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444467" y="1426145"/>
            <a:ext cx="166443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Зульфат</a:t>
            </a:r>
            <a:endParaRPr lang="ru-RU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585091" y="4032024"/>
            <a:ext cx="265611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Тітка</a:t>
            </a:r>
            <a:r>
              <a:rPr lang="ru-RU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Марина</a:t>
            </a:r>
            <a:endParaRPr lang="ru-RU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722707" y="4941168"/>
            <a:ext cx="248337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Дід</a:t>
            </a:r>
            <a:r>
              <a:rPr lang="ru-RU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Бочонок</a:t>
            </a:r>
            <a:endParaRPr lang="ru-RU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-45763" y="2470520"/>
            <a:ext cx="369107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Полонений - </a:t>
            </a:r>
            <a:r>
              <a:rPr lang="ru-RU" sz="32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утікач</a:t>
            </a:r>
            <a:endParaRPr lang="ru-RU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Двойная стрелка влево/вправо 15"/>
          <p:cNvSpPr/>
          <p:nvPr/>
        </p:nvSpPr>
        <p:spPr>
          <a:xfrm rot="20791352">
            <a:off x="3782284" y="2555826"/>
            <a:ext cx="911755" cy="414163"/>
          </a:xfrm>
          <a:prstGeom prst="left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525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6" grpId="0"/>
      <p:bldP spid="10" grpId="0"/>
      <p:bldP spid="11" grpId="0"/>
      <p:bldP spid="12" grpId="0"/>
      <p:bldP spid="13" grpId="0"/>
      <p:bldP spid="14" grpId="0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998160" y="1484784"/>
            <a:ext cx="29082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КЛИМКО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Двойная стрелка влево/вправо 3"/>
          <p:cNvSpPr/>
          <p:nvPr/>
        </p:nvSpPr>
        <p:spPr>
          <a:xfrm rot="17951778">
            <a:off x="5174467" y="3014198"/>
            <a:ext cx="1892178" cy="345828"/>
          </a:xfrm>
          <a:prstGeom prst="left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12483" y="4278078"/>
            <a:ext cx="63713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Полонений-</a:t>
            </a:r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утікач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07151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6172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39552" y="836712"/>
            <a:ext cx="83529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err="1">
                <a:latin typeface="Tahoma"/>
              </a:rPr>
              <a:t>Симулятивно-рольова</a:t>
            </a:r>
            <a:r>
              <a:rPr lang="ru-RU" sz="4000" b="1" i="1" dirty="0">
                <a:latin typeface="Tahoma"/>
              </a:rPr>
              <a:t>  </a:t>
            </a:r>
            <a:r>
              <a:rPr lang="ru-RU" sz="4000" b="1" i="1" dirty="0" err="1">
                <a:latin typeface="Tahoma"/>
              </a:rPr>
              <a:t>гра</a:t>
            </a:r>
            <a:r>
              <a:rPr lang="ru-RU" sz="4000" b="1" i="1" dirty="0">
                <a:latin typeface="Tahoma"/>
              </a:rPr>
              <a:t>  </a:t>
            </a:r>
            <a:endParaRPr lang="ru-RU" sz="4000" b="1" i="1" dirty="0" smtClean="0">
              <a:latin typeface="Tahoma"/>
            </a:endParaRPr>
          </a:p>
          <a:p>
            <a:pPr algn="ctr"/>
            <a:r>
              <a:rPr lang="ru-RU" sz="4000" b="1" i="1" dirty="0" smtClean="0">
                <a:latin typeface="Tahoma"/>
              </a:rPr>
              <a:t>«</a:t>
            </a:r>
            <a:r>
              <a:rPr lang="ru-RU" sz="4000" b="1" i="1" dirty="0" err="1" smtClean="0">
                <a:latin typeface="Tahoma"/>
              </a:rPr>
              <a:t>Зустріч</a:t>
            </a:r>
            <a:r>
              <a:rPr lang="ru-RU" sz="4000" b="1" i="1" dirty="0" smtClean="0">
                <a:latin typeface="Tahoma"/>
              </a:rPr>
              <a:t> </a:t>
            </a:r>
            <a:r>
              <a:rPr lang="ru-RU" sz="4000" b="1" i="1" dirty="0">
                <a:latin typeface="Tahoma"/>
              </a:rPr>
              <a:t>з героями»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34558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403648" y="116632"/>
            <a:ext cx="6546664" cy="19430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54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Наукова</a:t>
            </a:r>
            <a:r>
              <a:rPr lang="ru-RU" sz="5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</a:t>
            </a:r>
            <a:r>
              <a:rPr lang="ru-RU" sz="54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експертиза</a:t>
            </a:r>
            <a:r>
              <a:rPr lang="ru-RU" sz="5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 </a:t>
            </a:r>
            <a:endParaRPr lang="ru-RU" sz="54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5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</a:t>
            </a:r>
            <a:r>
              <a:rPr lang="ru-RU" sz="5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«</a:t>
            </a:r>
            <a:r>
              <a:rPr lang="ru-RU" sz="54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Кінець</a:t>
            </a:r>
            <a:r>
              <a:rPr lang="ru-RU" sz="5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</a:t>
            </a:r>
            <a:r>
              <a:rPr lang="ru-RU" sz="54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повісті</a:t>
            </a:r>
            <a:r>
              <a:rPr lang="ru-RU" sz="5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»</a:t>
            </a:r>
            <a:endParaRPr lang="ru-RU" sz="5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42597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07704" y="404664"/>
            <a:ext cx="60115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Хвилина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мовчання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minuta-molchaniya-9-may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02904" y="50851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11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6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Spokjna_melodya_Spokjna_melodya_dlya_relaksu_(mp3co.co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41240" y="51521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555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31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37736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300</Words>
  <Application>Microsoft Office PowerPoint</Application>
  <PresentationFormat>Экран (4:3)</PresentationFormat>
  <Paragraphs>65</Paragraphs>
  <Slides>14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16</cp:revision>
  <dcterms:created xsi:type="dcterms:W3CDTF">2017-12-04T20:08:44Z</dcterms:created>
  <dcterms:modified xsi:type="dcterms:W3CDTF">2023-06-25T10:45:57Z</dcterms:modified>
</cp:coreProperties>
</file>