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70" r:id="rId11"/>
    <p:sldId id="271" r:id="rId12"/>
    <p:sldId id="273" r:id="rId13"/>
    <p:sldId id="274" r:id="rId14"/>
    <p:sldId id="275" r:id="rId15"/>
    <p:sldId id="272" r:id="rId16"/>
    <p:sldId id="266" r:id="rId17"/>
    <p:sldId id="267" r:id="rId18"/>
    <p:sldId id="268" r:id="rId19"/>
    <p:sldId id="269"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9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uk-UA"/>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uk-UA"/>
          </a:p>
        </p:txBody>
      </p:sp>
      <p:sp>
        <p:nvSpPr>
          <p:cNvPr id="4" name="Дата 3"/>
          <p:cNvSpPr>
            <a:spLocks noGrp="1"/>
          </p:cNvSpPr>
          <p:nvPr>
            <p:ph type="dt" sz="half" idx="10"/>
          </p:nvPr>
        </p:nvSpPr>
        <p:spPr/>
        <p:txBody>
          <a:bodyPr/>
          <a:lstStyle/>
          <a:p>
            <a:fld id="{53E8E683-2515-4AB2-9559-A68F9E31CC8F}" type="datetimeFigureOut">
              <a:rPr lang="uk-UA" smtClean="0"/>
              <a:t>16.12.2023</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8074A24A-A7DC-4CD5-B43D-7653093BBE2A}" type="slidenum">
              <a:rPr lang="uk-UA" smtClean="0"/>
              <a:t>‹#›</a:t>
            </a:fld>
            <a:endParaRPr lang="uk-UA"/>
          </a:p>
        </p:txBody>
      </p:sp>
    </p:spTree>
    <p:extLst>
      <p:ext uri="{BB962C8B-B14F-4D97-AF65-F5344CB8AC3E}">
        <p14:creationId xmlns:p14="http://schemas.microsoft.com/office/powerpoint/2010/main" val="44821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53E8E683-2515-4AB2-9559-A68F9E31CC8F}" type="datetimeFigureOut">
              <a:rPr lang="uk-UA" smtClean="0"/>
              <a:t>16.12.2023</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8074A24A-A7DC-4CD5-B43D-7653093BBE2A}" type="slidenum">
              <a:rPr lang="uk-UA" smtClean="0"/>
              <a:t>‹#›</a:t>
            </a:fld>
            <a:endParaRPr lang="uk-UA"/>
          </a:p>
        </p:txBody>
      </p:sp>
    </p:spTree>
    <p:extLst>
      <p:ext uri="{BB962C8B-B14F-4D97-AF65-F5344CB8AC3E}">
        <p14:creationId xmlns:p14="http://schemas.microsoft.com/office/powerpoint/2010/main" val="41489595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uk-UA"/>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3E8E683-2515-4AB2-9559-A68F9E31CC8F}" type="datetimeFigureOut">
              <a:rPr lang="uk-UA" smtClean="0"/>
              <a:t>16.12.2023</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8074A24A-A7DC-4CD5-B43D-7653093BBE2A}" type="slidenum">
              <a:rPr lang="uk-UA" smtClean="0"/>
              <a:t>‹#›</a:t>
            </a:fld>
            <a:endParaRPr lang="uk-UA"/>
          </a:p>
        </p:txBody>
      </p:sp>
    </p:spTree>
    <p:extLst>
      <p:ext uri="{BB962C8B-B14F-4D97-AF65-F5344CB8AC3E}">
        <p14:creationId xmlns:p14="http://schemas.microsoft.com/office/powerpoint/2010/main" val="1846644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Дата 4"/>
          <p:cNvSpPr>
            <a:spLocks noGrp="1"/>
          </p:cNvSpPr>
          <p:nvPr>
            <p:ph type="dt" sz="half" idx="10"/>
          </p:nvPr>
        </p:nvSpPr>
        <p:spPr/>
        <p:txBody>
          <a:bodyPr/>
          <a:lstStyle/>
          <a:p>
            <a:fld id="{53E8E683-2515-4AB2-9559-A68F9E31CC8F}" type="datetimeFigureOut">
              <a:rPr lang="uk-UA" smtClean="0"/>
              <a:t>16.12.2023</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8074A24A-A7DC-4CD5-B43D-7653093BBE2A}" type="slidenum">
              <a:rPr lang="uk-UA" smtClean="0"/>
              <a:t>‹#›</a:t>
            </a:fld>
            <a:endParaRPr lang="uk-UA"/>
          </a:p>
        </p:txBody>
      </p:sp>
    </p:spTree>
    <p:extLst>
      <p:ext uri="{BB962C8B-B14F-4D97-AF65-F5344CB8AC3E}">
        <p14:creationId xmlns:p14="http://schemas.microsoft.com/office/powerpoint/2010/main" val="943871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uk-UA"/>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7" name="Дата 6"/>
          <p:cNvSpPr>
            <a:spLocks noGrp="1"/>
          </p:cNvSpPr>
          <p:nvPr>
            <p:ph type="dt" sz="half" idx="10"/>
          </p:nvPr>
        </p:nvSpPr>
        <p:spPr/>
        <p:txBody>
          <a:bodyPr/>
          <a:lstStyle/>
          <a:p>
            <a:fld id="{53E8E683-2515-4AB2-9559-A68F9E31CC8F}" type="datetimeFigureOut">
              <a:rPr lang="uk-UA" smtClean="0"/>
              <a:t>16.12.2023</a:t>
            </a:fld>
            <a:endParaRPr lang="uk-UA"/>
          </a:p>
        </p:txBody>
      </p:sp>
      <p:sp>
        <p:nvSpPr>
          <p:cNvPr id="8" name="Нижний колонтитул 7"/>
          <p:cNvSpPr>
            <a:spLocks noGrp="1"/>
          </p:cNvSpPr>
          <p:nvPr>
            <p:ph type="ftr" sz="quarter" idx="11"/>
          </p:nvPr>
        </p:nvSpPr>
        <p:spPr/>
        <p:txBody>
          <a:bodyPr/>
          <a:lstStyle/>
          <a:p>
            <a:endParaRPr lang="uk-UA"/>
          </a:p>
        </p:txBody>
      </p:sp>
      <p:sp>
        <p:nvSpPr>
          <p:cNvPr id="9" name="Номер слайда 8"/>
          <p:cNvSpPr>
            <a:spLocks noGrp="1"/>
          </p:cNvSpPr>
          <p:nvPr>
            <p:ph type="sldNum" sz="quarter" idx="12"/>
          </p:nvPr>
        </p:nvSpPr>
        <p:spPr/>
        <p:txBody>
          <a:bodyPr/>
          <a:lstStyle/>
          <a:p>
            <a:fld id="{8074A24A-A7DC-4CD5-B43D-7653093BBE2A}" type="slidenum">
              <a:rPr lang="uk-UA" smtClean="0"/>
              <a:t>‹#›</a:t>
            </a:fld>
            <a:endParaRPr lang="uk-UA"/>
          </a:p>
        </p:txBody>
      </p:sp>
    </p:spTree>
    <p:extLst>
      <p:ext uri="{BB962C8B-B14F-4D97-AF65-F5344CB8AC3E}">
        <p14:creationId xmlns:p14="http://schemas.microsoft.com/office/powerpoint/2010/main" val="2018837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Дата 2"/>
          <p:cNvSpPr>
            <a:spLocks noGrp="1"/>
          </p:cNvSpPr>
          <p:nvPr>
            <p:ph type="dt" sz="half" idx="10"/>
          </p:nvPr>
        </p:nvSpPr>
        <p:spPr/>
        <p:txBody>
          <a:bodyPr/>
          <a:lstStyle/>
          <a:p>
            <a:fld id="{53E8E683-2515-4AB2-9559-A68F9E31CC8F}" type="datetimeFigureOut">
              <a:rPr lang="uk-UA" smtClean="0"/>
              <a:t>16.12.2023</a:t>
            </a:fld>
            <a:endParaRPr lang="uk-UA"/>
          </a:p>
        </p:txBody>
      </p:sp>
      <p:sp>
        <p:nvSpPr>
          <p:cNvPr id="4" name="Нижний колонтитул 3"/>
          <p:cNvSpPr>
            <a:spLocks noGrp="1"/>
          </p:cNvSpPr>
          <p:nvPr>
            <p:ph type="ftr" sz="quarter" idx="11"/>
          </p:nvPr>
        </p:nvSpPr>
        <p:spPr/>
        <p:txBody>
          <a:bodyPr/>
          <a:lstStyle/>
          <a:p>
            <a:endParaRPr lang="uk-UA"/>
          </a:p>
        </p:txBody>
      </p:sp>
      <p:sp>
        <p:nvSpPr>
          <p:cNvPr id="5" name="Номер слайда 4"/>
          <p:cNvSpPr>
            <a:spLocks noGrp="1"/>
          </p:cNvSpPr>
          <p:nvPr>
            <p:ph type="sldNum" sz="quarter" idx="12"/>
          </p:nvPr>
        </p:nvSpPr>
        <p:spPr/>
        <p:txBody>
          <a:bodyPr/>
          <a:lstStyle/>
          <a:p>
            <a:fld id="{8074A24A-A7DC-4CD5-B43D-7653093BBE2A}" type="slidenum">
              <a:rPr lang="uk-UA" smtClean="0"/>
              <a:t>‹#›</a:t>
            </a:fld>
            <a:endParaRPr lang="uk-UA"/>
          </a:p>
        </p:txBody>
      </p:sp>
    </p:spTree>
    <p:extLst>
      <p:ext uri="{BB962C8B-B14F-4D97-AF65-F5344CB8AC3E}">
        <p14:creationId xmlns:p14="http://schemas.microsoft.com/office/powerpoint/2010/main" val="4229208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3E8E683-2515-4AB2-9559-A68F9E31CC8F}" type="datetimeFigureOut">
              <a:rPr lang="uk-UA" smtClean="0"/>
              <a:t>16.12.2023</a:t>
            </a:fld>
            <a:endParaRPr lang="uk-UA"/>
          </a:p>
        </p:txBody>
      </p:sp>
      <p:sp>
        <p:nvSpPr>
          <p:cNvPr id="3" name="Нижний колонтитул 2"/>
          <p:cNvSpPr>
            <a:spLocks noGrp="1"/>
          </p:cNvSpPr>
          <p:nvPr>
            <p:ph type="ftr" sz="quarter" idx="11"/>
          </p:nvPr>
        </p:nvSpPr>
        <p:spPr/>
        <p:txBody>
          <a:bodyPr/>
          <a:lstStyle/>
          <a:p>
            <a:endParaRPr lang="uk-UA"/>
          </a:p>
        </p:txBody>
      </p:sp>
      <p:sp>
        <p:nvSpPr>
          <p:cNvPr id="4" name="Номер слайда 3"/>
          <p:cNvSpPr>
            <a:spLocks noGrp="1"/>
          </p:cNvSpPr>
          <p:nvPr>
            <p:ph type="sldNum" sz="quarter" idx="12"/>
          </p:nvPr>
        </p:nvSpPr>
        <p:spPr/>
        <p:txBody>
          <a:bodyPr/>
          <a:lstStyle/>
          <a:p>
            <a:fld id="{8074A24A-A7DC-4CD5-B43D-7653093BBE2A}" type="slidenum">
              <a:rPr lang="uk-UA" smtClean="0"/>
              <a:t>‹#›</a:t>
            </a:fld>
            <a:endParaRPr lang="uk-UA"/>
          </a:p>
        </p:txBody>
      </p:sp>
    </p:spTree>
    <p:extLst>
      <p:ext uri="{BB962C8B-B14F-4D97-AF65-F5344CB8AC3E}">
        <p14:creationId xmlns:p14="http://schemas.microsoft.com/office/powerpoint/2010/main" val="2218792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uk-UA"/>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3E8E683-2515-4AB2-9559-A68F9E31CC8F}" type="datetimeFigureOut">
              <a:rPr lang="uk-UA" smtClean="0"/>
              <a:t>16.12.2023</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8074A24A-A7DC-4CD5-B43D-7653093BBE2A}" type="slidenum">
              <a:rPr lang="uk-UA" smtClean="0"/>
              <a:t>‹#›</a:t>
            </a:fld>
            <a:endParaRPr lang="uk-UA"/>
          </a:p>
        </p:txBody>
      </p:sp>
    </p:spTree>
    <p:extLst>
      <p:ext uri="{BB962C8B-B14F-4D97-AF65-F5344CB8AC3E}">
        <p14:creationId xmlns:p14="http://schemas.microsoft.com/office/powerpoint/2010/main" val="311676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uk-UA"/>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3E8E683-2515-4AB2-9559-A68F9E31CC8F}" type="datetimeFigureOut">
              <a:rPr lang="uk-UA" smtClean="0"/>
              <a:t>16.12.2023</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8074A24A-A7DC-4CD5-B43D-7653093BBE2A}" type="slidenum">
              <a:rPr lang="uk-UA" smtClean="0"/>
              <a:t>‹#›</a:t>
            </a:fld>
            <a:endParaRPr lang="uk-UA"/>
          </a:p>
        </p:txBody>
      </p:sp>
    </p:spTree>
    <p:extLst>
      <p:ext uri="{BB962C8B-B14F-4D97-AF65-F5344CB8AC3E}">
        <p14:creationId xmlns:p14="http://schemas.microsoft.com/office/powerpoint/2010/main" val="55926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53E8E683-2515-4AB2-9559-A68F9E31CC8F}" type="datetimeFigureOut">
              <a:rPr lang="uk-UA" smtClean="0"/>
              <a:t>16.12.2023</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8074A24A-A7DC-4CD5-B43D-7653093BBE2A}" type="slidenum">
              <a:rPr lang="uk-UA" smtClean="0"/>
              <a:t>‹#›</a:t>
            </a:fld>
            <a:endParaRPr lang="uk-UA"/>
          </a:p>
        </p:txBody>
      </p:sp>
    </p:spTree>
    <p:extLst>
      <p:ext uri="{BB962C8B-B14F-4D97-AF65-F5344CB8AC3E}">
        <p14:creationId xmlns:p14="http://schemas.microsoft.com/office/powerpoint/2010/main" val="1526130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uk-UA"/>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53E8E683-2515-4AB2-9559-A68F9E31CC8F}" type="datetimeFigureOut">
              <a:rPr lang="uk-UA" smtClean="0"/>
              <a:t>16.12.2023</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8074A24A-A7DC-4CD5-B43D-7653093BBE2A}" type="slidenum">
              <a:rPr lang="uk-UA" smtClean="0"/>
              <a:t>‹#›</a:t>
            </a:fld>
            <a:endParaRPr lang="uk-UA"/>
          </a:p>
        </p:txBody>
      </p:sp>
    </p:spTree>
    <p:extLst>
      <p:ext uri="{BB962C8B-B14F-4D97-AF65-F5344CB8AC3E}">
        <p14:creationId xmlns:p14="http://schemas.microsoft.com/office/powerpoint/2010/main" val="3553853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uk-UA"/>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8E683-2515-4AB2-9559-A68F9E31CC8F}" type="datetimeFigureOut">
              <a:rPr lang="uk-UA" smtClean="0"/>
              <a:t>16.12.2023</a:t>
            </a:fld>
            <a:endParaRPr lang="uk-UA"/>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4A24A-A7DC-4CD5-B43D-7653093BBE2A}" type="slidenum">
              <a:rPr lang="uk-UA" smtClean="0"/>
              <a:t>‹#›</a:t>
            </a:fld>
            <a:endParaRPr lang="uk-UA"/>
          </a:p>
        </p:txBody>
      </p:sp>
    </p:spTree>
    <p:extLst>
      <p:ext uri="{BB962C8B-B14F-4D97-AF65-F5344CB8AC3E}">
        <p14:creationId xmlns:p14="http://schemas.microsoft.com/office/powerpoint/2010/main" val="1370870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467544" y="1196752"/>
            <a:ext cx="8136904" cy="3777444"/>
          </a:xfrm>
          <a:prstGeom prst="rect">
            <a:avLst/>
          </a:prstGeom>
        </p:spPr>
        <p:txBody>
          <a:bodyPr wrap="square">
            <a:spAutoFit/>
          </a:bodyPr>
          <a:lstStyle/>
          <a:p>
            <a:pPr algn="ctr">
              <a:lnSpc>
                <a:spcPct val="115000"/>
              </a:lnSpc>
              <a:spcAft>
                <a:spcPts val="1000"/>
              </a:spcAft>
            </a:pPr>
            <a:r>
              <a:rPr lang="uk-UA" sz="4000" b="1" i="1">
                <a:solidFill>
                  <a:srgbClr val="CC3300"/>
                </a:solidFill>
                <a:latin typeface="Times New Roman"/>
                <a:ea typeface="Calibri"/>
                <a:cs typeface="Times New Roman"/>
              </a:rPr>
              <a:t>Група </a:t>
            </a:r>
            <a:r>
              <a:rPr lang="uk-UA" sz="4000" b="1" i="1" smtClean="0">
                <a:solidFill>
                  <a:srgbClr val="CC3300"/>
                </a:solidFill>
                <a:latin typeface="Times New Roman"/>
                <a:ea typeface="Calibri"/>
                <a:cs typeface="Times New Roman"/>
              </a:rPr>
              <a:t>«</a:t>
            </a:r>
            <a:r>
              <a:rPr lang="uk-UA" sz="4000" b="1" i="1" dirty="0">
                <a:solidFill>
                  <a:srgbClr val="CC3300"/>
                </a:solidFill>
                <a:latin typeface="Times New Roman"/>
                <a:ea typeface="Calibri"/>
                <a:cs typeface="Times New Roman"/>
              </a:rPr>
              <a:t>к</a:t>
            </a:r>
            <a:r>
              <a:rPr lang="uk-UA" sz="4000" b="1" i="1" smtClean="0">
                <a:solidFill>
                  <a:srgbClr val="CC3300"/>
                </a:solidFill>
                <a:latin typeface="Times New Roman"/>
                <a:ea typeface="Calibri"/>
                <a:cs typeface="Times New Roman"/>
              </a:rPr>
              <a:t>иївських </a:t>
            </a:r>
            <a:r>
              <a:rPr lang="uk-UA" sz="4000" b="1" i="1" dirty="0">
                <a:solidFill>
                  <a:srgbClr val="CC3300"/>
                </a:solidFill>
                <a:latin typeface="Times New Roman"/>
                <a:ea typeface="Calibri"/>
                <a:cs typeface="Times New Roman"/>
              </a:rPr>
              <a:t>неокласиків</a:t>
            </a:r>
            <a:r>
              <a:rPr lang="uk-UA" sz="4000" b="1" i="1" dirty="0" smtClean="0">
                <a:solidFill>
                  <a:srgbClr val="CC3300"/>
                </a:solidFill>
                <a:latin typeface="Times New Roman"/>
                <a:ea typeface="Calibri"/>
                <a:cs typeface="Times New Roman"/>
              </a:rPr>
              <a:t>».</a:t>
            </a:r>
          </a:p>
          <a:p>
            <a:pPr algn="ctr">
              <a:lnSpc>
                <a:spcPct val="115000"/>
              </a:lnSpc>
              <a:spcAft>
                <a:spcPts val="1000"/>
              </a:spcAft>
            </a:pPr>
            <a:endParaRPr lang="uk-UA" sz="4000" b="1" i="1" dirty="0">
              <a:latin typeface="Times New Roman"/>
              <a:ea typeface="Calibri"/>
              <a:cs typeface="Times New Roman"/>
            </a:endParaRPr>
          </a:p>
          <a:p>
            <a:pPr algn="ctr">
              <a:lnSpc>
                <a:spcPct val="115000"/>
              </a:lnSpc>
              <a:spcAft>
                <a:spcPts val="1000"/>
              </a:spcAft>
            </a:pPr>
            <a:endParaRPr lang="uk-UA" sz="4000" b="1" i="1" dirty="0" smtClean="0">
              <a:latin typeface="Times New Roman"/>
              <a:ea typeface="Calibri"/>
              <a:cs typeface="Times New Roman"/>
            </a:endParaRPr>
          </a:p>
          <a:p>
            <a:pPr algn="ctr">
              <a:lnSpc>
                <a:spcPct val="115000"/>
              </a:lnSpc>
              <a:spcAft>
                <a:spcPts val="1000"/>
              </a:spcAft>
            </a:pPr>
            <a:r>
              <a:rPr lang="uk-UA" sz="2000" b="1" i="1" dirty="0" smtClean="0">
                <a:latin typeface="Times New Roman"/>
                <a:ea typeface="Calibri"/>
                <a:cs typeface="Times New Roman"/>
              </a:rPr>
              <a:t>                                                                </a:t>
            </a:r>
            <a:r>
              <a:rPr lang="uk-UA" sz="1600" dirty="0" smtClean="0">
                <a:latin typeface="Times New Roman"/>
                <a:ea typeface="Calibri"/>
                <a:cs typeface="Times New Roman"/>
              </a:rPr>
              <a:t>Кондратюк Людмила Олександрівна</a:t>
            </a:r>
          </a:p>
          <a:p>
            <a:pPr algn="ctr">
              <a:lnSpc>
                <a:spcPct val="115000"/>
              </a:lnSpc>
              <a:spcAft>
                <a:spcPts val="1000"/>
              </a:spcAft>
            </a:pPr>
            <a:r>
              <a:rPr lang="uk-UA" sz="1600" dirty="0" smtClean="0">
                <a:latin typeface="Times New Roman"/>
                <a:ea typeface="Calibri"/>
                <a:cs typeface="Times New Roman"/>
              </a:rPr>
              <a:t>                                                                               Вчитель української мови та літератури</a:t>
            </a:r>
          </a:p>
          <a:p>
            <a:pPr algn="ctr">
              <a:lnSpc>
                <a:spcPct val="115000"/>
              </a:lnSpc>
              <a:spcAft>
                <a:spcPts val="1000"/>
              </a:spcAft>
            </a:pPr>
            <a:r>
              <a:rPr lang="uk-UA" sz="1600" dirty="0" smtClean="0">
                <a:latin typeface="Times New Roman"/>
                <a:ea typeface="Calibri"/>
                <a:cs typeface="Times New Roman"/>
              </a:rPr>
              <a:t>                                                                                 Вечірньої (змінної) школи № 20 м. Києва</a:t>
            </a:r>
            <a:endParaRPr lang="uk-UA" sz="1600" dirty="0">
              <a:latin typeface="Times New Roman"/>
              <a:ea typeface="Calibri"/>
              <a:cs typeface="Times New Roman"/>
            </a:endParaRPr>
          </a:p>
        </p:txBody>
      </p:sp>
    </p:spTree>
    <p:extLst>
      <p:ext uri="{BB962C8B-B14F-4D97-AF65-F5344CB8AC3E}">
        <p14:creationId xmlns:p14="http://schemas.microsoft.com/office/powerpoint/2010/main" val="33641353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115616" y="1340768"/>
            <a:ext cx="7344816" cy="2627386"/>
          </a:xfrm>
          <a:prstGeom prst="rect">
            <a:avLst/>
          </a:prstGeom>
        </p:spPr>
        <p:txBody>
          <a:bodyPr wrap="square">
            <a:spAutoFit/>
          </a:bodyPr>
          <a:lstStyle/>
          <a:p>
            <a:pPr algn="ctr">
              <a:lnSpc>
                <a:spcPct val="115000"/>
              </a:lnSpc>
              <a:spcAft>
                <a:spcPts val="1000"/>
              </a:spcAft>
            </a:pPr>
            <a:r>
              <a:rPr lang="uk-UA" sz="3600" i="1" dirty="0">
                <a:solidFill>
                  <a:schemeClr val="accent6">
                    <a:lumMod val="75000"/>
                  </a:schemeClr>
                </a:solidFill>
                <a:latin typeface="Times New Roman"/>
                <a:ea typeface="Calibri"/>
                <a:cs typeface="Times New Roman"/>
              </a:rPr>
              <a:t>Любов до слова, до строгої форми, великої спадщини світової літератури</a:t>
            </a:r>
            <a:endParaRPr lang="ru-RU" sz="3600" dirty="0">
              <a:solidFill>
                <a:schemeClr val="accent6">
                  <a:lumMod val="75000"/>
                </a:schemeClr>
              </a:solidFill>
              <a:ea typeface="Calibri"/>
              <a:cs typeface="Times New Roman"/>
            </a:endParaRPr>
          </a:p>
          <a:p>
            <a:pPr algn="ctr">
              <a:lnSpc>
                <a:spcPct val="115000"/>
              </a:lnSpc>
              <a:spcAft>
                <a:spcPts val="1000"/>
              </a:spcAft>
            </a:pPr>
            <a:r>
              <a:rPr lang="uk-UA" sz="2800" dirty="0">
                <a:solidFill>
                  <a:srgbClr val="FFC000"/>
                </a:solidFill>
                <a:latin typeface="Times New Roman"/>
                <a:ea typeface="Calibri"/>
                <a:cs typeface="Times New Roman"/>
              </a:rPr>
              <a:t>                                                       М. Рильський</a:t>
            </a:r>
            <a:endParaRPr lang="ru-RU" sz="2800" dirty="0">
              <a:solidFill>
                <a:srgbClr val="FFC000"/>
              </a:solidFill>
              <a:ea typeface="Calibri"/>
              <a:cs typeface="Times New Roman"/>
            </a:endParaRPr>
          </a:p>
        </p:txBody>
      </p:sp>
    </p:spTree>
    <p:extLst>
      <p:ext uri="{BB962C8B-B14F-4D97-AF65-F5344CB8AC3E}">
        <p14:creationId xmlns:p14="http://schemas.microsoft.com/office/powerpoint/2010/main" val="36786468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187624" y="980728"/>
            <a:ext cx="7416824" cy="3416320"/>
          </a:xfrm>
          <a:prstGeom prst="rect">
            <a:avLst/>
          </a:prstGeom>
        </p:spPr>
        <p:txBody>
          <a:bodyPr wrap="square">
            <a:spAutoFit/>
          </a:bodyPr>
          <a:lstStyle/>
          <a:p>
            <a:pPr algn="ctr"/>
            <a:r>
              <a:rPr lang="uk-UA" sz="2400" dirty="0">
                <a:latin typeface="Times New Roman"/>
                <a:ea typeface="Calibri"/>
              </a:rPr>
              <a:t>В історії української словесної культури неокласицизм постає унікальним явищем, творчість київських митців, що іменували себе неокласиками, не підпадає під жодної схеми. Сповнена алюзій, символів перегуків з історико-культурною традицією  європейської цивілізації, художня спадщина неокласиків є своєрідним протестом  як щодо авангардистських напрямів, так і до модернізму загалом.</a:t>
            </a:r>
            <a:endParaRPr lang="uk-UA" sz="2400" dirty="0"/>
          </a:p>
        </p:txBody>
      </p:sp>
    </p:spTree>
    <p:extLst>
      <p:ext uri="{BB962C8B-B14F-4D97-AF65-F5344CB8AC3E}">
        <p14:creationId xmlns:p14="http://schemas.microsoft.com/office/powerpoint/2010/main" val="41492984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252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971600" y="980728"/>
            <a:ext cx="7848872" cy="4171398"/>
          </a:xfrm>
          <a:prstGeom prst="rect">
            <a:avLst/>
          </a:prstGeom>
        </p:spPr>
        <p:txBody>
          <a:bodyPr wrap="square">
            <a:spAutoFit/>
          </a:bodyPr>
          <a:lstStyle/>
          <a:p>
            <a:pPr algn="ctr">
              <a:lnSpc>
                <a:spcPct val="115000"/>
              </a:lnSpc>
              <a:spcAft>
                <a:spcPts val="1000"/>
              </a:spcAft>
            </a:pPr>
            <a:r>
              <a:rPr lang="uk-UA" sz="2400" b="1" i="1" dirty="0" smtClean="0">
                <a:latin typeface="Times New Roman"/>
                <a:ea typeface="Calibri"/>
                <a:cs typeface="Times New Roman"/>
              </a:rPr>
              <a:t>Словникова робота:</a:t>
            </a:r>
          </a:p>
          <a:p>
            <a:pPr algn="ctr">
              <a:lnSpc>
                <a:spcPct val="115000"/>
              </a:lnSpc>
              <a:spcAft>
                <a:spcPts val="1000"/>
              </a:spcAft>
            </a:pPr>
            <a:r>
              <a:rPr lang="uk-UA" sz="2400" b="1" i="1" dirty="0" smtClean="0">
                <a:latin typeface="Times New Roman"/>
                <a:ea typeface="Calibri"/>
                <a:cs typeface="Times New Roman"/>
              </a:rPr>
              <a:t>Модернізм </a:t>
            </a:r>
            <a:r>
              <a:rPr lang="uk-UA" sz="2400" b="1" i="1" dirty="0">
                <a:latin typeface="Times New Roman"/>
                <a:ea typeface="Calibri"/>
                <a:cs typeface="Times New Roman"/>
              </a:rPr>
              <a:t>– </a:t>
            </a:r>
            <a:r>
              <a:rPr lang="uk-UA" sz="2400" b="1" dirty="0">
                <a:latin typeface="Times New Roman"/>
                <a:ea typeface="Calibri"/>
                <a:cs typeface="Times New Roman"/>
              </a:rPr>
              <a:t>це спільна назва мистецьких напрямків та течій ХХ століття , яким притаманні спроби відобразити нові явище суспільства новими художніми засобами.</a:t>
            </a:r>
            <a:endParaRPr lang="ru-RU" sz="2400" b="1" dirty="0">
              <a:ea typeface="Calibri"/>
              <a:cs typeface="Times New Roman"/>
            </a:endParaRPr>
          </a:p>
          <a:p>
            <a:pPr algn="ctr">
              <a:lnSpc>
                <a:spcPct val="115000"/>
              </a:lnSpc>
              <a:spcAft>
                <a:spcPts val="1000"/>
              </a:spcAft>
            </a:pPr>
            <a:r>
              <a:rPr lang="uk-UA" sz="2400" b="1" i="1" dirty="0">
                <a:latin typeface="Times New Roman"/>
                <a:ea typeface="Calibri"/>
                <a:cs typeface="Times New Roman"/>
              </a:rPr>
              <a:t>Неокласицизм (</a:t>
            </a:r>
            <a:r>
              <a:rPr lang="uk-UA" sz="2400" b="1" i="1" dirty="0" err="1">
                <a:latin typeface="Times New Roman"/>
                <a:ea typeface="Calibri"/>
                <a:cs typeface="Times New Roman"/>
              </a:rPr>
              <a:t>грец</a:t>
            </a:r>
            <a:r>
              <a:rPr lang="uk-UA" sz="2400" b="1" i="1" dirty="0">
                <a:latin typeface="Times New Roman"/>
                <a:ea typeface="Calibri"/>
                <a:cs typeface="Times New Roman"/>
              </a:rPr>
              <a:t>. </a:t>
            </a:r>
            <a:r>
              <a:rPr lang="uk-UA" sz="2400" b="1" i="1" dirty="0" err="1">
                <a:latin typeface="Times New Roman"/>
                <a:ea typeface="Calibri"/>
                <a:cs typeface="Times New Roman"/>
              </a:rPr>
              <a:t>neos</a:t>
            </a:r>
            <a:r>
              <a:rPr lang="uk-UA" sz="2400" b="1" i="1" dirty="0">
                <a:latin typeface="Times New Roman"/>
                <a:ea typeface="Calibri"/>
                <a:cs typeface="Times New Roman"/>
              </a:rPr>
              <a:t> – </a:t>
            </a:r>
            <a:r>
              <a:rPr lang="uk-UA" sz="2400" b="1" dirty="0">
                <a:latin typeface="Times New Roman"/>
                <a:ea typeface="Calibri"/>
                <a:cs typeface="Times New Roman"/>
              </a:rPr>
              <a:t>новий і лат. </a:t>
            </a:r>
            <a:r>
              <a:rPr lang="uk-UA" sz="2400" b="1" i="1" dirty="0">
                <a:latin typeface="Times New Roman"/>
                <a:ea typeface="Calibri"/>
                <a:cs typeface="Times New Roman"/>
              </a:rPr>
              <a:t> </a:t>
            </a:r>
            <a:r>
              <a:rPr lang="uk-UA" sz="2400" b="1" i="1" dirty="0" err="1">
                <a:latin typeface="Times New Roman"/>
                <a:ea typeface="Calibri"/>
                <a:cs typeface="Times New Roman"/>
              </a:rPr>
              <a:t>сlassicus</a:t>
            </a:r>
            <a:r>
              <a:rPr lang="uk-UA" sz="2400" b="1" i="1" dirty="0">
                <a:latin typeface="Times New Roman"/>
                <a:ea typeface="Calibri"/>
                <a:cs typeface="Times New Roman"/>
              </a:rPr>
              <a:t> </a:t>
            </a:r>
            <a:r>
              <a:rPr lang="uk-UA" sz="2400" b="1" dirty="0">
                <a:latin typeface="Times New Roman"/>
                <a:ea typeface="Calibri"/>
                <a:cs typeface="Times New Roman"/>
              </a:rPr>
              <a:t>– взірцевий) – умовна назва естетичної платформи п’ятьох київських поетів, літературознавців, перекладачів періоду «розстріляного відродження».</a:t>
            </a:r>
            <a:endParaRPr lang="ru-RU" sz="2400" b="1" dirty="0">
              <a:ea typeface="Calibri"/>
              <a:cs typeface="Times New Roman"/>
            </a:endParaRPr>
          </a:p>
        </p:txBody>
      </p:sp>
    </p:spTree>
    <p:extLst>
      <p:ext uri="{BB962C8B-B14F-4D97-AF65-F5344CB8AC3E}">
        <p14:creationId xmlns:p14="http://schemas.microsoft.com/office/powerpoint/2010/main" val="33518967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252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539552" y="260648"/>
            <a:ext cx="8136904" cy="5078313"/>
          </a:xfrm>
          <a:prstGeom prst="rect">
            <a:avLst/>
          </a:prstGeom>
        </p:spPr>
        <p:txBody>
          <a:bodyPr wrap="square">
            <a:spAutoFit/>
          </a:bodyPr>
          <a:lstStyle/>
          <a:p>
            <a:pPr algn="ctr"/>
            <a:endParaRPr lang="uk-UA" dirty="0" smtClean="0">
              <a:latin typeface="Times New Roman"/>
              <a:ea typeface="Calibri"/>
            </a:endParaRPr>
          </a:p>
          <a:p>
            <a:pPr algn="ctr"/>
            <a:endParaRPr lang="uk-UA" dirty="0" smtClean="0">
              <a:latin typeface="Times New Roman"/>
              <a:ea typeface="Calibri"/>
            </a:endParaRPr>
          </a:p>
          <a:p>
            <a:pPr algn="ctr"/>
            <a:r>
              <a:rPr lang="uk-UA" b="1" dirty="0" smtClean="0">
                <a:latin typeface="Times New Roman"/>
                <a:ea typeface="Calibri"/>
              </a:rPr>
              <a:t>Неокласики  </a:t>
            </a:r>
            <a:r>
              <a:rPr lang="uk-UA" b="1" dirty="0">
                <a:latin typeface="Times New Roman"/>
                <a:ea typeface="Calibri"/>
              </a:rPr>
              <a:t>були неформальним товариством митців, які шанували талант та відмежовувалися від інших організацій сповідуючи принцип творчого інтелекту, високої культури мислення й дисципліни поетичного мовлення. До групи неокласиків входили: М. Зеров, М. Драй-Хмара, М. Рильський, П. </a:t>
            </a:r>
            <a:r>
              <a:rPr lang="uk-UA" b="1" dirty="0" err="1">
                <a:latin typeface="Times New Roman"/>
                <a:ea typeface="Calibri"/>
              </a:rPr>
              <a:t>Филипович</a:t>
            </a:r>
            <a:r>
              <a:rPr lang="uk-UA" b="1" dirty="0">
                <a:latin typeface="Times New Roman"/>
                <a:ea typeface="Calibri"/>
              </a:rPr>
              <a:t> та Юрій Клен. Загалом близько 40 письменників належали до угруповання “неокласиків”, але ядро складало “п’ятірне </a:t>
            </a:r>
            <a:r>
              <a:rPr lang="uk-UA" b="1" dirty="0" err="1">
                <a:latin typeface="Times New Roman"/>
                <a:ea typeface="Calibri"/>
              </a:rPr>
              <a:t>ґроно</a:t>
            </a:r>
            <a:r>
              <a:rPr lang="uk-UA" b="1" dirty="0">
                <a:latin typeface="Times New Roman"/>
                <a:ea typeface="Calibri"/>
              </a:rPr>
              <a:t>”. До київських неокласиків літературознавці зараховують ще й Віктора </a:t>
            </a:r>
            <a:r>
              <a:rPr lang="uk-UA" b="1" dirty="0" err="1">
                <a:latin typeface="Times New Roman"/>
                <a:ea typeface="Calibri"/>
              </a:rPr>
              <a:t>Домонтовича</a:t>
            </a:r>
            <a:r>
              <a:rPr lang="uk-UA" b="1" dirty="0">
                <a:latin typeface="Times New Roman"/>
                <a:ea typeface="Calibri"/>
              </a:rPr>
              <a:t> (єдиний прозаїк серед «неокласиків»). Його називають шостим у «гроні п’ятірнім». «Київські неокласики» не мали ні програми, ні статуту. Вони захоплювалися античною лірикою, бароковою метафорою та філігранністю творів  французьких  парнасців (у французькій поезії 50—70 років XIX ст. парнасцями стали називати поетів, які своїм завданням вважали створення "чистої поезії", приділяли основну увагу ідеальній поетичній формі). Неокласики прагнули наслідувати французьких поетів-парнасців, адже вважали, що головним чинником творчої праці є духовна гармонія митця</a:t>
            </a:r>
            <a:r>
              <a:rPr lang="uk-UA" dirty="0">
                <a:latin typeface="Times New Roman"/>
                <a:ea typeface="Calibri"/>
              </a:rPr>
              <a:t>.</a:t>
            </a:r>
            <a:endParaRPr lang="uk-UA" dirty="0"/>
          </a:p>
        </p:txBody>
      </p:sp>
    </p:spTree>
    <p:extLst>
      <p:ext uri="{BB962C8B-B14F-4D97-AF65-F5344CB8AC3E}">
        <p14:creationId xmlns:p14="http://schemas.microsoft.com/office/powerpoint/2010/main" val="14654140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descr="ГАЛЕРЕЯ ВИДАТНИХ ОСОБИСТОСТЕ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811"/>
            <a:ext cx="2362200" cy="239492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Михайло Драй-Хмара – один із грона нездоланних співців - Вінницька обласна  універсальна наукова бібліотека імені Валентина Отамановського"/>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879308"/>
            <a:ext cx="2736304" cy="25202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Максим Тадейович Рильський. Портрети українських письменників та поетів  (ID#64640777), цена: 60 ₴, купить на Prom.u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88224" y="692696"/>
            <a:ext cx="2448272" cy="261095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Презентация на тему: &quot;Павло Филипович ( ). 2 вересня 1891 народився  український поет, літературознавець та історик літератури Павло Петрович  Филипович ( ).&quot;. Скачать бесплатно и без регистраци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00192" y="3789040"/>
            <a:ext cx="2304256" cy="2232248"/>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Освальд-Еккард Бурґгардт (Юрій Клен) – Художній світ малої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40158" y="3933056"/>
            <a:ext cx="2376264" cy="2350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84297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827584" y="1443841"/>
            <a:ext cx="7920880" cy="2554545"/>
          </a:xfrm>
          <a:prstGeom prst="rect">
            <a:avLst/>
          </a:prstGeom>
        </p:spPr>
        <p:txBody>
          <a:bodyPr wrap="square">
            <a:spAutoFit/>
          </a:bodyPr>
          <a:lstStyle/>
          <a:p>
            <a:pPr algn="ctr">
              <a:spcAft>
                <a:spcPts val="0"/>
              </a:spcAft>
            </a:pPr>
            <a:r>
              <a:rPr lang="uk-UA" sz="2000" dirty="0">
                <a:latin typeface="Times New Roman"/>
                <a:ea typeface="Calibri"/>
                <a:cs typeface="Times New Roman"/>
              </a:rPr>
              <a:t>У 1925-1928 рр. «київські неокласики» висунули гасло «До джерел!», що означало творче переосмислення національної та зарубіжної традицій у контексті нових викликів часу. Вони дбали про загальнолюдські мистецькі цінності, намагаючись уберегти їх від впливу більшовицької ідеології, несмаку й скороминущої буденності.</a:t>
            </a:r>
            <a:endParaRPr lang="ru-RU" sz="2000" dirty="0">
              <a:ea typeface="Calibri"/>
              <a:cs typeface="Times New Roman"/>
            </a:endParaRPr>
          </a:p>
          <a:p>
            <a:pPr algn="ctr">
              <a:spcAft>
                <a:spcPts val="0"/>
              </a:spcAft>
            </a:pPr>
            <a:r>
              <a:rPr lang="uk-UA" sz="2000" dirty="0">
                <a:latin typeface="Times New Roman"/>
                <a:ea typeface="Calibri"/>
                <a:cs typeface="Times New Roman"/>
              </a:rPr>
              <a:t>В українській літературі неокласики започаткували поезію нового типу: якщо до них панівною була фольклорна традиція, то тепер відродилася книжна, тобто ренесансно-барокова</a:t>
            </a:r>
            <a:r>
              <a:rPr lang="uk-UA" dirty="0">
                <a:latin typeface="Times New Roman"/>
                <a:ea typeface="Calibri"/>
                <a:cs typeface="Times New Roman"/>
              </a:rPr>
              <a:t>.</a:t>
            </a:r>
            <a:endParaRPr lang="ru-RU" sz="1400" dirty="0">
              <a:ea typeface="Calibri"/>
              <a:cs typeface="Times New Roman"/>
            </a:endParaRPr>
          </a:p>
        </p:txBody>
      </p:sp>
    </p:spTree>
    <p:extLst>
      <p:ext uri="{BB962C8B-B14F-4D97-AF65-F5344CB8AC3E}">
        <p14:creationId xmlns:p14="http://schemas.microsoft.com/office/powerpoint/2010/main" val="20564636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Рисунок 2" descr="https://www.istpravda.com.ua/images/doc/b/1/b1100c0-1310629788.jpg"/>
          <p:cNvPicPr/>
          <p:nvPr/>
        </p:nvPicPr>
        <p:blipFill>
          <a:blip r:embed="rId3">
            <a:extLst>
              <a:ext uri="{28A0092B-C50C-407E-A947-70E740481C1C}">
                <a14:useLocalDpi xmlns:a14="http://schemas.microsoft.com/office/drawing/2010/main" val="0"/>
              </a:ext>
            </a:extLst>
          </a:blip>
          <a:srcRect/>
          <a:stretch>
            <a:fillRect/>
          </a:stretch>
        </p:blipFill>
        <p:spPr bwMode="auto">
          <a:xfrm>
            <a:off x="3995936" y="4149080"/>
            <a:ext cx="2808312" cy="2133600"/>
          </a:xfrm>
          <a:prstGeom prst="rect">
            <a:avLst/>
          </a:prstGeom>
          <a:noFill/>
          <a:ln>
            <a:noFill/>
          </a:ln>
        </p:spPr>
      </p:pic>
      <p:sp>
        <p:nvSpPr>
          <p:cNvPr id="2" name="Прямоугольник 1"/>
          <p:cNvSpPr/>
          <p:nvPr/>
        </p:nvSpPr>
        <p:spPr>
          <a:xfrm>
            <a:off x="395536" y="980728"/>
            <a:ext cx="8352928" cy="3139321"/>
          </a:xfrm>
          <a:prstGeom prst="rect">
            <a:avLst/>
          </a:prstGeom>
        </p:spPr>
        <p:txBody>
          <a:bodyPr wrap="square">
            <a:spAutoFit/>
          </a:bodyPr>
          <a:lstStyle/>
          <a:p>
            <a:pPr algn="ctr">
              <a:spcAft>
                <a:spcPts val="0"/>
              </a:spcAft>
            </a:pPr>
            <a:r>
              <a:rPr lang="uk-UA" sz="1400" dirty="0">
                <a:ea typeface="Calibri"/>
                <a:cs typeface="Times New Roman"/>
              </a:rPr>
              <a:t> </a:t>
            </a:r>
            <a:r>
              <a:rPr lang="uk-UA" b="1" dirty="0">
                <a:latin typeface="Times New Roman"/>
                <a:ea typeface="Calibri"/>
                <a:cs typeface="Times New Roman"/>
              </a:rPr>
              <a:t>Народився 26 квітня 1890 року в місті Зінькові на Полтавщині в сім’ї вчителя. По закінченні </a:t>
            </a:r>
            <a:r>
              <a:rPr lang="uk-UA" b="1" dirty="0" err="1">
                <a:latin typeface="Times New Roman"/>
                <a:ea typeface="Calibri"/>
                <a:cs typeface="Times New Roman"/>
              </a:rPr>
              <a:t>Зіньківської</a:t>
            </a:r>
            <a:r>
              <a:rPr lang="uk-UA" b="1" dirty="0">
                <a:latin typeface="Times New Roman"/>
                <a:ea typeface="Calibri"/>
                <a:cs typeface="Times New Roman"/>
              </a:rPr>
              <a:t>  школи,  навчався в Охтирській та Першій київській гімназіях (1903–1908). О. Вишня був однокласником Зерова.</a:t>
            </a:r>
            <a:endParaRPr lang="ru-RU" sz="1400" b="1" dirty="0">
              <a:ea typeface="Calibri"/>
              <a:cs typeface="Times New Roman"/>
            </a:endParaRPr>
          </a:p>
          <a:p>
            <a:pPr algn="ctr">
              <a:spcAft>
                <a:spcPts val="0"/>
              </a:spcAft>
            </a:pPr>
            <a:r>
              <a:rPr lang="uk-UA" b="1" dirty="0">
                <a:latin typeface="Times New Roman"/>
                <a:ea typeface="Calibri"/>
                <a:cs typeface="Times New Roman"/>
              </a:rPr>
              <a:t> </a:t>
            </a:r>
            <a:r>
              <a:rPr lang="ru-RU" sz="1400" b="1" dirty="0" smtClean="0">
                <a:ea typeface="Calibri"/>
                <a:cs typeface="Times New Roman"/>
              </a:rPr>
              <a:t>       </a:t>
            </a:r>
            <a:r>
              <a:rPr lang="uk-UA" b="1" dirty="0" smtClean="0">
                <a:latin typeface="Times New Roman"/>
                <a:ea typeface="Calibri"/>
                <a:cs typeface="Times New Roman"/>
              </a:rPr>
              <a:t>У </a:t>
            </a:r>
            <a:r>
              <a:rPr lang="uk-UA" b="1" dirty="0">
                <a:latin typeface="Times New Roman"/>
                <a:ea typeface="Calibri"/>
                <a:cs typeface="Times New Roman"/>
              </a:rPr>
              <a:t>1909–1914 роках — студент історико-філологічного факультету Київського університету Святого Володимира.</a:t>
            </a:r>
            <a:endParaRPr lang="ru-RU" sz="1400" b="1" dirty="0">
              <a:ea typeface="Calibri"/>
              <a:cs typeface="Times New Roman"/>
            </a:endParaRPr>
          </a:p>
          <a:p>
            <a:pPr algn="ctr">
              <a:spcAft>
                <a:spcPts val="0"/>
              </a:spcAft>
            </a:pPr>
            <a:r>
              <a:rPr lang="uk-UA" b="1" dirty="0">
                <a:latin typeface="Times New Roman"/>
                <a:ea typeface="Calibri"/>
                <a:cs typeface="Times New Roman"/>
              </a:rPr>
              <a:t>  1912 року з’явилися перші статті та рецензії Зерова в журналі «Світло», газеті «Рада».</a:t>
            </a:r>
            <a:endParaRPr lang="ru-RU" sz="1400" b="1" dirty="0">
              <a:ea typeface="Calibri"/>
              <a:cs typeface="Times New Roman"/>
            </a:endParaRPr>
          </a:p>
          <a:p>
            <a:pPr algn="ctr">
              <a:spcAft>
                <a:spcPts val="0"/>
              </a:spcAft>
            </a:pPr>
            <a:r>
              <a:rPr lang="uk-UA" b="1" dirty="0">
                <a:latin typeface="Times New Roman"/>
                <a:ea typeface="Calibri"/>
                <a:cs typeface="Times New Roman"/>
              </a:rPr>
              <a:t>   До 1917 року вчителював у </a:t>
            </a:r>
            <a:r>
              <a:rPr lang="uk-UA" b="1" dirty="0" err="1">
                <a:latin typeface="Times New Roman"/>
                <a:ea typeface="Calibri"/>
                <a:cs typeface="Times New Roman"/>
              </a:rPr>
              <a:t>Злотопільській</a:t>
            </a:r>
            <a:r>
              <a:rPr lang="uk-UA" b="1" dirty="0">
                <a:latin typeface="Times New Roman"/>
                <a:ea typeface="Calibri"/>
                <a:cs typeface="Times New Roman"/>
              </a:rPr>
              <a:t>, а з 1917 — в 2 Київській гімназії. У 1918–1920 роках викладає українознавство в Архітектурному інституті, працює редактором бібліографічного журналу «</a:t>
            </a:r>
            <a:r>
              <a:rPr lang="uk-UA" b="1" dirty="0" err="1">
                <a:latin typeface="Times New Roman"/>
                <a:ea typeface="Calibri"/>
                <a:cs typeface="Times New Roman"/>
              </a:rPr>
              <a:t>Книгарь</a:t>
            </a:r>
            <a:r>
              <a:rPr lang="uk-UA" b="1" dirty="0">
                <a:latin typeface="Times New Roman"/>
                <a:ea typeface="Calibri"/>
                <a:cs typeface="Times New Roman"/>
              </a:rPr>
              <a:t>» (до початку 1920 року).</a:t>
            </a:r>
            <a:endParaRPr lang="uk-UA" b="1" dirty="0"/>
          </a:p>
        </p:txBody>
      </p:sp>
    </p:spTree>
    <p:extLst>
      <p:ext uri="{BB962C8B-B14F-4D97-AF65-F5344CB8AC3E}">
        <p14:creationId xmlns:p14="http://schemas.microsoft.com/office/powerpoint/2010/main" val="41170627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467544" y="764704"/>
            <a:ext cx="8352928" cy="4524315"/>
          </a:xfrm>
          <a:prstGeom prst="rect">
            <a:avLst/>
          </a:prstGeom>
        </p:spPr>
        <p:txBody>
          <a:bodyPr wrap="square">
            <a:spAutoFit/>
          </a:bodyPr>
          <a:lstStyle/>
          <a:p>
            <a:pPr algn="ctr">
              <a:spcAft>
                <a:spcPts val="0"/>
              </a:spcAft>
            </a:pPr>
            <a:r>
              <a:rPr lang="uk-UA" dirty="0" smtClean="0">
                <a:latin typeface="Times New Roman"/>
                <a:ea typeface="Calibri"/>
                <a:cs typeface="Times New Roman"/>
              </a:rPr>
              <a:t>   </a:t>
            </a:r>
            <a:r>
              <a:rPr lang="uk-UA" b="1" dirty="0" smtClean="0">
                <a:latin typeface="Times New Roman"/>
                <a:ea typeface="Calibri"/>
                <a:cs typeface="Times New Roman"/>
              </a:rPr>
              <a:t>1920 </a:t>
            </a:r>
            <a:r>
              <a:rPr lang="uk-UA" b="1" dirty="0">
                <a:latin typeface="Times New Roman"/>
                <a:ea typeface="Calibri"/>
                <a:cs typeface="Times New Roman"/>
              </a:rPr>
              <a:t>року одружився із Софією Лободою; вийшли «Антологія римської поезії» та «Нова українська поезія», що стали помітним явищем у тогочасному літературному житті.</a:t>
            </a:r>
            <a:endParaRPr lang="ru-RU" sz="1400" b="1" dirty="0">
              <a:ea typeface="Calibri"/>
              <a:cs typeface="Times New Roman"/>
            </a:endParaRPr>
          </a:p>
          <a:p>
            <a:pPr algn="ctr">
              <a:spcAft>
                <a:spcPts val="0"/>
              </a:spcAft>
            </a:pPr>
            <a:r>
              <a:rPr lang="uk-UA" b="1" dirty="0">
                <a:latin typeface="Times New Roman"/>
                <a:ea typeface="Calibri"/>
                <a:cs typeface="Times New Roman"/>
              </a:rPr>
              <a:t>   1920–1923 працює вчителем </a:t>
            </a:r>
            <a:r>
              <a:rPr lang="uk-UA" b="1" dirty="0" err="1">
                <a:latin typeface="Times New Roman"/>
                <a:ea typeface="Calibri"/>
                <a:cs typeface="Times New Roman"/>
              </a:rPr>
              <a:t>в Баришев</a:t>
            </a:r>
            <a:r>
              <a:rPr lang="uk-UA" b="1" dirty="0">
                <a:latin typeface="Times New Roman"/>
                <a:ea typeface="Calibri"/>
                <a:cs typeface="Times New Roman"/>
              </a:rPr>
              <a:t>ці, куди переїжджає з сімєю.  Учителюючи у роки розрухи у </a:t>
            </a:r>
            <a:r>
              <a:rPr lang="uk-UA" b="1" dirty="0" err="1">
                <a:latin typeface="Times New Roman"/>
                <a:ea typeface="Calibri"/>
                <a:cs typeface="Times New Roman"/>
              </a:rPr>
              <a:t>Баришевській</a:t>
            </a:r>
            <a:r>
              <a:rPr lang="uk-UA" b="1" dirty="0">
                <a:latin typeface="Times New Roman"/>
                <a:ea typeface="Calibri"/>
                <a:cs typeface="Times New Roman"/>
              </a:rPr>
              <a:t> соціально-економічній школі М. Зеров написав багато віршів, що увійшли до збірки «</a:t>
            </a:r>
            <a:r>
              <a:rPr lang="uk-UA" b="1" dirty="0" err="1">
                <a:latin typeface="Times New Roman"/>
                <a:ea typeface="Calibri"/>
                <a:cs typeface="Times New Roman"/>
              </a:rPr>
              <a:t>Камена</a:t>
            </a:r>
            <a:r>
              <a:rPr lang="uk-UA" b="1" dirty="0">
                <a:latin typeface="Times New Roman"/>
                <a:ea typeface="Calibri"/>
                <a:cs typeface="Times New Roman"/>
              </a:rPr>
              <a:t>» (1924).</a:t>
            </a:r>
            <a:endParaRPr lang="ru-RU" sz="1400" b="1" dirty="0">
              <a:ea typeface="Calibri"/>
              <a:cs typeface="Times New Roman"/>
            </a:endParaRPr>
          </a:p>
          <a:p>
            <a:pPr algn="ctr">
              <a:spcAft>
                <a:spcPts val="0"/>
              </a:spcAft>
            </a:pPr>
            <a:r>
              <a:rPr lang="uk-UA" b="1" dirty="0">
                <a:latin typeface="Times New Roman"/>
                <a:ea typeface="Calibri"/>
                <a:cs typeface="Times New Roman"/>
              </a:rPr>
              <a:t>    1 жовтня 1923 року Микола Зеров став професором української літератури Київського інституту народної освіти. Одночасно викладав українську літературу в кооперативному технікумі та торгово-промисловій школі.</a:t>
            </a:r>
            <a:endParaRPr lang="ru-RU" sz="1400" b="1" dirty="0">
              <a:ea typeface="Calibri"/>
              <a:cs typeface="Times New Roman"/>
            </a:endParaRPr>
          </a:p>
          <a:p>
            <a:pPr algn="ctr">
              <a:spcAft>
                <a:spcPts val="0"/>
              </a:spcAft>
            </a:pPr>
            <a:r>
              <a:rPr lang="uk-UA" b="1" dirty="0">
                <a:latin typeface="Times New Roman"/>
                <a:ea typeface="Calibri"/>
                <a:cs typeface="Times New Roman"/>
              </a:rPr>
              <a:t>    1924 року надруковано «</a:t>
            </a:r>
            <a:r>
              <a:rPr lang="uk-UA" b="1" dirty="0" err="1">
                <a:latin typeface="Times New Roman"/>
                <a:ea typeface="Calibri"/>
                <a:cs typeface="Times New Roman"/>
              </a:rPr>
              <a:t>Камену</a:t>
            </a:r>
            <a:r>
              <a:rPr lang="uk-UA" b="1" dirty="0">
                <a:latin typeface="Times New Roman"/>
                <a:ea typeface="Calibri"/>
                <a:cs typeface="Times New Roman"/>
              </a:rPr>
              <a:t>» — першу збірку віршів Зерова, перший випуск історико-літературного нарису «Нове українське письменство» і монографія «Леся Українка».</a:t>
            </a:r>
            <a:endParaRPr lang="ru-RU" sz="1400" b="1" dirty="0">
              <a:ea typeface="Calibri"/>
              <a:cs typeface="Times New Roman"/>
            </a:endParaRPr>
          </a:p>
          <a:p>
            <a:pPr algn="ctr">
              <a:spcAft>
                <a:spcPts val="0"/>
              </a:spcAft>
            </a:pPr>
            <a:r>
              <a:rPr lang="uk-UA" b="1" dirty="0">
                <a:latin typeface="Times New Roman"/>
                <a:ea typeface="Calibri"/>
                <a:cs typeface="Times New Roman"/>
              </a:rPr>
              <a:t>    Від 1926 року Зеров виступав лише як літературний критик, зосередивши основні зусилля на перекладах та історико-літературних студіях. Того ж року офіційна влада звинуватила «неокласиків» в антипролетарських настроях. Побачила світ збірка статей «До джерел».</a:t>
            </a:r>
            <a:endParaRPr lang="ru-RU" sz="1400" b="1" dirty="0">
              <a:ea typeface="Calibri"/>
              <a:cs typeface="Times New Roman"/>
            </a:endParaRPr>
          </a:p>
        </p:txBody>
      </p:sp>
    </p:spTree>
    <p:extLst>
      <p:ext uri="{BB962C8B-B14F-4D97-AF65-F5344CB8AC3E}">
        <p14:creationId xmlns:p14="http://schemas.microsoft.com/office/powerpoint/2010/main" val="42317607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251520" y="-79653"/>
            <a:ext cx="8424936" cy="5355312"/>
          </a:xfrm>
          <a:prstGeom prst="rect">
            <a:avLst/>
          </a:prstGeom>
        </p:spPr>
        <p:txBody>
          <a:bodyPr wrap="square">
            <a:spAutoFit/>
          </a:bodyPr>
          <a:lstStyle/>
          <a:p>
            <a:pPr algn="just">
              <a:spcAft>
                <a:spcPts val="0"/>
              </a:spcAft>
            </a:pPr>
            <a:endParaRPr lang="uk-UA" dirty="0" smtClean="0">
              <a:latin typeface="Times New Roman"/>
              <a:ea typeface="Calibri"/>
              <a:cs typeface="Times New Roman"/>
            </a:endParaRPr>
          </a:p>
          <a:p>
            <a:pPr algn="just">
              <a:spcAft>
                <a:spcPts val="0"/>
              </a:spcAft>
            </a:pPr>
            <a:endParaRPr lang="uk-UA" dirty="0">
              <a:latin typeface="Times New Roman"/>
              <a:ea typeface="Calibri"/>
              <a:cs typeface="Times New Roman"/>
            </a:endParaRPr>
          </a:p>
          <a:p>
            <a:pPr algn="just">
              <a:spcAft>
                <a:spcPts val="0"/>
              </a:spcAft>
            </a:pPr>
            <a:endParaRPr lang="uk-UA" dirty="0" smtClean="0">
              <a:latin typeface="Times New Roman"/>
              <a:ea typeface="Calibri"/>
              <a:cs typeface="Times New Roman"/>
            </a:endParaRPr>
          </a:p>
          <a:p>
            <a:pPr algn="just">
              <a:spcAft>
                <a:spcPts val="0"/>
              </a:spcAft>
            </a:pPr>
            <a:endParaRPr lang="uk-UA" dirty="0">
              <a:latin typeface="Times New Roman"/>
              <a:ea typeface="Calibri"/>
              <a:cs typeface="Times New Roman"/>
            </a:endParaRPr>
          </a:p>
          <a:p>
            <a:pPr algn="ctr">
              <a:spcAft>
                <a:spcPts val="0"/>
              </a:spcAft>
            </a:pPr>
            <a:r>
              <a:rPr lang="uk-UA" b="1" dirty="0" smtClean="0">
                <a:latin typeface="Times New Roman"/>
                <a:ea typeface="Calibri"/>
                <a:cs typeface="Times New Roman"/>
              </a:rPr>
              <a:t>    Наприкінці </a:t>
            </a:r>
            <a:r>
              <a:rPr lang="uk-UA" b="1" dirty="0">
                <a:latin typeface="Times New Roman"/>
                <a:ea typeface="Calibri"/>
                <a:cs typeface="Times New Roman"/>
              </a:rPr>
              <a:t>1934 Зерова було остаточно звільнено з університету, фактично йому заборонили займатися науковою та літературною діяльністю. Він не мав матеріального забезпечення й був змушений шукати будь-яку роботу або залишити Україну. Водночас він довідався про те, що за сфабрикованими звинуваченнями було засуджено й розстріляно Григорія Косинку й Олексу </a:t>
            </a:r>
            <a:r>
              <a:rPr lang="uk-UA" b="1" dirty="0" err="1">
                <a:latin typeface="Times New Roman"/>
                <a:ea typeface="Calibri"/>
                <a:cs typeface="Times New Roman"/>
              </a:rPr>
              <a:t>Влизька</a:t>
            </a:r>
            <a:r>
              <a:rPr lang="uk-UA" b="1" dirty="0">
                <a:latin typeface="Times New Roman"/>
                <a:ea typeface="Calibri"/>
                <a:cs typeface="Times New Roman"/>
              </a:rPr>
              <a:t>.</a:t>
            </a:r>
            <a:endParaRPr lang="ru-RU" sz="1400" b="1" dirty="0">
              <a:ea typeface="Calibri"/>
              <a:cs typeface="Times New Roman"/>
            </a:endParaRPr>
          </a:p>
          <a:p>
            <a:pPr algn="ctr">
              <a:spcAft>
                <a:spcPts val="0"/>
              </a:spcAft>
            </a:pPr>
            <a:r>
              <a:rPr lang="uk-UA" b="1" dirty="0">
                <a:latin typeface="Times New Roman"/>
                <a:ea typeface="Calibri"/>
                <a:cs typeface="Times New Roman"/>
              </a:rPr>
              <a:t>   Переживши ще одну трагедію, — смерть десятилітнього сина — М. Зеров переїжджає до країни агресора, де у ніч із 27 на 28 квітня 1935 року було заарештовано за звинуваченням у терористичній діяльності.  20 травня його </a:t>
            </a:r>
            <a:r>
              <a:rPr lang="uk-UA" b="1" dirty="0" err="1">
                <a:latin typeface="Times New Roman"/>
                <a:ea typeface="Calibri"/>
                <a:cs typeface="Times New Roman"/>
              </a:rPr>
              <a:t>доправлено</a:t>
            </a:r>
            <a:r>
              <a:rPr lang="uk-UA" b="1" dirty="0">
                <a:latin typeface="Times New Roman"/>
                <a:ea typeface="Calibri"/>
                <a:cs typeface="Times New Roman"/>
              </a:rPr>
              <a:t> до Києва для слідства. Зерова звинуватили в керівництві контрреволюційною терористичною націоналістичною організацією.       Згодом М. Зерова було засуджено до 10 років виправних робіт у таборі та відправлено до Карелії. 9 жовтня 1937 року справа була переглянута. Винесли новий вирок – розстріляти. 3 листопада 1937 року М. Зерова розстріляли.</a:t>
            </a:r>
            <a:endParaRPr lang="ru-RU" sz="1400" b="1" dirty="0">
              <a:ea typeface="Calibri"/>
              <a:cs typeface="Times New Roman"/>
            </a:endParaRPr>
          </a:p>
        </p:txBody>
      </p:sp>
    </p:spTree>
    <p:extLst>
      <p:ext uri="{BB962C8B-B14F-4D97-AF65-F5344CB8AC3E}">
        <p14:creationId xmlns:p14="http://schemas.microsoft.com/office/powerpoint/2010/main" val="7936031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Рисунок 2" descr="10 жотвня: 130 років тому народився видатний український ..."/>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836712"/>
            <a:ext cx="1944216" cy="2204080"/>
          </a:xfrm>
          <a:prstGeom prst="rect">
            <a:avLst/>
          </a:prstGeom>
          <a:noFill/>
          <a:ln>
            <a:noFill/>
          </a:ln>
        </p:spPr>
      </p:pic>
      <p:sp>
        <p:nvSpPr>
          <p:cNvPr id="2" name="Прямоугольник 1"/>
          <p:cNvSpPr/>
          <p:nvPr/>
        </p:nvSpPr>
        <p:spPr>
          <a:xfrm>
            <a:off x="2286000" y="-79653"/>
            <a:ext cx="6534472" cy="5909310"/>
          </a:xfrm>
          <a:prstGeom prst="rect">
            <a:avLst/>
          </a:prstGeom>
        </p:spPr>
        <p:txBody>
          <a:bodyPr wrap="square">
            <a:spAutoFit/>
          </a:bodyPr>
          <a:lstStyle/>
          <a:p>
            <a:pPr algn="just">
              <a:spcAft>
                <a:spcPts val="0"/>
              </a:spcAft>
            </a:pPr>
            <a:endParaRPr lang="uk-UA" dirty="0" smtClean="0">
              <a:solidFill>
                <a:srgbClr val="000000"/>
              </a:solidFill>
              <a:latin typeface="Times New Roman"/>
              <a:ea typeface="Calibri"/>
              <a:cs typeface="Times New Roman"/>
            </a:endParaRPr>
          </a:p>
          <a:p>
            <a:pPr algn="just">
              <a:spcAft>
                <a:spcPts val="0"/>
              </a:spcAft>
            </a:pPr>
            <a:endParaRPr lang="uk-UA" dirty="0">
              <a:solidFill>
                <a:srgbClr val="000000"/>
              </a:solidFill>
              <a:latin typeface="Times New Roman"/>
              <a:ea typeface="Calibri"/>
              <a:cs typeface="Times New Roman"/>
            </a:endParaRPr>
          </a:p>
          <a:p>
            <a:pPr algn="just">
              <a:spcAft>
                <a:spcPts val="0"/>
              </a:spcAft>
            </a:pPr>
            <a:endParaRPr lang="uk-UA" dirty="0" smtClean="0">
              <a:solidFill>
                <a:srgbClr val="000000"/>
              </a:solidFill>
              <a:latin typeface="Times New Roman"/>
              <a:ea typeface="Calibri"/>
              <a:cs typeface="Times New Roman"/>
            </a:endParaRPr>
          </a:p>
          <a:p>
            <a:pPr algn="ctr">
              <a:spcAft>
                <a:spcPts val="0"/>
              </a:spcAft>
            </a:pPr>
            <a:r>
              <a:rPr lang="uk-UA" b="1" dirty="0" smtClean="0">
                <a:solidFill>
                  <a:schemeClr val="tx2">
                    <a:lumMod val="75000"/>
                  </a:schemeClr>
                </a:solidFill>
                <a:latin typeface="Times New Roman"/>
                <a:ea typeface="Calibri"/>
                <a:cs typeface="Times New Roman"/>
              </a:rPr>
              <a:t>Михайло </a:t>
            </a:r>
            <a:r>
              <a:rPr lang="uk-UA" b="1" dirty="0">
                <a:solidFill>
                  <a:schemeClr val="tx2">
                    <a:lumMod val="75000"/>
                  </a:schemeClr>
                </a:solidFill>
                <a:latin typeface="Times New Roman"/>
                <a:ea typeface="Calibri"/>
                <a:cs typeface="Times New Roman"/>
              </a:rPr>
              <a:t>Опанасович Драй-Хмара</a:t>
            </a:r>
            <a:r>
              <a:rPr lang="uk-UA" b="1" dirty="0">
                <a:solidFill>
                  <a:schemeClr val="tx2">
                    <a:lumMod val="75000"/>
                  </a:schemeClr>
                </a:solidFill>
                <a:ea typeface="Calibri"/>
                <a:cs typeface="Times New Roman"/>
              </a:rPr>
              <a:t> </a:t>
            </a:r>
            <a:r>
              <a:rPr lang="uk-UA" b="1" dirty="0">
                <a:solidFill>
                  <a:schemeClr val="tx2">
                    <a:lumMod val="75000"/>
                  </a:schemeClr>
                </a:solidFill>
                <a:latin typeface="Times New Roman"/>
                <a:ea typeface="Calibri"/>
                <a:cs typeface="Times New Roman"/>
              </a:rPr>
              <a:t> народився 10 жовтня 1889 року в селі Малі </a:t>
            </a:r>
            <a:r>
              <a:rPr lang="uk-UA" b="1" dirty="0" err="1">
                <a:solidFill>
                  <a:schemeClr val="tx2">
                    <a:lumMod val="75000"/>
                  </a:schemeClr>
                </a:solidFill>
                <a:latin typeface="Times New Roman"/>
                <a:ea typeface="Calibri"/>
                <a:cs typeface="Times New Roman"/>
              </a:rPr>
              <a:t>Канівці</a:t>
            </a:r>
            <a:r>
              <a:rPr lang="uk-UA" b="1" dirty="0">
                <a:solidFill>
                  <a:schemeClr val="tx2">
                    <a:lumMod val="75000"/>
                  </a:schemeClr>
                </a:solidFill>
                <a:latin typeface="Times New Roman"/>
                <a:ea typeface="Calibri"/>
                <a:cs typeface="Times New Roman"/>
              </a:rPr>
              <a:t> на </a:t>
            </a:r>
            <a:r>
              <a:rPr lang="uk-UA" b="1" dirty="0" err="1">
                <a:solidFill>
                  <a:schemeClr val="tx2">
                    <a:lumMod val="75000"/>
                  </a:schemeClr>
                </a:solidFill>
                <a:latin typeface="Times New Roman"/>
                <a:ea typeface="Calibri"/>
                <a:cs typeface="Times New Roman"/>
              </a:rPr>
              <a:t>Золотонощині</a:t>
            </a:r>
            <a:r>
              <a:rPr lang="uk-UA" b="1" dirty="0">
                <a:solidFill>
                  <a:schemeClr val="tx2">
                    <a:lumMod val="75000"/>
                  </a:schemeClr>
                </a:solidFill>
                <a:latin typeface="Times New Roman"/>
                <a:ea typeface="Calibri"/>
                <a:cs typeface="Times New Roman"/>
              </a:rPr>
              <a:t> (нині — </a:t>
            </a:r>
            <a:r>
              <a:rPr lang="uk-UA" b="1" dirty="0" err="1">
                <a:solidFill>
                  <a:schemeClr val="tx2">
                    <a:lumMod val="75000"/>
                  </a:schemeClr>
                </a:solidFill>
                <a:latin typeface="Times New Roman"/>
                <a:ea typeface="Calibri"/>
                <a:cs typeface="Times New Roman"/>
              </a:rPr>
              <a:t>Чорнобаївський</a:t>
            </a:r>
            <a:r>
              <a:rPr lang="uk-UA" b="1" dirty="0">
                <a:solidFill>
                  <a:schemeClr val="tx2">
                    <a:lumMod val="75000"/>
                  </a:schemeClr>
                </a:solidFill>
                <a:latin typeface="Times New Roman"/>
                <a:ea typeface="Calibri"/>
                <a:cs typeface="Times New Roman"/>
              </a:rPr>
              <a:t> район Черкаської області) в козацькій родині. Він рано залишився без матері. Батько зміг дати синові добру освіту. Спершу Михайло закінчив </a:t>
            </a:r>
            <a:r>
              <a:rPr lang="uk-UA" b="1" dirty="0" err="1">
                <a:solidFill>
                  <a:schemeClr val="tx2">
                    <a:lumMod val="75000"/>
                  </a:schemeClr>
                </a:solidFill>
                <a:latin typeface="Times New Roman"/>
                <a:ea typeface="Calibri"/>
                <a:cs typeface="Times New Roman"/>
              </a:rPr>
              <a:t>Золотоніську</a:t>
            </a:r>
            <a:r>
              <a:rPr lang="uk-UA" b="1" dirty="0">
                <a:solidFill>
                  <a:schemeClr val="tx2">
                    <a:lumMod val="75000"/>
                  </a:schemeClr>
                </a:solidFill>
                <a:latin typeface="Times New Roman"/>
                <a:ea typeface="Calibri"/>
                <a:cs typeface="Times New Roman"/>
              </a:rPr>
              <a:t> школу, а згодом — Черкаську гімназію. 1906 року за конкурсом вступив до знаменитої Колегії Павла Ґалаґана в Києві, де вчився разом із П.</a:t>
            </a:r>
            <a:r>
              <a:rPr lang="uk-UA" b="1" dirty="0">
                <a:solidFill>
                  <a:schemeClr val="tx2">
                    <a:lumMod val="75000"/>
                  </a:schemeClr>
                </a:solidFill>
                <a:ea typeface="Calibri"/>
                <a:cs typeface="Times New Roman"/>
              </a:rPr>
              <a:t> </a:t>
            </a:r>
            <a:r>
              <a:rPr lang="uk-UA" b="1" dirty="0" err="1">
                <a:solidFill>
                  <a:schemeClr val="tx2">
                    <a:lumMod val="75000"/>
                  </a:schemeClr>
                </a:solidFill>
                <a:latin typeface="Times New Roman"/>
                <a:ea typeface="Calibri"/>
                <a:cs typeface="Times New Roman"/>
              </a:rPr>
              <a:t>Филиповичем</a:t>
            </a:r>
            <a:r>
              <a:rPr lang="uk-UA" b="1" dirty="0">
                <a:solidFill>
                  <a:schemeClr val="tx2">
                    <a:lumMod val="75000"/>
                  </a:schemeClr>
                </a:solidFill>
                <a:latin typeface="Times New Roman"/>
                <a:ea typeface="Calibri"/>
                <a:cs typeface="Times New Roman"/>
              </a:rPr>
              <a:t>. 1910 року став студентом історично-філологічного факультету Київського університету, після закінчення якого (1915) був залишений на кафедрі слов'янознавства для підготовки до професорського зв</a:t>
            </a:r>
            <a:r>
              <a:rPr lang="uk-UA" b="1" dirty="0">
                <a:solidFill>
                  <a:schemeClr val="tx2">
                    <a:lumMod val="75000"/>
                  </a:schemeClr>
                </a:solidFill>
                <a:ea typeface="Calibri"/>
                <a:cs typeface="Times New Roman"/>
              </a:rPr>
              <a:t>ання.</a:t>
            </a:r>
            <a:r>
              <a:rPr lang="uk-UA" b="1" dirty="0">
                <a:solidFill>
                  <a:schemeClr val="tx2">
                    <a:lumMod val="75000"/>
                  </a:schemeClr>
                </a:solidFill>
                <a:latin typeface="Times New Roman"/>
                <a:ea typeface="Calibri"/>
                <a:cs typeface="Times New Roman"/>
              </a:rPr>
              <a:t> З початком першої світової війни як професорський стипендіат працював у Петроградському університеті, а 1917 року повернувся в Україну. В 1918-23 </a:t>
            </a:r>
            <a:r>
              <a:rPr lang="uk-UA" b="1" dirty="0" err="1">
                <a:solidFill>
                  <a:schemeClr val="tx2">
                    <a:lumMod val="75000"/>
                  </a:schemeClr>
                </a:solidFill>
                <a:latin typeface="Times New Roman"/>
                <a:ea typeface="Calibri"/>
                <a:cs typeface="Times New Roman"/>
              </a:rPr>
              <a:t>р.р</a:t>
            </a:r>
            <a:r>
              <a:rPr lang="uk-UA" b="1" dirty="0">
                <a:solidFill>
                  <a:schemeClr val="tx2">
                    <a:lumMod val="75000"/>
                  </a:schemeClr>
                </a:solidFill>
                <a:latin typeface="Times New Roman"/>
                <a:ea typeface="Calibri"/>
                <a:cs typeface="Times New Roman"/>
              </a:rPr>
              <a:t>. — професор Кам'янець-Подільського університету. З 1923 по 1929 рік — професор кафедри українознавства Київського медичного інституту, а в 1930-33 роках працював у Науково-дослідному інституті мовознавства при ВУАН.</a:t>
            </a:r>
            <a:endParaRPr lang="ru-RU" sz="1400" b="1" dirty="0">
              <a:solidFill>
                <a:schemeClr val="tx2">
                  <a:lumMod val="75000"/>
                </a:schemeClr>
              </a:solidFill>
              <a:ea typeface="Calibri"/>
              <a:cs typeface="Times New Roman"/>
            </a:endParaRPr>
          </a:p>
        </p:txBody>
      </p:sp>
    </p:spTree>
    <p:extLst>
      <p:ext uri="{BB962C8B-B14F-4D97-AF65-F5344CB8AC3E}">
        <p14:creationId xmlns:p14="http://schemas.microsoft.com/office/powerpoint/2010/main" val="946421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259632" y="612845"/>
            <a:ext cx="7200800" cy="4247317"/>
          </a:xfrm>
          <a:prstGeom prst="rect">
            <a:avLst/>
          </a:prstGeom>
        </p:spPr>
        <p:txBody>
          <a:bodyPr wrap="square">
            <a:spAutoFit/>
          </a:bodyPr>
          <a:lstStyle/>
          <a:p>
            <a:pPr indent="381000" algn="just">
              <a:spcAft>
                <a:spcPts val="0"/>
              </a:spcAft>
            </a:pPr>
            <a:endParaRPr lang="uk-UA" dirty="0" smtClean="0">
              <a:solidFill>
                <a:srgbClr val="000000"/>
              </a:solidFill>
              <a:latin typeface="Times New Roman"/>
              <a:ea typeface="Times New Roman"/>
            </a:endParaRPr>
          </a:p>
          <a:p>
            <a:pPr indent="381000" algn="ctr">
              <a:spcAft>
                <a:spcPts val="0"/>
              </a:spcAft>
            </a:pPr>
            <a:r>
              <a:rPr lang="uk-UA" b="1" dirty="0" smtClean="0">
                <a:solidFill>
                  <a:schemeClr val="tx2">
                    <a:lumMod val="75000"/>
                  </a:schemeClr>
                </a:solidFill>
                <a:latin typeface="Times New Roman"/>
                <a:ea typeface="Times New Roman"/>
              </a:rPr>
              <a:t>Михайло </a:t>
            </a:r>
            <a:r>
              <a:rPr lang="uk-UA" b="1" dirty="0">
                <a:solidFill>
                  <a:schemeClr val="tx2">
                    <a:lumMod val="75000"/>
                  </a:schemeClr>
                </a:solidFill>
                <a:latin typeface="Times New Roman"/>
                <a:ea typeface="Times New Roman"/>
              </a:rPr>
              <a:t>Драй-Хмара належав до угруповання "неокласиків", хоча до кінця не позбувся символістичних впливів. Його поетичній палітрі притаманні вкрай загострені ліричні емоції, його соковито-язичницька лексика наповнена неологізмами. До класичних форм сонета, яким віддавали перевагу "неокласики", він звертається тільки наприкінці 20-х років. За життя Драй-Хмари вийшла друком лише одна книга поезій "</a:t>
            </a:r>
            <a:r>
              <a:rPr lang="uk-UA" b="1" dirty="0" err="1">
                <a:solidFill>
                  <a:schemeClr val="tx2">
                    <a:lumMod val="75000"/>
                  </a:schemeClr>
                </a:solidFill>
                <a:latin typeface="Times New Roman"/>
                <a:ea typeface="Times New Roman"/>
              </a:rPr>
              <a:t>Проростень</a:t>
            </a:r>
            <a:r>
              <a:rPr lang="uk-UA" b="1" dirty="0">
                <a:solidFill>
                  <a:schemeClr val="tx2">
                    <a:lumMod val="75000"/>
                  </a:schemeClr>
                </a:solidFill>
                <a:latin typeface="Times New Roman"/>
                <a:ea typeface="Times New Roman"/>
              </a:rPr>
              <a:t>" (1926). Дві інші ("Сонячні марші" та "Залізний обрій") так і не побачили світу аж до 1969 року.</a:t>
            </a:r>
            <a:endParaRPr lang="ru-RU" sz="1600" b="1" dirty="0">
              <a:solidFill>
                <a:schemeClr val="tx2">
                  <a:lumMod val="75000"/>
                </a:schemeClr>
              </a:solidFill>
              <a:latin typeface="Times New Roman"/>
              <a:ea typeface="Times New Roman"/>
            </a:endParaRPr>
          </a:p>
          <a:p>
            <a:pPr indent="381000" algn="ctr">
              <a:spcAft>
                <a:spcPts val="0"/>
              </a:spcAft>
            </a:pPr>
            <a:r>
              <a:rPr lang="uk-UA" b="1" dirty="0">
                <a:solidFill>
                  <a:schemeClr val="tx2">
                    <a:lumMod val="75000"/>
                  </a:schemeClr>
                </a:solidFill>
                <a:latin typeface="Times New Roman"/>
                <a:ea typeface="Times New Roman"/>
              </a:rPr>
              <a:t>Як літературознавець, глибоко обізнаний із багатьма слов'янськими літературами, Драй-Хмара своїми розвідками добре прислужився розвиткові </a:t>
            </a:r>
            <a:r>
              <a:rPr lang="uk-UA" b="1" dirty="0" err="1">
                <a:solidFill>
                  <a:schemeClr val="tx2">
                    <a:lumMod val="75000"/>
                  </a:schemeClr>
                </a:solidFill>
                <a:latin typeface="Times New Roman"/>
                <a:ea typeface="Times New Roman"/>
              </a:rPr>
              <a:t>історико-порівняльного</a:t>
            </a:r>
            <a:r>
              <a:rPr lang="uk-UA" b="1" dirty="0">
                <a:solidFill>
                  <a:schemeClr val="tx2">
                    <a:lumMod val="75000"/>
                  </a:schemeClr>
                </a:solidFill>
                <a:latin typeface="Times New Roman"/>
                <a:ea typeface="Times New Roman"/>
              </a:rPr>
              <a:t> методу. Щоправда, йому вдалося видати лише монографію "Леся Українка" (1926).</a:t>
            </a:r>
            <a:endParaRPr lang="ru-RU" sz="1600" b="1" dirty="0">
              <a:solidFill>
                <a:schemeClr val="tx2">
                  <a:lumMod val="75000"/>
                </a:schemeClr>
              </a:solidFill>
              <a:effectLst/>
              <a:latin typeface="Times New Roman"/>
              <a:ea typeface="Times New Roman"/>
            </a:endParaRPr>
          </a:p>
        </p:txBody>
      </p:sp>
    </p:spTree>
    <p:extLst>
      <p:ext uri="{BB962C8B-B14F-4D97-AF65-F5344CB8AC3E}">
        <p14:creationId xmlns:p14="http://schemas.microsoft.com/office/powerpoint/2010/main" val="23868258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95536" y="-1880145"/>
            <a:ext cx="8280920" cy="7848302"/>
          </a:xfrm>
          <a:prstGeom prst="rect">
            <a:avLst/>
          </a:prstGeom>
        </p:spPr>
        <p:txBody>
          <a:bodyPr wrap="square">
            <a:spAutoFit/>
          </a:bodyPr>
          <a:lstStyle/>
          <a:p>
            <a:pPr indent="381000" algn="just">
              <a:spcAft>
                <a:spcPts val="0"/>
              </a:spcAft>
            </a:pPr>
            <a:endParaRPr lang="uk-UA" dirty="0" smtClean="0">
              <a:solidFill>
                <a:srgbClr val="000000"/>
              </a:solidFill>
              <a:latin typeface="Times New Roman"/>
              <a:ea typeface="Times New Roman"/>
            </a:endParaRPr>
          </a:p>
          <a:p>
            <a:pPr indent="381000" algn="just">
              <a:spcAft>
                <a:spcPts val="0"/>
              </a:spcAft>
            </a:pPr>
            <a:endParaRPr lang="uk-UA" dirty="0">
              <a:solidFill>
                <a:srgbClr val="000000"/>
              </a:solidFill>
              <a:latin typeface="Times New Roman"/>
              <a:ea typeface="Times New Roman"/>
            </a:endParaRPr>
          </a:p>
          <a:p>
            <a:pPr indent="381000" algn="just">
              <a:spcAft>
                <a:spcPts val="0"/>
              </a:spcAft>
            </a:pPr>
            <a:endParaRPr lang="uk-UA" dirty="0" smtClean="0">
              <a:solidFill>
                <a:srgbClr val="000000"/>
              </a:solidFill>
              <a:latin typeface="Times New Roman"/>
              <a:ea typeface="Times New Roman"/>
            </a:endParaRPr>
          </a:p>
          <a:p>
            <a:pPr indent="381000" algn="just">
              <a:spcAft>
                <a:spcPts val="0"/>
              </a:spcAft>
            </a:pPr>
            <a:endParaRPr lang="uk-UA" dirty="0">
              <a:solidFill>
                <a:srgbClr val="000000"/>
              </a:solidFill>
              <a:latin typeface="Times New Roman"/>
              <a:ea typeface="Times New Roman"/>
            </a:endParaRPr>
          </a:p>
          <a:p>
            <a:pPr indent="381000" algn="just">
              <a:spcAft>
                <a:spcPts val="0"/>
              </a:spcAft>
            </a:pPr>
            <a:endParaRPr lang="uk-UA" dirty="0" smtClean="0">
              <a:solidFill>
                <a:srgbClr val="000000"/>
              </a:solidFill>
              <a:latin typeface="Times New Roman"/>
              <a:ea typeface="Times New Roman"/>
            </a:endParaRPr>
          </a:p>
          <a:p>
            <a:pPr indent="381000" algn="just">
              <a:spcAft>
                <a:spcPts val="0"/>
              </a:spcAft>
            </a:pPr>
            <a:endParaRPr lang="uk-UA" dirty="0">
              <a:solidFill>
                <a:srgbClr val="000000"/>
              </a:solidFill>
              <a:latin typeface="Times New Roman"/>
              <a:ea typeface="Times New Roman"/>
            </a:endParaRPr>
          </a:p>
          <a:p>
            <a:pPr indent="381000" algn="just">
              <a:spcAft>
                <a:spcPts val="0"/>
              </a:spcAft>
            </a:pPr>
            <a:endParaRPr lang="uk-UA" dirty="0" smtClean="0">
              <a:solidFill>
                <a:srgbClr val="000000"/>
              </a:solidFill>
              <a:latin typeface="Times New Roman"/>
              <a:ea typeface="Times New Roman"/>
            </a:endParaRPr>
          </a:p>
          <a:p>
            <a:pPr indent="381000" algn="just">
              <a:spcAft>
                <a:spcPts val="0"/>
              </a:spcAft>
            </a:pPr>
            <a:endParaRPr lang="uk-UA" dirty="0">
              <a:solidFill>
                <a:srgbClr val="000000"/>
              </a:solidFill>
              <a:latin typeface="Times New Roman"/>
              <a:ea typeface="Times New Roman"/>
            </a:endParaRPr>
          </a:p>
          <a:p>
            <a:pPr indent="381000" algn="ctr">
              <a:spcAft>
                <a:spcPts val="0"/>
              </a:spcAft>
            </a:pPr>
            <a:r>
              <a:rPr lang="uk-UA" b="1" dirty="0" smtClean="0">
                <a:solidFill>
                  <a:schemeClr val="tx2">
                    <a:lumMod val="75000"/>
                  </a:schemeClr>
                </a:solidFill>
                <a:latin typeface="Times New Roman"/>
                <a:ea typeface="Times New Roman"/>
              </a:rPr>
              <a:t>Вперше </a:t>
            </a:r>
            <a:r>
              <a:rPr lang="uk-UA" b="1" dirty="0">
                <a:solidFill>
                  <a:schemeClr val="tx2">
                    <a:lumMod val="75000"/>
                  </a:schemeClr>
                </a:solidFill>
                <a:latin typeface="Times New Roman"/>
                <a:ea typeface="Times New Roman"/>
              </a:rPr>
              <a:t>Київським відділом ДПУ (за звинуваченням в приналежності до контрреволюційної організації в Кам'янець-Подільському університеті) Михайла Драй-Хмару заарештовано 21 березня 1933 року. Однак тодішньому слідству забракло доказів, і невдовзі, 11 травня, його випустили із-за ґрат. Та тільки 16 липня 1934 року його справу, за № 3391 було припинено, і професор Драй-Хмара, нарешті, був звільнений від підписки про невиїзд.</a:t>
            </a:r>
            <a:endParaRPr lang="ru-RU" b="1" dirty="0">
              <a:solidFill>
                <a:schemeClr val="tx2">
                  <a:lumMod val="75000"/>
                </a:schemeClr>
              </a:solidFill>
              <a:latin typeface="Times New Roman"/>
              <a:ea typeface="Times New Roman"/>
            </a:endParaRPr>
          </a:p>
          <a:p>
            <a:pPr indent="381000" algn="ctr">
              <a:spcAft>
                <a:spcPts val="0"/>
              </a:spcAft>
            </a:pPr>
            <a:r>
              <a:rPr lang="uk-UA" b="1" dirty="0">
                <a:solidFill>
                  <a:schemeClr val="tx2">
                    <a:lumMod val="75000"/>
                  </a:schemeClr>
                </a:solidFill>
                <a:latin typeface="Times New Roman"/>
                <a:ea typeface="Times New Roman"/>
              </a:rPr>
              <a:t>Одначе повторного арешту лишилося чекати недовго. 5 вересня 1935 року було виписано ордер № 28 на арешт колишнього професора, а тоді рядового викладача української мови було арештовано в його помешканні. Звинувачення стандартне: націоналістична контрреволюційна діяльність. Драй-Хмара вперто заперечував це. Тоді його справу під № 101 ЗО жовтня 1935 року з'єднали зі справою П. </a:t>
            </a:r>
            <a:r>
              <a:rPr lang="uk-UA" b="1" dirty="0" err="1">
                <a:solidFill>
                  <a:schemeClr val="tx2">
                    <a:lumMod val="75000"/>
                  </a:schemeClr>
                </a:solidFill>
                <a:latin typeface="Times New Roman"/>
                <a:ea typeface="Times New Roman"/>
              </a:rPr>
              <a:t>Филиповича</a:t>
            </a:r>
            <a:r>
              <a:rPr lang="uk-UA" b="1" dirty="0">
                <a:solidFill>
                  <a:schemeClr val="tx2">
                    <a:lumMod val="75000"/>
                  </a:schemeClr>
                </a:solidFill>
                <a:latin typeface="Times New Roman"/>
                <a:ea typeface="Times New Roman"/>
              </a:rPr>
              <a:t> під № 99, а 22 листопада справи П. </a:t>
            </a:r>
            <a:r>
              <a:rPr lang="uk-UA" b="1" dirty="0" err="1">
                <a:solidFill>
                  <a:schemeClr val="tx2">
                    <a:lumMod val="75000"/>
                  </a:schemeClr>
                </a:solidFill>
                <a:latin typeface="Times New Roman"/>
                <a:ea typeface="Times New Roman"/>
              </a:rPr>
              <a:t>Филиповича</a:t>
            </a:r>
            <a:r>
              <a:rPr lang="uk-UA" b="1" dirty="0">
                <a:solidFill>
                  <a:schemeClr val="tx2">
                    <a:lumMod val="75000"/>
                  </a:schemeClr>
                </a:solidFill>
                <a:latin typeface="Times New Roman"/>
                <a:ea typeface="Times New Roman"/>
              </a:rPr>
              <a:t> і М. Драй-Хмари були "підверстані" до справи № 1377 "Зерова і групи". Проте й тут М. Драй-Хмара вперто заперечував свою приналежність до міфічної контрреволюційної організації, і слідчі змушені були знову повернутися до справи № 101.</a:t>
            </a:r>
            <a:endParaRPr lang="ru-RU" b="1" dirty="0">
              <a:solidFill>
                <a:schemeClr val="tx2">
                  <a:lumMod val="75000"/>
                </a:schemeClr>
              </a:solidFill>
              <a:latin typeface="Times New Roman"/>
              <a:ea typeface="Times New Roman"/>
            </a:endParaRPr>
          </a:p>
          <a:p>
            <a:pPr indent="381000" algn="ctr">
              <a:spcAft>
                <a:spcPts val="0"/>
              </a:spcAft>
            </a:pPr>
            <a:r>
              <a:rPr lang="uk-UA" b="1" dirty="0">
                <a:solidFill>
                  <a:schemeClr val="tx2">
                    <a:lumMod val="75000"/>
                  </a:schemeClr>
                </a:solidFill>
                <a:latin typeface="Times New Roman"/>
                <a:ea typeface="Times New Roman"/>
              </a:rPr>
              <a:t>Як засвідчено в документах про реабілітацію, М. Драй-Хмара помер 19 січня 1939 року "від ослаблення серцевої діяльності". Реабілітовано письменника після перевірки табірної справи в Магаданській області 28 </a:t>
            </a:r>
            <a:r>
              <a:rPr lang="uk-UA" b="1" dirty="0" err="1">
                <a:solidFill>
                  <a:schemeClr val="tx2">
                    <a:lumMod val="75000"/>
                  </a:schemeClr>
                </a:solidFill>
                <a:latin typeface="Times New Roman"/>
                <a:ea typeface="Times New Roman"/>
              </a:rPr>
              <a:t>листопадда</a:t>
            </a:r>
            <a:r>
              <a:rPr lang="uk-UA" b="1" dirty="0">
                <a:solidFill>
                  <a:schemeClr val="tx2">
                    <a:lumMod val="75000"/>
                  </a:schemeClr>
                </a:solidFill>
                <a:latin typeface="Times New Roman"/>
                <a:ea typeface="Times New Roman"/>
              </a:rPr>
              <a:t> 1989 року.</a:t>
            </a:r>
            <a:endParaRPr lang="ru-RU" b="1" dirty="0">
              <a:solidFill>
                <a:schemeClr val="tx2">
                  <a:lumMod val="75000"/>
                </a:schemeClr>
              </a:solidFill>
              <a:effectLst/>
              <a:latin typeface="Times New Roman"/>
              <a:ea typeface="Times New Roman"/>
            </a:endParaRPr>
          </a:p>
        </p:txBody>
      </p:sp>
    </p:spTree>
    <p:extLst>
      <p:ext uri="{BB962C8B-B14F-4D97-AF65-F5344CB8AC3E}">
        <p14:creationId xmlns:p14="http://schemas.microsoft.com/office/powerpoint/2010/main" val="9330060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Рисунок 2" descr="Максим Рильський, poeta Maximus | Газета «День»"/>
          <p:cNvPicPr/>
          <p:nvPr/>
        </p:nvPicPr>
        <p:blipFill>
          <a:blip r:embed="rId3">
            <a:extLst>
              <a:ext uri="{28A0092B-C50C-407E-A947-70E740481C1C}">
                <a14:useLocalDpi xmlns:a14="http://schemas.microsoft.com/office/drawing/2010/main" val="0"/>
              </a:ext>
            </a:extLst>
          </a:blip>
          <a:srcRect/>
          <a:stretch>
            <a:fillRect/>
          </a:stretch>
        </p:blipFill>
        <p:spPr bwMode="auto">
          <a:xfrm>
            <a:off x="513791" y="918456"/>
            <a:ext cx="1800200" cy="2448272"/>
          </a:xfrm>
          <a:prstGeom prst="rect">
            <a:avLst/>
          </a:prstGeom>
          <a:noFill/>
          <a:ln>
            <a:noFill/>
          </a:ln>
        </p:spPr>
      </p:pic>
      <p:sp>
        <p:nvSpPr>
          <p:cNvPr id="2" name="Прямоугольник 1"/>
          <p:cNvSpPr/>
          <p:nvPr/>
        </p:nvSpPr>
        <p:spPr>
          <a:xfrm>
            <a:off x="2286000" y="612845"/>
            <a:ext cx="6462464" cy="5324535"/>
          </a:xfrm>
          <a:prstGeom prst="rect">
            <a:avLst/>
          </a:prstGeom>
        </p:spPr>
        <p:txBody>
          <a:bodyPr wrap="square">
            <a:spAutoFit/>
          </a:bodyPr>
          <a:lstStyle/>
          <a:p>
            <a:pPr algn="ctr">
              <a:spcAft>
                <a:spcPts val="0"/>
              </a:spcAft>
            </a:pPr>
            <a:r>
              <a:rPr lang="uk-UA" sz="2000" b="1" dirty="0">
                <a:solidFill>
                  <a:schemeClr val="accent3">
                    <a:lumMod val="50000"/>
                  </a:schemeClr>
                </a:solidFill>
                <a:latin typeface="Times New Roman"/>
                <a:ea typeface="Calibri"/>
                <a:cs typeface="Times New Roman"/>
              </a:rPr>
              <a:t>Народився 19 березня 1895 р. у Києві в родині відомого етнографа та громадського діяча. Спочатку навчався в приватній гімназії Науменка. У 1915–1918 роках навчався на медичному факультеті Київського університету Св. Володимира, потім на історико-філологічному факультеті Народного університету в  Києві, заснованому за  гетьмана </a:t>
            </a:r>
            <a:endParaRPr lang="ru-RU" sz="2000" b="1" dirty="0">
              <a:solidFill>
                <a:schemeClr val="accent3">
                  <a:lumMod val="50000"/>
                </a:schemeClr>
              </a:solidFill>
              <a:ea typeface="Calibri"/>
              <a:cs typeface="Times New Roman"/>
            </a:endParaRPr>
          </a:p>
          <a:p>
            <a:pPr algn="ctr">
              <a:spcAft>
                <a:spcPts val="0"/>
              </a:spcAft>
            </a:pPr>
            <a:r>
              <a:rPr lang="uk-UA" sz="2000" b="1" dirty="0">
                <a:solidFill>
                  <a:schemeClr val="accent3">
                    <a:lumMod val="50000"/>
                  </a:schemeClr>
                </a:solidFill>
                <a:latin typeface="Times New Roman"/>
                <a:ea typeface="Calibri"/>
                <a:cs typeface="Times New Roman"/>
              </a:rPr>
              <a:t> П. Скоропадського, але через бурхливі події революції й громадянської війни жодного з них не закінчив. Займався самоосвітою, вивченням мов, музикою.</a:t>
            </a:r>
            <a:endParaRPr lang="ru-RU" sz="2000" b="1" dirty="0">
              <a:solidFill>
                <a:schemeClr val="accent3">
                  <a:lumMod val="50000"/>
                </a:schemeClr>
              </a:solidFill>
              <a:ea typeface="Calibri"/>
              <a:cs typeface="Times New Roman"/>
            </a:endParaRPr>
          </a:p>
          <a:p>
            <a:pPr algn="ctr">
              <a:spcAft>
                <a:spcPts val="0"/>
              </a:spcAft>
            </a:pPr>
            <a:r>
              <a:rPr lang="uk-UA" sz="2000" b="1" dirty="0">
                <a:solidFill>
                  <a:schemeClr val="accent3">
                    <a:lumMod val="50000"/>
                  </a:schemeClr>
                </a:solidFill>
                <a:latin typeface="Times New Roman"/>
                <a:ea typeface="Calibri"/>
                <a:cs typeface="Times New Roman"/>
              </a:rPr>
              <a:t>    1919–1929 — учителював у селі, зокрема й у </a:t>
            </a:r>
            <a:r>
              <a:rPr lang="uk-UA" sz="2000" b="1" dirty="0" err="1">
                <a:solidFill>
                  <a:schemeClr val="accent3">
                    <a:lumMod val="50000"/>
                  </a:schemeClr>
                </a:solidFill>
                <a:latin typeface="Times New Roman"/>
                <a:ea typeface="Calibri"/>
                <a:cs typeface="Times New Roman"/>
              </a:rPr>
              <a:t>Романівці</a:t>
            </a:r>
            <a:r>
              <a:rPr lang="uk-UA" sz="2000" b="1" dirty="0">
                <a:solidFill>
                  <a:schemeClr val="accent3">
                    <a:lumMod val="50000"/>
                  </a:schemeClr>
                </a:solidFill>
                <a:latin typeface="Times New Roman"/>
                <a:ea typeface="Calibri"/>
                <a:cs typeface="Times New Roman"/>
              </a:rPr>
              <a:t>, а також у київській залізничній школі, на </a:t>
            </a:r>
            <a:r>
              <a:rPr lang="uk-UA" sz="2000" b="1" dirty="0" err="1">
                <a:solidFill>
                  <a:schemeClr val="accent3">
                    <a:lumMod val="50000"/>
                  </a:schemeClr>
                </a:solidFill>
                <a:latin typeface="Times New Roman"/>
                <a:ea typeface="Calibri"/>
                <a:cs typeface="Times New Roman"/>
              </a:rPr>
              <a:t>робітфаці</a:t>
            </a:r>
            <a:r>
              <a:rPr lang="uk-UA" sz="2000" b="1" dirty="0">
                <a:solidFill>
                  <a:schemeClr val="accent3">
                    <a:lumMod val="50000"/>
                  </a:schemeClr>
                </a:solidFill>
                <a:latin typeface="Times New Roman"/>
                <a:ea typeface="Calibri"/>
                <a:cs typeface="Times New Roman"/>
              </a:rPr>
              <a:t> Київського університету та в Українському інституті лінгвістичної освіти.</a:t>
            </a:r>
            <a:endParaRPr lang="ru-RU" sz="2000" b="1" dirty="0">
              <a:solidFill>
                <a:schemeClr val="accent3">
                  <a:lumMod val="50000"/>
                </a:schemeClr>
              </a:solidFill>
              <a:ea typeface="Calibri"/>
              <a:cs typeface="Times New Roman"/>
            </a:endParaRPr>
          </a:p>
          <a:p>
            <a:pPr algn="ctr">
              <a:spcAft>
                <a:spcPts val="0"/>
              </a:spcAft>
            </a:pPr>
            <a:r>
              <a:rPr lang="uk-UA" sz="2000" b="1" dirty="0">
                <a:solidFill>
                  <a:schemeClr val="accent3">
                    <a:lumMod val="50000"/>
                  </a:schemeClr>
                </a:solidFill>
                <a:latin typeface="Times New Roman"/>
                <a:ea typeface="Calibri"/>
                <a:cs typeface="Times New Roman"/>
              </a:rPr>
              <a:t>    У 15-річному віці видав першу збірку «На білих островах».</a:t>
            </a:r>
            <a:endParaRPr lang="ru-RU" sz="2000" b="1" dirty="0">
              <a:solidFill>
                <a:schemeClr val="accent3">
                  <a:lumMod val="50000"/>
                </a:schemeClr>
              </a:solidFill>
              <a:ea typeface="Calibri"/>
              <a:cs typeface="Times New Roman"/>
            </a:endParaRPr>
          </a:p>
        </p:txBody>
      </p:sp>
    </p:spTree>
    <p:extLst>
      <p:ext uri="{BB962C8B-B14F-4D97-AF65-F5344CB8AC3E}">
        <p14:creationId xmlns:p14="http://schemas.microsoft.com/office/powerpoint/2010/main" val="1918658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95536" y="-218152"/>
            <a:ext cx="8424936" cy="5632311"/>
          </a:xfrm>
          <a:prstGeom prst="rect">
            <a:avLst/>
          </a:prstGeom>
        </p:spPr>
        <p:txBody>
          <a:bodyPr wrap="square">
            <a:spAutoFit/>
          </a:bodyPr>
          <a:lstStyle/>
          <a:p>
            <a:pPr algn="just">
              <a:spcAft>
                <a:spcPts val="0"/>
              </a:spcAft>
            </a:pPr>
            <a:r>
              <a:rPr lang="uk-UA" dirty="0">
                <a:latin typeface="Times New Roman"/>
                <a:ea typeface="Calibri"/>
                <a:cs typeface="Times New Roman"/>
              </a:rPr>
              <a:t> </a:t>
            </a:r>
            <a:endParaRPr lang="uk-UA" dirty="0" smtClean="0">
              <a:latin typeface="Times New Roman"/>
              <a:ea typeface="Calibri"/>
              <a:cs typeface="Times New Roman"/>
            </a:endParaRPr>
          </a:p>
          <a:p>
            <a:pPr algn="ctr">
              <a:spcAft>
                <a:spcPts val="0"/>
              </a:spcAft>
            </a:pPr>
            <a:endParaRPr lang="uk-UA" dirty="0" smtClean="0">
              <a:latin typeface="Times New Roman"/>
              <a:ea typeface="Calibri"/>
              <a:cs typeface="Times New Roman"/>
            </a:endParaRPr>
          </a:p>
          <a:p>
            <a:pPr algn="ctr">
              <a:spcAft>
                <a:spcPts val="0"/>
              </a:spcAft>
            </a:pPr>
            <a:endParaRPr lang="uk-UA" b="1" dirty="0">
              <a:solidFill>
                <a:schemeClr val="bg2">
                  <a:lumMod val="25000"/>
                </a:schemeClr>
              </a:solidFill>
              <a:latin typeface="Times New Roman"/>
              <a:ea typeface="Calibri"/>
              <a:cs typeface="Times New Roman"/>
            </a:endParaRPr>
          </a:p>
          <a:p>
            <a:pPr algn="ctr">
              <a:spcAft>
                <a:spcPts val="0"/>
              </a:spcAft>
            </a:pPr>
            <a:endParaRPr lang="uk-UA" b="1" dirty="0" smtClean="0">
              <a:solidFill>
                <a:schemeClr val="bg2">
                  <a:lumMod val="25000"/>
                </a:schemeClr>
              </a:solidFill>
              <a:latin typeface="Times New Roman"/>
              <a:ea typeface="Calibri"/>
              <a:cs typeface="Times New Roman"/>
            </a:endParaRPr>
          </a:p>
          <a:p>
            <a:pPr algn="ctr">
              <a:spcAft>
                <a:spcPts val="0"/>
              </a:spcAft>
            </a:pPr>
            <a:r>
              <a:rPr lang="uk-UA" b="1" dirty="0" smtClean="0">
                <a:solidFill>
                  <a:schemeClr val="bg2">
                    <a:lumMod val="25000"/>
                  </a:schemeClr>
                </a:solidFill>
                <a:latin typeface="Times New Roman"/>
                <a:ea typeface="Calibri"/>
                <a:cs typeface="Times New Roman"/>
              </a:rPr>
              <a:t>Увійшов </a:t>
            </a:r>
            <a:r>
              <a:rPr lang="uk-UA" b="1" dirty="0">
                <a:solidFill>
                  <a:schemeClr val="bg2">
                    <a:lumMod val="25000"/>
                  </a:schemeClr>
                </a:solidFill>
                <a:latin typeface="Times New Roman"/>
                <a:ea typeface="Calibri"/>
                <a:cs typeface="Times New Roman"/>
              </a:rPr>
              <a:t>до групи неокласиків; орієнтувався на античну класику й продовження гуманістичних традицій європейської літератури; працював в редакції журналу «Книгар», пізніше – у видавництві «Слово».</a:t>
            </a:r>
            <a:endParaRPr lang="ru-RU" sz="1400" b="1" dirty="0">
              <a:solidFill>
                <a:schemeClr val="bg2">
                  <a:lumMod val="25000"/>
                </a:schemeClr>
              </a:solidFill>
              <a:ea typeface="Calibri"/>
              <a:cs typeface="Times New Roman"/>
            </a:endParaRPr>
          </a:p>
          <a:p>
            <a:pPr algn="ctr">
              <a:spcAft>
                <a:spcPts val="0"/>
              </a:spcAft>
            </a:pPr>
            <a:r>
              <a:rPr lang="uk-UA" b="1" dirty="0">
                <a:solidFill>
                  <a:schemeClr val="bg2">
                    <a:lumMod val="25000"/>
                  </a:schemeClr>
                </a:solidFill>
                <a:latin typeface="Times New Roman"/>
                <a:ea typeface="Calibri"/>
                <a:cs typeface="Times New Roman"/>
              </a:rPr>
              <a:t>   1931 р. М. Рильського заарештовано (за критику комуністичної реальності), майже рік просидів у Лук’янівській тюрмі.   Після ув’язнення Рильський вимушено проголосив активне сприйняття радянської дійсності, завдяки чому він єдиний з неокласиків урятувався від сталінського терору. Його творчість поділилася на два річища — офіційне та ліричне, в останньому йому вдалося створити справжні взірці високої поезії.</a:t>
            </a:r>
            <a:endParaRPr lang="ru-RU" sz="1400" b="1" dirty="0">
              <a:solidFill>
                <a:schemeClr val="bg2">
                  <a:lumMod val="25000"/>
                </a:schemeClr>
              </a:solidFill>
              <a:ea typeface="Calibri"/>
              <a:cs typeface="Times New Roman"/>
            </a:endParaRPr>
          </a:p>
          <a:p>
            <a:pPr algn="ctr">
              <a:spcAft>
                <a:spcPts val="0"/>
              </a:spcAft>
            </a:pPr>
            <a:r>
              <a:rPr lang="uk-UA" b="1" dirty="0">
                <a:solidFill>
                  <a:schemeClr val="bg2">
                    <a:lumMod val="25000"/>
                  </a:schemeClr>
                </a:solidFill>
                <a:latin typeface="Times New Roman"/>
                <a:ea typeface="Calibri"/>
                <a:cs typeface="Times New Roman"/>
              </a:rPr>
              <a:t>   1943 р. – за видатні заслуги в галузі науки і культури М. Рильського було обрано академіком АН України.</a:t>
            </a:r>
            <a:endParaRPr lang="ru-RU" sz="1400" b="1" dirty="0">
              <a:solidFill>
                <a:schemeClr val="bg2">
                  <a:lumMod val="25000"/>
                </a:schemeClr>
              </a:solidFill>
              <a:ea typeface="Calibri"/>
              <a:cs typeface="Times New Roman"/>
            </a:endParaRPr>
          </a:p>
          <a:p>
            <a:pPr algn="ctr">
              <a:spcAft>
                <a:spcPts val="0"/>
              </a:spcAft>
            </a:pPr>
            <a:r>
              <a:rPr lang="uk-UA" b="1" dirty="0">
                <a:solidFill>
                  <a:schemeClr val="bg2">
                    <a:lumMod val="25000"/>
                  </a:schemeClr>
                </a:solidFill>
                <a:latin typeface="Times New Roman"/>
                <a:ea typeface="Calibri"/>
                <a:cs typeface="Times New Roman"/>
              </a:rPr>
              <a:t>  1943 – 1946 рр. очолював Спілку письменників України.</a:t>
            </a:r>
            <a:endParaRPr lang="ru-RU" sz="1400" b="1" dirty="0">
              <a:solidFill>
                <a:schemeClr val="bg2">
                  <a:lumMod val="25000"/>
                </a:schemeClr>
              </a:solidFill>
              <a:ea typeface="Calibri"/>
              <a:cs typeface="Times New Roman"/>
            </a:endParaRPr>
          </a:p>
          <a:p>
            <a:pPr algn="ctr">
              <a:spcAft>
                <a:spcPts val="0"/>
              </a:spcAft>
            </a:pPr>
            <a:r>
              <a:rPr lang="uk-UA" b="1" dirty="0">
                <a:solidFill>
                  <a:schemeClr val="bg2">
                    <a:lumMod val="25000"/>
                  </a:schemeClr>
                </a:solidFill>
                <a:latin typeface="Times New Roman"/>
                <a:ea typeface="Calibri"/>
                <a:cs typeface="Times New Roman"/>
              </a:rPr>
              <a:t>  1944-1946 рр. директор Академічного інституту мистецтвознавства, фольклору</a:t>
            </a:r>
            <a:endParaRPr lang="ru-RU" sz="1400" b="1" dirty="0">
              <a:solidFill>
                <a:schemeClr val="bg2">
                  <a:lumMod val="25000"/>
                </a:schemeClr>
              </a:solidFill>
              <a:ea typeface="Calibri"/>
              <a:cs typeface="Times New Roman"/>
            </a:endParaRPr>
          </a:p>
          <a:p>
            <a:pPr algn="ctr">
              <a:spcAft>
                <a:spcPts val="0"/>
              </a:spcAft>
            </a:pPr>
            <a:r>
              <a:rPr lang="uk-UA" b="1" dirty="0">
                <a:solidFill>
                  <a:schemeClr val="bg2">
                    <a:lumMod val="25000"/>
                  </a:schemeClr>
                </a:solidFill>
                <a:latin typeface="Times New Roman"/>
                <a:ea typeface="Calibri"/>
                <a:cs typeface="Times New Roman"/>
              </a:rPr>
              <a:t>24 липня 1964 р. – помер, похований на Байковому кладовищі в Києві.</a:t>
            </a:r>
            <a:endParaRPr lang="ru-RU" sz="1400" b="1" dirty="0">
              <a:solidFill>
                <a:schemeClr val="bg2">
                  <a:lumMod val="25000"/>
                </a:schemeClr>
              </a:solidFill>
              <a:ea typeface="Calibri"/>
              <a:cs typeface="Times New Roman"/>
            </a:endParaRPr>
          </a:p>
          <a:p>
            <a:pPr algn="just">
              <a:spcAft>
                <a:spcPts val="0"/>
              </a:spcAft>
            </a:pPr>
            <a:r>
              <a:rPr lang="uk-UA" dirty="0">
                <a:latin typeface="Times New Roman"/>
                <a:ea typeface="Calibri"/>
                <a:cs typeface="Times New Roman"/>
              </a:rPr>
              <a:t> </a:t>
            </a:r>
            <a:endParaRPr lang="uk-UA" dirty="0"/>
          </a:p>
        </p:txBody>
      </p:sp>
    </p:spTree>
    <p:extLst>
      <p:ext uri="{BB962C8B-B14F-4D97-AF65-F5344CB8AC3E}">
        <p14:creationId xmlns:p14="http://schemas.microsoft.com/office/powerpoint/2010/main" val="428749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Рисунок 2" descr="Филипович Павло Петрович — Вікіпедія"/>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836712"/>
            <a:ext cx="1944216" cy="2703180"/>
          </a:xfrm>
          <a:prstGeom prst="rect">
            <a:avLst/>
          </a:prstGeom>
          <a:noFill/>
          <a:ln>
            <a:noFill/>
          </a:ln>
        </p:spPr>
      </p:pic>
      <p:sp>
        <p:nvSpPr>
          <p:cNvPr id="2" name="Прямоугольник 1"/>
          <p:cNvSpPr/>
          <p:nvPr/>
        </p:nvSpPr>
        <p:spPr>
          <a:xfrm>
            <a:off x="2051720" y="-1049149"/>
            <a:ext cx="6768752" cy="7571303"/>
          </a:xfrm>
          <a:prstGeom prst="rect">
            <a:avLst/>
          </a:prstGeom>
        </p:spPr>
        <p:txBody>
          <a:bodyPr wrap="square">
            <a:spAutoFit/>
          </a:bodyPr>
          <a:lstStyle/>
          <a:p>
            <a:pPr algn="just">
              <a:spcAft>
                <a:spcPts val="0"/>
              </a:spcAft>
            </a:pPr>
            <a:endParaRPr lang="uk-UA" dirty="0" smtClean="0">
              <a:latin typeface="Times New Roman"/>
              <a:ea typeface="Calibri"/>
              <a:cs typeface="Times New Roman"/>
            </a:endParaRPr>
          </a:p>
          <a:p>
            <a:pPr algn="just">
              <a:spcAft>
                <a:spcPts val="0"/>
              </a:spcAft>
            </a:pPr>
            <a:endParaRPr lang="uk-UA" dirty="0">
              <a:latin typeface="Times New Roman"/>
              <a:ea typeface="Calibri"/>
              <a:cs typeface="Times New Roman"/>
            </a:endParaRPr>
          </a:p>
          <a:p>
            <a:pPr algn="just">
              <a:spcAft>
                <a:spcPts val="0"/>
              </a:spcAft>
            </a:pPr>
            <a:endParaRPr lang="uk-UA" dirty="0" smtClean="0">
              <a:latin typeface="Times New Roman"/>
              <a:ea typeface="Calibri"/>
              <a:cs typeface="Times New Roman"/>
            </a:endParaRPr>
          </a:p>
          <a:p>
            <a:pPr algn="just">
              <a:spcAft>
                <a:spcPts val="0"/>
              </a:spcAft>
            </a:pPr>
            <a:endParaRPr lang="uk-UA" dirty="0">
              <a:latin typeface="Times New Roman"/>
              <a:ea typeface="Calibri"/>
              <a:cs typeface="Times New Roman"/>
            </a:endParaRPr>
          </a:p>
          <a:p>
            <a:pPr algn="just">
              <a:spcAft>
                <a:spcPts val="0"/>
              </a:spcAft>
            </a:pPr>
            <a:endParaRPr lang="uk-UA" dirty="0" smtClean="0">
              <a:latin typeface="Times New Roman"/>
              <a:ea typeface="Calibri"/>
              <a:cs typeface="Times New Roman"/>
            </a:endParaRPr>
          </a:p>
          <a:p>
            <a:pPr algn="ctr">
              <a:spcAft>
                <a:spcPts val="0"/>
              </a:spcAft>
            </a:pPr>
            <a:r>
              <a:rPr lang="uk-UA" b="1" dirty="0" smtClean="0">
                <a:solidFill>
                  <a:srgbClr val="CC3300"/>
                </a:solidFill>
                <a:latin typeface="Times New Roman"/>
                <a:ea typeface="Calibri"/>
                <a:cs typeface="Times New Roman"/>
              </a:rPr>
              <a:t>Народився </a:t>
            </a:r>
            <a:r>
              <a:rPr lang="uk-UA" b="1" dirty="0">
                <a:solidFill>
                  <a:srgbClr val="CC3300"/>
                </a:solidFill>
                <a:latin typeface="Times New Roman"/>
                <a:ea typeface="Calibri"/>
                <a:cs typeface="Times New Roman"/>
              </a:rPr>
              <a:t>П. </a:t>
            </a:r>
            <a:r>
              <a:rPr lang="uk-UA" b="1" dirty="0" err="1">
                <a:solidFill>
                  <a:srgbClr val="CC3300"/>
                </a:solidFill>
                <a:latin typeface="Times New Roman"/>
                <a:ea typeface="Calibri"/>
                <a:cs typeface="Times New Roman"/>
              </a:rPr>
              <a:t>Филипович</a:t>
            </a:r>
            <a:r>
              <a:rPr lang="uk-UA" b="1" dirty="0">
                <a:solidFill>
                  <a:srgbClr val="CC3300"/>
                </a:solidFill>
                <a:latin typeface="Times New Roman"/>
                <a:ea typeface="Calibri"/>
                <a:cs typeface="Times New Roman"/>
              </a:rPr>
              <a:t> 2 вересня 1891 року в с. </a:t>
            </a:r>
            <a:r>
              <a:rPr lang="uk-UA" b="1" dirty="0" err="1">
                <a:solidFill>
                  <a:srgbClr val="CC3300"/>
                </a:solidFill>
                <a:latin typeface="Times New Roman"/>
                <a:ea typeface="Calibri"/>
                <a:cs typeface="Times New Roman"/>
              </a:rPr>
              <a:t>Кайтанівці</a:t>
            </a:r>
            <a:r>
              <a:rPr lang="uk-UA" b="1" dirty="0">
                <a:solidFill>
                  <a:srgbClr val="CC3300"/>
                </a:solidFill>
                <a:latin typeface="Times New Roman"/>
                <a:ea typeface="Calibri"/>
                <a:cs typeface="Times New Roman"/>
              </a:rPr>
              <a:t> на Київщині в родині священика. </a:t>
            </a:r>
            <a:endParaRPr lang="ru-RU" sz="1400" b="1" dirty="0">
              <a:solidFill>
                <a:srgbClr val="CC3300"/>
              </a:solidFill>
              <a:ea typeface="Calibri"/>
              <a:cs typeface="Times New Roman"/>
            </a:endParaRPr>
          </a:p>
          <a:p>
            <a:pPr algn="ctr">
              <a:spcAft>
                <a:spcPts val="0"/>
              </a:spcAft>
            </a:pPr>
            <a:r>
              <a:rPr lang="uk-UA" b="1" dirty="0">
                <a:solidFill>
                  <a:srgbClr val="CC3300"/>
                </a:solidFill>
                <a:latin typeface="Times New Roman"/>
                <a:ea typeface="Calibri"/>
                <a:cs typeface="Times New Roman"/>
              </a:rPr>
              <a:t>Навчався в колегії Павла Галагана, а в 1910 році вступив до Київського університету на правознавчий факультет, проте вже наступного року  перейшов на  історико-філологічний факультет Київського університету.  Із 1917 року П. </a:t>
            </a:r>
            <a:r>
              <a:rPr lang="uk-UA" b="1" dirty="0" err="1">
                <a:solidFill>
                  <a:srgbClr val="CC3300"/>
                </a:solidFill>
                <a:latin typeface="Times New Roman"/>
                <a:ea typeface="Calibri"/>
                <a:cs typeface="Times New Roman"/>
              </a:rPr>
              <a:t>Филипович</a:t>
            </a:r>
            <a:r>
              <a:rPr lang="uk-UA" b="1" dirty="0">
                <a:solidFill>
                  <a:srgbClr val="CC3300"/>
                </a:solidFill>
                <a:latin typeface="Times New Roman"/>
                <a:ea typeface="Calibri"/>
                <a:cs typeface="Times New Roman"/>
              </a:rPr>
              <a:t> працював на посаді приват-доцента в рідному університеті. Нагороджений золотою медаллю за дипломну роботу, залишився працювати в університеті (разом із Миколою Зеровим вів семінари з історії української літератури), став професором.</a:t>
            </a:r>
            <a:br>
              <a:rPr lang="uk-UA" b="1" dirty="0">
                <a:solidFill>
                  <a:srgbClr val="CC3300"/>
                </a:solidFill>
                <a:latin typeface="Times New Roman"/>
                <a:ea typeface="Calibri"/>
                <a:cs typeface="Times New Roman"/>
              </a:rPr>
            </a:br>
            <a:r>
              <a:rPr lang="uk-UA" b="1" dirty="0">
                <a:solidFill>
                  <a:srgbClr val="CC3300"/>
                </a:solidFill>
                <a:latin typeface="Times New Roman"/>
                <a:ea typeface="Calibri"/>
                <a:cs typeface="Times New Roman"/>
              </a:rPr>
              <a:t>      Входив до літературного угруповання неокласиків. Для його лірики характерні пошуки сутності людини, схильність до філософського мислення та історико-культурних сюжетів, освоєння фольклорного різноманіття народної творчості. </a:t>
            </a:r>
            <a:endParaRPr lang="ru-RU" sz="1400" b="1" dirty="0">
              <a:solidFill>
                <a:srgbClr val="CC3300"/>
              </a:solidFill>
              <a:ea typeface="Calibri"/>
              <a:cs typeface="Times New Roman"/>
            </a:endParaRPr>
          </a:p>
          <a:p>
            <a:pPr algn="ctr">
              <a:spcAft>
                <a:spcPts val="0"/>
              </a:spcAft>
            </a:pPr>
            <a:r>
              <a:rPr lang="uk-UA" b="1" dirty="0">
                <a:solidFill>
                  <a:srgbClr val="CC3300"/>
                </a:solidFill>
                <a:latin typeface="Times New Roman"/>
                <a:ea typeface="Calibri"/>
                <a:cs typeface="Times New Roman"/>
              </a:rPr>
              <a:t>   Є автором збірок « «Земля і вітер» (1922),« Простір»(1925).</a:t>
            </a:r>
            <a:br>
              <a:rPr lang="uk-UA" b="1" dirty="0">
                <a:solidFill>
                  <a:srgbClr val="CC3300"/>
                </a:solidFill>
                <a:latin typeface="Times New Roman"/>
                <a:ea typeface="Calibri"/>
                <a:cs typeface="Times New Roman"/>
              </a:rPr>
            </a:br>
            <a:r>
              <a:rPr lang="uk-UA" b="1" dirty="0">
                <a:solidFill>
                  <a:srgbClr val="CC3300"/>
                </a:solidFill>
                <a:latin typeface="Times New Roman"/>
                <a:ea typeface="Calibri"/>
                <a:cs typeface="Times New Roman"/>
              </a:rPr>
              <a:t>Тримався осторонь політичних течій, водночас не сприймав настанов і директив комуністичного режиму в літературі. Заарештований 1935-го за  звинуваченням у приналежності до «шпигунсько-терористичної організації».</a:t>
            </a:r>
            <a:br>
              <a:rPr lang="uk-UA" b="1" dirty="0">
                <a:solidFill>
                  <a:srgbClr val="CC3300"/>
                </a:solidFill>
                <a:latin typeface="Times New Roman"/>
                <a:ea typeface="Calibri"/>
                <a:cs typeface="Times New Roman"/>
              </a:rPr>
            </a:br>
            <a:r>
              <a:rPr lang="uk-UA" b="1" dirty="0">
                <a:solidFill>
                  <a:srgbClr val="CC3300"/>
                </a:solidFill>
                <a:latin typeface="Times New Roman"/>
                <a:ea typeface="Calibri"/>
                <a:cs typeface="Times New Roman"/>
              </a:rPr>
              <a:t>Розстріляний 3 листопада 1937-го в урочищі </a:t>
            </a:r>
            <a:r>
              <a:rPr lang="uk-UA" b="1" dirty="0" err="1">
                <a:solidFill>
                  <a:srgbClr val="CC3300"/>
                </a:solidFill>
                <a:latin typeface="Times New Roman"/>
                <a:ea typeface="Calibri"/>
                <a:cs typeface="Times New Roman"/>
              </a:rPr>
              <a:t>Сандармох</a:t>
            </a:r>
            <a:r>
              <a:rPr lang="uk-UA" b="1" dirty="0">
                <a:solidFill>
                  <a:srgbClr val="CC3300"/>
                </a:solidFill>
                <a:latin typeface="Times New Roman"/>
                <a:ea typeface="Calibri"/>
                <a:cs typeface="Times New Roman"/>
              </a:rPr>
              <a:t> у Карелії</a:t>
            </a:r>
            <a:r>
              <a:rPr lang="uk-UA" sz="1400" b="1" dirty="0">
                <a:solidFill>
                  <a:srgbClr val="CC3300"/>
                </a:solidFill>
                <a:latin typeface="Arial"/>
                <a:ea typeface="Calibri"/>
                <a:cs typeface="Times New Roman"/>
              </a:rPr>
              <a:t>.</a:t>
            </a:r>
            <a:endParaRPr lang="ru-RU" sz="1400" b="1" dirty="0">
              <a:solidFill>
                <a:srgbClr val="CC3300"/>
              </a:solidFill>
              <a:ea typeface="Calibri"/>
              <a:cs typeface="Times New Roman"/>
            </a:endParaRPr>
          </a:p>
        </p:txBody>
      </p:sp>
    </p:spTree>
    <p:extLst>
      <p:ext uri="{BB962C8B-B14F-4D97-AF65-F5344CB8AC3E}">
        <p14:creationId xmlns:p14="http://schemas.microsoft.com/office/powerpoint/2010/main" val="1394895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25252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Рисунок 2" descr="Юрій Клен - поет-неокласик"/>
          <p:cNvPicPr/>
          <p:nvPr/>
        </p:nvPicPr>
        <p:blipFill>
          <a:blip r:embed="rId3">
            <a:extLst>
              <a:ext uri="{28A0092B-C50C-407E-A947-70E740481C1C}">
                <a14:useLocalDpi xmlns:a14="http://schemas.microsoft.com/office/drawing/2010/main" val="0"/>
              </a:ext>
            </a:extLst>
          </a:blip>
          <a:srcRect/>
          <a:stretch>
            <a:fillRect/>
          </a:stretch>
        </p:blipFill>
        <p:spPr bwMode="auto">
          <a:xfrm>
            <a:off x="323528" y="836712"/>
            <a:ext cx="2016224" cy="2592288"/>
          </a:xfrm>
          <a:prstGeom prst="rect">
            <a:avLst/>
          </a:prstGeom>
          <a:noFill/>
          <a:ln>
            <a:noFill/>
          </a:ln>
        </p:spPr>
      </p:pic>
      <p:sp>
        <p:nvSpPr>
          <p:cNvPr id="2" name="Прямоугольник 1"/>
          <p:cNvSpPr/>
          <p:nvPr/>
        </p:nvSpPr>
        <p:spPr>
          <a:xfrm>
            <a:off x="2483768" y="-315416"/>
            <a:ext cx="6552728" cy="6247864"/>
          </a:xfrm>
          <a:prstGeom prst="rect">
            <a:avLst/>
          </a:prstGeom>
        </p:spPr>
        <p:txBody>
          <a:bodyPr wrap="square">
            <a:spAutoFit/>
          </a:bodyPr>
          <a:lstStyle/>
          <a:p>
            <a:pPr algn="ctr">
              <a:spcAft>
                <a:spcPts val="0"/>
              </a:spcAft>
            </a:pPr>
            <a:endParaRPr lang="uk-UA" sz="1600" b="1" i="1" dirty="0" smtClean="0">
              <a:latin typeface="Times New Roman"/>
              <a:ea typeface="Calibri"/>
              <a:cs typeface="Times New Roman"/>
            </a:endParaRPr>
          </a:p>
          <a:p>
            <a:pPr algn="ctr">
              <a:spcAft>
                <a:spcPts val="0"/>
              </a:spcAft>
            </a:pPr>
            <a:endParaRPr lang="uk-UA" sz="1600" b="1" i="1" dirty="0">
              <a:latin typeface="Times New Roman"/>
              <a:ea typeface="Calibri"/>
              <a:cs typeface="Times New Roman"/>
            </a:endParaRPr>
          </a:p>
          <a:p>
            <a:pPr algn="ctr">
              <a:spcAft>
                <a:spcPts val="0"/>
              </a:spcAft>
            </a:pPr>
            <a:endParaRPr lang="uk-UA" sz="1600" b="1" i="1" dirty="0" smtClean="0">
              <a:latin typeface="Times New Roman"/>
              <a:ea typeface="Calibri"/>
              <a:cs typeface="Times New Roman"/>
            </a:endParaRPr>
          </a:p>
          <a:p>
            <a:pPr algn="ctr">
              <a:spcAft>
                <a:spcPts val="0"/>
              </a:spcAft>
            </a:pPr>
            <a:r>
              <a:rPr lang="uk-UA" sz="1600" b="1" dirty="0" smtClean="0">
                <a:solidFill>
                  <a:schemeClr val="accent5">
                    <a:lumMod val="75000"/>
                  </a:schemeClr>
                </a:solidFill>
                <a:latin typeface="Times New Roman"/>
                <a:ea typeface="Calibri"/>
                <a:cs typeface="Times New Roman"/>
              </a:rPr>
              <a:t>Юрій Клен (псевдонім Освальда </a:t>
            </a:r>
            <a:r>
              <a:rPr lang="uk-UA" sz="1600" b="1" dirty="0" err="1" smtClean="0">
                <a:solidFill>
                  <a:schemeClr val="accent5">
                    <a:lumMod val="75000"/>
                  </a:schemeClr>
                </a:solidFill>
                <a:latin typeface="Times New Roman"/>
                <a:ea typeface="Calibri"/>
                <a:cs typeface="Times New Roman"/>
              </a:rPr>
              <a:t>Бургардта</a:t>
            </a:r>
            <a:r>
              <a:rPr lang="uk-UA" sz="1600" b="1" dirty="0" smtClean="0">
                <a:solidFill>
                  <a:schemeClr val="accent5">
                    <a:lumMod val="75000"/>
                  </a:schemeClr>
                </a:solidFill>
                <a:latin typeface="Times New Roman"/>
                <a:ea typeface="Calibri"/>
                <a:cs typeface="Times New Roman"/>
              </a:rPr>
              <a:t>) – український поет, перекладач, літературний критик. Народився 4 жовтня 1891р. у селі </a:t>
            </a:r>
            <a:r>
              <a:rPr lang="uk-UA" sz="1600" b="1" dirty="0" err="1" smtClean="0">
                <a:solidFill>
                  <a:schemeClr val="accent5">
                    <a:lumMod val="75000"/>
                  </a:schemeClr>
                </a:solidFill>
                <a:latin typeface="Times New Roman"/>
                <a:ea typeface="Calibri"/>
                <a:cs typeface="Times New Roman"/>
              </a:rPr>
              <a:t>Сербинівка</a:t>
            </a:r>
            <a:r>
              <a:rPr lang="uk-UA" sz="1600" b="1" dirty="0" smtClean="0">
                <a:solidFill>
                  <a:schemeClr val="accent5">
                    <a:lumMod val="75000"/>
                  </a:schemeClr>
                </a:solidFill>
                <a:latin typeface="Times New Roman"/>
                <a:ea typeface="Calibri"/>
                <a:cs typeface="Times New Roman"/>
              </a:rPr>
              <a:t> на Поділлі. 1911р. вступив до Київського університету, де дістав </a:t>
            </a:r>
            <a:r>
              <a:rPr lang="uk-UA" sz="1600" b="1" dirty="0" err="1" smtClean="0">
                <a:solidFill>
                  <a:schemeClr val="accent5">
                    <a:lumMod val="75000"/>
                  </a:schemeClr>
                </a:solidFill>
                <a:latin typeface="Times New Roman"/>
                <a:ea typeface="Calibri"/>
                <a:cs typeface="Times New Roman"/>
              </a:rPr>
              <a:t>грунтовну</a:t>
            </a:r>
            <a:r>
              <a:rPr lang="uk-UA" sz="1600" b="1" dirty="0" smtClean="0">
                <a:solidFill>
                  <a:schemeClr val="accent5">
                    <a:lumMod val="75000"/>
                  </a:schemeClr>
                </a:solidFill>
                <a:latin typeface="Times New Roman"/>
                <a:ea typeface="Calibri"/>
                <a:cs typeface="Times New Roman"/>
              </a:rPr>
              <a:t> філологічну освіту. Вже в 20-ті роки розкрилися ті особливості його манери письма, які зближували Юрія Клена з неокласиками: досконале володіння мистецькою формою, своєрідний </a:t>
            </a:r>
            <a:r>
              <a:rPr lang="uk-UA" sz="1600" b="1" dirty="0" err="1" smtClean="0">
                <a:solidFill>
                  <a:schemeClr val="accent5">
                    <a:lumMod val="75000"/>
                  </a:schemeClr>
                </a:solidFill>
                <a:latin typeface="Times New Roman"/>
                <a:ea typeface="Calibri"/>
                <a:cs typeface="Times New Roman"/>
              </a:rPr>
              <a:t>панестетизм</a:t>
            </a:r>
            <a:r>
              <a:rPr lang="uk-UA" sz="1600" b="1" dirty="0" smtClean="0">
                <a:solidFill>
                  <a:schemeClr val="accent5">
                    <a:lumMod val="75000"/>
                  </a:schemeClr>
                </a:solidFill>
                <a:latin typeface="Times New Roman"/>
                <a:ea typeface="Calibri"/>
                <a:cs typeface="Times New Roman"/>
              </a:rPr>
              <a:t>.</a:t>
            </a:r>
            <a:endParaRPr lang="ru-RU" sz="1600" b="1" dirty="0" smtClean="0">
              <a:solidFill>
                <a:schemeClr val="accent5">
                  <a:lumMod val="75000"/>
                </a:schemeClr>
              </a:solidFill>
              <a:ea typeface="Calibri"/>
              <a:cs typeface="Times New Roman"/>
            </a:endParaRPr>
          </a:p>
          <a:p>
            <a:pPr algn="ctr">
              <a:spcAft>
                <a:spcPts val="0"/>
              </a:spcAft>
            </a:pPr>
            <a:r>
              <a:rPr lang="uk-UA" sz="1600" b="1" dirty="0" smtClean="0">
                <a:solidFill>
                  <a:schemeClr val="accent5">
                    <a:lumMod val="75000"/>
                  </a:schemeClr>
                </a:solidFill>
                <a:latin typeface="Times New Roman"/>
                <a:ea typeface="Calibri"/>
                <a:cs typeface="Times New Roman"/>
              </a:rPr>
              <a:t>    З 1931 року живе та працює в Німеччині, тісно співпрацює з поетами, які об’єднувались довкола “Вісника».</a:t>
            </a:r>
            <a:endParaRPr lang="ru-RU" sz="1600" b="1" dirty="0" smtClean="0">
              <a:solidFill>
                <a:schemeClr val="accent5">
                  <a:lumMod val="75000"/>
                </a:schemeClr>
              </a:solidFill>
              <a:ea typeface="Calibri"/>
              <a:cs typeface="Times New Roman"/>
            </a:endParaRPr>
          </a:p>
          <a:p>
            <a:pPr algn="ctr">
              <a:spcAft>
                <a:spcPts val="0"/>
              </a:spcAft>
            </a:pPr>
            <a:r>
              <a:rPr lang="uk-UA" sz="1600" b="1" dirty="0" smtClean="0">
                <a:solidFill>
                  <a:schemeClr val="accent5">
                    <a:lumMod val="75000"/>
                  </a:schemeClr>
                </a:solidFill>
                <a:latin typeface="Times New Roman"/>
                <a:ea typeface="Times New Roman"/>
                <a:cs typeface="Times New Roman"/>
              </a:rPr>
              <a:t>  З</a:t>
            </a:r>
            <a:r>
              <a:rPr lang="en-US" sz="1600" b="1" dirty="0" smtClean="0">
                <a:solidFill>
                  <a:schemeClr val="accent5">
                    <a:lumMod val="75000"/>
                  </a:schemeClr>
                </a:solidFill>
                <a:latin typeface="Times New Roman"/>
                <a:ea typeface="Times New Roman"/>
                <a:cs typeface="Times New Roman"/>
              </a:rPr>
              <a:t>’</a:t>
            </a:r>
            <a:r>
              <a:rPr lang="uk-UA" sz="1600" b="1" dirty="0" smtClean="0">
                <a:solidFill>
                  <a:schemeClr val="accent5">
                    <a:lumMod val="75000"/>
                  </a:schemeClr>
                </a:solidFill>
                <a:latin typeface="Times New Roman"/>
                <a:ea typeface="Times New Roman"/>
                <a:cs typeface="Times New Roman"/>
              </a:rPr>
              <a:t>являється в світ збірка поезій Юрія Клена “Каравели”, в якій автор спробував синтезувати творчі принципи київських неокласиків та ідейно-художні шукання поетів “празької школи”. Автор поєднує в єдиному естетичному вимірі трагічну античність (“Антоній і Клеопатра”, “Цезар і Клеопатра”, “Шляхами Одіссея”), героїзм середньовічної лицарської доби (“Жанна д’Арк”, “Вікінги”) та князівсько-гетьманську українську традицію (“Володимир”, “Символ”, “Україна”).</a:t>
            </a:r>
            <a:endParaRPr lang="ru-RU" sz="1600" b="1" dirty="0" smtClean="0">
              <a:solidFill>
                <a:schemeClr val="accent5">
                  <a:lumMod val="75000"/>
                </a:schemeClr>
              </a:solidFill>
              <a:ea typeface="Calibri"/>
              <a:cs typeface="Times New Roman"/>
            </a:endParaRPr>
          </a:p>
          <a:p>
            <a:pPr algn="ctr">
              <a:spcAft>
                <a:spcPts val="0"/>
              </a:spcAft>
            </a:pPr>
            <a:r>
              <a:rPr lang="uk-UA" sz="1600" b="1" dirty="0" smtClean="0">
                <a:solidFill>
                  <a:schemeClr val="accent5">
                    <a:lumMod val="75000"/>
                  </a:schemeClr>
                </a:solidFill>
                <a:latin typeface="Times New Roman"/>
                <a:ea typeface="Times New Roman"/>
                <a:cs typeface="Times New Roman"/>
              </a:rPr>
              <a:t>    Вершинними здобутками Юрія Клена-поета є поеми “Прокляті роки” (1937) та “Попіл імперій” (1943 – 1947). Трагічне знищення української культури в добу сталінізму, нелюдська жорстокість другої світової війни – центральні теми цих творів.</a:t>
            </a:r>
            <a:endParaRPr lang="ru-RU" sz="1600" b="1" dirty="0" smtClean="0">
              <a:solidFill>
                <a:schemeClr val="accent5">
                  <a:lumMod val="75000"/>
                </a:schemeClr>
              </a:solidFill>
              <a:ea typeface="Calibri"/>
              <a:cs typeface="Times New Roman"/>
            </a:endParaRPr>
          </a:p>
          <a:p>
            <a:pPr algn="ctr">
              <a:spcAft>
                <a:spcPts val="0"/>
              </a:spcAft>
            </a:pPr>
            <a:r>
              <a:rPr lang="uk-UA" sz="1600" b="1" dirty="0" smtClean="0">
                <a:solidFill>
                  <a:schemeClr val="accent5">
                    <a:lumMod val="75000"/>
                  </a:schemeClr>
                </a:solidFill>
                <a:latin typeface="Times New Roman"/>
                <a:ea typeface="Times New Roman"/>
                <a:cs typeface="Times New Roman"/>
              </a:rPr>
              <a:t>Помер 30 жовтня 1947 р.</a:t>
            </a:r>
            <a:endParaRPr lang="ru-RU" sz="1600" b="1" dirty="0">
              <a:solidFill>
                <a:schemeClr val="accent5">
                  <a:lumMod val="75000"/>
                </a:schemeClr>
              </a:solidFill>
              <a:ea typeface="Calibri"/>
              <a:cs typeface="Times New Roman"/>
            </a:endParaRPr>
          </a:p>
        </p:txBody>
      </p:sp>
    </p:spTree>
    <p:extLst>
      <p:ext uri="{BB962C8B-B14F-4D97-AF65-F5344CB8AC3E}">
        <p14:creationId xmlns:p14="http://schemas.microsoft.com/office/powerpoint/2010/main" val="14229604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907704" y="1412776"/>
            <a:ext cx="6480720" cy="2000548"/>
          </a:xfrm>
          <a:prstGeom prst="rect">
            <a:avLst/>
          </a:prstGeom>
        </p:spPr>
        <p:txBody>
          <a:bodyPr wrap="square">
            <a:spAutoFit/>
          </a:bodyPr>
          <a:lstStyle/>
          <a:p>
            <a:pPr algn="ctr">
              <a:spcAft>
                <a:spcPts val="0"/>
              </a:spcAft>
            </a:pPr>
            <a:r>
              <a:rPr lang="uk-UA" sz="4000" dirty="0">
                <a:latin typeface="Times New Roman"/>
                <a:ea typeface="Calibri"/>
                <a:cs typeface="Times New Roman"/>
              </a:rPr>
              <a:t>Домашнє завдання: </a:t>
            </a:r>
            <a:endParaRPr lang="uk-UA" sz="4000" dirty="0" smtClean="0">
              <a:latin typeface="Times New Roman"/>
              <a:ea typeface="Calibri"/>
              <a:cs typeface="Times New Roman"/>
            </a:endParaRPr>
          </a:p>
          <a:p>
            <a:pPr algn="ctr">
              <a:spcAft>
                <a:spcPts val="0"/>
              </a:spcAft>
            </a:pPr>
            <a:r>
              <a:rPr lang="uk-UA" sz="2800" b="1" dirty="0" smtClean="0">
                <a:solidFill>
                  <a:srgbClr val="FF0000"/>
                </a:solidFill>
                <a:latin typeface="Times New Roman"/>
                <a:ea typeface="Calibri"/>
                <a:cs typeface="Times New Roman"/>
              </a:rPr>
              <a:t>підготувати </a:t>
            </a:r>
            <a:r>
              <a:rPr lang="uk-UA" sz="2800" b="1" dirty="0">
                <a:solidFill>
                  <a:srgbClr val="FF0000"/>
                </a:solidFill>
                <a:latin typeface="Times New Roman"/>
                <a:ea typeface="Calibri"/>
                <a:cs typeface="Times New Roman"/>
              </a:rPr>
              <a:t>повідомлення про перекладацьку діяльність неокласиків.</a:t>
            </a:r>
            <a:endParaRPr lang="ru-RU" sz="2800" b="1" dirty="0">
              <a:solidFill>
                <a:srgbClr val="FF0000"/>
              </a:solidFill>
              <a:ea typeface="Calibri"/>
              <a:cs typeface="Times New Roman"/>
            </a:endParaRPr>
          </a:p>
        </p:txBody>
      </p:sp>
    </p:spTree>
    <p:extLst>
      <p:ext uri="{BB962C8B-B14F-4D97-AF65-F5344CB8AC3E}">
        <p14:creationId xmlns:p14="http://schemas.microsoft.com/office/powerpoint/2010/main" val="771317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Звук [ф]. Мала та велика буква Фф. Читання слів і тексту з вивченими  літерам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341358"/>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TotalTime>
  <Words>1331</Words>
  <Application>Microsoft Office PowerPoint</Application>
  <PresentationFormat>Экран (4:3)</PresentationFormat>
  <Paragraphs>83</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Людмила Кондратюк</dc:creator>
  <cp:lastModifiedBy>Людмила Кондратюк</cp:lastModifiedBy>
  <cp:revision>10</cp:revision>
  <dcterms:created xsi:type="dcterms:W3CDTF">2023-12-15T21:53:59Z</dcterms:created>
  <dcterms:modified xsi:type="dcterms:W3CDTF">2023-12-16T15:50:55Z</dcterms:modified>
</cp:coreProperties>
</file>