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78" autoAdjust="0"/>
  </p:normalViewPr>
  <p:slideViewPr>
    <p:cSldViewPr>
      <p:cViewPr varScale="1">
        <p:scale>
          <a:sx n="85" d="100"/>
          <a:sy n="85" d="100"/>
        </p:scale>
        <p:origin x="-123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7279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3347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1625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367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3763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516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0270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9675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830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476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0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57B0D-CE53-4FEC-843A-729983E0CB4C}" type="datetimeFigureOut">
              <a:rPr lang="uk-UA" smtClean="0"/>
              <a:t>21.11.2023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00837-10A1-4E39-B284-DCD84BE3F9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8315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8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340769"/>
            <a:ext cx="5024016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Calibri"/>
              </a:rPr>
              <a:t>Історія написання «Зачарованої Десни», автобіографічність, </a:t>
            </a:r>
            <a:r>
              <a:rPr lang="uk-UA" sz="3200" dirty="0" err="1" smtClean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Calibri"/>
              </a:rPr>
              <a:t>сповідальність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Calibri"/>
              </a:rPr>
              <a:t> оповіді</a:t>
            </a:r>
            <a:r>
              <a:rPr lang="uk-UA" dirty="0" smtClean="0">
                <a:effectLst/>
                <a:latin typeface="Times New Roman"/>
                <a:ea typeface="Calibri"/>
              </a:rPr>
              <a:t>.</a:t>
            </a: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pPr algn="ctr"/>
            <a:r>
              <a:rPr lang="uk-UA" sz="1600" dirty="0" smtClean="0">
                <a:latin typeface="Times New Roman"/>
                <a:ea typeface="Calibri"/>
              </a:rPr>
              <a:t>                  Кондратюк Людмила Олександрівна</a:t>
            </a:r>
          </a:p>
          <a:p>
            <a:pPr algn="ctr"/>
            <a:r>
              <a:rPr lang="uk-UA" sz="1600" dirty="0" smtClean="0">
                <a:latin typeface="Times New Roman"/>
                <a:ea typeface="Calibri"/>
              </a:rPr>
              <a:t>                  Вчитель української мови та літератури</a:t>
            </a:r>
          </a:p>
          <a:p>
            <a:pPr algn="ctr"/>
            <a:r>
              <a:rPr lang="uk-UA" sz="1600" dirty="0" smtClean="0">
                <a:latin typeface="Times New Roman"/>
                <a:ea typeface="Calibri"/>
              </a:rPr>
              <a:t>                   Вечірньої (змінної) школи м. Києва</a:t>
            </a:r>
            <a:endParaRPr lang="uk-UA" sz="1600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/>
          </a:p>
        </p:txBody>
      </p:sp>
      <p:sp>
        <p:nvSpPr>
          <p:cNvPr id="3" name="AutoShape 5" descr="Електронна книга «Зачарована Десна» – Олександр Довженко – купити за ціною  4 грн. на YAKABO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7" descr="Електронна книга «Зачарована Десна» – Олександр Довженко – купити за ціною  4 грн. на YAKABO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592" y="44624"/>
            <a:ext cx="3364408" cy="4628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53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980729"/>
            <a:ext cx="5400600" cy="456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800" b="1" dirty="0" smtClean="0">
                <a:effectLst/>
                <a:latin typeface="Times New Roman"/>
                <a:ea typeface="Calibri"/>
                <a:cs typeface="Times New Roman"/>
              </a:rPr>
              <a:t>Епіграф:</a:t>
            </a:r>
            <a:r>
              <a:rPr lang="uk-UA" sz="2800" dirty="0">
                <a:ea typeface="Calibri"/>
                <a:cs typeface="Times New Roman"/>
              </a:rPr>
              <a:t>                                     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uk-UA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uk-UA" dirty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Десна! Моє слово до тебе,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Хороша поліська ріка.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Давно ти не бачиш край себе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Хлопчину Довженка Сашка.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Він виріс, пізнавши багато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Річкових і плес, і глибин,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Та ти йому — наче та мати,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Якою пишається син…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400" dirty="0"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                                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В.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Пригоровський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14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620688"/>
            <a:ext cx="7272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Над кіноповістю О. Довженко почав працювати , як свідчать записи в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чорновиках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, 5 квітня 1942 року. У листі до матері та сестри від 9 листопада 1946 року письменник повідомляє: 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«Пишу одну повість про діда і батька, матір і про все, одне слово, </a:t>
            </a:r>
            <a:r>
              <a:rPr lang="uk-UA" sz="2000" b="1" i="1" dirty="0" err="1" smtClean="0">
                <a:effectLst/>
                <a:latin typeface="Times New Roman"/>
                <a:ea typeface="Calibri"/>
                <a:cs typeface="Times New Roman"/>
              </a:rPr>
              <a:t>сосницьке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 життя, що коли я був маленьким, мамо, у Вас щасливим, коли дід ще казав мені: «</a:t>
            </a:r>
            <a:r>
              <a:rPr lang="uk-UA" sz="2000" b="1" i="1" dirty="0" err="1" smtClean="0">
                <a:effectLst/>
                <a:latin typeface="Times New Roman"/>
                <a:ea typeface="Calibri"/>
                <a:cs typeface="Times New Roman"/>
              </a:rPr>
              <a:t>Цить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, Сашко, не плач, поїде</a:t>
            </a:r>
            <a:r>
              <a:rPr lang="ru-RU" sz="2000" b="1" i="1" dirty="0" smtClean="0">
                <a:effectLst/>
                <a:latin typeface="Times New Roman"/>
                <a:ea typeface="Calibri"/>
                <a:cs typeface="Times New Roman"/>
              </a:rPr>
              <a:t>м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 на сінокіс, </a:t>
            </a:r>
            <a:r>
              <a:rPr lang="ru-RU" sz="2000" b="1" i="1" dirty="0" smtClean="0">
                <a:effectLst/>
                <a:latin typeface="Times New Roman"/>
                <a:ea typeface="Calibri"/>
                <a:cs typeface="Times New Roman"/>
              </a:rPr>
              <a:t>д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а накосимо сіна, </a:t>
            </a:r>
            <a:r>
              <a:rPr lang="ru-RU" sz="2000" b="1" i="1" dirty="0" smtClean="0">
                <a:effectLst/>
                <a:latin typeface="Times New Roman"/>
                <a:ea typeface="Calibri"/>
                <a:cs typeface="Times New Roman"/>
              </a:rPr>
              <a:t>д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а наберемо ягід, </a:t>
            </a:r>
            <a:r>
              <a:rPr lang="ru-RU" sz="2000" b="1" i="1" dirty="0" smtClean="0">
                <a:effectLst/>
                <a:latin typeface="Times New Roman"/>
                <a:ea typeface="Calibri"/>
                <a:cs typeface="Times New Roman"/>
              </a:rPr>
              <a:t>д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а наловимо риби, </a:t>
            </a:r>
            <a:r>
              <a:rPr lang="ru-RU" sz="2000" b="1" i="1" dirty="0" smtClean="0">
                <a:effectLst/>
                <a:latin typeface="Times New Roman"/>
                <a:ea typeface="Calibri"/>
                <a:cs typeface="Times New Roman"/>
              </a:rPr>
              <a:t>д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а наваримо каші». Про всяке таке-от </a:t>
            </a:r>
            <a:r>
              <a:rPr lang="uk-UA" sz="2000" b="1" i="1" dirty="0" err="1" smtClean="0">
                <a:effectLst/>
                <a:latin typeface="Times New Roman"/>
                <a:ea typeface="Calibri"/>
                <a:cs typeface="Times New Roman"/>
              </a:rPr>
              <a:t>старовиння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, що щезло вже, минуло давно і ніколи не вернеться, як не верта­ються літа ще хочу написати. Чомусь я часто, коли не щодня, зга­дую про вас, моя рідна старенька мамо. Очевидно тому, що й сам уже сивий, і день мій вечоріє вже, і хоч не гнеться ще спина, і ходжу ще рівно, я, як дід Семен, зглядуватись став назад, почав визирати в холодне (</a:t>
            </a:r>
            <a:r>
              <a:rPr lang="uk-UA" sz="2000" b="1" i="1" dirty="0" err="1" smtClean="0">
                <a:effectLst/>
                <a:latin typeface="Times New Roman"/>
                <a:ea typeface="Calibri"/>
                <a:cs typeface="Times New Roman"/>
              </a:rPr>
              <a:t>чужеє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) вікно: а чи не пливуть до мене в гості молоді літа весняною водою на дубах? Ні, не пливуть».</a:t>
            </a:r>
            <a:endParaRPr lang="ru-RU" sz="20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6595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2"/>
            <a:ext cx="9144000" cy="6849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116632"/>
            <a:ext cx="7344816" cy="4668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ea typeface="Calibri"/>
                <a:cs typeface="Times New Roman"/>
              </a:rPr>
              <a:t>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У щоденнику 7 грудня 1945 р. з’являється запис про бажання створити таку картину — книжку, яка б «принесла людям успіху, відпочинок, добру пораду і розуміння жити».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30 березня 1948 р. письменник уже чітко заявляє про свій намір написати докладно й абсолютно одверто, як працю цілого фактичного життя, з великими екскурсами в біографію, у дитинство, у родину, у природу, пригадати всі чинники, які створювали й визначали смак, тонкість сприймання.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 Довженко знав духовний світ селянина, народний побут, звичаї та його психологію. 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  Письменник працював над твором довгих 14 років. Проте «Зачарована Десна» була завершена лише в 1955 р. У березні 1956 року журнал «Дніпро» опублікував кіноповість. Після смерті О. Довженка, вона з’явилася окремою книжкою.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«Зачарована Десна» - це своєрідна енциклопедія сільського життя України кінця XIX і початку  XX століть.</a:t>
            </a:r>
            <a:endParaRPr lang="uk-UA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81128"/>
            <a:ext cx="6840760" cy="2276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05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2132856"/>
            <a:ext cx="532859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                   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Що таке кіноповість? 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Який твір можна вважати автобіографічним? 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Чим автобіографічний твір відрізняється від щоденника? 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Доведіть, що « Зачарована Десна» є автобіографічним твором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ru-RU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302895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586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41" y="14981"/>
            <a:ext cx="9144000" cy="6866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476672"/>
            <a:ext cx="6624736" cy="5175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0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Кіноповість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 – це жанр, що поєднує ознаки кіно та повісті й призначений для читання й екранізації.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Від кіно</a:t>
            </a:r>
            <a:r>
              <a:rPr lang="uk-UA" sz="20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кіноповість запозичує такі риси: 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 фрагментарність і динамізм оповіді;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 багатство асоціативних моментів і зорових вражень;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 напруженість сюжету;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 яскраво виражений конфлікт</a:t>
            </a:r>
            <a:r>
              <a:rPr lang="ru-RU" sz="2000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Від повісті</a:t>
            </a:r>
            <a:r>
              <a:rPr lang="uk-UA" sz="20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: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епічність;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метафоричність;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розлогість пейзажних картин;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наявність однієї-двох сюжетних ліній;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Times New Roman"/>
                <a:cs typeface="Times New Roman"/>
              </a:rPr>
              <a:t>- авторські відступи</a:t>
            </a:r>
            <a:r>
              <a:rPr lang="ru-RU" sz="2000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305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72" y="99822"/>
            <a:ext cx="345638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3968" y="1305342"/>
            <a:ext cx="475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               </a:t>
            </a:r>
            <a:r>
              <a:rPr lang="uk-UA" b="1" i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Аналіз кіноповісті (паспорт):</a:t>
            </a:r>
            <a:endParaRPr lang="ru-RU" sz="1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Жанр: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автобіографічна кіноповість (“автобіографічне кінооповідання”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Тема: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щира сповідь письменника про дитинство, сповнене радощів і смутку, як джерело його духовності й мистецького таланту; зображення дитинства й джерел формування митця.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Ідея</a:t>
            </a:r>
            <a:r>
              <a:rPr lang="uk-UA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: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заклик любити життя, цінувати й берегти все те прекрасне, що робить людину духовно багатою і щасливою; оспівування краю дитинства, його людей, природи.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6419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1305342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Сюжет:</a:t>
            </a:r>
            <a:r>
              <a:rPr lang="ru-RU" sz="1400" dirty="0"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твір не має чіткого сюжету з послідовним розвитком подій — сюжет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двоплановий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sz="2000" b="1" i="1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основна сюжетна лінія</a:t>
            </a:r>
            <a:r>
              <a:rPr lang="uk-UA" sz="2000" b="1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— це ніби окремі новели (дитинство Сашка, його враження, сцени захоплення навколишнім світом),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i="1" dirty="0" smtClean="0">
                <a:effectLst/>
                <a:latin typeface="Times New Roman"/>
                <a:ea typeface="Calibri"/>
                <a:cs typeface="Times New Roman"/>
              </a:rPr>
              <a:t>-</a:t>
            </a:r>
            <a:r>
              <a:rPr lang="uk-UA" sz="2000" i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b="1" i="1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другий план</a:t>
            </a:r>
            <a:r>
              <a:rPr lang="uk-UA" sz="2000" b="1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— ліричні відступи зрілого майстра слова (філософське осмислення художньої творчості, краси людської праці, природи й людини).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   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«У цьому нарисі автобіографічного кінооповідання автор поспішає зробити відразу деякі визнання: в його реальний повсякденний світ, що не день частіше починають вриватися спогади».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6454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2996951"/>
            <a:ext cx="619268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b="1" dirty="0" smtClean="0">
              <a:effectLst/>
              <a:latin typeface="Times New Roman"/>
              <a:ea typeface="Calibri"/>
            </a:endParaRPr>
          </a:p>
          <a:p>
            <a:pPr algn="ctr"/>
            <a:endParaRPr lang="uk-UA" b="1" dirty="0">
              <a:latin typeface="Times New Roman"/>
              <a:ea typeface="Calibri"/>
            </a:endParaRPr>
          </a:p>
          <a:p>
            <a:pPr algn="ctr"/>
            <a:r>
              <a:rPr lang="uk-UA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Композиція:</a:t>
            </a:r>
            <a:r>
              <a:rPr lang="uk-UA" b="1" dirty="0" smtClean="0">
                <a:effectLst/>
                <a:latin typeface="Times New Roman"/>
                <a:ea typeface="Calibri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</a:rPr>
              <a:t>цілісний потік думок, спогадів, що напливають один на одного, та зображення умов, у яких формувався характер, світогляд малого хлопця; поєднання ліричних і філософських роздумів дорослого Довженка.</a:t>
            </a:r>
            <a:endParaRPr lang="uk-UA" sz="20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89738"/>
            <a:ext cx="5112568" cy="25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21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03"/>
            <a:ext cx="917095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2636912"/>
            <a:ext cx="4302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Т</a:t>
            </a:r>
            <a:r>
              <a:rPr lang="uk-UA" sz="2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вір умовно можна поділити на новели: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547664" y="1052735"/>
            <a:ext cx="1130424" cy="711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«Город»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851920" y="764703"/>
            <a:ext cx="1584176" cy="576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«Хата»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16216" y="1052737"/>
            <a:ext cx="1872208" cy="770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«Смерть братів»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2492896"/>
            <a:ext cx="151216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«Смерть баби»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27102" y="4509120"/>
            <a:ext cx="1461322" cy="549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«Коні»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452320" y="2780928"/>
            <a:ext cx="1368152" cy="698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«Повінь»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35696" y="4743728"/>
            <a:ext cx="1850504" cy="629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«Сінокіс»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5976" y="5200928"/>
            <a:ext cx="1656184" cy="604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«До школи»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0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3212976"/>
            <a:ext cx="648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Домашнє завдання:</a:t>
            </a:r>
          </a:p>
          <a:p>
            <a:pPr algn="ctr">
              <a:spcAft>
                <a:spcPts val="0"/>
              </a:spcAft>
            </a:pPr>
            <a:endParaRPr lang="ru-RU" sz="32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Написати оповідання </a:t>
            </a:r>
            <a:endParaRPr lang="uk-UA" sz="3200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«</a:t>
            </a: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Спогади мого дитинства».</a:t>
            </a:r>
            <a:endParaRPr lang="ru-RU" sz="3200" dirty="0">
              <a:ea typeface="Calibri"/>
              <a:cs typeface="Times New Roman"/>
            </a:endParaRPr>
          </a:p>
        </p:txBody>
      </p:sp>
      <p:pic>
        <p:nvPicPr>
          <p:cNvPr id="2050" name="Picture 2" descr="Що таке дитинство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555" y="188640"/>
            <a:ext cx="6624737" cy="292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63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Презентація. О.Довженко &quot;Зачарована Десн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4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697</Words>
  <Application>Microsoft Office PowerPoint</Application>
  <PresentationFormat>Экран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8</cp:revision>
  <dcterms:created xsi:type="dcterms:W3CDTF">2023-11-21T18:46:26Z</dcterms:created>
  <dcterms:modified xsi:type="dcterms:W3CDTF">2023-11-21T20:10:35Z</dcterms:modified>
</cp:coreProperties>
</file>