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86" r:id="rId5"/>
    <p:sldId id="289" r:id="rId6"/>
    <p:sldId id="260" r:id="rId7"/>
    <p:sldId id="277" r:id="rId8"/>
    <p:sldId id="278" r:id="rId9"/>
    <p:sldId id="279" r:id="rId10"/>
    <p:sldId id="282" r:id="rId11"/>
    <p:sldId id="280" r:id="rId12"/>
    <p:sldId id="283" r:id="rId13"/>
    <p:sldId id="281" r:id="rId14"/>
    <p:sldId id="273" r:id="rId15"/>
    <p:sldId id="27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34" y="23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1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acebook.com/profile.php?id=100049326136208&amp;__cft__%5b0%5d=AZVBYQAcM4B4s_82k7UQSbSQatb7Fj3hLPuWQ5vR6iOCizpdln2GPIWXNVZnHHcD3fZSj2ilE9qFgNU_PLuaioponHJhmP576NEtjl_b3zdJ8ZR-3e-zzMNzyEzkKGgY63U&amp;__tn__=-%5dK*F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579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907704" y="1556792"/>
            <a:ext cx="49502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Література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рідного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краю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63888" y="5373216"/>
            <a:ext cx="54006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err="1">
                <a:latin typeface="Arial"/>
              </a:rPr>
              <a:t>Поезія</a:t>
            </a:r>
            <a:r>
              <a:rPr lang="ru-RU" sz="2800" i="1" dirty="0">
                <a:latin typeface="Arial"/>
              </a:rPr>
              <a:t> — </a:t>
            </a:r>
            <a:r>
              <a:rPr lang="ru-RU" sz="2800" i="1" dirty="0" err="1">
                <a:latin typeface="Arial"/>
              </a:rPr>
              <a:t>це</a:t>
            </a:r>
            <a:r>
              <a:rPr lang="ru-RU" sz="2800" i="1" dirty="0">
                <a:latin typeface="Arial"/>
              </a:rPr>
              <a:t> </a:t>
            </a:r>
            <a:r>
              <a:rPr lang="ru-RU" sz="2800" i="1" dirty="0" err="1">
                <a:latin typeface="Arial"/>
              </a:rPr>
              <a:t>спосіб</a:t>
            </a:r>
            <a:r>
              <a:rPr lang="ru-RU" sz="2800" i="1" dirty="0">
                <a:latin typeface="Arial"/>
              </a:rPr>
              <a:t> </a:t>
            </a:r>
            <a:r>
              <a:rPr lang="ru-RU" sz="2800" i="1" dirty="0" err="1">
                <a:latin typeface="Arial"/>
              </a:rPr>
              <a:t>існування</a:t>
            </a:r>
            <a:r>
              <a:rPr lang="ru-RU" sz="2800" i="1" dirty="0">
                <a:latin typeface="Arial"/>
              </a:rPr>
              <a:t>.</a:t>
            </a:r>
            <a:r>
              <a:rPr lang="ru-RU" sz="2000" i="1" dirty="0">
                <a:latin typeface="Arial"/>
              </a:rPr>
              <a:t> </a:t>
            </a:r>
            <a:endParaRPr lang="ru-RU" sz="2000" i="1" dirty="0" smtClean="0">
              <a:latin typeface="Arial"/>
            </a:endParaRPr>
          </a:p>
          <a:p>
            <a:pPr lvl="0"/>
            <a:r>
              <a:rPr lang="uk-UA" sz="2000" i="1" dirty="0" smtClean="0">
                <a:latin typeface="Arial"/>
                <a:cs typeface="Times New Roman" pitchFamily="18" charset="0"/>
              </a:rPr>
              <a:t>                          </a:t>
            </a:r>
          </a:p>
          <a:p>
            <a:pPr lvl="0"/>
            <a:r>
              <a:rPr lang="uk-UA" sz="2000" i="1" dirty="0">
                <a:latin typeface="Arial"/>
                <a:cs typeface="Times New Roman" pitchFamily="18" charset="0"/>
              </a:rPr>
              <a:t> </a:t>
            </a:r>
            <a:r>
              <a:rPr lang="uk-UA" sz="2000" i="1" dirty="0" smtClean="0">
                <a:latin typeface="Arial"/>
                <a:cs typeface="Times New Roman" pitchFamily="18" charset="0"/>
              </a:rPr>
              <a:t>                                           Юрій Андрухович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2780928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i="1" dirty="0" smtClean="0">
                <a:solidFill>
                  <a:schemeClr val="accent3">
                    <a:lumMod val="50000"/>
                  </a:schemeClr>
                </a:solidFill>
              </a:rPr>
              <a:t>«За </a:t>
            </a:r>
            <a:r>
              <a:rPr lang="ru-RU" sz="3600" i="1" dirty="0">
                <a:solidFill>
                  <a:schemeClr val="accent3">
                    <a:lumMod val="50000"/>
                  </a:schemeClr>
                </a:solidFill>
              </a:rPr>
              <a:t>амальгамою – </a:t>
            </a:r>
            <a:r>
              <a:rPr lang="ru-RU" sz="3600" i="1" dirty="0" err="1">
                <a:solidFill>
                  <a:schemeClr val="accent3">
                    <a:lumMod val="50000"/>
                  </a:schemeClr>
                </a:solidFill>
              </a:rPr>
              <a:t>таїна</a:t>
            </a:r>
            <a:r>
              <a:rPr lang="ru-RU" sz="3600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600" i="1" dirty="0" err="1">
                <a:solidFill>
                  <a:schemeClr val="accent3">
                    <a:lumMod val="50000"/>
                  </a:schemeClr>
                </a:solidFill>
              </a:rPr>
              <a:t>людського</a:t>
            </a:r>
            <a:r>
              <a:rPr lang="ru-RU" sz="3600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600" i="1" dirty="0" err="1" smtClean="0">
                <a:solidFill>
                  <a:schemeClr val="accent3">
                    <a:lumMod val="50000"/>
                  </a:schemeClr>
                </a:solidFill>
              </a:rPr>
              <a:t>буття</a:t>
            </a:r>
            <a:r>
              <a:rPr lang="ru-RU" sz="3600" i="1" dirty="0" smtClean="0">
                <a:solidFill>
                  <a:schemeClr val="accent3">
                    <a:lumMod val="50000"/>
                  </a:schemeClr>
                </a:solidFill>
              </a:rPr>
              <a:t>» </a:t>
            </a:r>
            <a:endParaRPr lang="ru-RU" sz="3600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27784" y="2018457"/>
            <a:ext cx="34641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Леонід Тома</a:t>
            </a:r>
          </a:p>
        </p:txBody>
      </p:sp>
    </p:spTree>
    <p:extLst>
      <p:ext uri="{BB962C8B-B14F-4D97-AF65-F5344CB8AC3E}">
        <p14:creationId xmlns:p14="http://schemas.microsoft.com/office/powerpoint/2010/main" val="380493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50"/>
    </mc:Choice>
    <mc:Fallback xmlns="">
      <p:transition spd="slow" advTm="575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58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46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2492896"/>
            <a:ext cx="8136904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uk-UA" sz="2400" dirty="0" smtClean="0">
                <a:latin typeface="+mj-lt"/>
              </a:rPr>
              <a:t>відкрити </a:t>
            </a:r>
            <a:r>
              <a:rPr lang="uk-UA" sz="2400" dirty="0">
                <a:latin typeface="+mj-lt"/>
              </a:rPr>
              <a:t>учням неповторний духовний світ поезії </a:t>
            </a:r>
            <a:r>
              <a:rPr lang="uk-UA" sz="2400" dirty="0" err="1" smtClean="0">
                <a:latin typeface="+mj-lt"/>
              </a:rPr>
              <a:t>Балаклійщини</a:t>
            </a:r>
            <a:r>
              <a:rPr lang="uk-UA" sz="2400" dirty="0">
                <a:latin typeface="+mj-lt"/>
              </a:rPr>
              <a:t>,</a:t>
            </a:r>
            <a:r>
              <a:rPr lang="uk-UA" sz="2400" dirty="0" smtClean="0">
                <a:latin typeface="+mj-lt"/>
              </a:rPr>
              <a:t> </a:t>
            </a:r>
            <a:r>
              <a:rPr lang="uk-UA" sz="2400" dirty="0" smtClean="0">
                <a:solidFill>
                  <a:srgbClr val="000000"/>
                </a:solidFill>
                <a:latin typeface="+mj-lt"/>
                <a:ea typeface="Calibri"/>
              </a:rPr>
              <a:t>поглибити </a:t>
            </a:r>
            <a:r>
              <a:rPr lang="uk-UA" sz="2400" dirty="0">
                <a:solidFill>
                  <a:srgbClr val="000000"/>
                </a:solidFill>
                <a:latin typeface="+mj-lt"/>
                <a:ea typeface="Calibri"/>
              </a:rPr>
              <a:t>знання учнів про літературу </a:t>
            </a:r>
            <a:r>
              <a:rPr lang="uk-UA" sz="2400" dirty="0" smtClean="0">
                <a:solidFill>
                  <a:srgbClr val="000000"/>
                </a:solidFill>
                <a:latin typeface="+mj-lt"/>
                <a:ea typeface="Calibri"/>
              </a:rPr>
              <a:t>рідного </a:t>
            </a:r>
            <a:r>
              <a:rPr lang="uk-UA" sz="2400" dirty="0" smtClean="0">
                <a:solidFill>
                  <a:srgbClr val="000000"/>
                </a:solidFill>
                <a:latin typeface="+mj-lt"/>
                <a:ea typeface="Calibri"/>
              </a:rPr>
              <a:t>краю;</a:t>
            </a:r>
            <a:r>
              <a:rPr lang="uk-UA" sz="2400" dirty="0">
                <a:solidFill>
                  <a:srgbClr val="000000"/>
                </a:solidFill>
                <a:latin typeface="+mj-lt"/>
                <a:ea typeface="Calibri"/>
              </a:rPr>
              <a:t>  </a:t>
            </a:r>
            <a:endParaRPr lang="uk-UA" sz="2400" dirty="0" smtClean="0">
              <a:solidFill>
                <a:srgbClr val="000000"/>
              </a:solidFill>
              <a:latin typeface="+mj-lt"/>
              <a:ea typeface="Calibri"/>
            </a:endParaRPr>
          </a:p>
          <a:p>
            <a:pPr marL="342900" indent="-342900">
              <a:buFontTx/>
              <a:buChar char="-"/>
            </a:pPr>
            <a:r>
              <a:rPr lang="uk-UA" sz="2400" dirty="0" smtClean="0">
                <a:solidFill>
                  <a:srgbClr val="000000"/>
                </a:solidFill>
                <a:latin typeface="+mj-lt"/>
                <a:ea typeface="Calibri"/>
              </a:rPr>
              <a:t>познайомити</a:t>
            </a:r>
            <a:r>
              <a:rPr lang="uk-UA" sz="2400" dirty="0">
                <a:solidFill>
                  <a:srgbClr val="000000"/>
                </a:solidFill>
                <a:latin typeface="+mj-lt"/>
                <a:ea typeface="Calibri"/>
              </a:rPr>
              <a:t>   з постаттю поета – земляка </a:t>
            </a:r>
            <a:r>
              <a:rPr lang="uk-UA" sz="2400" dirty="0" smtClean="0">
                <a:solidFill>
                  <a:srgbClr val="000000"/>
                </a:solidFill>
                <a:latin typeface="+mj-lt"/>
                <a:ea typeface="Calibri"/>
              </a:rPr>
              <a:t>Л.В.Томи; </a:t>
            </a:r>
          </a:p>
          <a:p>
            <a:pPr marL="285750" indent="-285750">
              <a:buFontTx/>
              <a:buChar char="-"/>
            </a:pPr>
            <a:r>
              <a:rPr lang="uk-UA" sz="2400" dirty="0" smtClean="0">
                <a:solidFill>
                  <a:srgbClr val="000000"/>
                </a:solidFill>
                <a:latin typeface="+mj-lt"/>
                <a:ea typeface="Calibri"/>
              </a:rPr>
              <a:t>прочитати </a:t>
            </a:r>
            <a:r>
              <a:rPr lang="uk-UA" sz="2400" dirty="0">
                <a:solidFill>
                  <a:srgbClr val="000000"/>
                </a:solidFill>
                <a:latin typeface="+mj-lt"/>
                <a:ea typeface="Calibri"/>
              </a:rPr>
              <a:t>та проаналізувати поезії з творчого доробку, визначити провідні мотиви </a:t>
            </a:r>
            <a:r>
              <a:rPr lang="uk-UA" sz="2400" dirty="0" smtClean="0">
                <a:solidFill>
                  <a:srgbClr val="000000"/>
                </a:solidFill>
                <a:latin typeface="+mj-lt"/>
                <a:ea typeface="Calibri"/>
              </a:rPr>
              <a:t>лірики; </a:t>
            </a:r>
          </a:p>
          <a:p>
            <a:pPr marL="285750" indent="-285750">
              <a:buFontTx/>
              <a:buChar char="-"/>
            </a:pPr>
            <a:r>
              <a:rPr lang="uk-UA" sz="2400" dirty="0" smtClean="0">
                <a:solidFill>
                  <a:srgbClr val="000000"/>
                </a:solidFill>
                <a:latin typeface="+mj-lt"/>
                <a:ea typeface="Calibri"/>
              </a:rPr>
              <a:t>розкрити </a:t>
            </a:r>
            <a:r>
              <a:rPr lang="uk-UA" sz="2400" dirty="0">
                <a:solidFill>
                  <a:srgbClr val="000000"/>
                </a:solidFill>
                <a:latin typeface="+mj-lt"/>
                <a:ea typeface="Calibri"/>
              </a:rPr>
              <a:t>громадянську позицію автора, багату образність, індивідуальну неповторність  віршів; </a:t>
            </a:r>
            <a:endParaRPr lang="uk-UA" sz="2400" dirty="0" smtClean="0">
              <a:solidFill>
                <a:srgbClr val="000000"/>
              </a:solidFill>
              <a:latin typeface="+mj-lt"/>
              <a:ea typeface="Calibri"/>
            </a:endParaRPr>
          </a:p>
          <a:p>
            <a:pPr marL="285750" indent="-285750">
              <a:buFontTx/>
              <a:buChar char="-"/>
            </a:pPr>
            <a:r>
              <a:rPr lang="uk-UA" sz="2400" dirty="0" smtClean="0">
                <a:solidFill>
                  <a:srgbClr val="000000"/>
                </a:solidFill>
                <a:latin typeface="+mj-lt"/>
                <a:ea typeface="Calibri"/>
              </a:rPr>
              <a:t>виховувати </a:t>
            </a:r>
            <a:r>
              <a:rPr lang="uk-UA" sz="2400" dirty="0">
                <a:solidFill>
                  <a:srgbClr val="000000"/>
                </a:solidFill>
                <a:latin typeface="+mj-lt"/>
                <a:ea typeface="Calibri"/>
              </a:rPr>
              <a:t>почуття патріотизму через любов до рідного слова.</a:t>
            </a:r>
            <a:br>
              <a:rPr lang="uk-UA" sz="2400" dirty="0">
                <a:solidFill>
                  <a:srgbClr val="000000"/>
                </a:solidFill>
                <a:latin typeface="+mj-lt"/>
                <a:ea typeface="Calibri"/>
              </a:rPr>
            </a:br>
            <a:endParaRPr lang="uk-UA" sz="2400" dirty="0">
              <a:latin typeface="+mj-lt"/>
            </a:endParaRPr>
          </a:p>
          <a:p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987824" y="1052736"/>
            <a:ext cx="31683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Мета уроку</a:t>
            </a:r>
          </a:p>
        </p:txBody>
      </p:sp>
    </p:spTree>
    <p:extLst>
      <p:ext uri="{BB962C8B-B14F-4D97-AF65-F5344CB8AC3E}">
        <p14:creationId xmlns:p14="http://schemas.microsoft.com/office/powerpoint/2010/main" val="53570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76"/>
    </mc:Choice>
    <mc:Fallback xmlns="">
      <p:transition spd="slow" advTm="1207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46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1" y="980727"/>
            <a:ext cx="698477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Імена яких письменників</a:t>
            </a:r>
            <a:r>
              <a:rPr lang="uk-UA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чиї </a:t>
            </a:r>
            <a:r>
              <a:rPr lang="uk-UA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життя і творчість пов’язані </a:t>
            </a:r>
            <a:endParaRPr lang="uk-UA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 Харківщиною, </a:t>
            </a:r>
            <a:r>
              <a:rPr lang="uk-UA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 знаєте? </a:t>
            </a:r>
            <a:endParaRPr lang="uk-UA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Слобожанщина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завжди була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багата  на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літературні таланти.</a:t>
            </a:r>
          </a:p>
          <a:p>
            <a:pPr algn="ctr"/>
            <a:r>
              <a:rPr lang="uk-UA" dirty="0">
                <a:latin typeface="Times New Roman" pitchFamily="18" charset="0"/>
                <a:cs typeface="Times New Roman" pitchFamily="18" charset="0"/>
              </a:rPr>
              <a:t>Тут народжувалися і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утверджувалися своєю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творчістю багато наших</a:t>
            </a:r>
          </a:p>
          <a:p>
            <a:pPr algn="ctr"/>
            <a:r>
              <a:rPr lang="uk-UA" dirty="0">
                <a:latin typeface="Times New Roman" pitchFamily="18" charset="0"/>
                <a:cs typeface="Times New Roman" pitchFamily="18" charset="0"/>
              </a:rPr>
              <a:t>всесвітньо відомих земляків,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які прославили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Харківщину, Україну на</a:t>
            </a:r>
          </a:p>
          <a:p>
            <a:pPr algn="ctr"/>
            <a:r>
              <a:rPr lang="uk-UA" dirty="0">
                <a:latin typeface="Times New Roman" pitchFamily="18" charset="0"/>
                <a:cs typeface="Times New Roman" pitchFamily="18" charset="0"/>
              </a:rPr>
              <a:t>весь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світ.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08920"/>
            <a:ext cx="8964488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 flipV="1">
            <a:off x="8440738" y="6642099"/>
            <a:ext cx="487362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21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76"/>
    </mc:Choice>
    <mc:Fallback xmlns="">
      <p:transition spd="slow" advTm="9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0" y="-12120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7272808" cy="5904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149080"/>
            <a:ext cx="3275856" cy="2769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896"/>
            <a:ext cx="2627784" cy="4425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003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84"/>
    </mc:Choice>
    <mc:Fallback xmlns="">
      <p:transition spd="slow" advTm="12984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46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1988840"/>
            <a:ext cx="72008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dirty="0">
                <a:latin typeface="Times New Roman"/>
                <a:ea typeface="Calibri"/>
                <a:cs typeface="Times New Roman"/>
              </a:rPr>
              <a:t> 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Л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ітература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рідного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краю, як і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література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загалом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постійно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змінюється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З’являються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нові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імена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повертаються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до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читачів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забуті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чи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просто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досі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не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прочитані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краєзнавством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твори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.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Літературна палітра  </a:t>
            </a:r>
            <a:r>
              <a:rPr lang="uk-UA" sz="2400" dirty="0" err="1">
                <a:latin typeface="Times New Roman"/>
                <a:ea typeface="Calibri"/>
                <a:cs typeface="Times New Roman"/>
              </a:rPr>
              <a:t>Балаклійщини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на сьогодні – це розмаїття творів, що відрізняються як за тематикою, так і за жанровими формами. В їхній основі – факти і почуття, переживання, суб’єктивні настрої і безпосередні враження від оточуючої дійсності.</a:t>
            </a:r>
            <a:endParaRPr lang="ru-RU" sz="2400" dirty="0">
              <a:ea typeface="Calibri"/>
              <a:cs typeface="Times New Roman"/>
            </a:endParaRPr>
          </a:p>
          <a:p>
            <a:pPr algn="just"/>
            <a:r>
              <a:rPr lang="ru-RU" sz="2400" dirty="0" smtClean="0">
                <a:latin typeface="Times New Roman"/>
                <a:ea typeface="Calibri"/>
                <a:cs typeface="Times New Roman"/>
              </a:rPr>
              <a:t> </a:t>
            </a:r>
            <a:endParaRPr lang="uk-UA" sz="24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19672" y="1052736"/>
            <a:ext cx="60486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rgbClr val="002060"/>
                </a:solidFill>
                <a:latin typeface="Times New Roman"/>
                <a:ea typeface="Calibri"/>
              </a:rPr>
              <a:t>Літературна географія </a:t>
            </a:r>
            <a:r>
              <a:rPr lang="uk-UA" sz="2800" b="1" dirty="0" err="1" smtClean="0">
                <a:solidFill>
                  <a:srgbClr val="002060"/>
                </a:solidFill>
                <a:latin typeface="Times New Roman"/>
                <a:ea typeface="Calibri"/>
              </a:rPr>
              <a:t>Балаклійщини</a:t>
            </a:r>
            <a:endParaRPr lang="uk-U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5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76"/>
    </mc:Choice>
    <mc:Fallback xmlns="">
      <p:transition spd="slow" advTm="12076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46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91680" y="1052736"/>
            <a:ext cx="49754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Екскурс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творчих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витоків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рідного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краю</a:t>
            </a:r>
            <a:endParaRPr lang="uk-U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79418" y="1916832"/>
            <a:ext cx="442503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/>
                <a:ea typeface="Calibri"/>
              </a:rPr>
              <a:t>Окреме </a:t>
            </a:r>
            <a:r>
              <a:rPr lang="uk-UA" sz="2000" dirty="0">
                <a:latin typeface="Times New Roman"/>
                <a:ea typeface="Calibri"/>
              </a:rPr>
              <a:t>місце у літературі рідної </a:t>
            </a:r>
            <a:r>
              <a:rPr lang="uk-UA" sz="2000" dirty="0" err="1">
                <a:latin typeface="Times New Roman"/>
                <a:ea typeface="Calibri"/>
              </a:rPr>
              <a:t>Балаклійщини</a:t>
            </a:r>
            <a:r>
              <a:rPr lang="uk-UA" sz="2000" dirty="0">
                <a:latin typeface="Times New Roman"/>
                <a:ea typeface="Calibri"/>
              </a:rPr>
              <a:t> належить талановитій людині, яка працює в різних жанрах – «від філософської притчі до сучасного детективу», поету, драматургу, члену Спілки письменників України, </a:t>
            </a:r>
            <a:r>
              <a:rPr lang="uk-UA" sz="2000" b="1" dirty="0">
                <a:solidFill>
                  <a:srgbClr val="C00000"/>
                </a:solidFill>
                <a:latin typeface="Times New Roman"/>
                <a:ea typeface="Calibri"/>
              </a:rPr>
              <a:t>Леоніду Томі. </a:t>
            </a:r>
            <a:r>
              <a:rPr lang="uk-UA" sz="2000" dirty="0">
                <a:latin typeface="Times New Roman"/>
                <a:ea typeface="Calibri"/>
              </a:rPr>
              <a:t>І </a:t>
            </a:r>
            <a:r>
              <a:rPr lang="uk-UA" sz="2000" dirty="0" err="1">
                <a:latin typeface="Times New Roman"/>
                <a:ea typeface="Calibri"/>
              </a:rPr>
              <a:t>природньо</a:t>
            </a:r>
            <a:r>
              <a:rPr lang="uk-UA" sz="2000" dirty="0">
                <a:latin typeface="Times New Roman"/>
                <a:ea typeface="Calibri"/>
              </a:rPr>
              <a:t>, що поруч з митцем повинна бути Муза. </a:t>
            </a:r>
            <a:endParaRPr lang="uk-UA" sz="2000" dirty="0" smtClean="0">
              <a:latin typeface="Times New Roman"/>
              <a:ea typeface="Calibri"/>
            </a:endParaRPr>
          </a:p>
          <a:p>
            <a:r>
              <a:rPr lang="uk-UA" sz="2000" dirty="0" smtClean="0">
                <a:latin typeface="Times New Roman"/>
                <a:ea typeface="Calibri"/>
              </a:rPr>
              <a:t>Любов </a:t>
            </a:r>
            <a:r>
              <a:rPr lang="uk-UA" sz="2000" dirty="0">
                <a:latin typeface="Times New Roman"/>
                <a:ea typeface="Calibri"/>
              </a:rPr>
              <a:t>Василівна Тихоненко. </a:t>
            </a: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Сьогодні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ми маємо прекрасну нагоду познайомитися  із 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сучасним письменником,   закоханим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у наш рідний край. Отже,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рушаймо!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6" y="2132856"/>
            <a:ext cx="3995936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470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84"/>
    </mc:Choice>
    <mc:Fallback xmlns="">
      <p:transition spd="slow" advTm="12984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01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692696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Леонід Тома</a:t>
            </a:r>
            <a:endParaRPr lang="uk-UA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40768"/>
            <a:ext cx="3498208" cy="4496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923" y="1340768"/>
            <a:ext cx="3751229" cy="2892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982027"/>
            <a:ext cx="4536504" cy="3047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429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34"/>
    </mc:Choice>
    <mc:Fallback xmlns="">
      <p:transition spd="slow" advTm="10134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01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04" y="1965033"/>
            <a:ext cx="3498208" cy="4496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63688" y="764704"/>
            <a:ext cx="62646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C00000"/>
                </a:solidFill>
              </a:rPr>
              <a:t>За амальгамою – </a:t>
            </a:r>
            <a:r>
              <a:rPr lang="ru-RU" sz="3600" dirty="0" err="1">
                <a:solidFill>
                  <a:srgbClr val="C00000"/>
                </a:solidFill>
              </a:rPr>
              <a:t>таїна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людського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буття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779912" y="1844824"/>
            <a:ext cx="48245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Тома </a:t>
            </a:r>
            <a:r>
              <a:rPr lang="ru-RU" dirty="0" err="1"/>
              <a:t>Леонід</a:t>
            </a:r>
            <a:r>
              <a:rPr lang="ru-RU" dirty="0"/>
              <a:t> </a:t>
            </a:r>
            <a:r>
              <a:rPr lang="ru-RU" dirty="0" err="1"/>
              <a:t>Васильович</a:t>
            </a:r>
            <a:r>
              <a:rPr lang="ru-RU" dirty="0"/>
              <a:t> </a:t>
            </a:r>
            <a:r>
              <a:rPr lang="ru-RU" dirty="0" err="1"/>
              <a:t>народився</a:t>
            </a:r>
            <a:r>
              <a:rPr lang="ru-RU" dirty="0"/>
              <a:t> 7 </a:t>
            </a:r>
            <a:r>
              <a:rPr lang="ru-RU" dirty="0" err="1"/>
              <a:t>квітня</a:t>
            </a:r>
            <a:r>
              <a:rPr lang="ru-RU" dirty="0"/>
              <a:t> 1950 р. в  с. </a:t>
            </a:r>
            <a:r>
              <a:rPr lang="ru-RU" dirty="0" err="1"/>
              <a:t>Великі</a:t>
            </a:r>
            <a:r>
              <a:rPr lang="ru-RU" dirty="0"/>
              <a:t> </a:t>
            </a:r>
            <a:r>
              <a:rPr lang="ru-RU" dirty="0" err="1"/>
              <a:t>Сорочинці</a:t>
            </a:r>
            <a:r>
              <a:rPr lang="ru-RU" dirty="0"/>
              <a:t> </a:t>
            </a:r>
            <a:r>
              <a:rPr lang="ru-RU" dirty="0" err="1"/>
              <a:t>Миргородського</a:t>
            </a:r>
            <a:r>
              <a:rPr lang="ru-RU" dirty="0"/>
              <a:t> району </a:t>
            </a:r>
            <a:r>
              <a:rPr lang="ru-RU" dirty="0" err="1"/>
              <a:t>Полтавської</a:t>
            </a:r>
            <a:r>
              <a:rPr lang="ru-RU" dirty="0"/>
              <a:t> </a:t>
            </a:r>
            <a:r>
              <a:rPr lang="ru-RU" dirty="0" err="1"/>
              <a:t>області</a:t>
            </a:r>
            <a:r>
              <a:rPr lang="ru-RU" dirty="0"/>
              <a:t> у </a:t>
            </a:r>
            <a:r>
              <a:rPr lang="ru-RU" dirty="0" err="1"/>
              <a:t>сім’ї</a:t>
            </a:r>
            <a:r>
              <a:rPr lang="ru-RU" dirty="0"/>
              <a:t> </a:t>
            </a:r>
            <a:r>
              <a:rPr lang="ru-RU" dirty="0" err="1"/>
              <a:t>вчителів</a:t>
            </a:r>
            <a:r>
              <a:rPr lang="ru-RU" dirty="0"/>
              <a:t>. </a:t>
            </a:r>
            <a:r>
              <a:rPr lang="ru-RU" dirty="0" err="1"/>
              <a:t>Закінчив</a:t>
            </a:r>
            <a:r>
              <a:rPr lang="ru-RU" dirty="0"/>
              <a:t> </a:t>
            </a:r>
            <a:r>
              <a:rPr lang="ru-RU" dirty="0" err="1"/>
              <a:t>Великосорочинську</a:t>
            </a:r>
            <a:r>
              <a:rPr lang="ru-RU" dirty="0"/>
              <a:t> </a:t>
            </a:r>
            <a:r>
              <a:rPr lang="ru-RU" dirty="0" err="1"/>
              <a:t>середню</a:t>
            </a:r>
            <a:r>
              <a:rPr lang="ru-RU" dirty="0"/>
              <a:t> школу (1967), </a:t>
            </a:r>
            <a:r>
              <a:rPr lang="ru-RU" dirty="0" err="1"/>
              <a:t>потім</a:t>
            </a:r>
            <a:r>
              <a:rPr lang="ru-RU" dirty="0"/>
              <a:t> </a:t>
            </a:r>
            <a:r>
              <a:rPr lang="ru-RU" dirty="0" err="1"/>
              <a:t>філологічний</a:t>
            </a:r>
            <a:r>
              <a:rPr lang="ru-RU" dirty="0"/>
              <a:t> факультет </a:t>
            </a:r>
            <a:r>
              <a:rPr lang="ru-RU" dirty="0" err="1"/>
              <a:t>Харківського</a:t>
            </a:r>
            <a:r>
              <a:rPr lang="ru-RU" dirty="0"/>
              <a:t> </a:t>
            </a:r>
            <a:r>
              <a:rPr lang="ru-RU" dirty="0" err="1"/>
              <a:t>університету</a:t>
            </a:r>
            <a:r>
              <a:rPr lang="ru-RU" dirty="0"/>
              <a:t> (1972).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851920" y="3599150"/>
            <a:ext cx="49685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Член </a:t>
            </a:r>
            <a:r>
              <a:rPr lang="ru-RU" dirty="0" err="1"/>
              <a:t>Спілки</a:t>
            </a:r>
            <a:r>
              <a:rPr lang="ru-RU" dirty="0"/>
              <a:t> </a:t>
            </a:r>
            <a:r>
              <a:rPr lang="ru-RU" dirty="0" err="1"/>
              <a:t>письменників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r>
              <a:rPr lang="ru-RU" dirty="0"/>
              <a:t> з 1983 р. та </a:t>
            </a:r>
            <a:r>
              <a:rPr lang="ru-RU" dirty="0" err="1"/>
              <a:t>Національної</a:t>
            </a:r>
            <a:r>
              <a:rPr lang="ru-RU" dirty="0"/>
              <a:t> </a:t>
            </a:r>
            <a:r>
              <a:rPr lang="ru-RU" dirty="0" err="1"/>
              <a:t>спілки</a:t>
            </a:r>
            <a:r>
              <a:rPr lang="ru-RU" dirty="0"/>
              <a:t> </a:t>
            </a:r>
            <a:r>
              <a:rPr lang="ru-RU" dirty="0" err="1"/>
              <a:t>журналістів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r>
              <a:rPr lang="ru-RU" dirty="0"/>
              <a:t> з 2005 р. Лауреат  </a:t>
            </a:r>
            <a:r>
              <a:rPr lang="ru-RU" dirty="0" err="1"/>
              <a:t>Республіканської</a:t>
            </a:r>
            <a:r>
              <a:rPr lang="ru-RU" dirty="0"/>
              <a:t> </a:t>
            </a:r>
            <a:r>
              <a:rPr lang="ru-RU" dirty="0" err="1"/>
              <a:t>премії</a:t>
            </a:r>
            <a:r>
              <a:rPr lang="ru-RU" dirty="0"/>
              <a:t> </a:t>
            </a:r>
            <a:r>
              <a:rPr lang="ru-RU" dirty="0" err="1"/>
              <a:t>ім</a:t>
            </a:r>
            <a:r>
              <a:rPr lang="ru-RU" dirty="0"/>
              <a:t>. В. </a:t>
            </a:r>
            <a:r>
              <a:rPr lang="ru-RU" dirty="0" err="1"/>
              <a:t>Мисика</a:t>
            </a:r>
            <a:r>
              <a:rPr lang="ru-RU" dirty="0"/>
              <a:t>, </a:t>
            </a:r>
            <a:r>
              <a:rPr lang="ru-RU" dirty="0" err="1"/>
              <a:t>ім</a:t>
            </a:r>
            <a:r>
              <a:rPr lang="ru-RU" dirty="0"/>
              <a:t>. К. </a:t>
            </a:r>
            <a:r>
              <a:rPr lang="ru-RU" dirty="0" err="1"/>
              <a:t>Гордієнка</a:t>
            </a:r>
            <a:r>
              <a:rPr lang="ru-RU" dirty="0"/>
              <a:t> та Гран-</a:t>
            </a:r>
            <a:r>
              <a:rPr lang="ru-RU" dirty="0" err="1"/>
              <a:t>прі</a:t>
            </a:r>
            <a:r>
              <a:rPr lang="ru-RU" dirty="0"/>
              <a:t> "</a:t>
            </a:r>
            <a:r>
              <a:rPr lang="ru-RU" dirty="0" err="1"/>
              <a:t>Січеславна</a:t>
            </a:r>
            <a:r>
              <a:rPr lang="ru-RU" dirty="0"/>
              <a:t>". Лауреат </a:t>
            </a:r>
            <a:r>
              <a:rPr lang="ru-RU" dirty="0" err="1"/>
              <a:t>Всеукраїнської</a:t>
            </a:r>
            <a:r>
              <a:rPr lang="ru-RU" dirty="0"/>
              <a:t> </a:t>
            </a:r>
            <a:r>
              <a:rPr lang="ru-RU" dirty="0" err="1"/>
              <a:t>літературної</a:t>
            </a:r>
            <a:r>
              <a:rPr lang="ru-RU" dirty="0"/>
              <a:t> </a:t>
            </a:r>
            <a:r>
              <a:rPr lang="ru-RU" dirty="0" err="1"/>
              <a:t>премії</a:t>
            </a:r>
            <a:r>
              <a:rPr lang="ru-RU" dirty="0"/>
              <a:t>  </a:t>
            </a:r>
            <a:r>
              <a:rPr lang="ru-RU" dirty="0" err="1"/>
              <a:t>імені</a:t>
            </a:r>
            <a:r>
              <a:rPr lang="ru-RU" dirty="0"/>
              <a:t> </a:t>
            </a:r>
            <a:r>
              <a:rPr lang="ru-RU" dirty="0" err="1"/>
              <a:t>Олекси</a:t>
            </a:r>
            <a:r>
              <a:rPr lang="ru-RU" dirty="0"/>
              <a:t> </a:t>
            </a:r>
            <a:r>
              <a:rPr lang="ru-RU" dirty="0" err="1"/>
              <a:t>Влизька</a:t>
            </a:r>
            <a:r>
              <a:rPr lang="ru-RU" dirty="0"/>
              <a:t>. </a:t>
            </a: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3923928" y="5154740"/>
            <a:ext cx="46805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Новий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тлумачний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словник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української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мови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(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Київ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видавництво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«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Аконіт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», 2000) так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тлумачить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слово амальгама: 1. Сплав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якого-небудь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металу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з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ртуттю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або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розчин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деяких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металів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(напр., золота,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срібла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та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ін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.) у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ртуті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. 2. перен. Про будь-яку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суміш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різнорідних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ідей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та </a:t>
            </a:r>
            <a:r>
              <a:rPr lang="ru-RU" sz="1600" b="1" dirty="0" err="1">
                <a:solidFill>
                  <a:schemeClr val="accent6">
                    <a:lumMod val="50000"/>
                  </a:schemeClr>
                </a:solidFill>
              </a:rPr>
              <a:t>ін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7190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34"/>
    </mc:Choice>
    <mc:Fallback xmlns="">
      <p:transition spd="slow" advTm="10134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6303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91680" y="1052736"/>
            <a:ext cx="49754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Історична проза </a:t>
            </a:r>
          </a:p>
        </p:txBody>
      </p:sp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2292" y="404664"/>
            <a:ext cx="3086100" cy="416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542999"/>
            <a:ext cx="3206502" cy="4235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276" y="2169785"/>
            <a:ext cx="2987824" cy="4472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18910"/>
            <a:ext cx="3420988" cy="352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354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84"/>
    </mc:Choice>
    <mc:Fallback xmlns="">
      <p:transition spd="slow" advTm="12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9697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-32379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3031"/>
            <a:ext cx="5001471" cy="5875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36096" y="836712"/>
            <a:ext cx="370790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50505"/>
                </a:solidFill>
                <a:latin typeface="Segoe UI Historic"/>
              </a:rPr>
              <a:t>«Я 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ждав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цю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книгу і разом з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тим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боявся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,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що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в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савані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білих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аркушів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потьмяніє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та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невловима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іскра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поетичного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слова.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50505"/>
                </a:solidFill>
                <a:latin typeface="Segoe UI Historic"/>
              </a:rPr>
              <a:t>Але книга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вийшла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, за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що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я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вдячний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Балаклійській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міській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військовій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адміністрації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,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патріоту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й меценату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Сергію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Нещенку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,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харківському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видавництву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"Майдан".</a:t>
            </a:r>
            <a:r>
              <a:rPr lang="ru-RU" dirty="0"/>
              <a:t/>
            </a:r>
            <a:br>
              <a:rPr lang="ru-RU" dirty="0"/>
            </a:br>
            <a:r>
              <a:rPr lang="ru-RU" dirty="0" err="1">
                <a:solidFill>
                  <a:srgbClr val="050505"/>
                </a:solidFill>
                <a:latin typeface="Segoe UI Historic"/>
              </a:rPr>
              <a:t>Тепер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вона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починає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власне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життя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. Як і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всякій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дитині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,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їй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хочеться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допомогти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дійти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до людей</a:t>
            </a:r>
            <a:r>
              <a:rPr lang="ru-RU" dirty="0" smtClean="0">
                <a:solidFill>
                  <a:srgbClr val="050505"/>
                </a:solidFill>
                <a:latin typeface="Segoe UI Historic"/>
              </a:rPr>
              <a:t>.»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50505"/>
                </a:solidFill>
                <a:latin typeface="Segoe UI Historic"/>
              </a:rPr>
              <a:t>У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передмові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до книги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академік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Жулинський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написав: "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Вдома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, при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свічі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,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Леонід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 </a:t>
            </a:r>
            <a:r>
              <a:rPr lang="ru-RU" b="1" dirty="0">
                <a:solidFill>
                  <a:srgbClr val="050505"/>
                </a:solidFill>
                <a:latin typeface="inherit"/>
                <a:hlinkClick r:id="rId4"/>
              </a:rPr>
              <a:t>Тома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 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почне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 smtClean="0">
                <a:solidFill>
                  <a:srgbClr val="050505"/>
                </a:solidFill>
                <a:latin typeface="Segoe UI Historic"/>
              </a:rPr>
              <a:t>творити</a:t>
            </a:r>
            <a:r>
              <a:rPr lang="ru-RU" dirty="0" smtClean="0">
                <a:solidFill>
                  <a:srgbClr val="050505"/>
                </a:solidFill>
                <a:latin typeface="Segoe UI Historic"/>
              </a:rPr>
              <a:t> "Записки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воєнного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часу"-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своєрідну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драматичну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хроніку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окупаційної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 </a:t>
            </a:r>
            <a:r>
              <a:rPr lang="ru-RU" dirty="0" err="1">
                <a:solidFill>
                  <a:srgbClr val="050505"/>
                </a:solidFill>
                <a:latin typeface="Segoe UI Historic"/>
              </a:rPr>
              <a:t>доби</a:t>
            </a:r>
            <a:r>
              <a:rPr lang="ru-RU" dirty="0">
                <a:solidFill>
                  <a:srgbClr val="050505"/>
                </a:solidFill>
                <a:latin typeface="Segoe UI Historic"/>
              </a:rPr>
              <a:t>."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407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84"/>
    </mc:Choice>
    <mc:Fallback xmlns="">
      <p:transition spd="slow" advTm="12984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63688" y="999892"/>
            <a:ext cx="50405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Поетичні твори</a:t>
            </a:r>
            <a:endParaRPr lang="uk-UA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49438"/>
            <a:ext cx="2581275" cy="430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87824" y="2420888"/>
            <a:ext cx="59402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Автор </a:t>
            </a:r>
            <a:r>
              <a:rPr lang="ru-RU" sz="2400" b="1" dirty="0" err="1">
                <a:solidFill>
                  <a:srgbClr val="333333"/>
                </a:solidFill>
                <a:latin typeface="Helvetica Nue"/>
              </a:rPr>
              <a:t>збірок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 </a:t>
            </a:r>
            <a:r>
              <a:rPr lang="ru-RU" sz="2400" b="1" dirty="0" err="1">
                <a:solidFill>
                  <a:srgbClr val="333333"/>
                </a:solidFill>
                <a:latin typeface="Helvetica Nue"/>
              </a:rPr>
              <a:t>поезій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: “Ранок”, “</a:t>
            </a:r>
            <a:r>
              <a:rPr lang="ru-RU" sz="2400" b="1" dirty="0" err="1" smtClean="0">
                <a:solidFill>
                  <a:srgbClr val="333333"/>
                </a:solidFill>
                <a:latin typeface="Helvetica Nue"/>
              </a:rPr>
              <a:t>Пок</a:t>
            </a:r>
            <a:r>
              <a:rPr lang="ru-RU" sz="2400" b="1" dirty="0" smtClean="0">
                <a:solidFill>
                  <a:srgbClr val="333333"/>
                </a:solidFill>
                <a:latin typeface="Helvetica Nue"/>
              </a:rPr>
              <a:t>-лик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 </a:t>
            </a:r>
            <a:r>
              <a:rPr lang="ru-RU" sz="2400" b="1" dirty="0" err="1">
                <a:solidFill>
                  <a:srgbClr val="333333"/>
                </a:solidFill>
                <a:latin typeface="Helvetica Nue"/>
              </a:rPr>
              <a:t>зорі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”, “</a:t>
            </a:r>
            <a:r>
              <a:rPr lang="ru-RU" sz="2400" b="1" dirty="0" err="1">
                <a:solidFill>
                  <a:srgbClr val="333333"/>
                </a:solidFill>
                <a:latin typeface="Helvetica Nue"/>
              </a:rPr>
              <a:t>Таємниця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 дороги”, “</a:t>
            </a:r>
            <a:r>
              <a:rPr lang="ru-RU" sz="2400" b="1" dirty="0" err="1" smtClean="0">
                <a:solidFill>
                  <a:srgbClr val="333333"/>
                </a:solidFill>
                <a:latin typeface="Helvetica Nue"/>
              </a:rPr>
              <a:t>Народження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 </a:t>
            </a:r>
            <a:r>
              <a:rPr lang="ru-RU" sz="2400" b="1" dirty="0" err="1">
                <a:solidFill>
                  <a:srgbClr val="333333"/>
                </a:solidFill>
                <a:latin typeface="Helvetica Nue"/>
              </a:rPr>
              <a:t>істини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”, “</a:t>
            </a:r>
            <a:r>
              <a:rPr lang="ru-RU" sz="2400" b="1" dirty="0" err="1">
                <a:solidFill>
                  <a:srgbClr val="333333"/>
                </a:solidFill>
                <a:latin typeface="Helvetica Nue"/>
              </a:rPr>
              <a:t>Дві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 </a:t>
            </a:r>
            <a:r>
              <a:rPr lang="ru-RU" sz="2400" b="1" dirty="0" err="1">
                <a:solidFill>
                  <a:srgbClr val="333333"/>
                </a:solidFill>
                <a:latin typeface="Helvetica Nue"/>
              </a:rPr>
              <a:t>природи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”, “</a:t>
            </a:r>
            <a:r>
              <a:rPr lang="ru-RU" sz="2400" b="1" dirty="0" err="1">
                <a:solidFill>
                  <a:srgbClr val="333333"/>
                </a:solidFill>
                <a:latin typeface="Helvetica Nue"/>
              </a:rPr>
              <a:t>Терен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 і лавр”, “</a:t>
            </a:r>
            <a:r>
              <a:rPr lang="ru-RU" sz="2400" b="1" dirty="0" err="1">
                <a:solidFill>
                  <a:srgbClr val="333333"/>
                </a:solidFill>
                <a:latin typeface="Helvetica Nue"/>
              </a:rPr>
              <a:t>Преображення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”, “</a:t>
            </a:r>
            <a:r>
              <a:rPr lang="ru-RU" sz="2400" b="1" dirty="0" err="1">
                <a:solidFill>
                  <a:srgbClr val="333333"/>
                </a:solidFill>
                <a:latin typeface="Helvetica Nue"/>
              </a:rPr>
              <a:t>Терновий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 </a:t>
            </a:r>
            <a:r>
              <a:rPr lang="ru-RU" sz="2400" b="1" dirty="0" err="1">
                <a:solidFill>
                  <a:srgbClr val="333333"/>
                </a:solidFill>
                <a:latin typeface="Helvetica Nue"/>
              </a:rPr>
              <a:t>трансформер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”; </a:t>
            </a:r>
            <a:r>
              <a:rPr lang="ru-RU" sz="2400" b="1" dirty="0" err="1">
                <a:solidFill>
                  <a:srgbClr val="333333"/>
                </a:solidFill>
                <a:latin typeface="Helvetica Nue"/>
              </a:rPr>
              <a:t>п’єс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 “Нестор Махно”, “Тарас Бульба”, “</a:t>
            </a:r>
            <a:r>
              <a:rPr lang="ru-RU" sz="2400" b="1" dirty="0" err="1">
                <a:solidFill>
                  <a:srgbClr val="333333"/>
                </a:solidFill>
                <a:latin typeface="Helvetica Nue"/>
              </a:rPr>
              <a:t>Бродячі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 </a:t>
            </a:r>
            <a:r>
              <a:rPr lang="ru-RU" sz="2400" b="1" dirty="0" err="1">
                <a:solidFill>
                  <a:srgbClr val="333333"/>
                </a:solidFill>
                <a:latin typeface="Helvetica Nue"/>
              </a:rPr>
              <a:t>ангели</a:t>
            </a:r>
            <a:r>
              <a:rPr lang="ru-RU" sz="2400" b="1" dirty="0" smtClean="0">
                <a:solidFill>
                  <a:srgbClr val="333333"/>
                </a:solidFill>
                <a:latin typeface="Helvetica Nue"/>
              </a:rPr>
              <a:t>”</a:t>
            </a:r>
            <a:r>
              <a:rPr lang="ru-RU" sz="2400" b="1" dirty="0">
                <a:solidFill>
                  <a:srgbClr val="333333"/>
                </a:solidFill>
                <a:latin typeface="Helvetica Nue"/>
              </a:rPr>
              <a:t> 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8210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84"/>
    </mc:Choice>
    <mc:Fallback xmlns="">
      <p:transition spd="slow" advTm="12984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6303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004048" y="764704"/>
            <a:ext cx="343669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r>
              <a:rPr lang="ru-RU" b="1" dirty="0" err="1" smtClean="0">
                <a:solidFill>
                  <a:srgbClr val="002060"/>
                </a:solidFill>
              </a:rPr>
              <a:t>Дві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сестри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b="1" dirty="0"/>
          </a:p>
          <a:p>
            <a:r>
              <a:rPr lang="ru-RU" sz="1600" b="1" dirty="0" err="1"/>
              <a:t>Дві</a:t>
            </a:r>
            <a:r>
              <a:rPr lang="ru-RU" sz="1600" b="1" dirty="0"/>
              <a:t> </a:t>
            </a:r>
            <a:r>
              <a:rPr lang="ru-RU" sz="1600" b="1" dirty="0" err="1"/>
              <a:t>сестри</a:t>
            </a:r>
            <a:r>
              <a:rPr lang="ru-RU" sz="1600" b="1" dirty="0"/>
              <a:t>, як </a:t>
            </a:r>
            <a:r>
              <a:rPr lang="ru-RU" sz="1600" b="1" dirty="0" err="1"/>
              <a:t>дві</a:t>
            </a:r>
            <a:r>
              <a:rPr lang="ru-RU" sz="1600" b="1" dirty="0"/>
              <a:t> </a:t>
            </a:r>
            <a:r>
              <a:rPr lang="ru-RU" sz="1600" b="1" dirty="0" err="1"/>
              <a:t>верби</a:t>
            </a:r>
            <a:r>
              <a:rPr lang="ru-RU" sz="1600" b="1" dirty="0"/>
              <a:t>, </a:t>
            </a:r>
            <a:r>
              <a:rPr lang="ru-RU" sz="1600" b="1" dirty="0" err="1"/>
              <a:t>вродилися</a:t>
            </a:r>
            <a:r>
              <a:rPr lang="ru-RU" sz="1600" b="1" dirty="0"/>
              <a:t>,</a:t>
            </a:r>
          </a:p>
          <a:p>
            <a:r>
              <a:rPr lang="ru-RU" sz="1600" b="1" dirty="0"/>
              <a:t>Так одна </a:t>
            </a:r>
            <a:r>
              <a:rPr lang="ru-RU" sz="1600" b="1" dirty="0" err="1"/>
              <a:t>прихильна</a:t>
            </a:r>
            <a:r>
              <a:rPr lang="ru-RU" sz="1600" b="1" dirty="0"/>
              <a:t> до води.</a:t>
            </a:r>
          </a:p>
          <a:p>
            <a:r>
              <a:rPr lang="ru-RU" sz="1600" b="1" dirty="0"/>
              <a:t>А друга </a:t>
            </a:r>
            <a:r>
              <a:rPr lang="ru-RU" sz="1600" b="1" dirty="0" err="1"/>
              <a:t>із</a:t>
            </a:r>
            <a:r>
              <a:rPr lang="ru-RU" sz="1600" b="1" dirty="0"/>
              <a:t> </a:t>
            </a:r>
            <a:r>
              <a:rPr lang="ru-RU" sz="1600" b="1" dirty="0" err="1"/>
              <a:t>вітром</a:t>
            </a:r>
            <a:r>
              <a:rPr lang="ru-RU" sz="1600" b="1" dirty="0"/>
              <a:t> </a:t>
            </a:r>
            <a:r>
              <a:rPr lang="ru-RU" sz="1600" b="1" dirty="0" err="1"/>
              <a:t>поріднилася</a:t>
            </a:r>
            <a:r>
              <a:rPr lang="ru-RU" sz="1600" b="1" dirty="0"/>
              <a:t>, </a:t>
            </a:r>
          </a:p>
          <a:p>
            <a:r>
              <a:rPr lang="ru-RU" sz="1600" b="1" dirty="0"/>
              <a:t>Парубком веселим, молодим.</a:t>
            </a:r>
          </a:p>
          <a:p>
            <a:endParaRPr lang="ru-RU" sz="1600" b="1" dirty="0"/>
          </a:p>
          <a:p>
            <a:r>
              <a:rPr lang="ru-RU" sz="1600" b="1" dirty="0" err="1"/>
              <a:t>Він</a:t>
            </a:r>
            <a:r>
              <a:rPr lang="ru-RU" sz="1600" b="1" dirty="0"/>
              <a:t> шептав </a:t>
            </a:r>
            <a:r>
              <a:rPr lang="ru-RU" sz="1600" b="1" dirty="0" err="1"/>
              <a:t>їй</a:t>
            </a:r>
            <a:r>
              <a:rPr lang="ru-RU" sz="1600" b="1" dirty="0"/>
              <a:t> </a:t>
            </a:r>
            <a:r>
              <a:rPr lang="ru-RU" sz="1600" b="1" dirty="0" err="1"/>
              <a:t>любощі</a:t>
            </a:r>
            <a:r>
              <a:rPr lang="ru-RU" sz="1600" b="1" dirty="0"/>
              <a:t> </a:t>
            </a:r>
            <a:r>
              <a:rPr lang="ru-RU" sz="1600" b="1" dirty="0" err="1"/>
              <a:t>любовні</a:t>
            </a:r>
            <a:endParaRPr lang="ru-RU" sz="1600" b="1" dirty="0"/>
          </a:p>
          <a:p>
            <a:r>
              <a:rPr lang="ru-RU" sz="1600" b="1" dirty="0"/>
              <a:t>І </a:t>
            </a:r>
            <a:r>
              <a:rPr lang="ru-RU" sz="1600" b="1" dirty="0" err="1"/>
              <a:t>зелені</a:t>
            </a:r>
            <a:r>
              <a:rPr lang="ru-RU" sz="1600" b="1" dirty="0"/>
              <a:t> коси </a:t>
            </a:r>
            <a:r>
              <a:rPr lang="ru-RU" sz="1600" b="1" dirty="0" err="1"/>
              <a:t>розплітав</a:t>
            </a:r>
            <a:r>
              <a:rPr lang="ru-RU" sz="1600" b="1" dirty="0"/>
              <a:t>.</a:t>
            </a:r>
          </a:p>
          <a:p>
            <a:r>
              <a:rPr lang="ru-RU" sz="1600" b="1" dirty="0" err="1"/>
              <a:t>Задивилась</a:t>
            </a:r>
            <a:r>
              <a:rPr lang="ru-RU" sz="1600" b="1" dirty="0"/>
              <a:t> друга в води </a:t>
            </a:r>
            <a:r>
              <a:rPr lang="ru-RU" sz="1600" b="1" dirty="0" err="1"/>
              <a:t>повні</a:t>
            </a:r>
            <a:r>
              <a:rPr lang="ru-RU" sz="1600" b="1" dirty="0"/>
              <a:t>, </a:t>
            </a:r>
          </a:p>
          <a:p>
            <a:r>
              <a:rPr lang="ru-RU" sz="1600" b="1" dirty="0" err="1"/>
              <a:t>Що</a:t>
            </a:r>
            <a:r>
              <a:rPr lang="ru-RU" sz="1600" b="1" dirty="0"/>
              <a:t> </a:t>
            </a:r>
            <a:r>
              <a:rPr lang="ru-RU" sz="1600" b="1" dirty="0" err="1"/>
              <a:t>їх</a:t>
            </a:r>
            <a:r>
              <a:rPr lang="ru-RU" sz="1600" b="1" dirty="0"/>
              <a:t> </a:t>
            </a:r>
            <a:r>
              <a:rPr lang="ru-RU" sz="1600" b="1" dirty="0" err="1"/>
              <a:t>місяць</a:t>
            </a:r>
            <a:r>
              <a:rPr lang="ru-RU" sz="1600" b="1" dirty="0"/>
              <a:t> </a:t>
            </a:r>
            <a:r>
              <a:rPr lang="ru-RU" sz="1600" b="1" dirty="0" err="1"/>
              <a:t>сріблом</a:t>
            </a:r>
            <a:r>
              <a:rPr lang="ru-RU" sz="1600" b="1" dirty="0"/>
              <a:t> </a:t>
            </a:r>
            <a:r>
              <a:rPr lang="ru-RU" sz="1600" b="1" dirty="0" err="1"/>
              <a:t>обсипав</a:t>
            </a:r>
            <a:r>
              <a:rPr lang="ru-RU" sz="1600" b="1" dirty="0"/>
              <a:t>.</a:t>
            </a:r>
          </a:p>
          <a:p>
            <a:endParaRPr lang="ru-RU" sz="1600" b="1" dirty="0"/>
          </a:p>
          <a:p>
            <a:r>
              <a:rPr lang="ru-RU" sz="1600" b="1" dirty="0" err="1"/>
              <a:t>Потім</a:t>
            </a:r>
            <a:r>
              <a:rPr lang="ru-RU" sz="1600" b="1" dirty="0"/>
              <a:t> </a:t>
            </a:r>
            <a:r>
              <a:rPr lang="ru-RU" sz="1600" b="1" dirty="0" err="1"/>
              <a:t>вітер</a:t>
            </a:r>
            <a:r>
              <a:rPr lang="ru-RU" sz="1600" b="1" dirty="0"/>
              <a:t> з </a:t>
            </a:r>
            <a:r>
              <a:rPr lang="ru-RU" sz="1600" b="1" dirty="0" err="1"/>
              <a:t>місяцем</a:t>
            </a:r>
            <a:r>
              <a:rPr lang="ru-RU" sz="1600" b="1" dirty="0"/>
              <a:t> шептались</a:t>
            </a:r>
          </a:p>
          <a:p>
            <a:r>
              <a:rPr lang="ru-RU" sz="1600" b="1" dirty="0"/>
              <a:t>Про </a:t>
            </a:r>
            <a:r>
              <a:rPr lang="ru-RU" sz="1600" b="1" dirty="0" err="1"/>
              <a:t>жіночу</a:t>
            </a:r>
            <a:r>
              <a:rPr lang="ru-RU" sz="1600" b="1" dirty="0"/>
              <a:t> </a:t>
            </a:r>
            <a:r>
              <a:rPr lang="ru-RU" sz="1600" b="1" dirty="0" err="1"/>
              <a:t>вроду</a:t>
            </a:r>
            <a:r>
              <a:rPr lang="ru-RU" sz="1600" b="1" dirty="0"/>
              <a:t> і красу.</a:t>
            </a:r>
          </a:p>
          <a:p>
            <a:r>
              <a:rPr lang="ru-RU" sz="1600" b="1" dirty="0"/>
              <a:t>А верба у сон води </a:t>
            </a:r>
            <a:r>
              <a:rPr lang="ru-RU" sz="1600" b="1" dirty="0" err="1"/>
              <a:t>вдивлялась</a:t>
            </a:r>
            <a:r>
              <a:rPr lang="ru-RU" sz="1600" b="1" dirty="0"/>
              <a:t>,</a:t>
            </a:r>
          </a:p>
          <a:p>
            <a:r>
              <a:rPr lang="ru-RU" sz="1600" b="1" dirty="0" err="1"/>
              <a:t>Згадуючи</a:t>
            </a:r>
            <a:r>
              <a:rPr lang="ru-RU" sz="1600" b="1" dirty="0"/>
              <a:t> </a:t>
            </a:r>
            <a:r>
              <a:rPr lang="ru-RU" sz="1600" b="1" dirty="0" err="1"/>
              <a:t>вроду</a:t>
            </a:r>
            <a:r>
              <a:rPr lang="ru-RU" sz="1600" b="1" dirty="0"/>
              <a:t> </a:t>
            </a:r>
            <a:r>
              <a:rPr lang="ru-RU" sz="1600" b="1" dirty="0" err="1"/>
              <a:t>молоду</a:t>
            </a:r>
            <a:r>
              <a:rPr lang="ru-RU" sz="1600" b="1" dirty="0"/>
              <a:t>.</a:t>
            </a:r>
          </a:p>
          <a:p>
            <a:endParaRPr lang="ru-RU" sz="1600" b="1" dirty="0"/>
          </a:p>
          <a:p>
            <a:r>
              <a:rPr lang="ru-RU" sz="1600" b="1" dirty="0"/>
              <a:t>Там і </a:t>
            </a:r>
            <a:r>
              <a:rPr lang="ru-RU" sz="1600" b="1" dirty="0" err="1"/>
              <a:t>осінь</a:t>
            </a:r>
            <a:r>
              <a:rPr lang="ru-RU" sz="1600" b="1" dirty="0"/>
              <a:t> </a:t>
            </a:r>
            <a:r>
              <a:rPr lang="ru-RU" sz="1600" b="1" dirty="0" err="1"/>
              <a:t>рання</a:t>
            </a:r>
            <a:r>
              <a:rPr lang="ru-RU" sz="1600" b="1" dirty="0"/>
              <a:t> </a:t>
            </a:r>
            <a:r>
              <a:rPr lang="ru-RU" sz="1600" b="1" dirty="0" err="1"/>
              <a:t>налетіла</a:t>
            </a:r>
            <a:r>
              <a:rPr lang="ru-RU" sz="1600" b="1" dirty="0"/>
              <a:t>,</a:t>
            </a:r>
          </a:p>
          <a:p>
            <a:r>
              <a:rPr lang="ru-RU" sz="1600" b="1" dirty="0"/>
              <a:t>Пальчики - листочки </a:t>
            </a:r>
            <a:r>
              <a:rPr lang="ru-RU" sz="1600" b="1" dirty="0" err="1"/>
              <a:t>золоті</a:t>
            </a:r>
            <a:r>
              <a:rPr lang="ru-RU" sz="1600" b="1" dirty="0"/>
              <a:t>.</a:t>
            </a:r>
          </a:p>
          <a:p>
            <a:r>
              <a:rPr lang="ru-RU" sz="1600" b="1" dirty="0" err="1"/>
              <a:t>Верби</a:t>
            </a:r>
            <a:r>
              <a:rPr lang="ru-RU" sz="1600" b="1" dirty="0"/>
              <a:t> </a:t>
            </a:r>
            <a:r>
              <a:rPr lang="ru-RU" sz="1600" b="1" dirty="0" err="1"/>
              <a:t>засрібліли</a:t>
            </a:r>
            <a:r>
              <a:rPr lang="ru-RU" sz="1600" b="1" dirty="0"/>
              <a:t>, </a:t>
            </a:r>
            <a:r>
              <a:rPr lang="ru-RU" sz="1600" b="1" dirty="0" err="1"/>
              <a:t>затремтіли</a:t>
            </a:r>
            <a:r>
              <a:rPr lang="ru-RU" sz="1600" b="1" dirty="0"/>
              <a:t>,</a:t>
            </a:r>
          </a:p>
          <a:p>
            <a:r>
              <a:rPr lang="ru-RU" sz="1600" b="1" dirty="0"/>
              <a:t>В </a:t>
            </a:r>
            <a:r>
              <a:rPr lang="ru-RU" sz="1600" b="1" dirty="0" err="1"/>
              <a:t>інеї</a:t>
            </a:r>
            <a:r>
              <a:rPr lang="ru-RU" sz="1600" b="1" dirty="0"/>
              <a:t> </a:t>
            </a:r>
            <a:r>
              <a:rPr lang="ru-RU" sz="1600" b="1" dirty="0" err="1"/>
              <a:t>всміхнулись</a:t>
            </a:r>
            <a:r>
              <a:rPr lang="ru-RU" sz="1600" b="1" dirty="0"/>
              <a:t> - </a:t>
            </a:r>
            <a:r>
              <a:rPr lang="ru-RU" sz="1600" b="1" dirty="0" err="1"/>
              <a:t>молоді</a:t>
            </a:r>
            <a:r>
              <a:rPr lang="ru-RU" sz="1600" b="1" dirty="0"/>
              <a:t>.</a:t>
            </a:r>
          </a:p>
          <a:p>
            <a:r>
              <a:rPr lang="ru-RU" sz="1600" b="1" dirty="0" smtClean="0"/>
              <a:t>1.01.23</a:t>
            </a:r>
            <a:r>
              <a:rPr lang="ru-RU" sz="1600" b="1" dirty="0"/>
              <a:t>.  </a:t>
            </a:r>
            <a:r>
              <a:rPr lang="ru-RU" sz="1600" b="1" dirty="0" err="1"/>
              <a:t>Леонід</a:t>
            </a:r>
            <a:r>
              <a:rPr lang="ru-RU" sz="1600" b="1" dirty="0"/>
              <a:t> Тома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331640" y="764704"/>
            <a:ext cx="3024336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r>
              <a:rPr lang="ru-RU" b="1" dirty="0" smtClean="0">
                <a:solidFill>
                  <a:srgbClr val="002060"/>
                </a:solidFill>
              </a:rPr>
              <a:t>ВИЗВОЛИТЕЛЯМ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b="1" dirty="0"/>
          </a:p>
          <a:p>
            <a:r>
              <a:rPr lang="ru-RU" sz="1600" b="1" dirty="0" err="1"/>
              <a:t>Від</a:t>
            </a:r>
            <a:r>
              <a:rPr lang="ru-RU" sz="1600" b="1" dirty="0"/>
              <a:t> грому </a:t>
            </a:r>
            <a:r>
              <a:rPr lang="ru-RU" sz="1600" b="1" dirty="0" err="1"/>
              <a:t>гармат</a:t>
            </a:r>
            <a:endParaRPr lang="ru-RU" sz="1600" b="1" dirty="0"/>
          </a:p>
          <a:p>
            <a:r>
              <a:rPr lang="ru-RU" sz="1600" b="1" dirty="0" err="1"/>
              <a:t>Наші</a:t>
            </a:r>
            <a:r>
              <a:rPr lang="ru-RU" sz="1600" b="1" dirty="0"/>
              <a:t> </a:t>
            </a:r>
            <a:r>
              <a:rPr lang="ru-RU" sz="1600" b="1" dirty="0" err="1"/>
              <a:t>хлопці</a:t>
            </a:r>
            <a:r>
              <a:rPr lang="ru-RU" sz="1600" b="1" dirty="0"/>
              <a:t> </a:t>
            </a:r>
            <a:r>
              <a:rPr lang="ru-RU" sz="1600" b="1" dirty="0" err="1"/>
              <a:t>сивіють</a:t>
            </a:r>
            <a:r>
              <a:rPr lang="ru-RU" sz="1600" b="1" dirty="0"/>
              <a:t>.</a:t>
            </a:r>
          </a:p>
          <a:p>
            <a:r>
              <a:rPr lang="ru-RU" sz="1600" b="1" dirty="0"/>
              <a:t>Ось там, на </a:t>
            </a:r>
            <a:r>
              <a:rPr lang="ru-RU" sz="1600" b="1" dirty="0" err="1"/>
              <a:t>горі</a:t>
            </a:r>
            <a:r>
              <a:rPr lang="ru-RU" sz="1600" b="1" dirty="0"/>
              <a:t>,</a:t>
            </a:r>
          </a:p>
          <a:p>
            <a:r>
              <a:rPr lang="ru-RU" sz="1600" b="1" dirty="0" err="1"/>
              <a:t>Постає</a:t>
            </a:r>
            <a:r>
              <a:rPr lang="ru-RU" sz="1600" b="1" dirty="0"/>
              <a:t> </a:t>
            </a:r>
            <a:r>
              <a:rPr lang="ru-RU" sz="1600" b="1" dirty="0" err="1"/>
              <a:t>Балаклія</a:t>
            </a:r>
            <a:r>
              <a:rPr lang="ru-RU" sz="1600" b="1" dirty="0"/>
              <a:t>.</a:t>
            </a:r>
          </a:p>
          <a:p>
            <a:r>
              <a:rPr lang="ru-RU" sz="1600" b="1" dirty="0" err="1"/>
              <a:t>Що</a:t>
            </a:r>
            <a:r>
              <a:rPr lang="ru-RU" sz="1600" b="1" dirty="0"/>
              <a:t> </a:t>
            </a:r>
            <a:r>
              <a:rPr lang="ru-RU" sz="1600" b="1" dirty="0" err="1"/>
              <a:t>вистояла</a:t>
            </a:r>
            <a:r>
              <a:rPr lang="ru-RU" sz="1600" b="1" dirty="0"/>
              <a:t> в </a:t>
            </a:r>
            <a:r>
              <a:rPr lang="ru-RU" sz="1600" b="1" dirty="0" err="1"/>
              <a:t>цім</a:t>
            </a:r>
            <a:endParaRPr lang="ru-RU" sz="1600" b="1" dirty="0"/>
          </a:p>
          <a:p>
            <a:r>
              <a:rPr lang="ru-RU" sz="1600" b="1" dirty="0" err="1"/>
              <a:t>Грозовім</a:t>
            </a:r>
            <a:r>
              <a:rPr lang="ru-RU" sz="1600" b="1" dirty="0"/>
              <a:t> </a:t>
            </a:r>
            <a:r>
              <a:rPr lang="ru-RU" sz="1600" b="1" dirty="0" err="1"/>
              <a:t>буревії</a:t>
            </a:r>
            <a:r>
              <a:rPr lang="ru-RU" sz="1600" b="1" dirty="0"/>
              <a:t>,</a:t>
            </a:r>
          </a:p>
          <a:p>
            <a:r>
              <a:rPr lang="ru-RU" sz="1600" b="1" dirty="0" err="1"/>
              <a:t>Своїх</a:t>
            </a:r>
            <a:r>
              <a:rPr lang="ru-RU" sz="1600" b="1" dirty="0"/>
              <a:t> </a:t>
            </a:r>
            <a:r>
              <a:rPr lang="ru-RU" sz="1600" b="1" dirty="0" err="1"/>
              <a:t>оборонців</a:t>
            </a:r>
            <a:r>
              <a:rPr lang="ru-RU" sz="1600" b="1" dirty="0"/>
              <a:t> </a:t>
            </a:r>
          </a:p>
          <a:p>
            <a:r>
              <a:rPr lang="ru-RU" sz="1600" b="1" dirty="0" err="1"/>
              <a:t>Стріча</a:t>
            </a:r>
            <a:r>
              <a:rPr lang="ru-RU" sz="1600" b="1" dirty="0"/>
              <a:t> </a:t>
            </a:r>
            <a:r>
              <a:rPr lang="ru-RU" sz="1600" b="1" dirty="0" err="1"/>
              <a:t>Балаклія</a:t>
            </a:r>
            <a:r>
              <a:rPr lang="ru-RU" sz="1600" b="1" dirty="0"/>
              <a:t>.</a:t>
            </a:r>
          </a:p>
          <a:p>
            <a:r>
              <a:rPr lang="ru-RU" sz="1600" b="1" dirty="0" err="1"/>
              <a:t>Стрічали</a:t>
            </a:r>
            <a:r>
              <a:rPr lang="ru-RU" sz="1600" b="1" dirty="0"/>
              <a:t> </a:t>
            </a:r>
            <a:r>
              <a:rPr lang="ru-RU" sz="1600" b="1" dirty="0" err="1"/>
              <a:t>сльозами</a:t>
            </a:r>
            <a:r>
              <a:rPr lang="ru-RU" sz="1600" b="1" dirty="0"/>
              <a:t>,</a:t>
            </a:r>
          </a:p>
          <a:p>
            <a:r>
              <a:rPr lang="ru-RU" sz="1600" b="1" dirty="0" err="1"/>
              <a:t>Що</a:t>
            </a:r>
            <a:r>
              <a:rPr lang="ru-RU" sz="1600" b="1" dirty="0"/>
              <a:t> в нас закипали.</a:t>
            </a:r>
          </a:p>
          <a:p>
            <a:r>
              <a:rPr lang="ru-RU" sz="1600" b="1" dirty="0"/>
              <a:t>І </a:t>
            </a:r>
            <a:r>
              <a:rPr lang="ru-RU" sz="1600" b="1" dirty="0" err="1"/>
              <a:t>радістю</a:t>
            </a:r>
            <a:r>
              <a:rPr lang="ru-RU" sz="1600" b="1" dirty="0"/>
              <a:t> </a:t>
            </a:r>
            <a:r>
              <a:rPr lang="ru-RU" sz="1600" b="1" dirty="0" err="1"/>
              <a:t>серця</a:t>
            </a:r>
            <a:r>
              <a:rPr lang="ru-RU" sz="1600" b="1" dirty="0"/>
              <a:t>,</a:t>
            </a:r>
          </a:p>
          <a:p>
            <a:r>
              <a:rPr lang="ru-RU" sz="1600" b="1" dirty="0" err="1"/>
              <a:t>Що</a:t>
            </a:r>
            <a:r>
              <a:rPr lang="ru-RU" sz="1600" b="1" dirty="0"/>
              <a:t> </a:t>
            </a:r>
            <a:r>
              <a:rPr lang="ru-RU" sz="1600" b="1" dirty="0" err="1"/>
              <a:t>вірило</a:t>
            </a:r>
            <a:r>
              <a:rPr lang="ru-RU" sz="1600" b="1" dirty="0"/>
              <a:t> й знало.</a:t>
            </a:r>
          </a:p>
          <a:p>
            <a:r>
              <a:rPr lang="ru-RU" sz="1600" b="1" dirty="0" err="1"/>
              <a:t>Ти</a:t>
            </a:r>
            <a:r>
              <a:rPr lang="ru-RU" sz="1600" b="1" dirty="0"/>
              <a:t> </a:t>
            </a:r>
            <a:r>
              <a:rPr lang="ru-RU" sz="1600" b="1" dirty="0" err="1"/>
              <a:t>віриш</a:t>
            </a:r>
            <a:r>
              <a:rPr lang="ru-RU" sz="1600" b="1" dirty="0"/>
              <a:t> в </a:t>
            </a:r>
            <a:r>
              <a:rPr lang="ru-RU" sz="1600" b="1" dirty="0" err="1"/>
              <a:t>надію</a:t>
            </a:r>
            <a:r>
              <a:rPr lang="ru-RU" sz="1600" b="1" dirty="0"/>
              <a:t>?</a:t>
            </a:r>
          </a:p>
          <a:p>
            <a:r>
              <a:rPr lang="ru-RU" sz="1600" b="1" dirty="0"/>
              <a:t>Я </a:t>
            </a:r>
            <a:r>
              <a:rPr lang="ru-RU" sz="1600" b="1" dirty="0" err="1"/>
              <a:t>вірю</a:t>
            </a:r>
            <a:r>
              <a:rPr lang="ru-RU" sz="1600" b="1" dirty="0"/>
              <a:t> в </a:t>
            </a:r>
            <a:r>
              <a:rPr lang="ru-RU" sz="1600" b="1" dirty="0" err="1"/>
              <a:t>надію</a:t>
            </a:r>
            <a:r>
              <a:rPr lang="ru-RU" sz="1600" b="1" dirty="0"/>
              <a:t>!</a:t>
            </a:r>
          </a:p>
          <a:p>
            <a:r>
              <a:rPr lang="ru-RU" sz="1600" b="1" dirty="0"/>
              <a:t>І ось </a:t>
            </a:r>
            <a:r>
              <a:rPr lang="ru-RU" sz="1600" b="1" dirty="0" err="1"/>
              <a:t>наші</a:t>
            </a:r>
            <a:r>
              <a:rPr lang="ru-RU" sz="1600" b="1" dirty="0"/>
              <a:t> </a:t>
            </a:r>
            <a:r>
              <a:rPr lang="ru-RU" sz="1600" b="1" dirty="0" err="1"/>
              <a:t>хлопці</a:t>
            </a:r>
            <a:endParaRPr lang="ru-RU" sz="1600" b="1" dirty="0"/>
          </a:p>
          <a:p>
            <a:r>
              <a:rPr lang="ru-RU" sz="1600" b="1" dirty="0" err="1"/>
              <a:t>Ввійшли</a:t>
            </a:r>
            <a:r>
              <a:rPr lang="ru-RU" sz="1600" b="1" dirty="0"/>
              <a:t> в </a:t>
            </a:r>
            <a:r>
              <a:rPr lang="ru-RU" sz="1600" b="1" dirty="0" err="1"/>
              <a:t>Балаклію</a:t>
            </a:r>
            <a:r>
              <a:rPr lang="ru-RU" sz="1600" b="1" dirty="0"/>
              <a:t>!</a:t>
            </a:r>
          </a:p>
          <a:p>
            <a:r>
              <a:rPr lang="ru-RU" sz="1600" b="1" dirty="0"/>
              <a:t>Ми знали, </a:t>
            </a:r>
            <a:r>
              <a:rPr lang="ru-RU" sz="1600" b="1" dirty="0" err="1"/>
              <a:t>що</a:t>
            </a:r>
            <a:r>
              <a:rPr lang="ru-RU" sz="1600" b="1" dirty="0"/>
              <a:t> </a:t>
            </a:r>
            <a:r>
              <a:rPr lang="ru-RU" sz="1600" b="1" dirty="0" err="1"/>
              <a:t>збудуться</a:t>
            </a:r>
            <a:endParaRPr lang="ru-RU" sz="1600" b="1" dirty="0"/>
          </a:p>
          <a:p>
            <a:r>
              <a:rPr lang="ru-RU" sz="1600" b="1" dirty="0" err="1"/>
              <a:t>Сни</a:t>
            </a:r>
            <a:r>
              <a:rPr lang="ru-RU" sz="1600" b="1" dirty="0"/>
              <a:t> </a:t>
            </a:r>
            <a:r>
              <a:rPr lang="ru-RU" sz="1600" b="1" dirty="0" err="1"/>
              <a:t>наші</a:t>
            </a:r>
            <a:r>
              <a:rPr lang="ru-RU" sz="1600" b="1" dirty="0"/>
              <a:t> й </a:t>
            </a:r>
            <a:r>
              <a:rPr lang="ru-RU" sz="1600" b="1" dirty="0" err="1"/>
              <a:t>мрії</a:t>
            </a:r>
            <a:r>
              <a:rPr lang="ru-RU" sz="1600" b="1" dirty="0"/>
              <a:t>,</a:t>
            </a:r>
          </a:p>
          <a:p>
            <a:r>
              <a:rPr lang="ru-RU" sz="1600" b="1" dirty="0"/>
              <a:t>І прапор </a:t>
            </a:r>
            <a:r>
              <a:rPr lang="ru-RU" sz="1600" b="1" dirty="0" err="1"/>
              <a:t>вкраїнський</a:t>
            </a:r>
            <a:endParaRPr lang="ru-RU" sz="1600" b="1" dirty="0"/>
          </a:p>
          <a:p>
            <a:r>
              <a:rPr lang="ru-RU" sz="1600" b="1" dirty="0"/>
              <a:t>З небес </a:t>
            </a:r>
            <a:r>
              <a:rPr lang="ru-RU" sz="1600" b="1" dirty="0" err="1"/>
              <a:t>Балаклії</a:t>
            </a:r>
            <a:r>
              <a:rPr lang="ru-RU" sz="1600" b="1" dirty="0"/>
              <a:t>!</a:t>
            </a:r>
          </a:p>
          <a:p>
            <a:r>
              <a:rPr lang="ru-RU" sz="1600" b="1" dirty="0" smtClean="0"/>
              <a:t>5.09.23   </a:t>
            </a:r>
            <a:r>
              <a:rPr lang="ru-RU" sz="1600" b="1" dirty="0" err="1"/>
              <a:t>Леонід</a:t>
            </a:r>
            <a:r>
              <a:rPr lang="ru-RU" sz="1600" b="1" dirty="0"/>
              <a:t> ТОМА</a:t>
            </a:r>
          </a:p>
        </p:txBody>
      </p:sp>
    </p:spTree>
    <p:extLst>
      <p:ext uri="{BB962C8B-B14F-4D97-AF65-F5344CB8AC3E}">
        <p14:creationId xmlns:p14="http://schemas.microsoft.com/office/powerpoint/2010/main" val="139921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84"/>
    </mc:Choice>
    <mc:Fallback xmlns="">
      <p:transition spd="slow" advTm="12984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171400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04" y="1812886"/>
            <a:ext cx="3498208" cy="4496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63688" y="764704"/>
            <a:ext cx="62646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C00000"/>
                </a:solidFill>
              </a:rPr>
              <a:t>За амальгамою – </a:t>
            </a:r>
            <a:r>
              <a:rPr lang="ru-RU" sz="3600" dirty="0" err="1">
                <a:solidFill>
                  <a:srgbClr val="C00000"/>
                </a:solidFill>
              </a:rPr>
              <a:t>таїна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людського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буття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779912" y="2420888"/>
            <a:ext cx="514818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Леонід</a:t>
            </a:r>
            <a:r>
              <a:rPr lang="ru-RU" dirty="0"/>
              <a:t> Тома давно </a:t>
            </a:r>
            <a:r>
              <a:rPr lang="ru-RU" dirty="0" err="1"/>
              <a:t>відомий</a:t>
            </a:r>
            <a:r>
              <a:rPr lang="ru-RU" dirty="0"/>
              <a:t> як поет, </a:t>
            </a:r>
            <a:r>
              <a:rPr lang="ru-RU" dirty="0" err="1"/>
              <a:t>прозаїк</a:t>
            </a:r>
            <a:r>
              <a:rPr lang="ru-RU" dirty="0"/>
              <a:t>, драматург, </a:t>
            </a:r>
            <a:r>
              <a:rPr lang="ru-RU" dirty="0" err="1"/>
              <a:t>кіносценарист</a:t>
            </a:r>
            <a:r>
              <a:rPr lang="ru-RU" dirty="0"/>
              <a:t>.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п'єси</a:t>
            </a:r>
            <a:r>
              <a:rPr lang="ru-RU" dirty="0"/>
              <a:t> ставились на сценах </a:t>
            </a:r>
            <a:r>
              <a:rPr lang="ru-RU" dirty="0" err="1"/>
              <a:t>Києва</a:t>
            </a:r>
            <a:r>
              <a:rPr lang="ru-RU" dirty="0"/>
              <a:t>, </a:t>
            </a:r>
            <a:r>
              <a:rPr lang="ru-RU" dirty="0" err="1"/>
              <a:t>Харкова</a:t>
            </a:r>
            <a:r>
              <a:rPr lang="ru-RU" dirty="0"/>
              <a:t>, </a:t>
            </a:r>
            <a:r>
              <a:rPr lang="ru-RU" dirty="0" err="1"/>
              <a:t>Запоріжжя</a:t>
            </a:r>
            <a:r>
              <a:rPr lang="ru-RU" dirty="0"/>
              <a:t>, </a:t>
            </a:r>
            <a:r>
              <a:rPr lang="ru-RU" dirty="0" err="1"/>
              <a:t>Луганська</a:t>
            </a:r>
            <a:r>
              <a:rPr lang="ru-RU" dirty="0"/>
              <a:t>. </a:t>
            </a:r>
            <a:r>
              <a:rPr lang="ru-RU" dirty="0" err="1"/>
              <a:t>Телевізійний</a:t>
            </a:r>
            <a:r>
              <a:rPr lang="ru-RU" dirty="0"/>
              <a:t> </a:t>
            </a:r>
            <a:r>
              <a:rPr lang="ru-RU" dirty="0" err="1"/>
              <a:t>художній</a:t>
            </a:r>
            <a:r>
              <a:rPr lang="ru-RU" dirty="0"/>
              <a:t> </a:t>
            </a:r>
            <a:r>
              <a:rPr lang="ru-RU" dirty="0" err="1"/>
              <a:t>фільм</a:t>
            </a:r>
            <a:r>
              <a:rPr lang="ru-RU" dirty="0"/>
              <a:t> «Дума по </a:t>
            </a:r>
            <a:r>
              <a:rPr lang="ru-RU" dirty="0" smtClean="0"/>
              <a:t>Тараса </a:t>
            </a:r>
            <a:r>
              <a:rPr lang="ru-RU" dirty="0"/>
              <a:t>Бульбу» став </a:t>
            </a:r>
            <a:r>
              <a:rPr lang="ru-RU" dirty="0" err="1"/>
              <a:t>продовженням</a:t>
            </a:r>
            <a:r>
              <a:rPr lang="ru-RU" dirty="0"/>
              <a:t> </a:t>
            </a:r>
            <a:r>
              <a:rPr lang="ru-RU" dirty="0" err="1"/>
              <a:t>гоголівської</a:t>
            </a:r>
            <a:r>
              <a:rPr lang="ru-RU" dirty="0"/>
              <a:t> теми в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творчості</a:t>
            </a:r>
            <a:r>
              <a:rPr lang="ru-RU" dirty="0"/>
              <a:t>. </a:t>
            </a:r>
            <a:r>
              <a:rPr lang="ru-RU" b="1" dirty="0" err="1">
                <a:solidFill>
                  <a:srgbClr val="C00000"/>
                </a:solidFill>
              </a:rPr>
              <a:t>Тож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своїм</a:t>
            </a:r>
            <a:r>
              <a:rPr lang="ru-RU" b="1" dirty="0">
                <a:solidFill>
                  <a:srgbClr val="C00000"/>
                </a:solidFill>
              </a:rPr>
              <a:t> словом </a:t>
            </a:r>
            <a:r>
              <a:rPr lang="ru-RU" b="1" dirty="0" err="1">
                <a:solidFill>
                  <a:srgbClr val="C00000"/>
                </a:solidFill>
              </a:rPr>
              <a:t>Леонід</a:t>
            </a:r>
            <a:r>
              <a:rPr lang="ru-RU" b="1" dirty="0">
                <a:solidFill>
                  <a:srgbClr val="C00000"/>
                </a:solidFill>
              </a:rPr>
              <a:t> Тома творить </a:t>
            </a:r>
            <a:r>
              <a:rPr lang="ru-RU" b="1" dirty="0" err="1">
                <a:solidFill>
                  <a:srgbClr val="C00000"/>
                </a:solidFill>
              </a:rPr>
              <a:t>справжню</a:t>
            </a:r>
            <a:r>
              <a:rPr lang="ru-RU" b="1" dirty="0">
                <a:solidFill>
                  <a:srgbClr val="C00000"/>
                </a:solidFill>
              </a:rPr>
              <a:t> амальгаму, </a:t>
            </a:r>
            <a:r>
              <a:rPr lang="ru-RU" b="1" dirty="0" err="1">
                <a:solidFill>
                  <a:srgbClr val="C00000"/>
                </a:solidFill>
              </a:rPr>
              <a:t>справжню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таїну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людського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буття</a:t>
            </a:r>
            <a:r>
              <a:rPr lang="ru-RU" dirty="0"/>
              <a:t>, </a:t>
            </a:r>
            <a:r>
              <a:rPr lang="ru-RU" dirty="0" err="1"/>
              <a:t>чи</a:t>
            </a:r>
            <a:r>
              <a:rPr lang="ru-RU" dirty="0"/>
              <a:t> то в </a:t>
            </a:r>
            <a:r>
              <a:rPr lang="ru-RU" dirty="0" err="1"/>
              <a:t>оповіданнях</a:t>
            </a:r>
            <a:r>
              <a:rPr lang="ru-RU" dirty="0"/>
              <a:t> «Фотка на </a:t>
            </a:r>
            <a:r>
              <a:rPr lang="ru-RU" dirty="0" err="1"/>
              <a:t>пам'ять</a:t>
            </a:r>
            <a:r>
              <a:rPr lang="ru-RU" dirty="0"/>
              <a:t>», «</a:t>
            </a:r>
            <a:r>
              <a:rPr lang="ru-RU" dirty="0" err="1"/>
              <a:t>Знає</a:t>
            </a:r>
            <a:r>
              <a:rPr lang="ru-RU" dirty="0"/>
              <a:t>, та не </a:t>
            </a:r>
            <a:r>
              <a:rPr lang="ru-RU" dirty="0" err="1"/>
              <a:t>скаже</a:t>
            </a:r>
            <a:r>
              <a:rPr lang="ru-RU" dirty="0"/>
              <a:t>», «Соломина </a:t>
            </a:r>
            <a:r>
              <a:rPr lang="ru-RU" dirty="0" err="1"/>
              <a:t>всесвіту</a:t>
            </a:r>
            <a:r>
              <a:rPr lang="ru-RU" dirty="0"/>
              <a:t>», </a:t>
            </a:r>
            <a:r>
              <a:rPr lang="ru-RU" dirty="0" err="1"/>
              <a:t>чи</a:t>
            </a:r>
            <a:r>
              <a:rPr lang="ru-RU" dirty="0"/>
              <a:t> в </a:t>
            </a:r>
            <a:r>
              <a:rPr lang="ru-RU" dirty="0" err="1"/>
              <a:t>поезіях</a:t>
            </a:r>
            <a:r>
              <a:rPr lang="ru-RU" dirty="0"/>
              <a:t> з </a:t>
            </a:r>
            <a:r>
              <a:rPr lang="ru-RU" dirty="0" err="1"/>
              <a:t>війни</a:t>
            </a:r>
            <a:r>
              <a:rPr lang="ru-RU" dirty="0"/>
              <a:t>, як от у </a:t>
            </a:r>
            <a:r>
              <a:rPr lang="ru-RU" dirty="0" err="1"/>
              <a:t>віршах</a:t>
            </a:r>
            <a:r>
              <a:rPr lang="ru-RU" dirty="0"/>
              <a:t>, </a:t>
            </a:r>
            <a:r>
              <a:rPr lang="ru-RU" dirty="0" err="1"/>
              <a:t>вміщених</a:t>
            </a:r>
            <a:r>
              <a:rPr lang="ru-RU" dirty="0"/>
              <a:t> в </a:t>
            </a:r>
            <a:r>
              <a:rPr lang="ru-RU" dirty="0" err="1"/>
              <a:t>добірці</a:t>
            </a:r>
            <a:r>
              <a:rPr lang="ru-RU" dirty="0"/>
              <a:t>  «Репортаж </a:t>
            </a:r>
            <a:r>
              <a:rPr lang="ru-RU" dirty="0" err="1"/>
              <a:t>із</a:t>
            </a:r>
            <a:r>
              <a:rPr lang="ru-RU" dirty="0"/>
              <a:t> «Азова»», </a:t>
            </a:r>
            <a:r>
              <a:rPr lang="ru-RU" dirty="0" err="1"/>
              <a:t>чи</a:t>
            </a:r>
            <a:r>
              <a:rPr lang="ru-RU" dirty="0"/>
              <a:t> в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своїх</a:t>
            </a:r>
            <a:r>
              <a:rPr lang="ru-RU" dirty="0"/>
              <a:t> </a:t>
            </a:r>
            <a:r>
              <a:rPr lang="ru-RU" dirty="0" err="1"/>
              <a:t>творах</a:t>
            </a:r>
            <a:r>
              <a:rPr lang="ru-RU" dirty="0"/>
              <a:t> </a:t>
            </a:r>
            <a:r>
              <a:rPr lang="ru-RU" dirty="0" err="1"/>
              <a:t>більших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менших</a:t>
            </a:r>
            <a:r>
              <a:rPr lang="ru-RU" dirty="0"/>
              <a:t> за </a:t>
            </a:r>
            <a:r>
              <a:rPr lang="ru-RU" dirty="0" err="1"/>
              <a:t>обсягом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9150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34"/>
    </mc:Choice>
    <mc:Fallback xmlns="">
      <p:transition spd="slow" advTm="10134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46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859340"/>
            <a:ext cx="8352928" cy="5837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150000"/>
              </a:lnSpc>
              <a:spcAft>
                <a:spcPts val="800"/>
              </a:spcAft>
              <a:buFont typeface="Times New Roman"/>
              <a:buChar char="-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Справді, поезія – це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спосіб існування, </a:t>
            </a:r>
            <a:r>
              <a:rPr lang="uk-UA" sz="2400" dirty="0" smtClean="0">
                <a:latin typeface="Times New Roman"/>
                <a:ea typeface="Calibri"/>
                <a:cs typeface="Times New Roman"/>
              </a:rPr>
              <a:t>самовираження 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і самовдосконалення.</a:t>
            </a:r>
            <a:endParaRPr lang="ru-RU" sz="2400" dirty="0">
              <a:ea typeface="Times New Roman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400" dirty="0" smtClean="0">
                <a:latin typeface="Times New Roman"/>
                <a:ea typeface="Calibri"/>
                <a:cs typeface="Times New Roman"/>
              </a:rPr>
              <a:t>Вивчати 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твори письменників </a:t>
            </a:r>
            <a:r>
              <a:rPr lang="uk-UA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–</a:t>
            </a:r>
            <a:r>
              <a:rPr lang="uk-UA" sz="2400" dirty="0" smtClean="0">
                <a:latin typeface="Times New Roman"/>
                <a:ea typeface="Calibri"/>
                <a:cs typeface="Times New Roman"/>
              </a:rPr>
              <a:t> земляків 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корисно і цікаво, бо вони приваблюють і різноманітністю тематики, і стилем, і художніми манерами, і широким жанровим діапазоном.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Вони  </a:t>
            </a:r>
            <a:r>
              <a:rPr lang="ru-RU" sz="2400" dirty="0" err="1" smtClean="0">
                <a:latin typeface="Times New Roman"/>
                <a:ea typeface="Calibri"/>
                <a:cs typeface="Times New Roman"/>
              </a:rPr>
              <a:t>дають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 нам 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змогу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 smtClean="0">
                <a:latin typeface="Times New Roman"/>
                <a:ea typeface="Calibri"/>
                <a:cs typeface="Times New Roman"/>
              </a:rPr>
              <a:t>краще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і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повніше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дізнатися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про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історичне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минуле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нашого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краю та </a:t>
            </a:r>
            <a:r>
              <a:rPr lang="ru-RU" sz="2400" dirty="0" err="1" smtClean="0">
                <a:latin typeface="Times New Roman"/>
                <a:ea typeface="Calibri"/>
                <a:cs typeface="Times New Roman"/>
              </a:rPr>
              <a:t>події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 smtClean="0">
                <a:latin typeface="Times New Roman"/>
                <a:ea typeface="Calibri"/>
                <a:cs typeface="Times New Roman"/>
              </a:rPr>
              <a:t>сьогодення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,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про наших </a:t>
            </a:r>
            <a:r>
              <a:rPr lang="ru-RU" sz="2400" dirty="0" err="1" smtClean="0">
                <a:latin typeface="Times New Roman"/>
                <a:ea typeface="Calibri"/>
                <a:cs typeface="Times New Roman"/>
              </a:rPr>
              <a:t>предків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 та 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про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видатних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людей краю,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ближче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відчути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красу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рідної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природи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4030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17"/>
    </mc:Choice>
    <mc:Fallback xmlns="">
      <p:transition spd="slow" advTm="11517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46"/>
            <a:ext cx="9144000" cy="6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1859340"/>
            <a:ext cx="7848872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Домашнє завдання</a:t>
            </a:r>
          </a:p>
          <a:p>
            <a:pPr algn="ctr"/>
            <a:endParaRPr lang="uk-UA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lnSpc>
                <a:spcPct val="150000"/>
              </a:lnSpc>
              <a:buFont typeface="Symbol"/>
              <a:buChar char=""/>
            </a:pPr>
            <a:r>
              <a:rPr lang="uk-UA" sz="2400" i="1" dirty="0">
                <a:solidFill>
                  <a:srgbClr val="000000"/>
                </a:solidFill>
                <a:latin typeface="Times New Roman"/>
                <a:ea typeface="Calibri"/>
              </a:rPr>
              <a:t>Написати листа </a:t>
            </a:r>
            <a:r>
              <a:rPr lang="uk-UA" sz="2400" i="1" dirty="0" smtClean="0">
                <a:solidFill>
                  <a:srgbClr val="000000"/>
                </a:solidFill>
                <a:latin typeface="Times New Roman"/>
                <a:ea typeface="Calibri"/>
              </a:rPr>
              <a:t>Леоніду Томі.</a:t>
            </a:r>
            <a:endParaRPr lang="ru-RU" sz="2400" dirty="0"/>
          </a:p>
          <a:p>
            <a:pPr marL="342900" lvl="0" indent="-342900">
              <a:lnSpc>
                <a:spcPct val="150000"/>
              </a:lnSpc>
              <a:buFont typeface="Symbol"/>
              <a:buChar char=""/>
            </a:pPr>
            <a:r>
              <a:rPr lang="uk-UA" sz="2400" i="1" dirty="0" smtClean="0">
                <a:solidFill>
                  <a:srgbClr val="000000"/>
                </a:solidFill>
                <a:latin typeface="Times New Roman"/>
                <a:ea typeface="Calibri"/>
              </a:rPr>
              <a:t>Скласти </a:t>
            </a:r>
            <a:r>
              <a:rPr lang="uk-UA" sz="2400" i="1" dirty="0" err="1" smtClean="0">
                <a:solidFill>
                  <a:srgbClr val="000000"/>
                </a:solidFill>
                <a:latin typeface="Times New Roman"/>
                <a:ea typeface="Calibri"/>
              </a:rPr>
              <a:t>сенкан</a:t>
            </a:r>
            <a:r>
              <a:rPr lang="uk-UA" sz="2400" i="1" dirty="0" smtClean="0">
                <a:solidFill>
                  <a:srgbClr val="000000"/>
                </a:solidFill>
                <a:latin typeface="Times New Roman"/>
                <a:ea typeface="Calibri"/>
              </a:rPr>
              <a:t> на тему «Батьківщина».</a:t>
            </a:r>
            <a:endParaRPr lang="ru-RU" sz="2400" dirty="0"/>
          </a:p>
          <a:p>
            <a:pPr marL="342900" lvl="0" indent="-342900">
              <a:lnSpc>
                <a:spcPct val="150000"/>
              </a:lnSpc>
              <a:buFont typeface="Symbol"/>
              <a:buChar char=""/>
            </a:pPr>
            <a:r>
              <a:rPr lang="uk-UA" sz="2400" i="1" dirty="0">
                <a:solidFill>
                  <a:srgbClr val="000000"/>
                </a:solidFill>
                <a:latin typeface="Times New Roman"/>
                <a:ea typeface="Calibri"/>
              </a:rPr>
              <a:t>Рекомендувати поезії для читання ровесникам, створивши </a:t>
            </a:r>
            <a:r>
              <a:rPr lang="uk-UA" sz="2400" i="1" dirty="0" err="1">
                <a:solidFill>
                  <a:srgbClr val="000000"/>
                </a:solidFill>
                <a:latin typeface="Times New Roman"/>
                <a:ea typeface="Calibri"/>
              </a:rPr>
              <a:t>плейкаст</a:t>
            </a:r>
            <a:r>
              <a:rPr lang="uk-UA" sz="2400" i="1" dirty="0">
                <a:solidFill>
                  <a:srgbClr val="000000"/>
                </a:solidFill>
                <a:latin typeface="Times New Roman"/>
                <a:ea typeface="Calibri"/>
              </a:rPr>
              <a:t>.</a:t>
            </a:r>
            <a:endParaRPr lang="ru-RU" sz="2400" dirty="0"/>
          </a:p>
          <a:p>
            <a:pPr algn="ctr"/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16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08"/>
    </mc:Choice>
    <mc:Fallback xmlns="">
      <p:transition spd="slow" advTm="17508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795</Words>
  <Application>Microsoft Office PowerPoint</Application>
  <PresentationFormat>Экран (4:3)</PresentationFormat>
  <Paragraphs>93</Paragraphs>
  <Slides>15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Родина Ирина</cp:lastModifiedBy>
  <cp:revision>39</cp:revision>
  <dcterms:created xsi:type="dcterms:W3CDTF">2023-05-15T09:06:01Z</dcterms:created>
  <dcterms:modified xsi:type="dcterms:W3CDTF">2024-01-11T11:25:53Z</dcterms:modified>
</cp:coreProperties>
</file>