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1258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2917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583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0446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8493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296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3775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01321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7596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8222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4795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0911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8FEB4-E9B9-4424-9644-8F0662A4C719}" type="datetimeFigureOut">
              <a:rPr lang="uk-UA" smtClean="0"/>
              <a:t>23.12.2023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C8B6E-8495-4B27-B339-8B94CCA4257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9605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1459878"/>
            <a:ext cx="6768752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Поема «Сон»</a:t>
            </a:r>
          </a:p>
          <a:p>
            <a:pPr algn="ctr"/>
            <a:r>
              <a:rPr lang="uk-UA" sz="4000" b="1" i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(«У всякого своя доля…») </a:t>
            </a:r>
          </a:p>
          <a:p>
            <a:pPr algn="ctr"/>
            <a:r>
              <a:rPr lang="uk-UA" sz="4000" b="1" i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Т. Шевченка</a:t>
            </a:r>
          </a:p>
          <a:p>
            <a:pPr algn="ctr"/>
            <a:endParaRPr lang="uk-UA" sz="4000" b="1" i="1" dirty="0">
              <a:latin typeface="Times New Roman"/>
              <a:ea typeface="Calibri"/>
            </a:endParaRPr>
          </a:p>
          <a:p>
            <a:pPr algn="ctr"/>
            <a:endParaRPr lang="uk-UA" sz="4000" b="1" i="1" dirty="0" smtClean="0">
              <a:latin typeface="Times New Roman"/>
              <a:ea typeface="Calibri"/>
            </a:endParaRPr>
          </a:p>
          <a:p>
            <a:pPr algn="ctr"/>
            <a:r>
              <a:rPr lang="uk-UA" dirty="0" smtClean="0">
                <a:latin typeface="Times New Roman"/>
                <a:ea typeface="Calibri"/>
              </a:rPr>
              <a:t>Кондратюк Людмила Олександрівна</a:t>
            </a:r>
          </a:p>
          <a:p>
            <a:pPr algn="ctr"/>
            <a:r>
              <a:rPr lang="uk-UA" dirty="0">
                <a:latin typeface="Times New Roman"/>
                <a:ea typeface="Calibri"/>
              </a:rPr>
              <a:t>в</a:t>
            </a:r>
            <a:r>
              <a:rPr lang="uk-UA" dirty="0" smtClean="0">
                <a:latin typeface="Times New Roman"/>
                <a:ea typeface="Calibri"/>
              </a:rPr>
              <a:t>читель української мови та літератури</a:t>
            </a:r>
          </a:p>
          <a:p>
            <a:pPr algn="ctr"/>
            <a:r>
              <a:rPr lang="uk-UA" dirty="0">
                <a:latin typeface="Times New Roman"/>
                <a:ea typeface="Calibri"/>
              </a:rPr>
              <a:t>в</a:t>
            </a:r>
            <a:r>
              <a:rPr lang="uk-UA" dirty="0" smtClean="0">
                <a:latin typeface="Times New Roman"/>
                <a:ea typeface="Calibri"/>
              </a:rPr>
              <a:t>ечірньої (змінної) школи № 20 м. Києва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5772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35896" y="836712"/>
            <a:ext cx="48965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600" b="1" dirty="0" smtClean="0">
                <a:solidFill>
                  <a:srgbClr val="FFFF00"/>
                </a:solidFill>
                <a:effectLst/>
                <a:latin typeface="Times New Roman"/>
                <a:ea typeface="Calibri"/>
                <a:cs typeface="Times New Roman"/>
              </a:rPr>
              <a:t>Епіграф:</a:t>
            </a:r>
            <a:r>
              <a:rPr lang="uk-UA" sz="3600" dirty="0" smtClean="0">
                <a:solidFill>
                  <a:srgbClr val="FFFF00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endParaRPr lang="uk-UA" sz="3600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600" dirty="0" smtClean="0">
                <a:effectLst/>
                <a:latin typeface="Times New Roman"/>
                <a:ea typeface="Calibri"/>
                <a:cs typeface="Times New Roman"/>
              </a:rPr>
              <a:t>   </a:t>
            </a: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Чи довго ще на цім світі                                                                     Катам панувати?</a:t>
            </a:r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3600" dirty="0" smtClean="0">
                <a:effectLst/>
                <a:latin typeface="Times New Roman"/>
                <a:ea typeface="Calibri"/>
                <a:cs typeface="Times New Roman"/>
              </a:rPr>
              <a:t>                                                   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Т. Шевченко</a:t>
            </a:r>
            <a:endParaRPr lang="ru-RU" sz="3600" dirty="0">
              <a:solidFill>
                <a:schemeClr val="accent2">
                  <a:lumMod val="50000"/>
                </a:schemeClr>
              </a:solidFill>
              <a:ea typeface="Calibri"/>
              <a:cs typeface="Times New Roman"/>
            </a:endParaRPr>
          </a:p>
        </p:txBody>
      </p:sp>
      <p:pic>
        <p:nvPicPr>
          <p:cNvPr id="2054" name="Picture 6" descr="Тарас Григорович Шевченко (вікторина) | Тест з української літератури – «На  Урок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374441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64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332655"/>
            <a:ext cx="842493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uk-UA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uk-UA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uk-UA" dirty="0"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        </a:t>
            </a: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Довгі 14 років Шевченко не був в Україні, а в 1843 році йому випала нагода відвідати рідні місця. Побачене вжахнуло поета. «Скрізь був і скрізь плакав», — писав він українському письменникові Кухарчуку. Скрізь, де був, Шевченко побачив справжнє пекло: страшні злидні, каторжну працю, безправ’я селян, зруйновані святині; панство, яке зовсім не переймалося проблемами народу.</a:t>
            </a:r>
            <a:endParaRPr lang="ru-RU" sz="2000" b="1" i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   Повернувшись із подорожі Україною, Кобзар пише поему «Сон», у якій змальовує тяжке життя покріпачених селян, жахіття Сибіру, який став місцем заслання засуджених, сваволю поміщиків та уряду на чолі з Миколою І. Автор твору повстав сам проти найсильніших світу цього, піддав гострій критиці всю систему самодержавного-кріпосницького ладу в особі царя та їх придворних і завершив картину народного горя  запитанням6 «Чи довго ще на сім світі катам панувати?». Твір у певному розумінні узагальнений, який би розкрив людям очі на сутність тогочасної суспільної політичної системи.</a:t>
            </a:r>
            <a:endParaRPr lang="ru-RU" sz="2000" b="1" i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7550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-218152"/>
            <a:ext cx="849694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uk-UA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uk-UA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uk-UA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uk-UA" dirty="0"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uk-UA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Щоб мати змогу описати порядки в усій імперії, Шевченко обирає форму сну, адже саме у сні людина може долати будь-які відстані, зримо бачити приховане і, в принципі, вона може не відповідати за реакцію від побаченого. Та ще до того ж ліричний герой говорить, що дивний сон побачив, коли заснув напідпитку, бо перед тим був на бенкеті.</a:t>
            </a:r>
            <a:endParaRPr lang="ru-RU" b="1" i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  Починається поема сатиричним вступом, що сповнений роздумами про суспільство, у якому діють вовчі закони, де панує здирство, загарбництво, лицемірство, «а братія мовчить собі, витріщивши очі». Поет нагадує, що всі люди — «і царята, і старчата — Адамові діти». Він сам зізнається, що гуляє, бенкетує в неділю і в будень, але на можливі закиди різко відказує: «Я свою п’ю, а не кров </a:t>
            </a:r>
            <a:r>
              <a:rPr lang="uk-UA" b="1" i="1" dirty="0" err="1" smtClean="0">
                <a:effectLst/>
                <a:latin typeface="Times New Roman"/>
                <a:ea typeface="Calibri"/>
                <a:cs typeface="Times New Roman"/>
              </a:rPr>
              <a:t>людськую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». У сні ліричний герой перелітає на Україну.</a:t>
            </a:r>
            <a:endParaRPr lang="ru-RU" b="1" i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err="1" smtClean="0">
                <a:effectLst/>
                <a:latin typeface="Times New Roman"/>
                <a:ea typeface="Calibri"/>
                <a:cs typeface="Times New Roman"/>
              </a:rPr>
              <a:t>Летим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. Дивлюся, аж світає.</a:t>
            </a:r>
            <a:endParaRPr lang="ru-RU" b="1" i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Край неба палає,</a:t>
            </a:r>
            <a:endParaRPr lang="ru-RU" b="1" i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Соловейко в темнім гаї Сонце зустрічає.</a:t>
            </a:r>
            <a:endParaRPr lang="ru-RU" b="1" i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Тихесенько вітер віє.</a:t>
            </a:r>
            <a:endParaRPr lang="ru-RU" b="1" i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Степи, лани мріють.</a:t>
            </a:r>
            <a:endParaRPr lang="ru-RU" b="1" i="1" dirty="0">
              <a:ea typeface="Calibri"/>
              <a:cs typeface="Times New Roman"/>
            </a:endParaRPr>
          </a:p>
          <a:p>
            <a:pPr algn="ctr"/>
            <a:r>
              <a:rPr lang="uk-UA" b="1" i="1" dirty="0" smtClean="0">
                <a:effectLst/>
                <a:latin typeface="Times New Roman"/>
                <a:ea typeface="Calibri"/>
              </a:rPr>
              <a:t>                                           Між ярами над </a:t>
            </a:r>
            <a:r>
              <a:rPr lang="uk-UA" b="1" i="1" dirty="0" err="1" smtClean="0">
                <a:effectLst/>
                <a:latin typeface="Times New Roman"/>
                <a:ea typeface="Calibri"/>
              </a:rPr>
              <a:t>ставами</a:t>
            </a:r>
            <a:r>
              <a:rPr lang="uk-UA" b="1" i="1" dirty="0" smtClean="0">
                <a:effectLst/>
                <a:latin typeface="Times New Roman"/>
                <a:ea typeface="Calibri"/>
              </a:rPr>
              <a:t> Верби зеленіють</a:t>
            </a:r>
            <a:endParaRPr lang="uk-UA" b="1" i="1" dirty="0"/>
          </a:p>
        </p:txBody>
      </p:sp>
    </p:spTree>
    <p:extLst>
      <p:ext uri="{BB962C8B-B14F-4D97-AF65-F5344CB8AC3E}">
        <p14:creationId xmlns:p14="http://schemas.microsoft.com/office/powerpoint/2010/main" val="427813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05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764704"/>
            <a:ext cx="8208912" cy="5577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dirty="0" smtClean="0">
              <a:solidFill>
                <a:schemeClr val="accent6">
                  <a:lumMod val="50000"/>
                </a:schemeClr>
              </a:solidFill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dirty="0" smtClean="0">
              <a:solidFill>
                <a:schemeClr val="accent6">
                  <a:lumMod val="50000"/>
                </a:schemeClr>
              </a:solidFill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dirty="0">
              <a:solidFill>
                <a:schemeClr val="accent6">
                  <a:lumMod val="50000"/>
                </a:schemeClr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dirty="0" smtClean="0">
              <a:solidFill>
                <a:schemeClr val="accent6">
                  <a:lumMod val="50000"/>
                </a:schemeClr>
              </a:solidFill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dirty="0">
              <a:solidFill>
                <a:schemeClr val="accent6">
                  <a:lumMod val="50000"/>
                </a:schemeClr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dirty="0" smtClean="0">
              <a:solidFill>
                <a:schemeClr val="accent6">
                  <a:lumMod val="50000"/>
                </a:schemeClr>
              </a:solidFill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dirty="0">
              <a:solidFill>
                <a:schemeClr val="accent6">
                  <a:lumMod val="50000"/>
                </a:schemeClr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dirty="0" smtClean="0">
              <a:solidFill>
                <a:schemeClr val="accent6">
                  <a:lumMod val="50000"/>
                </a:schemeClr>
              </a:solidFill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dirty="0" smtClean="0">
              <a:solidFill>
                <a:schemeClr val="accent6">
                  <a:lumMod val="50000"/>
                </a:schemeClr>
              </a:solidFill>
              <a:effectLst/>
              <a:latin typeface="Times New Roman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764704"/>
            <a:ext cx="8280920" cy="574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Літературні терміни: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Послання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– епістолярно-публіцистичний вірш, написаний  у формі звернення до певної реально існуючої особи (іноді до багатьох осіб).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Сарказм –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їдка, викривальна, особливо дошкульна насмішка, сповнена крайньої ненависті й гнівного презирства.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Іронія –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засіб гумору, заснований на називанні супротивного,  коли про щось мовиться ніби в позитивному плані, але прихований підтекст свідчить про протилежне.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Гротеск –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сатиричний художній прийом у літературі, заснований на явному спотворенні , перебільшенні чи применшенні, зображуваного, на поєднанні різних контрастів.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Контраст –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особливо підкреслена протилежність у рисах характеру людей, предметів, явищ.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Карикатура –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сатиричний малюнок загостреного критично-викривального характеру.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5107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Сон («У всякого своя доля») - АудіоКниги Українсько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324036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67944" y="1279181"/>
            <a:ext cx="4680520" cy="429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Жанр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: сатирична поема (політична сатира).</a:t>
            </a:r>
            <a:endParaRPr lang="ru-RU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Авторський підзаголовок твору — комедія, яка вказує не стільки на його жанр, скільки на спосіб відображення дійсності в ньому. </a:t>
            </a:r>
            <a:endParaRPr lang="ru-RU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Calibri"/>
                <a:cs typeface="Times New Roman"/>
              </a:rPr>
              <a:t>Тема:</a:t>
            </a: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зображення загарбницької політики самодержавства; доля України та її дітей. </a:t>
            </a:r>
            <a:endParaRPr lang="ru-RU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Ідея: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засудження аморальності й паразитизму самодержавства, заклик до самоусвідомлення народу, пробудження його національної гідності, пристрасне заперечення національного і соціального гноблення народів. 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9701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671066"/>
            <a:ext cx="8064896" cy="5318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400" b="1" dirty="0" smtClean="0">
                <a:effectLst/>
                <a:latin typeface="Times New Roman"/>
                <a:ea typeface="Calibri"/>
                <a:cs typeface="Times New Roman"/>
              </a:rPr>
              <a:t>Композиція:</a:t>
            </a:r>
            <a:r>
              <a:rPr lang="uk-UA" sz="4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ru-RU" sz="4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Поема містить вступ, три частини й завершення.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Орієнтовно поему можна поділити на такі частини: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пролог;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покріпачена Україна;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сибірські нетрі;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самодержавний Петербург;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прийом у царських палатах;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видіння над Невою;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вранішня столиця;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другий прийом у палатах.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6212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1158122"/>
            <a:ext cx="8064896" cy="3073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Події описуються від першої особи. Прийом сну дозволяє авторові показати віддалені місцевості країни агресора, а також події з минулого.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Прийоми побудови твору: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І – прийом подорожі вві сні за совою (Україною, Сибіром, Петербургом);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ІІ – прийом контрасту (різке протиставлення рис характеру, властивостей предметів чи явищ): чарівний пейзаж і страхітливі картини злигоднів покріпаченого народу; дитина хлібороба, яка не має й шматка хліба, хоча навколо неозорі поля пшениці.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8197" name="Picture 5" descr="Матеріали до поеми «Сон» («У всякого своя доля…») Т.Г.Шевчен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33055"/>
            <a:ext cx="2664296" cy="2497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152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28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63688" y="620688"/>
            <a:ext cx="6192688" cy="2378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uk-UA" sz="2800" dirty="0" smtClean="0">
                <a:solidFill>
                  <a:srgbClr val="7030A0"/>
                </a:solidFill>
                <a:effectLst/>
                <a:latin typeface="Times New Roman"/>
                <a:ea typeface="Calibri"/>
                <a:cs typeface="Times New Roman"/>
              </a:rPr>
              <a:t>Бесіда за</a:t>
            </a:r>
            <a:r>
              <a:rPr lang="ru-RU" sz="2800" dirty="0" smtClean="0">
                <a:solidFill>
                  <a:srgbClr val="7030A0"/>
                </a:solidFill>
                <a:effectLst/>
                <a:latin typeface="Times New Roman"/>
                <a:ea typeface="Calibri"/>
                <a:cs typeface="Times New Roman"/>
              </a:rPr>
              <a:t> тестом </a:t>
            </a:r>
            <a:r>
              <a:rPr lang="uk-UA" sz="2800" dirty="0" smtClean="0">
                <a:solidFill>
                  <a:srgbClr val="7030A0"/>
                </a:solidFill>
                <a:effectLst/>
                <a:latin typeface="Times New Roman"/>
                <a:ea typeface="Calibri"/>
                <a:cs typeface="Times New Roman"/>
              </a:rPr>
              <a:t>поеми:</a:t>
            </a:r>
            <a:endParaRPr lang="ru-RU" sz="2800" dirty="0">
              <a:solidFill>
                <a:srgbClr val="7030A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solidFill>
                  <a:srgbClr val="00B050"/>
                </a:solidFill>
                <a:effectLst/>
                <a:latin typeface="Times New Roman"/>
                <a:ea typeface="Calibri"/>
                <a:cs typeface="Times New Roman"/>
              </a:rPr>
              <a:t>1.Чому на вашу думку, автор обрав саме таку назву для поеми?</a:t>
            </a:r>
            <a:endParaRPr lang="ru-RU" sz="1400" b="1" dirty="0">
              <a:solidFill>
                <a:srgbClr val="00B05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solidFill>
                  <a:srgbClr val="00B050"/>
                </a:solidFill>
                <a:effectLst/>
                <a:latin typeface="Times New Roman"/>
                <a:ea typeface="Calibri"/>
                <a:cs typeface="Times New Roman"/>
              </a:rPr>
              <a:t>2. Яких історичних осіб згадує Т.Шевченко в поемі?</a:t>
            </a:r>
            <a:endParaRPr lang="ru-RU" sz="1400" b="1" dirty="0">
              <a:solidFill>
                <a:srgbClr val="00B05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solidFill>
                  <a:srgbClr val="00B050"/>
                </a:solidFill>
                <a:effectLst/>
                <a:latin typeface="Times New Roman"/>
                <a:ea typeface="Calibri"/>
                <a:cs typeface="Times New Roman"/>
              </a:rPr>
              <a:t>3. Чому автор обирає виклад думок від першої особи?</a:t>
            </a:r>
            <a:endParaRPr lang="ru-RU" sz="1400" b="1" dirty="0">
              <a:solidFill>
                <a:srgbClr val="00B05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solidFill>
                  <a:srgbClr val="00B050"/>
                </a:solidFill>
                <a:effectLst/>
                <a:latin typeface="Times New Roman"/>
                <a:ea typeface="Calibri"/>
                <a:cs typeface="Times New Roman"/>
              </a:rPr>
              <a:t>4. Що висміює письменник на прикладі чиновників?</a:t>
            </a:r>
            <a:endParaRPr lang="ru-RU" sz="1400" b="1" dirty="0">
              <a:solidFill>
                <a:srgbClr val="00B05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solidFill>
                  <a:srgbClr val="00B050"/>
                </a:solidFill>
                <a:effectLst/>
                <a:latin typeface="Times New Roman"/>
                <a:ea typeface="Calibri"/>
                <a:cs typeface="Times New Roman"/>
              </a:rPr>
              <a:t>5. Як автор ставиться до України?</a:t>
            </a:r>
            <a:endParaRPr lang="ru-RU" sz="1400" b="1" dirty="0">
              <a:solidFill>
                <a:srgbClr val="00B050"/>
              </a:solidFill>
              <a:ea typeface="Calibri"/>
              <a:cs typeface="Times New Roman"/>
            </a:endParaRPr>
          </a:p>
        </p:txBody>
      </p:sp>
      <p:pic>
        <p:nvPicPr>
          <p:cNvPr id="9220" name="Picture 4" descr="Сон» («У всякого своя доля…») Тараса Шевченка в питаннях і відповідях для  ЗНО - на всі двісті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01008"/>
            <a:ext cx="4762500" cy="281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97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2821865"/>
              </p:ext>
            </p:extLst>
          </p:nvPr>
        </p:nvGraphicFramePr>
        <p:xfrm>
          <a:off x="827585" y="2276871"/>
          <a:ext cx="7488830" cy="1475900"/>
        </p:xfrm>
        <a:graphic>
          <a:graphicData uri="http://schemas.openxmlformats.org/drawingml/2006/table">
            <a:tbl>
              <a:tblPr firstRow="1" firstCol="1" bandRow="1"/>
              <a:tblGrid>
                <a:gridCol w="1497283"/>
                <a:gridCol w="1497283"/>
                <a:gridCol w="1498088"/>
                <a:gridCol w="1498088"/>
                <a:gridCol w="1498088"/>
              </a:tblGrid>
              <a:tr h="5760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Експозиція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Зав’язка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Розвиток дії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Кульмінація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Розв’язка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98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31641" y="1161953"/>
            <a:ext cx="597666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36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Робота з таблицею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79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997839"/>
            <a:ext cx="8064896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4000" b="1" dirty="0" smtClean="0">
                <a:effectLst/>
                <a:latin typeface="Times New Roman"/>
                <a:ea typeface="Calibri"/>
                <a:cs typeface="Times New Roman"/>
              </a:rPr>
              <a:t>Проблематика поеми:</a:t>
            </a:r>
            <a:endParaRPr lang="ru-RU" sz="40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Times New Roman"/>
              <a:buChar char="-"/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неймовірні страждання трудящих і «райське життя» панів;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Times New Roman"/>
              <a:buChar char="-"/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свавілля та моральне виродження панівних класів;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Times New Roman"/>
              <a:buChar char="-"/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хабарництво чиновників;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Times New Roman"/>
              <a:buChar char="-"/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пробудження національної свідомості трудящих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0985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2828836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uk-UA" sz="4000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4000" b="1" dirty="0" smtClean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Домашнє завдання: </a:t>
            </a:r>
          </a:p>
          <a:p>
            <a:pPr algn="ctr">
              <a:spcAft>
                <a:spcPts val="0"/>
              </a:spcAft>
            </a:pPr>
            <a:r>
              <a:rPr lang="uk-UA" sz="3200" b="1" dirty="0" smtClean="0">
                <a:solidFill>
                  <a:schemeClr val="tx2">
                    <a:lumMod val="50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вивчити напам’ять уривок із поеми «Сон»; </a:t>
            </a:r>
          </a:p>
          <a:p>
            <a:pPr algn="ctr">
              <a:spcAft>
                <a:spcPts val="0"/>
              </a:spcAft>
            </a:pPr>
            <a:r>
              <a:rPr lang="uk-UA" sz="3200" b="1" dirty="0" smtClean="0">
                <a:solidFill>
                  <a:schemeClr val="tx2">
                    <a:lumMod val="50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намалювати карикатуру за поемою</a:t>
            </a:r>
            <a:r>
              <a:rPr lang="uk-UA" sz="32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7535366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976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738</Words>
  <Application>Microsoft Office PowerPoint</Application>
  <PresentationFormat>Экран (4:3)</PresentationFormat>
  <Paragraphs>94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5</cp:revision>
  <dcterms:created xsi:type="dcterms:W3CDTF">2023-12-23T19:31:00Z</dcterms:created>
  <dcterms:modified xsi:type="dcterms:W3CDTF">2023-12-23T20:15:58Z</dcterms:modified>
</cp:coreProperties>
</file>