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72" r:id="rId5"/>
    <p:sldId id="270" r:id="rId6"/>
    <p:sldId id="266" r:id="rId7"/>
    <p:sldId id="271" r:id="rId8"/>
    <p:sldId id="267" r:id="rId9"/>
    <p:sldId id="261" r:id="rId10"/>
    <p:sldId id="268" r:id="rId11"/>
    <p:sldId id="269" r:id="rId12"/>
    <p:sldId id="263" r:id="rId13"/>
  </p:sldIdLst>
  <p:sldSz cx="9144000" cy="5143500" type="screen16x9"/>
  <p:notesSz cx="6858000" cy="9144000"/>
  <p:embeddedFontLst>
    <p:embeddedFont>
      <p:font typeface="Raleway" charset="-52"/>
      <p:regular r:id="rId15"/>
      <p:bold r:id="rId16"/>
      <p:italic r:id="rId17"/>
      <p:boldItalic r:id="rId18"/>
    </p:embeddedFont>
    <p:embeddedFont>
      <p:font typeface="Lato" charset="0"/>
      <p:regular r:id="rId19"/>
      <p:bold r:id="rId20"/>
      <p:italic r:id="rId21"/>
      <p:boldItalic r:id="rId22"/>
    </p:embeddedFont>
    <p:embeddedFont>
      <p:font typeface="Montserrat" charset="-52"/>
      <p:regular r:id="rId23"/>
      <p:bold r:id="rId24"/>
      <p:italic r:id="rId25"/>
      <p:boldItalic r:id="rId26"/>
    </p:embeddedFont>
    <p:embeddedFont>
      <p:font typeface="Calibri" pitchFamily="34" charset="0"/>
      <p:regular r:id="rId27"/>
      <p:bold r:id="rId28"/>
      <p:italic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-870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48f10416d1932c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48f10416d1932c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440927d924fa3b8f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440927d924fa3b8f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152ce45288e721d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152ce45288e721d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440927d924fa3b8f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440927d924fa3b8f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lt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oogle Shape;18;p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Google Shape;19;p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" name="Google Shape;25;p4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Google Shape;26;p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rtl="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" name="Google Shape;33;p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Google Shape;34;p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Google Shape;36;p5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body" idx="1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rtl="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body" idx="2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rtl="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3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oogle Shape;56;p8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Google Shape;57;p8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9" name="Google Shape;59;p8"/>
          <p:cNvSpPr txBox="1">
            <a:spLocks noGrp="1"/>
          </p:cNvSpPr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0"/>
          <p:cNvSpPr txBox="1">
            <a:spLocks noGrp="1"/>
          </p:cNvSpPr>
          <p:nvPr>
            <p:ph type="body" idx="1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72" name="Google Shape;72;p10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2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treamline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 rtl="0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 rtl="0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 rtl="0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 rtl="0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 rtl="0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 rtl="0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 rtl="0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 rtl="0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 rtl="0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  <p:sldLayoutId id="2147483656" r:id="rId6"/>
    <p:sldLayoutId id="2147483658" r:id="rId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 txBox="1">
            <a:spLocks noGrp="1"/>
          </p:cNvSpPr>
          <p:nvPr>
            <p:ph type="ctrTitle"/>
          </p:nvPr>
        </p:nvSpPr>
        <p:spPr>
          <a:xfrm>
            <a:off x="2878667" y="908527"/>
            <a:ext cx="5967314" cy="166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r"/>
            <a:r>
              <a:rPr lang="uk-UA" sz="3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Там, де є життя і свобода, є місця і для нової творчості.</a:t>
            </a:r>
            <a:br>
              <a:rPr lang="uk-UA" sz="3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3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Григорій Сковорода</a:t>
            </a:r>
            <a:endParaRPr sz="3150" i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3" descr="C:\Users\Администратор\Desktop\ДО УРОКУ, 17.02.22\фон творчої роботи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2991556"/>
            <a:ext cx="3320815" cy="2151944"/>
          </a:xfrm>
          <a:prstGeom prst="rect">
            <a:avLst/>
          </a:prstGeom>
          <a:noFill/>
        </p:spPr>
      </p:pic>
      <p:pic>
        <p:nvPicPr>
          <p:cNvPr id="1028" name="Picture 4" descr="C:\Users\Администратор\Desktop\ДО УРОКУ, 17.02.22\37669_html_m44d6de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70818" y="2990388"/>
            <a:ext cx="2215342" cy="20075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3" name="Google Shape;93;p14"/>
          <p:cNvCxnSpPr/>
          <p:nvPr/>
        </p:nvCxnSpPr>
        <p:spPr>
          <a:xfrm>
            <a:off x="7948025" y="4916275"/>
            <a:ext cx="804000" cy="3600"/>
          </a:xfrm>
          <a:prstGeom prst="straightConnector1">
            <a:avLst/>
          </a:prstGeom>
          <a:noFill/>
          <a:ln w="476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5" name="Google Shape;95;p14"/>
          <p:cNvSpPr txBox="1"/>
          <p:nvPr/>
        </p:nvSpPr>
        <p:spPr>
          <a:xfrm>
            <a:off x="914400" y="2961975"/>
            <a:ext cx="30036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050" name="Picture 2" descr="C:\Users\Администратор\Desktop\362740_1574765747.jpg"/>
          <p:cNvPicPr>
            <a:picLocks noChangeAspect="1" noChangeArrowheads="1"/>
          </p:cNvPicPr>
          <p:nvPr/>
        </p:nvPicPr>
        <p:blipFill>
          <a:blip r:embed="rId3"/>
          <a:srcRect r="9191" b="8238"/>
          <a:stretch>
            <a:fillRect/>
          </a:stretch>
        </p:blipFill>
        <p:spPr bwMode="auto">
          <a:xfrm>
            <a:off x="790222" y="369887"/>
            <a:ext cx="1964267" cy="1392780"/>
          </a:xfrm>
          <a:prstGeom prst="rect">
            <a:avLst/>
          </a:prstGeom>
          <a:noFill/>
        </p:spPr>
      </p:pic>
      <p:pic>
        <p:nvPicPr>
          <p:cNvPr id="2051" name="Picture 3" descr="C:\Users\Администратор\Desktop\imag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1702" y="1750662"/>
            <a:ext cx="1982788" cy="1494008"/>
          </a:xfrm>
          <a:prstGeom prst="rect">
            <a:avLst/>
          </a:prstGeom>
          <a:noFill/>
        </p:spPr>
      </p:pic>
      <p:pic>
        <p:nvPicPr>
          <p:cNvPr id="2052" name="Picture 4" descr="C:\Users\Администратор\Desktop\2021_12_image002.png"/>
          <p:cNvPicPr>
            <a:picLocks noChangeAspect="1" noChangeArrowheads="1"/>
          </p:cNvPicPr>
          <p:nvPr/>
        </p:nvPicPr>
        <p:blipFill>
          <a:blip r:embed="rId5"/>
          <a:srcRect l="68577" t="31269" r="1590" b="38164"/>
          <a:stretch>
            <a:fillRect/>
          </a:stretch>
        </p:blipFill>
        <p:spPr bwMode="auto">
          <a:xfrm>
            <a:off x="756355" y="3228621"/>
            <a:ext cx="1986845" cy="1524001"/>
          </a:xfrm>
          <a:prstGeom prst="rect">
            <a:avLst/>
          </a:prstGeom>
          <a:noFill/>
        </p:spPr>
      </p:pic>
      <p:pic>
        <p:nvPicPr>
          <p:cNvPr id="2053" name="Picture 5" descr="C:\Users\Администратор\Desktop\2021_12_image002.png"/>
          <p:cNvPicPr>
            <a:picLocks noChangeAspect="1" noChangeArrowheads="1"/>
          </p:cNvPicPr>
          <p:nvPr/>
        </p:nvPicPr>
        <p:blipFill>
          <a:blip r:embed="rId5"/>
          <a:srcRect l="2719" t="31166" r="73468" b="38765"/>
          <a:stretch>
            <a:fillRect/>
          </a:stretch>
        </p:blipFill>
        <p:spPr bwMode="auto">
          <a:xfrm>
            <a:off x="2720621" y="3228622"/>
            <a:ext cx="2009423" cy="1546578"/>
          </a:xfrm>
          <a:prstGeom prst="rect">
            <a:avLst/>
          </a:prstGeom>
          <a:noFill/>
        </p:spPr>
      </p:pic>
      <p:pic>
        <p:nvPicPr>
          <p:cNvPr id="2054" name="Picture 6" descr="C:\Users\Администратор\Desktop\2021_12_image002.png"/>
          <p:cNvPicPr>
            <a:picLocks noChangeAspect="1" noChangeArrowheads="1"/>
          </p:cNvPicPr>
          <p:nvPr/>
        </p:nvPicPr>
        <p:blipFill>
          <a:blip r:embed="rId5"/>
          <a:srcRect l="30846" t="2853" r="36713" b="70590"/>
          <a:stretch>
            <a:fillRect/>
          </a:stretch>
        </p:blipFill>
        <p:spPr bwMode="auto">
          <a:xfrm>
            <a:off x="4730044" y="3228622"/>
            <a:ext cx="2122311" cy="1557868"/>
          </a:xfrm>
          <a:prstGeom prst="rect">
            <a:avLst/>
          </a:prstGeom>
          <a:noFill/>
        </p:spPr>
      </p:pic>
      <p:pic>
        <p:nvPicPr>
          <p:cNvPr id="2055" name="Picture 7" descr="C:\Users\Администратор\Desktop\2021_12_image002.png"/>
          <p:cNvPicPr>
            <a:picLocks noChangeAspect="1" noChangeArrowheads="1"/>
          </p:cNvPicPr>
          <p:nvPr/>
        </p:nvPicPr>
        <p:blipFill>
          <a:blip r:embed="rId5"/>
          <a:srcRect l="70362" t="1317" r="2546" b="71468"/>
          <a:stretch>
            <a:fillRect/>
          </a:stretch>
        </p:blipFill>
        <p:spPr bwMode="auto">
          <a:xfrm>
            <a:off x="4730045" y="1772356"/>
            <a:ext cx="2111022" cy="1461084"/>
          </a:xfrm>
          <a:prstGeom prst="rect">
            <a:avLst/>
          </a:prstGeom>
          <a:noFill/>
        </p:spPr>
      </p:pic>
      <p:pic>
        <p:nvPicPr>
          <p:cNvPr id="2056" name="Picture 8" descr="C:\Users\Администратор\Desktop\2021_12_image002.png"/>
          <p:cNvPicPr>
            <a:picLocks noChangeAspect="1" noChangeArrowheads="1"/>
          </p:cNvPicPr>
          <p:nvPr/>
        </p:nvPicPr>
        <p:blipFill>
          <a:blip r:embed="rId5"/>
          <a:srcRect l="33779" t="31166" r="33089" b="38985"/>
          <a:stretch>
            <a:fillRect/>
          </a:stretch>
        </p:blipFill>
        <p:spPr bwMode="auto">
          <a:xfrm>
            <a:off x="4741333" y="372533"/>
            <a:ext cx="2088445" cy="1399823"/>
          </a:xfrm>
          <a:prstGeom prst="rect">
            <a:avLst/>
          </a:prstGeom>
          <a:noFill/>
        </p:spPr>
      </p:pic>
      <p:pic>
        <p:nvPicPr>
          <p:cNvPr id="2058" name="Picture 10" descr="C:\Users\Администратор\Desktop\010.jpg"/>
          <p:cNvPicPr>
            <a:picLocks noChangeAspect="1" noChangeArrowheads="1"/>
          </p:cNvPicPr>
          <p:nvPr/>
        </p:nvPicPr>
        <p:blipFill>
          <a:blip r:embed="rId6"/>
          <a:srcRect l="58560" t="8340" r="4403" b="51276"/>
          <a:stretch>
            <a:fillRect/>
          </a:stretch>
        </p:blipFill>
        <p:spPr bwMode="auto">
          <a:xfrm>
            <a:off x="2731911" y="372534"/>
            <a:ext cx="2043290" cy="1388534"/>
          </a:xfrm>
          <a:prstGeom prst="rect">
            <a:avLst/>
          </a:prstGeom>
          <a:noFill/>
        </p:spPr>
      </p:pic>
      <p:sp>
        <p:nvSpPr>
          <p:cNvPr id="18" name="Google Shape;127;p17"/>
          <p:cNvSpPr txBox="1"/>
          <p:nvPr/>
        </p:nvSpPr>
        <p:spPr>
          <a:xfrm>
            <a:off x="3011103" y="4389263"/>
            <a:ext cx="1702800" cy="4308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Ф. Шопен</a:t>
            </a:r>
            <a:endParaRPr sz="1050" b="1" i="1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059" name="Picture 11" descr="C:\Users\Администратор\Desktop\maxresdefault.jpg"/>
          <p:cNvPicPr>
            <a:picLocks noChangeAspect="1" noChangeArrowheads="1"/>
          </p:cNvPicPr>
          <p:nvPr/>
        </p:nvPicPr>
        <p:blipFill>
          <a:blip r:embed="rId7"/>
          <a:srcRect l="10976" t="10840" r="4146"/>
          <a:stretch>
            <a:fillRect/>
          </a:stretch>
        </p:blipFill>
        <p:spPr bwMode="auto">
          <a:xfrm>
            <a:off x="2709335" y="1764115"/>
            <a:ext cx="2009421" cy="1475795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title"/>
          </p:nvPr>
        </p:nvSpPr>
        <p:spPr>
          <a:xfrm>
            <a:off x="1018811" y="1153378"/>
            <a:ext cx="6655800" cy="88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uk-UA" sz="3200" dirty="0" smtClean="0"/>
              <a:t>Тема мистецтва та його впливу </a:t>
            </a:r>
            <a:r>
              <a:rPr lang="ru-RU" sz="3200" dirty="0" smtClean="0"/>
              <a:t>на людину</a:t>
            </a:r>
            <a:r>
              <a:rPr lang="uk-UA" sz="3200" dirty="0" smtClean="0"/>
              <a:t> в новелі Ольги Кобилянської «</a:t>
            </a:r>
            <a:r>
              <a:rPr lang="ru-RU" sz="3200" dirty="0" smtClean="0"/>
              <a:t>Valse melancolique</a:t>
            </a:r>
            <a:r>
              <a:rPr lang="uk-UA" sz="3200" dirty="0" smtClean="0"/>
              <a:t>».</a:t>
            </a:r>
            <a:endParaRPr lang="ru-RU" sz="3200" dirty="0"/>
          </a:p>
        </p:txBody>
      </p:sp>
      <p:pic>
        <p:nvPicPr>
          <p:cNvPr id="3074" name="Picture 2" descr="C:\Users\Администратор\Desktop\ДО УРОКУ, 17.02.22\david-holifield-NmyoGwkl-Tg-unsplash.origin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08954" y="2567988"/>
            <a:ext cx="3541536" cy="2361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9450" y="539717"/>
            <a:ext cx="7688700" cy="5352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КОРОТКО </a:t>
            </a:r>
            <a:r>
              <a:rPr lang="uk-UA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 </a:t>
            </a:r>
            <a:r>
              <a:rPr lang="uk-UA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НОВЕЛУ</a:t>
            </a:r>
            <a:r>
              <a:rPr lang="uk-UA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en-US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Valse</a:t>
            </a:r>
            <a:r>
              <a:rPr 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melancolique»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31911" y="1128889"/>
            <a:ext cx="6163735" cy="3860800"/>
          </a:xfrm>
        </p:spPr>
        <p:txBody>
          <a:bodyPr>
            <a:normAutofit/>
          </a:bodyPr>
          <a:lstStyle/>
          <a:p>
            <a:pPr algn="just"/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Це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історія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життя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трьох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жінок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які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своїми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думками та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світовідчуттям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не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вписувалися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у формат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пересічних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жіночих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душ </a:t>
            </a:r>
            <a:r>
              <a:rPr lang="uk-UA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– це були європейські жінки нового типу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</a:p>
          <a:p>
            <a:pPr algn="just"/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Провідною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темою новели «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Valse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melancolique»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є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тема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музики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мистецтва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їхнього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впливу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на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людину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доля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талановитого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митця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</a:p>
          <a:p>
            <a:pPr algn="just"/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Наскрізним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є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мотив вальсу,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який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створює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меланхолійну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тональність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оповіді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і</a:t>
            </a:r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uk-UA" sz="16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повторюється так символічно – тричі.</a:t>
            </a:r>
          </a:p>
          <a:p>
            <a:pPr algn="just"/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Отже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перед нами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ніби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малярський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триптих —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психологічні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портрети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непересічних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споріднених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і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таких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різних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особистостей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Тобто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показані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ці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три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долі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за принципом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музичного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багатоголосся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саме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воно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й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формує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композиційно-сюжетну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канву. </a:t>
            </a:r>
          </a:p>
          <a:p>
            <a:pPr algn="just"/>
            <a:endParaRPr lang="ru-RU" sz="1050" dirty="0" smtClean="0">
              <a:latin typeface="Calibri"/>
              <a:ea typeface="Times New Roman"/>
              <a:cs typeface="Times New Roman"/>
            </a:endParaRPr>
          </a:p>
          <a:p>
            <a:pPr algn="just"/>
            <a:endParaRPr lang="ru-RU" sz="1200" dirty="0" smtClean="0">
              <a:latin typeface="Calibri"/>
              <a:ea typeface="Times New Roman"/>
              <a:cs typeface="Times New Roman"/>
            </a:endParaRPr>
          </a:p>
          <a:p>
            <a:endParaRPr lang="ru-RU" sz="1400" dirty="0"/>
          </a:p>
        </p:txBody>
      </p:sp>
      <p:pic>
        <p:nvPicPr>
          <p:cNvPr id="1026" name="Picture 2" descr="C:\Users\Администратор\Desktop\ДО УРОКУ, 17.02.22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3589" y="1354667"/>
            <a:ext cx="2362603" cy="3307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4133" y="381671"/>
            <a:ext cx="8319911" cy="5352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ПРОБЛЕМНЕ ПИТАННЯ: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>
                <a:solidFill>
                  <a:srgbClr val="00B050"/>
                </a:solidFill>
              </a:rPr>
              <a:t>“</a:t>
            </a:r>
            <a:r>
              <a:rPr lang="uk-UA" sz="2800" dirty="0" smtClean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Як Ольга Кобилянська утвердила думку, що музика, мистецтво по-особливому впливають на долю митця?</a:t>
            </a:r>
            <a:r>
              <a:rPr lang="uk-UA" dirty="0" smtClean="0">
                <a:solidFill>
                  <a:srgbClr val="00B050"/>
                </a:solidFill>
              </a:rPr>
              <a:t>”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99733" y="1614311"/>
            <a:ext cx="6589350" cy="3183467"/>
          </a:xfrm>
        </p:spPr>
        <p:txBody>
          <a:bodyPr>
            <a:normAutofit/>
          </a:bodyPr>
          <a:lstStyle/>
          <a:p>
            <a:pPr algn="just"/>
            <a:r>
              <a:rPr lang="uk-UA" sz="1800" b="1" dirty="0" smtClean="0">
                <a:solidFill>
                  <a:srgbClr val="FF0000"/>
                </a:solidFill>
              </a:rPr>
              <a:t>ЗАВДАННЯ групи 1:</a:t>
            </a:r>
            <a:r>
              <a:rPr lang="uk-UA" sz="1800" dirty="0" smtClean="0"/>
              <a:t> дослідити засоби зображення образу художниці Ганни та прослідкувати вплив мистецтва на її особистість.</a:t>
            </a:r>
            <a:endParaRPr lang="ru-RU" sz="1800" dirty="0" smtClean="0"/>
          </a:p>
          <a:p>
            <a:pPr algn="just"/>
            <a:r>
              <a:rPr lang="uk-UA" sz="1800" b="1" dirty="0" smtClean="0">
                <a:solidFill>
                  <a:srgbClr val="00B050"/>
                </a:solidFill>
              </a:rPr>
              <a:t>ЗАВДАННЯ групи 2:</a:t>
            </a:r>
            <a:r>
              <a:rPr lang="uk-UA" sz="1800" b="1" dirty="0" smtClean="0"/>
              <a:t> </a:t>
            </a:r>
            <a:r>
              <a:rPr lang="uk-UA" sz="1800" dirty="0" smtClean="0"/>
              <a:t>дослідити засоби зображення образу учительки Марти та прослідкувати вплив мистецтва на її особистість.</a:t>
            </a:r>
            <a:endParaRPr lang="ru-RU" sz="1800" dirty="0" smtClean="0"/>
          </a:p>
          <a:p>
            <a:pPr algn="just"/>
            <a:r>
              <a:rPr lang="uk-UA" sz="1800" b="1" dirty="0" smtClean="0">
                <a:solidFill>
                  <a:srgbClr val="FF0000"/>
                </a:solidFill>
              </a:rPr>
              <a:t>ЗАВДАННЯ групи 3:</a:t>
            </a:r>
            <a:r>
              <a:rPr lang="uk-UA" sz="1800" dirty="0" smtClean="0"/>
              <a:t> дослідити засоби зображення образу піаністки Софії та прослідкувати вплив мистецтва на її особистість.</a:t>
            </a:r>
            <a:endParaRPr lang="ru-RU" sz="1800" dirty="0" smtClean="0"/>
          </a:p>
          <a:p>
            <a:endParaRPr lang="ru-RU" dirty="0"/>
          </a:p>
        </p:txBody>
      </p:sp>
      <p:pic>
        <p:nvPicPr>
          <p:cNvPr id="4098" name="Picture 2" descr="C:\Users\Администратор\Desktop\_104411851_2422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7677" y="1626253"/>
            <a:ext cx="2065256" cy="32237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2266" y="415539"/>
            <a:ext cx="5779911" cy="535200"/>
          </a:xfrm>
        </p:spPr>
        <p:txBody>
          <a:bodyPr>
            <a:noAutofit/>
          </a:bodyPr>
          <a:lstStyle/>
          <a:p>
            <a:pPr algn="ctr"/>
            <a:r>
              <a:rPr lang="uk-UA" sz="4000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МАРТА</a:t>
            </a:r>
            <a:endParaRPr lang="ru-RU" sz="4000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Администратор\Desktop\751953_15747666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943" y="1613546"/>
            <a:ext cx="2894701" cy="2168232"/>
          </a:xfrm>
          <a:prstGeom prst="rect">
            <a:avLst/>
          </a:prstGeom>
          <a:noFill/>
        </p:spPr>
      </p:pic>
      <p:sp>
        <p:nvSpPr>
          <p:cNvPr id="6" name="Google Shape;115;p16"/>
          <p:cNvSpPr txBox="1">
            <a:spLocks noGrp="1"/>
          </p:cNvSpPr>
          <p:nvPr>
            <p:ph type="body" idx="1"/>
          </p:nvPr>
        </p:nvSpPr>
        <p:spPr>
          <a:xfrm>
            <a:off x="3603100" y="1099983"/>
            <a:ext cx="3836278" cy="63850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2000" b="1" dirty="0" smtClean="0">
                <a:latin typeface="Montserrat"/>
                <a:ea typeface="Montserrat"/>
                <a:cs typeface="Montserrat"/>
                <a:sym typeface="Montserrat"/>
              </a:rPr>
              <a:t>Така тендітна, спокійна та водночас допитлива...</a:t>
            </a:r>
            <a:endParaRPr sz="20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" name="Google Shape;115;p16"/>
          <p:cNvSpPr txBox="1">
            <a:spLocks/>
          </p:cNvSpPr>
          <p:nvPr/>
        </p:nvSpPr>
        <p:spPr>
          <a:xfrm>
            <a:off x="4831645" y="2347405"/>
            <a:ext cx="4312356" cy="6385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ts val="1300"/>
              <a:buFont typeface="Lato"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Утілення</a:t>
            </a:r>
            <a:r>
              <a:rPr kumimoji="0" lang="ru-RU" sz="2000" b="1" i="0" u="none" strike="noStrike" kern="0" cap="none" spc="0" normalizeH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любові, сама жіночність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...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" name="Google Shape;115;p16"/>
          <p:cNvSpPr txBox="1">
            <a:spLocks/>
          </p:cNvSpPr>
          <p:nvPr/>
        </p:nvSpPr>
        <p:spPr>
          <a:xfrm>
            <a:off x="3772434" y="3639983"/>
            <a:ext cx="3520188" cy="6385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ts val="1300"/>
              <a:buFont typeface="Lato"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…Вчилася</a:t>
            </a:r>
            <a:r>
              <a:rPr kumimoji="0" lang="ru-RU" sz="2000" b="1" i="0" u="none" strike="noStrike" kern="0" cap="none" spc="0" normalizeH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музики, язиків і різних ручних робіт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...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14;p16"/>
          <p:cNvSpPr txBox="1">
            <a:spLocks/>
          </p:cNvSpPr>
          <p:nvPr/>
        </p:nvSpPr>
        <p:spPr>
          <a:xfrm>
            <a:off x="2591398" y="415431"/>
            <a:ext cx="39612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Raleway"/>
              <a:buNone/>
              <a:tabLst/>
              <a:defRPr/>
            </a:pPr>
            <a:r>
              <a:rPr kumimoji="0" lang="ru-RU" sz="4000" b="1" i="1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Ганна</a:t>
            </a:r>
            <a:endParaRPr kumimoji="0" lang="ru-RU" sz="4400" b="1" i="1" u="none" strike="noStrike" kern="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5" name="Picture 2" descr="C:\Users\Администратор\Desktop\вм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9466" y="1512711"/>
            <a:ext cx="3416975" cy="2512482"/>
          </a:xfrm>
          <a:prstGeom prst="rect">
            <a:avLst/>
          </a:prstGeom>
          <a:noFill/>
        </p:spPr>
      </p:pic>
      <p:sp>
        <p:nvSpPr>
          <p:cNvPr id="6" name="Google Shape;115;p16"/>
          <p:cNvSpPr txBox="1">
            <a:spLocks noGrp="1"/>
          </p:cNvSpPr>
          <p:nvPr>
            <p:ph type="body" idx="1"/>
          </p:nvPr>
        </p:nvSpPr>
        <p:spPr>
          <a:xfrm>
            <a:off x="4393322" y="1145139"/>
            <a:ext cx="2696100" cy="63850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2000" b="1" dirty="0" smtClean="0">
                <a:latin typeface="Montserrat"/>
                <a:ea typeface="Montserrat"/>
                <a:cs typeface="Montserrat"/>
                <a:sym typeface="Montserrat"/>
              </a:rPr>
              <a:t>Сильна духом дівчина...</a:t>
            </a:r>
            <a:endParaRPr sz="20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" name="Google Shape;115;p16"/>
          <p:cNvSpPr txBox="1">
            <a:spLocks/>
          </p:cNvSpPr>
          <p:nvPr/>
        </p:nvSpPr>
        <p:spPr>
          <a:xfrm>
            <a:off x="6081010" y="2302251"/>
            <a:ext cx="2696100" cy="6385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ts val="1300"/>
              <a:buFont typeface="Lato"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Така собі сучасна феміністка…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" name="Google Shape;115;p16"/>
          <p:cNvSpPr txBox="1">
            <a:spLocks/>
          </p:cNvSpPr>
          <p:nvPr/>
        </p:nvSpPr>
        <p:spPr>
          <a:xfrm>
            <a:off x="4109156" y="3549672"/>
            <a:ext cx="3262488" cy="6385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ts val="1300"/>
              <a:buFont typeface="Lato"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…Працювала саме над одним  образом…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16116" y="562294"/>
            <a:ext cx="2916862" cy="535200"/>
          </a:xfrm>
        </p:spPr>
        <p:txBody>
          <a:bodyPr>
            <a:noAutofit/>
          </a:bodyPr>
          <a:lstStyle/>
          <a:p>
            <a:r>
              <a:rPr lang="uk-UA" sz="4000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СОФІЯ</a:t>
            </a:r>
            <a:endParaRPr lang="ru-RU" sz="4000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Google Shape;115;p16"/>
          <p:cNvSpPr txBox="1">
            <a:spLocks noGrp="1"/>
          </p:cNvSpPr>
          <p:nvPr>
            <p:ph type="body" idx="1"/>
          </p:nvPr>
        </p:nvSpPr>
        <p:spPr>
          <a:xfrm>
            <a:off x="3822608" y="1232206"/>
            <a:ext cx="4971436" cy="73205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2000" b="1" dirty="0" smtClean="0">
                <a:latin typeface="Montserrat"/>
                <a:ea typeface="Montserrat"/>
                <a:cs typeface="Montserrat"/>
                <a:sym typeface="Montserrat"/>
              </a:rPr>
              <a:t>Глибока й тонка натура, з високо розвиненим почуттям краси...</a:t>
            </a:r>
            <a:endParaRPr sz="20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" name="Google Shape;115;p16"/>
          <p:cNvSpPr txBox="1">
            <a:spLocks/>
          </p:cNvSpPr>
          <p:nvPr/>
        </p:nvSpPr>
        <p:spPr>
          <a:xfrm>
            <a:off x="3907273" y="2626385"/>
            <a:ext cx="4824683" cy="732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ts val="1300"/>
              <a:buFont typeface="Lato"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Така меланхолійна...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074" name="Picture 2" descr="C:\Users\Администратор\Desktop\150577_15747677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976" y="1771850"/>
            <a:ext cx="3360914" cy="2469243"/>
          </a:xfrm>
          <a:prstGeom prst="rect">
            <a:avLst/>
          </a:prstGeom>
          <a:noFill/>
        </p:spPr>
      </p:pic>
      <p:sp>
        <p:nvSpPr>
          <p:cNvPr id="8" name="Google Shape;115;p16"/>
          <p:cNvSpPr txBox="1">
            <a:spLocks/>
          </p:cNvSpPr>
          <p:nvPr/>
        </p:nvSpPr>
        <p:spPr>
          <a:xfrm>
            <a:off x="4116118" y="3636741"/>
            <a:ext cx="4824683" cy="732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lnSpc>
                <a:spcPct val="115000"/>
              </a:lnSpc>
              <a:spcAft>
                <a:spcPts val="1200"/>
              </a:spcAft>
              <a:buClr>
                <a:schemeClr val="accent1"/>
              </a:buClr>
              <a:buSzPts val="1300"/>
            </a:pPr>
            <a:r>
              <a:rPr lang="ru-RU" sz="2000" b="1" dirty="0" smtClean="0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…Потребувала спокою, що випливає з замилування до музики й гармонії…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8"/>
          <p:cNvSpPr txBox="1">
            <a:spLocks noGrp="1"/>
          </p:cNvSpPr>
          <p:nvPr>
            <p:ph type="title"/>
          </p:nvPr>
        </p:nvSpPr>
        <p:spPr>
          <a:xfrm>
            <a:off x="643466" y="384182"/>
            <a:ext cx="7236178" cy="65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ru-RU" sz="2800" dirty="0" smtClean="0">
                <a:latin typeface="Montserrat"/>
                <a:ea typeface="Montserrat"/>
                <a:cs typeface="Montserrat"/>
                <a:sym typeface="Montserrat"/>
              </a:rPr>
              <a:t>На Землі просто зараз десь ходять прототипи наших героїнь…</a:t>
            </a:r>
          </a:p>
        </p:txBody>
      </p:sp>
      <p:sp>
        <p:nvSpPr>
          <p:cNvPr id="137" name="Google Shape;137;p18"/>
          <p:cNvSpPr txBox="1"/>
          <p:nvPr/>
        </p:nvSpPr>
        <p:spPr>
          <a:xfrm>
            <a:off x="304800" y="1246466"/>
            <a:ext cx="4481689" cy="34009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87350" algn="just">
              <a:buSzPts val="2500"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      Характер схожий до Ганнусиного можна розгледіти у відомої акторки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Софі Лорен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. Спираючись на цитати та спосіб життя цієї приголомшливої леді, її можна назвати реальним прототипом «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малярки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».</a:t>
            </a:r>
          </a:p>
          <a:p>
            <a:pPr marL="457200" lvl="0" indent="-387350" algn="l" rtl="0">
              <a:spcBef>
                <a:spcPts val="0"/>
              </a:spcBef>
              <a:spcAft>
                <a:spcPts val="0"/>
              </a:spcAft>
              <a:buSzPts val="2500"/>
              <a:buFont typeface="Montserrat"/>
              <a:buChar char="●"/>
            </a:pPr>
            <a:endParaRPr sz="2500"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39" name="Google Shape;139;p18"/>
          <p:cNvCxnSpPr/>
          <p:nvPr/>
        </p:nvCxnSpPr>
        <p:spPr>
          <a:xfrm>
            <a:off x="7819571" y="649324"/>
            <a:ext cx="808200" cy="10200"/>
          </a:xfrm>
          <a:prstGeom prst="straightConnector1">
            <a:avLst/>
          </a:prstGeom>
          <a:noFill/>
          <a:ln w="3810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026" name="Picture 2" descr="C:\Users\Администратор\Desktop\Sophia-Loren.jpg"/>
          <p:cNvPicPr>
            <a:picLocks noChangeAspect="1" noChangeArrowheads="1"/>
          </p:cNvPicPr>
          <p:nvPr/>
        </p:nvPicPr>
        <p:blipFill>
          <a:blip r:embed="rId3"/>
          <a:srcRect l="6364" r="5645"/>
          <a:stretch>
            <a:fillRect/>
          </a:stretch>
        </p:blipFill>
        <p:spPr bwMode="auto">
          <a:xfrm>
            <a:off x="4933243" y="1490133"/>
            <a:ext cx="3973689" cy="24726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135;p18"/>
          <p:cNvSpPr txBox="1">
            <a:spLocks/>
          </p:cNvSpPr>
          <p:nvPr/>
        </p:nvSpPr>
        <p:spPr>
          <a:xfrm>
            <a:off x="880533" y="384182"/>
            <a:ext cx="7236178" cy="6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Raleway"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На Землі просто зараз десь ходять прототипи наших героїнь…</a:t>
            </a:r>
          </a:p>
        </p:txBody>
      </p:sp>
      <p:sp>
        <p:nvSpPr>
          <p:cNvPr id="4" name="Google Shape;137;p18"/>
          <p:cNvSpPr txBox="1"/>
          <p:nvPr/>
        </p:nvSpPr>
        <p:spPr>
          <a:xfrm>
            <a:off x="158044" y="1246467"/>
            <a:ext cx="5712178" cy="3770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indent="-387350" algn="just">
              <a:buSzPts val="2500"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    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ЙОКО ОНО… </a:t>
            </a:r>
          </a:p>
          <a:p>
            <a:pPr marL="457200" indent="-387350" algn="just">
              <a:buSzPts val="2500"/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     </a:t>
            </a:r>
            <a:r>
              <a:rPr lang="ru-RU" sz="2000" b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Ця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жінка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 має звички відомої вам уже Марти. </a:t>
            </a:r>
          </a:p>
          <a:p>
            <a:pPr marL="457200" indent="-387350" algn="just">
              <a:buSzPts val="2500"/>
            </a:pP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Японська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 авангардна художниця, співачка і діяч мистецтв. Це вдова Джона Леннона, думаю, за прізвищем нині її покійного чоловіка впізнати цю творчу особистість легше.</a:t>
            </a:r>
          </a:p>
          <a:p>
            <a:pPr marL="457200" indent="-387350" algn="just">
              <a:buSzPts val="2500"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87350" algn="l" rtl="0">
              <a:spcBef>
                <a:spcPts val="0"/>
              </a:spcBef>
              <a:spcAft>
                <a:spcPts val="0"/>
              </a:spcAft>
              <a:buSzPts val="2500"/>
              <a:buFont typeface="Montserrat"/>
              <a:buChar char="●"/>
            </a:pPr>
            <a:endParaRPr sz="25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050" name="Picture 2" descr="C:\Users\Администратор\Desktop\1348043688.jpg"/>
          <p:cNvPicPr>
            <a:picLocks noChangeAspect="1" noChangeArrowheads="1"/>
          </p:cNvPicPr>
          <p:nvPr/>
        </p:nvPicPr>
        <p:blipFill>
          <a:blip r:embed="rId2"/>
          <a:srcRect r="52818" b="11528"/>
          <a:stretch>
            <a:fillRect/>
          </a:stretch>
        </p:blipFill>
        <p:spPr bwMode="auto">
          <a:xfrm>
            <a:off x="6134100" y="1245306"/>
            <a:ext cx="2456744" cy="31460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135;p18"/>
          <p:cNvSpPr txBox="1">
            <a:spLocks/>
          </p:cNvSpPr>
          <p:nvPr/>
        </p:nvSpPr>
        <p:spPr>
          <a:xfrm>
            <a:off x="880533" y="384182"/>
            <a:ext cx="7236178" cy="6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Raleway"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На Землі просто зараз десь ходять прототипи наших героїнь…</a:t>
            </a:r>
          </a:p>
        </p:txBody>
      </p:sp>
      <p:sp>
        <p:nvSpPr>
          <p:cNvPr id="4" name="Google Shape;137;p18"/>
          <p:cNvSpPr txBox="1"/>
          <p:nvPr/>
        </p:nvSpPr>
        <p:spPr>
          <a:xfrm>
            <a:off x="158043" y="1246466"/>
            <a:ext cx="5768624" cy="3016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indent="-387350" algn="just">
              <a:buSzPts val="2500"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     Що ж до найнеоднозначнішої героїні  - Софії.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Твіггі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 – це псевдонім всесвітньо відомої моделі, якій нині вже 71 рік.. </a:t>
            </a:r>
          </a:p>
          <a:p>
            <a:pPr marL="457200" indent="-387350" algn="just">
              <a:buSzPts val="2500"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    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Леслі Лоунсон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(справжнє ім’я - Твіггі) ввела в моду дещо «анорексичну» худорлявість. Когось це врятувало, а хтось, навпаки, почав марити фігурою «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тростинки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/>
                <a:ea typeface="Montserrat"/>
                <a:cs typeface="Montserrat"/>
                <a:sym typeface="Montserrat"/>
              </a:rPr>
              <a:t>».</a:t>
            </a:r>
            <a:endParaRPr sz="25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074" name="Picture 2" descr="C:\Users\Администратор\Desktop\Screenshot_15-14.png"/>
          <p:cNvPicPr>
            <a:picLocks noChangeAspect="1" noChangeArrowheads="1"/>
          </p:cNvPicPr>
          <p:nvPr/>
        </p:nvPicPr>
        <p:blipFill>
          <a:blip r:embed="rId2"/>
          <a:srcRect l="15930"/>
          <a:stretch>
            <a:fillRect/>
          </a:stretch>
        </p:blipFill>
        <p:spPr bwMode="auto">
          <a:xfrm>
            <a:off x="5971823" y="1413324"/>
            <a:ext cx="2991555" cy="2522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0"/>
          <p:cNvSpPr txBox="1">
            <a:spLocks noGrp="1"/>
          </p:cNvSpPr>
          <p:nvPr>
            <p:ph type="title"/>
          </p:nvPr>
        </p:nvSpPr>
        <p:spPr>
          <a:xfrm>
            <a:off x="1642800" y="314450"/>
            <a:ext cx="5858400" cy="7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200" dirty="0" smtClean="0"/>
              <a:t>Домашнє завдання</a:t>
            </a:r>
            <a:endParaRPr sz="3200"/>
          </a:p>
        </p:txBody>
      </p:sp>
      <p:sp>
        <p:nvSpPr>
          <p:cNvPr id="153" name="Google Shape;153;p20"/>
          <p:cNvSpPr txBox="1"/>
          <p:nvPr/>
        </p:nvSpPr>
        <p:spPr>
          <a:xfrm>
            <a:off x="1106311" y="1203362"/>
            <a:ext cx="7507111" cy="350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just"/>
            <a:r>
              <a:rPr lang="uk-UA" sz="2400" dirty="0" smtClean="0"/>
              <a:t>1. Повторити матеріали уроку, продовжити роботу над цитатами героїнь, що розкривають тему творчості в новелі.</a:t>
            </a:r>
            <a:endParaRPr lang="ru-RU" sz="2400" dirty="0" smtClean="0"/>
          </a:p>
          <a:p>
            <a:pPr lvl="0" algn="just"/>
            <a:r>
              <a:rPr lang="uk-UA" sz="2400" dirty="0" smtClean="0"/>
              <a:t>2. Пошукова робота. «Автобіографізм                    О. Кобилянської в «музичній новелі» (робота з підручником).  </a:t>
            </a:r>
            <a:endParaRPr lang="ru-RU" sz="2400" dirty="0" smtClean="0"/>
          </a:p>
          <a:p>
            <a:pPr lvl="0" algn="just"/>
            <a:r>
              <a:rPr lang="uk-UA" sz="2400" dirty="0" smtClean="0"/>
              <a:t> 3. Скласти інтерв’ю з головною героїнею твору.</a:t>
            </a:r>
            <a:endParaRPr lang="ru-RU" sz="2400" dirty="0" smtClean="0"/>
          </a:p>
          <a:p>
            <a:pPr lvl="0" algn="just"/>
            <a:r>
              <a:rPr lang="uk-UA" sz="2400" dirty="0" smtClean="0"/>
              <a:t>4. Творче завдання. Створити сторінку щоденника героїні (за творчими групами).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677</TotalTime>
  <Words>491</Words>
  <PresentationFormat>Экран (16:9)</PresentationFormat>
  <Paragraphs>39</Paragraphs>
  <Slides>12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Raleway</vt:lpstr>
      <vt:lpstr>Lato</vt:lpstr>
      <vt:lpstr>Montserrat</vt:lpstr>
      <vt:lpstr>Times New Roman</vt:lpstr>
      <vt:lpstr>Calibri</vt:lpstr>
      <vt:lpstr>Streamline</vt:lpstr>
      <vt:lpstr>Там, де є життя і свобода, є місця і для нової творчості. Григорій Сковорода</vt:lpstr>
      <vt:lpstr>Слайд 2</vt:lpstr>
      <vt:lpstr>Тема мистецтва та його впливу на людину в новелі Ольги Кобилянської «Valse melancolique».</vt:lpstr>
      <vt:lpstr>КОРОТКО ПРО НОВЕЛУ «Valse melancolique»</vt:lpstr>
      <vt:lpstr>ПРОБЛЕМНЕ ПИТАННЯ: “Як Ольга Кобилянська утвердила думку, що музика, мистецтво по-особливому впливають на долю митця?”</vt:lpstr>
      <vt:lpstr>МАРТА</vt:lpstr>
      <vt:lpstr>Слайд 7</vt:lpstr>
      <vt:lpstr>СОФІЯ</vt:lpstr>
      <vt:lpstr>На Землі просто зараз десь ходять прототипи наших героїнь…</vt:lpstr>
      <vt:lpstr>Слайд 10</vt:lpstr>
      <vt:lpstr>Слайд 11</vt:lpstr>
      <vt:lpstr>Домашнє завдання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Вплив соціальних мереж на формування самооцінки підлітка в XXI столітті</dc:title>
  <cp:lastModifiedBy>Admin</cp:lastModifiedBy>
  <cp:revision>55</cp:revision>
  <dcterms:modified xsi:type="dcterms:W3CDTF">2022-02-22T22:13:26Z</dcterms:modified>
</cp:coreProperties>
</file>