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6" r:id="rId4"/>
    <p:sldId id="265" r:id="rId5"/>
    <p:sldId id="284" r:id="rId6"/>
    <p:sldId id="279" r:id="rId7"/>
    <p:sldId id="280" r:id="rId8"/>
    <p:sldId id="281" r:id="rId9"/>
    <p:sldId id="282" r:id="rId10"/>
    <p:sldId id="283" r:id="rId11"/>
    <p:sldId id="263" r:id="rId12"/>
    <p:sldId id="268" r:id="rId13"/>
    <p:sldId id="272" r:id="rId14"/>
    <p:sldId id="273" r:id="rId15"/>
    <p:sldId id="285" r:id="rId16"/>
    <p:sldId id="274" r:id="rId17"/>
    <p:sldId id="276" r:id="rId18"/>
    <p:sldId id="260" r:id="rId19"/>
    <p:sldId id="261" r:id="rId20"/>
    <p:sldId id="264" r:id="rId21"/>
    <p:sldId id="277" r:id="rId22"/>
    <p:sldId id="258" r:id="rId2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A71C"/>
    <a:srgbClr val="4472C4"/>
    <a:srgbClr val="292E39"/>
    <a:srgbClr val="2D343F"/>
    <a:srgbClr val="A9ACAB"/>
    <a:srgbClr val="F7ECE2"/>
    <a:srgbClr val="F3F3FA"/>
    <a:srgbClr val="E6EBF4"/>
    <a:srgbClr val="242553"/>
    <a:srgbClr val="3137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ітлий стиль 3 –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ітли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463632-6523-4A8A-BB64-6BC528304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298D252B-3CE3-4E65-9B94-224E78690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D8FF52D-5284-4BCE-86D5-8E6F34C89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368E412-C37A-4DA4-885F-7FA562D1C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9421D6B-91C9-418E-94E6-0D2E0FBE6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29014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325E5B-9C8C-4304-A98B-CA5D05836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AB8F0A5-3FFF-4897-958E-15FF99E7B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E93B857-28A3-48E8-81CF-D112C5116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94B92D9-6856-40EB-8A06-98175E335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6631113-04E4-4C22-9D62-3342967AD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21530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85AA7C-1152-463E-9318-882A153C3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00B8234-1902-45DF-92F6-62839C831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71E2C84-6F08-4603-B7C0-2B607D6A0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89D4EE0-DC6B-4219-B5B9-A0BA3C77A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9267F7-5AAD-4E3D-B8F7-BF78A2C55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7709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CD8C7D-D20F-4CCF-9C26-86C8DD78C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E34951C-106E-48A2-9330-5F68653006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6379B-1583-48BA-A834-B7ECA6980F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AEFB382-CE77-4E58-B5A3-4FD1643F0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E49E0ED-F640-4189-AD90-A5DB6EE49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F9AB456-A5A5-4D5C-818E-2A9C7F4CB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9823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9FCB41-90BE-4D6F-AB06-D672C7BCB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18C0412-721C-4C9A-B943-D645211C7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1325D75-DA21-4381-B0DF-A9CBD8261C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75B30878-9C86-45C0-8213-EAC900705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D907503-AB9E-476A-9C98-35CBDAB631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F737386C-E16D-4CAE-A5CD-BAD436E2A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F4F3E35-806B-4B9B-90C9-138E5B716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32E1028-BC47-477E-897B-035CFA744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32083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2C6D71-4C7D-471A-8782-2BC2097E5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DBE2635-6D5E-461B-BC7F-9E3C38E9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7FFEB68-A69C-4153-B09B-2015E6CB3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77B4E8B-8C49-434B-827A-00254F09F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9776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E06AD29C-2AD1-450A-AB85-38F0B5AFA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1DAB8C98-9B36-4BC7-B79B-90C4C61C0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DBD452AC-FC35-463E-8826-1931703BC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76304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627DF0-0553-40C6-A259-F4E7AB43D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00264DA-0E60-4B04-8D7A-4DAE26FB97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10D4053-E741-4C82-B3AC-111E8FF02D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4A587CE-E5AD-42E9-B404-8BBAC2162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57D2DB5-9C09-4892-A670-E719A2880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E2B5EF9-C3F8-4BFE-AA24-32253766E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57161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E95001-6AF8-4C18-88A1-4946825E6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7109142-11E6-4304-AB6B-86FDC163CF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E8C1BAB-3649-45E5-9238-3B11D9F882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E2AE96F-8DFD-4355-99D8-42AADEF75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860DA8-2F1A-4B44-8FEE-1211DCE4B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5CAC319-9EFD-4356-8EE4-4BBB9AA75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59304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764FF1-9B8B-4A9F-B253-806598BFC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8D19648-C246-44C1-93BC-55E309481C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6883650-D531-46ED-A156-7BF39CD46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DC62546-31D5-4C9F-879C-4C81BB220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4FA41C7-589D-4A1E-A501-76387A291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10256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76F646C-32E3-42E5-858B-A0B8A43B15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C26A00B-5CE0-4FCF-AD7B-DDE35AB79A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D25A087-16E2-447B-8A58-3DBD938C0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31E3A5C-B99F-48B4-9F78-59F006841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ACBEA02-28BE-4505-A1B3-A0B061FB0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8290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0D4F06A8-6C7B-4463-8D64-02F46A9EE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028422D-DC2F-4F77-8BA4-64082417D2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1958CDB-80F4-455F-8B8F-F8D2423F32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967D3-7B48-404E-A902-F35A8410A07F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2FBB06A-BD28-4E76-8BC6-E677F67579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6598791-7361-4E54-8DA3-B5A4A1F7E4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C9DBA-8A09-4245-85C9-992CF317395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557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1%D0%BB%D0%B8%D0%B7%D1%8C%D0%BA%D0%B8%D0%B9_%D0%A1%D1%85%D1%96%D0%B4" TargetMode="External"/><Relationship Id="rId3" Type="http://schemas.openxmlformats.org/officeDocument/2006/relationships/image" Target="../media/image14.jpeg"/><Relationship Id="rId7" Type="http://schemas.openxmlformats.org/officeDocument/2006/relationships/hyperlink" Target="https://uk.wikipedia.org/wiki/%D0%84%D0%B2%D1%80%D0%BE%D0%BF%D0%B0" TargetMode="External"/><Relationship Id="rId12" Type="http://schemas.openxmlformats.org/officeDocument/2006/relationships/hyperlink" Target="https://uk.wikipedia.org/wiki/%D0%9B%D0%B0%D1%82%D0%B8%D0%BD%D1%81%D1%8C%D0%BA%D0%B0_%D0%90%D0%BC%D0%B5%D1%80%D0%B8%D0%BA%D0%B0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k.wikipedia.org/wiki/%D0%95%D1%82%D0%BD%D1%96%D1%87%D0%BD%D0%B0_%D1%81%D0%BF%D1%96%D0%BB%D1%8C%D0%BD%D1%96%D1%81%D1%82%D1%8C" TargetMode="External"/><Relationship Id="rId11" Type="http://schemas.openxmlformats.org/officeDocument/2006/relationships/hyperlink" Target="https://uk.wikipedia.org/wiki/%D0%90%D0%BC%D0%B5%D1%80%D0%B8%D0%BA%D0%B0" TargetMode="External"/><Relationship Id="rId5" Type="http://schemas.openxmlformats.org/officeDocument/2006/relationships/hyperlink" Target="https://uk.wikipedia.org/wiki/%D0%86%D0%BD%D0%B4%D0%BE%D0%B0%D1%80%D1%96%D0%B9%D1%81%D1%8C%D0%BA%D1%96_%D0%BD%D0%B0%D1%80%D0%BE%D0%B4%D0%B8" TargetMode="External"/><Relationship Id="rId10" Type="http://schemas.openxmlformats.org/officeDocument/2006/relationships/hyperlink" Target="https://uk.wikipedia.org/wiki/%D0%90%D1%84%D1%80%D0%B8%D0%BA%D0%B0" TargetMode="External"/><Relationship Id="rId4" Type="http://schemas.openxmlformats.org/officeDocument/2006/relationships/hyperlink" Target="https://uk.wikipedia.org/wiki/%D0%9D%D0%B0%D1%80%D0%BE%D0%B4" TargetMode="External"/><Relationship Id="rId9" Type="http://schemas.openxmlformats.org/officeDocument/2006/relationships/hyperlink" Target="https://uk.wikipedia.org/wiki/%D0%A1%D0%B5%D1%80%D0%B5%D0%B4%D0%BD%D1%96%D0%B9_%D0%A1%D1%85%D1%96%D0%B4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A%D0%BE%D1%80%D0%BE%D0%B2%D0%B0" TargetMode="External"/><Relationship Id="rId3" Type="http://schemas.openxmlformats.org/officeDocument/2006/relationships/hyperlink" Target="https://uk.wikipedia.org/wiki/%D0%9B%D0%B0%D1%82%D0%B8%D0%BD%D1%81%D1%8C%D0%BA%D0%B0_%D0%BC%D0%BE%D0%B2%D0%B0" TargetMode="External"/><Relationship Id="rId7" Type="http://schemas.openxmlformats.org/officeDocument/2006/relationships/hyperlink" Target="https://uk.wikipedia.org/wiki/Bos" TargetMode="External"/><Relationship Id="rId12" Type="http://schemas.openxmlformats.org/officeDocument/2006/relationships/hyperlink" Target="https://uk.wikipedia.org/wiki/%D0%90%D1%84%D1%80%D0%B8%D0%BA%D0%B0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k.wikipedia.org/wiki/%D0%91%D0%B8%D0%BA_(%D1%80%D1%96%D0%B4)" TargetMode="External"/><Relationship Id="rId11" Type="http://schemas.openxmlformats.org/officeDocument/2006/relationships/hyperlink" Target="https://uk.wikipedia.org/wiki/%D0%90%D0%B7%D1%96%D1%8F" TargetMode="External"/><Relationship Id="rId5" Type="http://schemas.openxmlformats.org/officeDocument/2006/relationships/hyperlink" Target="https://uk.wikipedia.org/wiki/%D0%92%D0%B8%D0%B4" TargetMode="External"/><Relationship Id="rId10" Type="http://schemas.openxmlformats.org/officeDocument/2006/relationships/hyperlink" Target="https://uk.wikipedia.org/wiki/%D0%84%D0%B2%D1%80%D0%BE%D0%BF%D0%B0" TargetMode="External"/><Relationship Id="rId4" Type="http://schemas.openxmlformats.org/officeDocument/2006/relationships/hyperlink" Target="https://uk.wikipedia.org/wiki/%D0%90%D0%BD%D0%B3%D0%BB%D1%96%D0%B9%D1%81%D1%8C%D0%BA%D0%B0_%D0%BC%D0%BE%D0%B2%D0%B0" TargetMode="External"/><Relationship Id="rId9" Type="http://schemas.openxmlformats.org/officeDocument/2006/relationships/hyperlink" Target="https://uk.wikipedia.org/wiki/%D0%92%D0%B5%D0%BB%D0%B8%D0%BA%D0%B0_%D1%80%D0%BE%D0%B3%D0%B0%D1%82%D0%B0_%D1%85%D1%83%D0%B4%D0%BE%D0%B1%D0%B0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k.wikipedia.org/wiki/%D0%93%D0%B8%D1%80%D0%BB%D0%BE_%D1%80%D1%96%D1%87%D0%BA%D0%B8" TargetMode="External"/><Relationship Id="rId4" Type="http://schemas.openxmlformats.org/officeDocument/2006/relationships/hyperlink" Target="https://uk.wikipedia.org/wiki/%D0%A0%D1%96%D1%87%D0%BA%D0%B0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Плавни - Национальный заповедник &quot;Хортица&quot;">
            <a:extLst>
              <a:ext uri="{FF2B5EF4-FFF2-40B4-BE49-F238E27FC236}">
                <a16:creationId xmlns:a16="http://schemas.microsoft.com/office/drawing/2014/main" id="{41390DB1-8308-4D03-8280-0EB696A787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0" r="2565" b="2990"/>
          <a:stretch/>
        </p:blipFill>
        <p:spPr bwMode="auto">
          <a:xfrm>
            <a:off x="2406760" y="0"/>
            <a:ext cx="9880490" cy="699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CE769B-6B25-45E4-B0D5-B1272A42A1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9600" y="1995331"/>
            <a:ext cx="7772397" cy="3042284"/>
          </a:xfrm>
          <a:ln>
            <a:noFill/>
          </a:ln>
        </p:spPr>
        <p:txBody>
          <a:bodyPr>
            <a:normAutofit/>
          </a:bodyPr>
          <a:lstStyle/>
          <a:p>
            <a:pPr algn="r"/>
            <a:r>
              <a:rPr lang="ru-RU" sz="4000" b="1" spc="50" dirty="0">
                <a:ln w="9525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М. КОЦЮБИНСЬКИЙ «ДОРОГОЮ ЦІНОЮ». ЧАС І ВІЧНІСТЬ У ПОВІСТІ, СИМВОЛІЧНІ ОБРАЗИ</a:t>
            </a:r>
            <a:endParaRPr lang="uk-UA" sz="4000" b="1" spc="50" dirty="0">
              <a:ln w="9525" cmpd="sng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5CDAAAF-1FBE-4546-AAA6-F2CA628E0F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6199" y="5190016"/>
            <a:ext cx="8305799" cy="1374298"/>
          </a:xfrm>
        </p:spPr>
        <p:txBody>
          <a:bodyPr>
            <a:normAutofit/>
          </a:bodyPr>
          <a:lstStyle/>
          <a:p>
            <a:pPr algn="r"/>
            <a:r>
              <a:rPr lang="uk-UA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Презентацію підготувала </a:t>
            </a:r>
            <a:r>
              <a:rPr lang="ru-RU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учитель </a:t>
            </a:r>
          </a:p>
          <a:p>
            <a:pPr algn="r"/>
            <a:r>
              <a:rPr lang="ru-RU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української</a:t>
            </a:r>
            <a:r>
              <a:rPr lang="ru-RU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мови</a:t>
            </a:r>
            <a:r>
              <a:rPr lang="ru-RU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літератури</a:t>
            </a:r>
            <a:r>
              <a:rPr lang="ru-RU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 </a:t>
            </a:r>
          </a:p>
          <a:p>
            <a:pPr algn="r"/>
            <a:r>
              <a:rPr lang="ru-RU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Довгань Оксана </a:t>
            </a:r>
            <a:r>
              <a:rPr lang="ru-RU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Василівна</a:t>
            </a:r>
            <a:endParaRPr lang="uk-UA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1"/>
              </a:solidFill>
              <a:effectLst/>
              <a:latin typeface="Georgia" panose="02040502050405020303" pitchFamily="18" charset="0"/>
            </a:endParaRPr>
          </a:p>
        </p:txBody>
      </p:sp>
      <p:pic>
        <p:nvPicPr>
          <p:cNvPr id="10250" name="Picture 10" descr="Тіні незабутих предків - Урядовий Кур'єр - газета центральних органів влади  України онлайн">
            <a:extLst>
              <a:ext uri="{FF2B5EF4-FFF2-40B4-BE49-F238E27FC236}">
                <a16:creationId xmlns:a16="http://schemas.microsoft.com/office/drawing/2014/main" id="{F4ED054C-EF7F-4594-A4AA-9809DFC49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83" y="-105159"/>
            <a:ext cx="5146730" cy="7243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4" name="Блискавка 3">
            <a:extLst>
              <a:ext uri="{FF2B5EF4-FFF2-40B4-BE49-F238E27FC236}">
                <a16:creationId xmlns:a16="http://schemas.microsoft.com/office/drawing/2014/main" id="{D422E6B0-51E8-454A-8B60-50E7F36B0CB0}"/>
              </a:ext>
            </a:extLst>
          </p:cNvPr>
          <p:cNvSpPr/>
          <p:nvPr/>
        </p:nvSpPr>
        <p:spPr>
          <a:xfrm rot="216187">
            <a:off x="3994289" y="-3894428"/>
            <a:ext cx="565867" cy="11792275"/>
          </a:xfrm>
          <a:prstGeom prst="lightningBolt">
            <a:avLst/>
          </a:prstGeom>
          <a:ln>
            <a:solidFill>
              <a:srgbClr val="292E39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9272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AA1729E6-9DF7-4A30-B2BC-539A21F7D1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0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Наш неперевершений Коцюбинський»">
            <a:extLst>
              <a:ext uri="{FF2B5EF4-FFF2-40B4-BE49-F238E27FC236}">
                <a16:creationId xmlns:a16="http://schemas.microsoft.com/office/drawing/2014/main" id="{D6D6AB99-0843-4754-A3C1-E75301AEA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68468" y="0"/>
            <a:ext cx="3754723" cy="5188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увій: горизонтальний 5">
            <a:extLst>
              <a:ext uri="{FF2B5EF4-FFF2-40B4-BE49-F238E27FC236}">
                <a16:creationId xmlns:a16="http://schemas.microsoft.com/office/drawing/2014/main" id="{49D3E7D3-4161-4994-A060-90E5C3D9BBB2}"/>
              </a:ext>
            </a:extLst>
          </p:cNvPr>
          <p:cNvSpPr/>
          <p:nvPr/>
        </p:nvSpPr>
        <p:spPr>
          <a:xfrm>
            <a:off x="4334539" y="4614530"/>
            <a:ext cx="7857461" cy="2243470"/>
          </a:xfrm>
          <a:prstGeom prst="horizontalScroll">
            <a:avLst/>
          </a:prstGeom>
          <a:solidFill>
            <a:srgbClr val="F7ECE2"/>
          </a:solidFill>
          <a:ln w="28575">
            <a:solidFill>
              <a:srgbClr val="A9AC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uk-UA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«Дорогою ціною» — повість М. Коцюбинського.</a:t>
            </a:r>
          </a:p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uk-UA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Дія відбувається у 1834–1836 роках, коли вже була ліквідована Задунайська Січ і в Україні існувала панщина.</a:t>
            </a:r>
            <a:endParaRPr lang="uk-UA" sz="1600" kern="1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0593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старая книга | Background vintage, Old paper background, Free vintage  printables">
            <a:extLst>
              <a:ext uri="{FF2B5EF4-FFF2-40B4-BE49-F238E27FC236}">
                <a16:creationId xmlns:a16="http://schemas.microsoft.com/office/drawing/2014/main" id="{E9AB1B5C-4EC3-4574-8A22-4F9695DE9D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3" t="11205" r="16144" b="53395"/>
          <a:stretch/>
        </p:blipFill>
        <p:spPr bwMode="auto">
          <a:xfrm rot="16200000">
            <a:off x="-1392866" y="579474"/>
            <a:ext cx="7123814" cy="56990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Наш неперевершений Коцюбинський»">
            <a:extLst>
              <a:ext uri="{FF2B5EF4-FFF2-40B4-BE49-F238E27FC236}">
                <a16:creationId xmlns:a16="http://schemas.microsoft.com/office/drawing/2014/main" id="{DCF91010-7B1D-47A5-8EE9-3CAA5AE27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590" y="106327"/>
            <a:ext cx="4885757" cy="6751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увій: горизонтальний 7">
            <a:extLst>
              <a:ext uri="{FF2B5EF4-FFF2-40B4-BE49-F238E27FC236}">
                <a16:creationId xmlns:a16="http://schemas.microsoft.com/office/drawing/2014/main" id="{4F61271B-0C35-4CF9-9516-53F7C6AB14F5}"/>
              </a:ext>
            </a:extLst>
          </p:cNvPr>
          <p:cNvSpPr/>
          <p:nvPr/>
        </p:nvSpPr>
        <p:spPr>
          <a:xfrm>
            <a:off x="5018567" y="106327"/>
            <a:ext cx="7173433" cy="6751674"/>
          </a:xfrm>
          <a:prstGeom prst="horizontalScroll">
            <a:avLst>
              <a:gd name="adj" fmla="val 10844"/>
            </a:avLst>
          </a:prstGeom>
          <a:solidFill>
            <a:srgbClr val="F7ECE2"/>
          </a:solidFill>
          <a:ln w="28575">
            <a:solidFill>
              <a:srgbClr val="A9AC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uk-UA" sz="32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 УРОКУ:</a:t>
            </a:r>
            <a:endParaRPr lang="uk-UA" sz="3200" kern="1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uk-UA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навчальна</a:t>
            </a:r>
            <a:r>
              <a:rPr lang="uk-UA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продовження ознайомлення учнів з ідейно-художнім змістом повісті </a:t>
            </a:r>
            <a:r>
              <a:rPr lang="uk-UA" sz="2000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М.Коцюбинського</a:t>
            </a:r>
            <a:r>
              <a:rPr lang="uk-UA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«Дорогою ціною»;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uk-UA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розвивальна та світоглядна</a:t>
            </a:r>
            <a:r>
              <a:rPr lang="uk-UA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розвиток навички роботи з текстом епічного твору;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uk-UA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виховна:</a:t>
            </a:r>
            <a:r>
              <a:rPr lang="uk-UA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виховання волелюбності, зневажливе ставлення до жорстокості і зла, повагу до мужності, сили волі як рис характеру.</a:t>
            </a:r>
          </a:p>
        </p:txBody>
      </p:sp>
      <p:sp>
        <p:nvSpPr>
          <p:cNvPr id="10" name="AutoShape 4" descr="Feather Pen Write Sign Logo Lawyer V7 TemplateMonster, 41% OFF">
            <a:extLst>
              <a:ext uri="{FF2B5EF4-FFF2-40B4-BE49-F238E27FC236}">
                <a16:creationId xmlns:a16="http://schemas.microsoft.com/office/drawing/2014/main" id="{2FC9C1DD-91E0-4067-8532-6493035C26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50945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2521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1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BE786FFB-B47A-4309-A683-7537E6C84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6967155" y="2017690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5167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1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BE786FFB-B47A-4309-A683-7537E6C84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6967155" y="2017690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98EAA6B6-6C5E-492B-BA77-6224F89CC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7942842" y="2853429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4179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1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BE786FFB-B47A-4309-A683-7537E6C84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6967155" y="2017690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6D33DB6-B394-40D6-8609-D470670657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5305594" y="3740200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98EAA6B6-6C5E-492B-BA77-6224F89CC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7942842" y="2853429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2671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1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BE786FFB-B47A-4309-A683-7537E6C84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6967155" y="2017690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6D33DB6-B394-40D6-8609-D470670657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5305594" y="3740200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98EAA6B6-6C5E-492B-BA77-6224F89CC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7942842" y="2853429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EA5DD84-53AC-4CBC-BBF9-82C2EC3A7A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6102447" y="4411975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354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1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BE786FFB-B47A-4309-A683-7537E6C84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6967155" y="2017690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6D33DB6-B394-40D6-8609-D470670657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5305594" y="3740200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98EAA6B6-6C5E-492B-BA77-6224F89CC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7942842" y="2853429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EA5DD84-53AC-4CBC-BBF9-82C2EC3A7A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6102447" y="4411975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7720C7CD-3A89-40B0-B444-1DC17BE76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6899300" y="5057749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4453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584A9D51-A520-4C5B-BE51-DD56E44F8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-67054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99262ACE-F5CD-406B-99C6-D98947B71D90}"/>
              </a:ext>
            </a:extLst>
          </p:cNvPr>
          <p:cNvGrpSpPr/>
          <p:nvPr/>
        </p:nvGrpSpPr>
        <p:grpSpPr>
          <a:xfrm>
            <a:off x="168620" y="2621731"/>
            <a:ext cx="7470082" cy="3812487"/>
            <a:chOff x="27201" y="221557"/>
            <a:chExt cx="7470082" cy="38124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2E416A1-3C65-4DDB-B826-D47F6EE01021}"/>
                </a:ext>
              </a:extLst>
            </p:cNvPr>
            <p:cNvSpPr txBox="1"/>
            <p:nvPr/>
          </p:nvSpPr>
          <p:spPr>
            <a:xfrm>
              <a:off x="27201" y="221557"/>
              <a:ext cx="6584211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sz="1800" kern="100" dirty="0">
                  <a:effectLst/>
                  <a:latin typeface="Georgia" panose="020405020504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 У творі порушено проблеми волі, кохання, боротьби.</a:t>
              </a:r>
              <a:endParaRPr lang="uk-UA" sz="1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60E5EA-81E5-4043-B188-FA7D7520BB3E}"/>
                </a:ext>
              </a:extLst>
            </p:cNvPr>
            <p:cNvSpPr txBox="1"/>
            <p:nvPr/>
          </p:nvSpPr>
          <p:spPr>
            <a:xfrm>
              <a:off x="27201" y="882657"/>
              <a:ext cx="7470082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2. Пасма Соломіїних кіс автор порівнює з мертвими гадюками.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9C27156-8E52-406B-9CED-221873B27360}"/>
                </a:ext>
              </a:extLst>
            </p:cNvPr>
            <p:cNvSpPr txBox="1"/>
            <p:nvPr/>
          </p:nvSpPr>
          <p:spPr>
            <a:xfrm>
              <a:off x="27201" y="1548404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3. Остап був тридцятилітнім чоловіком.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E4AFFB-9116-4C89-9995-77FE4CA2FA5E}"/>
                </a:ext>
              </a:extLst>
            </p:cNvPr>
            <p:cNvSpPr txBox="1"/>
            <p:nvPr/>
          </p:nvSpPr>
          <p:spPr>
            <a:xfrm>
              <a:off x="27201" y="2212273"/>
              <a:ext cx="5054543" cy="46339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4. У плавнях до Остапа підійшов собака.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4808AD7-274C-49E5-8A89-300AB8323763}"/>
                </a:ext>
              </a:extLst>
            </p:cNvPr>
            <p:cNvSpPr txBox="1"/>
            <p:nvPr/>
          </p:nvSpPr>
          <p:spPr>
            <a:xfrm>
              <a:off x="27201" y="2897488"/>
              <a:ext cx="6329030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>
              <a:defPPr>
                <a:defRPr lang="uk-UA"/>
              </a:defPPr>
              <a:lvl1pPr indent="450215" algn="just">
                <a:lnSpc>
                  <a:spcPct val="150000"/>
                </a:lnSpc>
                <a:spcAft>
                  <a:spcPts val="800"/>
                </a:spcAft>
                <a:defRPr kern="100">
                  <a:latin typeface="Georgia" panose="0204050205040502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/>
                <a:t>5. Соломія і Остап вдало переправилися через Прут.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0CAE52-CA5E-470F-95B4-8C424D7FD01E}"/>
                </a:ext>
              </a:extLst>
            </p:cNvPr>
            <p:cNvSpPr txBox="1"/>
            <p:nvPr/>
          </p:nvSpPr>
          <p:spPr>
            <a:xfrm>
              <a:off x="27201" y="3576675"/>
              <a:ext cx="7336464" cy="45736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292E39"/>
              </a:solidFill>
            </a:ln>
          </p:spPr>
          <p:txBody>
            <a:bodyPr wrap="square">
              <a:spAutoFit/>
            </a:bodyPr>
            <a:lstStyle/>
            <a:p>
              <a:pPr indent="450215" algn="just">
                <a:lnSpc>
                  <a:spcPct val="150000"/>
                </a:lnSpc>
                <a:spcAft>
                  <a:spcPts val="800"/>
                </a:spcAft>
              </a:pP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6. Коли чоловік ішов з дому </a:t>
              </a:r>
              <a:r>
                <a:rPr lang="uk-UA" kern="100" dirty="0" err="1">
                  <a:latin typeface="Georgia" panose="02040502050405020303" pitchFamily="18" charset="0"/>
                  <a:cs typeface="Times New Roman" panose="02020603050405020304" pitchFamily="18" charset="0"/>
                </a:rPr>
                <a:t>Маріуца</a:t>
              </a:r>
              <a:r>
                <a:rPr lang="uk-UA" kern="100" dirty="0">
                  <a:latin typeface="Georgia" panose="02040502050405020303" pitchFamily="18" charset="0"/>
                  <a:cs typeface="Times New Roman" panose="02020603050405020304" pitchFamily="18" charset="0"/>
                </a:rPr>
                <a:t> була доброю до Остапа.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CC6858F-70A1-41AB-8E91-DF0C5C10D212}"/>
              </a:ext>
            </a:extLst>
          </p:cNvPr>
          <p:cNvSpPr txBox="1"/>
          <p:nvPr/>
        </p:nvSpPr>
        <p:spPr>
          <a:xfrm>
            <a:off x="2544837" y="615622"/>
            <a:ext cx="684980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Літературний диктант </a:t>
            </a:r>
          </a:p>
          <a:p>
            <a:pPr algn="ctr"/>
            <a:r>
              <a:rPr lang="uk-UA" sz="40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“Вірю – не вірю” </a:t>
            </a:r>
            <a:endParaRPr lang="uk-UA" sz="4000" dirty="0">
              <a:latin typeface="Georgia" panose="02040502050405020303" pitchFamily="18" charset="0"/>
            </a:endParaRPr>
          </a:p>
        </p:txBody>
      </p:sp>
      <p:pic>
        <p:nvPicPr>
          <p:cNvPr id="21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BE786FFB-B47A-4309-A683-7537E6C84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6967155" y="2017690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6D33DB6-B394-40D6-8609-D470670657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5305594" y="3740200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Михайло Коцюбинський — На острові. Слухай аудіокнигу онлайн">
            <a:extLst>
              <a:ext uri="{FF2B5EF4-FFF2-40B4-BE49-F238E27FC236}">
                <a16:creationId xmlns:a16="http://schemas.microsoft.com/office/drawing/2014/main" id="{5D766C67-DDDF-4798-A512-BC18DBB19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60562"/>
            <a:ext cx="2519916" cy="25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98EAA6B6-6C5E-492B-BA77-6224F89CC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7942842" y="2853429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EA5DD84-53AC-4CBC-BBF9-82C2EC3A7A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6102447" y="4411975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7720C7CD-3A89-40B0-B444-1DC17BE76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r="48511"/>
          <a:stretch/>
        </p:blipFill>
        <p:spPr bwMode="auto">
          <a:xfrm>
            <a:off x="6899300" y="5057749"/>
            <a:ext cx="790406" cy="1068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Коли використовувати слово &quot;вірний&quot; а коли &quot;правильний&quot;">
            <a:extLst>
              <a:ext uri="{FF2B5EF4-FFF2-40B4-BE49-F238E27FC236}">
                <a16:creationId xmlns:a16="http://schemas.microsoft.com/office/drawing/2014/main" id="{4AD78DAD-D2F4-4453-9198-8A85985933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4" r="3808"/>
          <a:stretch/>
        </p:blipFill>
        <p:spPr bwMode="auto">
          <a:xfrm>
            <a:off x="8099479" y="5789164"/>
            <a:ext cx="954498" cy="129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4953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Як виглядають Дніпровські плавні під Запоріжжям восени - фото | ZPRZ.CITY">
            <a:extLst>
              <a:ext uri="{FF2B5EF4-FFF2-40B4-BE49-F238E27FC236}">
                <a16:creationId xmlns:a16="http://schemas.microsoft.com/office/drawing/2014/main" id="{68B48678-9C3B-4F28-BBD1-44C3A3877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119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F74F22-65B7-46BF-97A1-7EBF6EFC34B0}"/>
              </a:ext>
            </a:extLst>
          </p:cNvPr>
          <p:cNvSpPr txBox="1"/>
          <p:nvPr/>
        </p:nvSpPr>
        <p:spPr>
          <a:xfrm>
            <a:off x="3604438" y="5330870"/>
            <a:ext cx="83598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«Дорого заплатив я за волю,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гірку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ціну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дав... Половина мене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лежить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на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дні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Дунаю, а друга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чекає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і не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дочекається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коли </a:t>
            </a:r>
            <a:r>
              <a:rPr lang="ru-RU" sz="2400" b="1" i="0" dirty="0" err="1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злучиться</a:t>
            </a:r>
            <a:r>
              <a:rPr lang="ru-RU" sz="2400" b="1" i="0" dirty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з нею...»</a:t>
            </a:r>
            <a:endParaRPr lang="uk-UA" sz="2400" b="1" dirty="0">
              <a:ln>
                <a:solidFill>
                  <a:schemeClr val="bg2"/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B3015D-B383-477C-B053-5396B1630447}"/>
              </a:ext>
            </a:extLst>
          </p:cNvPr>
          <p:cNvSpPr txBox="1"/>
          <p:nvPr/>
        </p:nvSpPr>
        <p:spPr>
          <a:xfrm>
            <a:off x="1818167" y="1159570"/>
            <a:ext cx="821099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spc="50" dirty="0">
                <a:ln w="9525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ДОРОГОЮ ЦІНОЮ =</a:t>
            </a:r>
            <a:endParaRPr lang="uk-UA" sz="54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176" name="Picture 8" descr="М.Коцюбинський &quot;Дорогою ціною&quot; 1р. | Тест з української літератури – «На  Урок»">
            <a:extLst>
              <a:ext uri="{FF2B5EF4-FFF2-40B4-BE49-F238E27FC236}">
                <a16:creationId xmlns:a16="http://schemas.microsoft.com/office/drawing/2014/main" id="{D6F51149-30AA-4B29-8C57-C1DBCCC73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01467"/>
            <a:ext cx="3152085" cy="24297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60303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D7DB94-138B-4914-87FE-38C79BCE8D24}"/>
              </a:ext>
            </a:extLst>
          </p:cNvPr>
          <p:cNvSpPr txBox="1"/>
          <p:nvPr/>
        </p:nvSpPr>
        <p:spPr>
          <a:xfrm>
            <a:off x="3125973" y="0"/>
            <a:ext cx="8913627" cy="741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k-UA" sz="3200" b="1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Паспорт – характеристика твору</a:t>
            </a:r>
            <a:endParaRPr lang="uk-UA" sz="2400" kern="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я 3">
            <a:extLst>
              <a:ext uri="{FF2B5EF4-FFF2-40B4-BE49-F238E27FC236}">
                <a16:creationId xmlns:a16="http://schemas.microsoft.com/office/drawing/2014/main" id="{EF54FD02-4242-44AB-9164-144019BFD9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774928"/>
              </p:ext>
            </p:extLst>
          </p:nvPr>
        </p:nvGraphicFramePr>
        <p:xfrm>
          <a:off x="290623" y="918802"/>
          <a:ext cx="11610753" cy="5734985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2823735">
                  <a:extLst>
                    <a:ext uri="{9D8B030D-6E8A-4147-A177-3AD203B41FA5}">
                      <a16:colId xmlns:a16="http://schemas.microsoft.com/office/drawing/2014/main" val="2495514672"/>
                    </a:ext>
                  </a:extLst>
                </a:gridCol>
                <a:gridCol w="8787018">
                  <a:extLst>
                    <a:ext uri="{9D8B030D-6E8A-4147-A177-3AD203B41FA5}">
                      <a16:colId xmlns:a16="http://schemas.microsoft.com/office/drawing/2014/main" val="466815384"/>
                    </a:ext>
                  </a:extLst>
                </a:gridCol>
              </a:tblGrid>
              <a:tr h="120618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Назва твору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«Дорогою ціною»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2747145683"/>
                  </a:ext>
                </a:extLst>
              </a:tr>
              <a:tr h="120618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Автор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Михайло Коцюбинський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678145128"/>
                  </a:ext>
                </a:extLst>
              </a:tr>
              <a:tr h="120618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Час написання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1901 рік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1175482873"/>
                  </a:ext>
                </a:extLst>
              </a:tr>
              <a:tr h="247481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Час друку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опублікований 1902 р. на сторінках «Киевской старины»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3668458203"/>
                  </a:ext>
                </a:extLst>
              </a:tr>
              <a:tr h="1572581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Оцінка твору й героїв критикою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Шведський славіст А. Єнсен, називаючи «Дорогою ціною» перлиною української белетристики, підкреслив, що «оповідання глибоко проникає в душу українського народу, добре знає його спосіб життя і характер».</a:t>
                      </a:r>
                    </a:p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У листі до автора Н. Кобринська писала: «В теперішніх часах, коли література переповнена словами, часто неприродною декламацією, Ваша Соломія — то джерело під час спеки...» Головну героїню вона називає завдатком «типу жінок, що вміють боронити себе».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3765435491"/>
                  </a:ext>
                </a:extLst>
              </a:tr>
              <a:tr h="247481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Тематика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Боротьба проти кріпацтва, нездоланне прагнення здобути волю, вічна тема кохання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501263524"/>
                  </a:ext>
                </a:extLst>
              </a:tr>
              <a:tr h="501209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Проблематика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Людська свобода, воля та рабство, вірність, справжня дружба; непереможна сила кохання; самовідданість;мужність та сила волі; боротьба за щастя.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1478050467"/>
                  </a:ext>
                </a:extLst>
              </a:tr>
              <a:tr h="120618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Головні герої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Остап і Соломія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3828479167"/>
                  </a:ext>
                </a:extLst>
              </a:tr>
              <a:tr h="430807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Другорядні герої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Іван Котигорошко, дід Овсій,</a:t>
                      </a:r>
                    </a:p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мірошник Яким, цигани: Раду, Гіцу, Маріуца, стара циганка.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4203822442"/>
                  </a:ext>
                </a:extLst>
              </a:tr>
              <a:tr h="374345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Головна думка, ідея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Уславлення самовідданої боротьби українського селянства за волю, звеличення кохання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1845800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>
                          <a:effectLst/>
                          <a:latin typeface="Georgia" panose="02040502050405020303" pitchFamily="18" charset="0"/>
                        </a:rPr>
                        <a:t>Час подій</a:t>
                      </a:r>
                      <a:endParaRPr lang="uk-UA" sz="1600" kern="10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30 роки ХІХ ст., коли була ліквідована Задунайська Січ, а в Україні існувала панщина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1217232709"/>
                  </a:ext>
                </a:extLst>
              </a:tr>
              <a:tr h="247481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Час подій за сюжетною лінією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kern="100" dirty="0">
                          <a:effectLst/>
                          <a:latin typeface="Georgia" panose="02040502050405020303" pitchFamily="18" charset="0"/>
                        </a:rPr>
                        <a:t>Події відбуваються протягом кількох тижнів</a:t>
                      </a:r>
                      <a:endParaRPr lang="uk-UA" sz="1600" kern="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12" marR="38112" marT="0" marB="0"/>
                </a:tc>
                <a:extLst>
                  <a:ext uri="{0D108BD9-81ED-4DB2-BD59-A6C34878D82A}">
                    <a16:rowId xmlns:a16="http://schemas.microsoft.com/office/drawing/2014/main" val="24793226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04241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5E2B61E-B357-4995-84DE-D0A421BEB0FC}"/>
              </a:ext>
            </a:extLst>
          </p:cNvPr>
          <p:cNvSpPr/>
          <p:nvPr/>
        </p:nvSpPr>
        <p:spPr>
          <a:xfrm>
            <a:off x="8419467" y="2459504"/>
            <a:ext cx="347330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Образ Соломії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2482403-2EF8-403B-A89B-82810CD9E72D}"/>
              </a:ext>
            </a:extLst>
          </p:cNvPr>
          <p:cNvSpPr/>
          <p:nvPr/>
        </p:nvSpPr>
        <p:spPr>
          <a:xfrm>
            <a:off x="424031" y="2459504"/>
            <a:ext cx="273383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Образ Остапа</a:t>
            </a:r>
          </a:p>
        </p:txBody>
      </p:sp>
      <p:pic>
        <p:nvPicPr>
          <p:cNvPr id="7" name="Picture 2" descr="Купити книгу «Дорогою ціною» Михайло Коцюбинський в Києві, Україні | ціни,  відгуки в інтернет-магазині Book24 | ISBN 978-966-10-5110-1">
            <a:extLst>
              <a:ext uri="{FF2B5EF4-FFF2-40B4-BE49-F238E27FC236}">
                <a16:creationId xmlns:a16="http://schemas.microsoft.com/office/drawing/2014/main" id="{F8C5B893-A395-44E0-AEBC-0FD69C5DBA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" t="7907" r="6364" b="8992"/>
          <a:stretch/>
        </p:blipFill>
        <p:spPr bwMode="auto">
          <a:xfrm>
            <a:off x="3595385" y="0"/>
            <a:ext cx="4657061" cy="682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кутник: загнутий кут 7">
            <a:extLst>
              <a:ext uri="{FF2B5EF4-FFF2-40B4-BE49-F238E27FC236}">
                <a16:creationId xmlns:a16="http://schemas.microsoft.com/office/drawing/2014/main" id="{900F0B41-2FA1-4CF2-BB8E-D42C361260F4}"/>
              </a:ext>
            </a:extLst>
          </p:cNvPr>
          <p:cNvSpPr/>
          <p:nvPr/>
        </p:nvSpPr>
        <p:spPr>
          <a:xfrm>
            <a:off x="153536" y="2094614"/>
            <a:ext cx="3274828" cy="2902688"/>
          </a:xfrm>
          <a:prstGeom prst="foldedCorner">
            <a:avLst/>
          </a:prstGeom>
          <a:noFill/>
          <a:ln>
            <a:solidFill>
              <a:schemeClr val="tx1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4276626489">
                  <a:custGeom>
                    <a:avLst/>
                    <a:gdLst>
                      <a:gd name="connsiteX0" fmla="*/ 0 w 3274828"/>
                      <a:gd name="connsiteY0" fmla="*/ 0 h 2902688"/>
                      <a:gd name="connsiteX1" fmla="*/ 3274828 w 3274828"/>
                      <a:gd name="connsiteY1" fmla="*/ 0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6" fmla="*/ 3274828 w 3274828"/>
                      <a:gd name="connsiteY6" fmla="*/ 0 h 2902688"/>
                      <a:gd name="connsiteX7" fmla="*/ 3274828 w 3274828"/>
                      <a:gd name="connsiteY7" fmla="*/ 2418897 h 29026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274828" h="2902688" stroke="0" extrusionOk="0">
                        <a:moveTo>
                          <a:pt x="0" y="0"/>
                        </a:moveTo>
                        <a:cubicBezTo>
                          <a:pt x="1087516" y="81571"/>
                          <a:pt x="2159820" y="-139602"/>
                          <a:pt x="3274828" y="0"/>
                        </a:cubicBezTo>
                        <a:cubicBezTo>
                          <a:pt x="3429722" y="424907"/>
                          <a:pt x="3119983" y="1953974"/>
                          <a:pt x="3274828" y="2418897"/>
                        </a:cubicBezTo>
                        <a:cubicBezTo>
                          <a:pt x="3181781" y="2517540"/>
                          <a:pt x="2910644" y="2714436"/>
                          <a:pt x="2791037" y="2902688"/>
                        </a:cubicBezTo>
                        <a:cubicBezTo>
                          <a:pt x="2510390" y="2807835"/>
                          <a:pt x="1132023" y="2772829"/>
                          <a:pt x="0" y="2902688"/>
                        </a:cubicBezTo>
                        <a:cubicBezTo>
                          <a:pt x="-147649" y="1678739"/>
                          <a:pt x="38300" y="1067911"/>
                          <a:pt x="0" y="0"/>
                        </a:cubicBezTo>
                        <a:close/>
                      </a:path>
                      <a:path w="3274828" h="2902688" fill="darkenLess" stroke="0" extrusionOk="0">
                        <a:moveTo>
                          <a:pt x="2791037" y="2902688"/>
                        </a:moveTo>
                        <a:cubicBezTo>
                          <a:pt x="2849062" y="2804865"/>
                          <a:pt x="2853522" y="2557046"/>
                          <a:pt x="2887795" y="2515655"/>
                        </a:cubicBezTo>
                        <a:cubicBezTo>
                          <a:pt x="3029230" y="2455493"/>
                          <a:pt x="3241428" y="2450387"/>
                          <a:pt x="3274828" y="2418897"/>
                        </a:cubicBezTo>
                        <a:cubicBezTo>
                          <a:pt x="3071735" y="2546784"/>
                          <a:pt x="2869159" y="2843011"/>
                          <a:pt x="2791037" y="2902688"/>
                        </a:cubicBezTo>
                        <a:close/>
                      </a:path>
                      <a:path w="3274828" h="2902688" fill="none" extrusionOk="0">
                        <a:moveTo>
                          <a:pt x="2791037" y="2902688"/>
                        </a:moveTo>
                        <a:cubicBezTo>
                          <a:pt x="2805835" y="2804884"/>
                          <a:pt x="2853998" y="2617599"/>
                          <a:pt x="2887795" y="2515655"/>
                        </a:cubicBezTo>
                        <a:cubicBezTo>
                          <a:pt x="3019736" y="2486393"/>
                          <a:pt x="3223886" y="2455404"/>
                          <a:pt x="3274828" y="2418897"/>
                        </a:cubicBezTo>
                        <a:cubicBezTo>
                          <a:pt x="3184482" y="2566722"/>
                          <a:pt x="2943683" y="2719975"/>
                          <a:pt x="2791037" y="2902688"/>
                        </a:cubicBezTo>
                        <a:cubicBezTo>
                          <a:pt x="1507015" y="2878547"/>
                          <a:pt x="954324" y="2952740"/>
                          <a:pt x="0" y="2902688"/>
                        </a:cubicBezTo>
                        <a:cubicBezTo>
                          <a:pt x="-111772" y="2323503"/>
                          <a:pt x="118460" y="1171346"/>
                          <a:pt x="0" y="0"/>
                        </a:cubicBezTo>
                        <a:cubicBezTo>
                          <a:pt x="1422221" y="45366"/>
                          <a:pt x="2706940" y="134337"/>
                          <a:pt x="3274828" y="0"/>
                        </a:cubicBezTo>
                        <a:cubicBezTo>
                          <a:pt x="3398002" y="285576"/>
                          <a:pt x="3138704" y="1935323"/>
                          <a:pt x="3274828" y="241889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: загнутий кут 8">
            <a:extLst>
              <a:ext uri="{FF2B5EF4-FFF2-40B4-BE49-F238E27FC236}">
                <a16:creationId xmlns:a16="http://schemas.microsoft.com/office/drawing/2014/main" id="{0B82A3DB-8D8D-4E3E-B330-2E6C82FBEFB2}"/>
              </a:ext>
            </a:extLst>
          </p:cNvPr>
          <p:cNvSpPr/>
          <p:nvPr/>
        </p:nvSpPr>
        <p:spPr>
          <a:xfrm>
            <a:off x="8518704" y="2094614"/>
            <a:ext cx="3274828" cy="2902688"/>
          </a:xfrm>
          <a:prstGeom prst="foldedCorner">
            <a:avLst/>
          </a:prstGeom>
          <a:noFill/>
          <a:ln>
            <a:solidFill>
              <a:schemeClr val="tx1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4276626489">
                  <a:custGeom>
                    <a:avLst/>
                    <a:gdLst>
                      <a:gd name="connsiteX0" fmla="*/ 0 w 3274828"/>
                      <a:gd name="connsiteY0" fmla="*/ 0 h 2902688"/>
                      <a:gd name="connsiteX1" fmla="*/ 3274828 w 3274828"/>
                      <a:gd name="connsiteY1" fmla="*/ 0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6" fmla="*/ 3274828 w 3274828"/>
                      <a:gd name="connsiteY6" fmla="*/ 0 h 2902688"/>
                      <a:gd name="connsiteX7" fmla="*/ 3274828 w 3274828"/>
                      <a:gd name="connsiteY7" fmla="*/ 2418897 h 29026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274828" h="2902688" stroke="0" extrusionOk="0">
                        <a:moveTo>
                          <a:pt x="0" y="0"/>
                        </a:moveTo>
                        <a:cubicBezTo>
                          <a:pt x="1087516" y="81571"/>
                          <a:pt x="2159820" y="-139602"/>
                          <a:pt x="3274828" y="0"/>
                        </a:cubicBezTo>
                        <a:cubicBezTo>
                          <a:pt x="3429722" y="424907"/>
                          <a:pt x="3119983" y="1953974"/>
                          <a:pt x="3274828" y="2418897"/>
                        </a:cubicBezTo>
                        <a:cubicBezTo>
                          <a:pt x="3181781" y="2517540"/>
                          <a:pt x="2910644" y="2714436"/>
                          <a:pt x="2791037" y="2902688"/>
                        </a:cubicBezTo>
                        <a:cubicBezTo>
                          <a:pt x="2510390" y="2807835"/>
                          <a:pt x="1132023" y="2772829"/>
                          <a:pt x="0" y="2902688"/>
                        </a:cubicBezTo>
                        <a:cubicBezTo>
                          <a:pt x="-147649" y="1678739"/>
                          <a:pt x="38300" y="1067911"/>
                          <a:pt x="0" y="0"/>
                        </a:cubicBezTo>
                        <a:close/>
                      </a:path>
                      <a:path w="3274828" h="2902688" fill="darkenLess" stroke="0" extrusionOk="0">
                        <a:moveTo>
                          <a:pt x="2791037" y="2902688"/>
                        </a:moveTo>
                        <a:cubicBezTo>
                          <a:pt x="2849062" y="2804865"/>
                          <a:pt x="2853522" y="2557046"/>
                          <a:pt x="2887795" y="2515655"/>
                        </a:cubicBezTo>
                        <a:cubicBezTo>
                          <a:pt x="3029230" y="2455493"/>
                          <a:pt x="3241428" y="2450387"/>
                          <a:pt x="3274828" y="2418897"/>
                        </a:cubicBezTo>
                        <a:cubicBezTo>
                          <a:pt x="3071735" y="2546784"/>
                          <a:pt x="2869159" y="2843011"/>
                          <a:pt x="2791037" y="2902688"/>
                        </a:cubicBezTo>
                        <a:close/>
                      </a:path>
                      <a:path w="3274828" h="2902688" fill="none" extrusionOk="0">
                        <a:moveTo>
                          <a:pt x="2791037" y="2902688"/>
                        </a:moveTo>
                        <a:cubicBezTo>
                          <a:pt x="2805835" y="2804884"/>
                          <a:pt x="2853998" y="2617599"/>
                          <a:pt x="2887795" y="2515655"/>
                        </a:cubicBezTo>
                        <a:cubicBezTo>
                          <a:pt x="3019736" y="2486393"/>
                          <a:pt x="3223886" y="2455404"/>
                          <a:pt x="3274828" y="2418897"/>
                        </a:cubicBezTo>
                        <a:cubicBezTo>
                          <a:pt x="3184482" y="2566722"/>
                          <a:pt x="2943683" y="2719975"/>
                          <a:pt x="2791037" y="2902688"/>
                        </a:cubicBezTo>
                        <a:cubicBezTo>
                          <a:pt x="1507015" y="2878547"/>
                          <a:pt x="954324" y="2952740"/>
                          <a:pt x="0" y="2902688"/>
                        </a:cubicBezTo>
                        <a:cubicBezTo>
                          <a:pt x="-111772" y="2323503"/>
                          <a:pt x="118460" y="1171346"/>
                          <a:pt x="0" y="0"/>
                        </a:cubicBezTo>
                        <a:cubicBezTo>
                          <a:pt x="1422221" y="45366"/>
                          <a:pt x="2706940" y="134337"/>
                          <a:pt x="3274828" y="0"/>
                        </a:cubicBezTo>
                        <a:cubicBezTo>
                          <a:pt x="3398002" y="285576"/>
                          <a:pt x="3138704" y="1935323"/>
                          <a:pt x="3274828" y="241889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07255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 сполучна лінія 2">
            <a:extLst>
              <a:ext uri="{FF2B5EF4-FFF2-40B4-BE49-F238E27FC236}">
                <a16:creationId xmlns:a16="http://schemas.microsoft.com/office/drawing/2014/main" id="{958524CB-E0D7-4546-95E3-0C551D6853CB}"/>
              </a:ext>
            </a:extLst>
          </p:cNvPr>
          <p:cNvCxnSpPr/>
          <p:nvPr/>
        </p:nvCxnSpPr>
        <p:spPr>
          <a:xfrm>
            <a:off x="5784111" y="37214"/>
            <a:ext cx="0" cy="6783572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FDF86BC-93AB-46ED-9884-99595DA28A28}"/>
              </a:ext>
            </a:extLst>
          </p:cNvPr>
          <p:cNvSpPr/>
          <p:nvPr/>
        </p:nvSpPr>
        <p:spPr>
          <a:xfrm>
            <a:off x="1259323" y="747662"/>
            <a:ext cx="273383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Образ Остапа</a:t>
            </a:r>
          </a:p>
        </p:txBody>
      </p:sp>
      <p:sp>
        <p:nvSpPr>
          <p:cNvPr id="5" name="Прямокутник: загнутий кут 4">
            <a:extLst>
              <a:ext uri="{FF2B5EF4-FFF2-40B4-BE49-F238E27FC236}">
                <a16:creationId xmlns:a16="http://schemas.microsoft.com/office/drawing/2014/main" id="{1F441E46-63CF-4ECB-B544-31F5FB8B0E4C}"/>
              </a:ext>
            </a:extLst>
          </p:cNvPr>
          <p:cNvSpPr/>
          <p:nvPr/>
        </p:nvSpPr>
        <p:spPr>
          <a:xfrm>
            <a:off x="988829" y="272740"/>
            <a:ext cx="3274828" cy="2902688"/>
          </a:xfrm>
          <a:prstGeom prst="foldedCorner">
            <a:avLst/>
          </a:prstGeom>
          <a:noFill/>
          <a:ln>
            <a:solidFill>
              <a:schemeClr val="tx1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4276626489">
                  <a:custGeom>
                    <a:avLst/>
                    <a:gdLst>
                      <a:gd name="connsiteX0" fmla="*/ 0 w 3274828"/>
                      <a:gd name="connsiteY0" fmla="*/ 0 h 2902688"/>
                      <a:gd name="connsiteX1" fmla="*/ 3274828 w 3274828"/>
                      <a:gd name="connsiteY1" fmla="*/ 0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6" fmla="*/ 3274828 w 3274828"/>
                      <a:gd name="connsiteY6" fmla="*/ 0 h 2902688"/>
                      <a:gd name="connsiteX7" fmla="*/ 3274828 w 3274828"/>
                      <a:gd name="connsiteY7" fmla="*/ 2418897 h 29026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274828" h="2902688" stroke="0" extrusionOk="0">
                        <a:moveTo>
                          <a:pt x="0" y="0"/>
                        </a:moveTo>
                        <a:cubicBezTo>
                          <a:pt x="1087516" y="81571"/>
                          <a:pt x="2159820" y="-139602"/>
                          <a:pt x="3274828" y="0"/>
                        </a:cubicBezTo>
                        <a:cubicBezTo>
                          <a:pt x="3429722" y="424907"/>
                          <a:pt x="3119983" y="1953974"/>
                          <a:pt x="3274828" y="2418897"/>
                        </a:cubicBezTo>
                        <a:cubicBezTo>
                          <a:pt x="3181781" y="2517540"/>
                          <a:pt x="2910644" y="2714436"/>
                          <a:pt x="2791037" y="2902688"/>
                        </a:cubicBezTo>
                        <a:cubicBezTo>
                          <a:pt x="2510390" y="2807835"/>
                          <a:pt x="1132023" y="2772829"/>
                          <a:pt x="0" y="2902688"/>
                        </a:cubicBezTo>
                        <a:cubicBezTo>
                          <a:pt x="-147649" y="1678739"/>
                          <a:pt x="38300" y="1067911"/>
                          <a:pt x="0" y="0"/>
                        </a:cubicBezTo>
                        <a:close/>
                      </a:path>
                      <a:path w="3274828" h="2902688" fill="darkenLess" stroke="0" extrusionOk="0">
                        <a:moveTo>
                          <a:pt x="2791037" y="2902688"/>
                        </a:moveTo>
                        <a:cubicBezTo>
                          <a:pt x="2849062" y="2804865"/>
                          <a:pt x="2853522" y="2557046"/>
                          <a:pt x="2887795" y="2515655"/>
                        </a:cubicBezTo>
                        <a:cubicBezTo>
                          <a:pt x="3029230" y="2455493"/>
                          <a:pt x="3241428" y="2450387"/>
                          <a:pt x="3274828" y="2418897"/>
                        </a:cubicBezTo>
                        <a:cubicBezTo>
                          <a:pt x="3071735" y="2546784"/>
                          <a:pt x="2869159" y="2843011"/>
                          <a:pt x="2791037" y="2902688"/>
                        </a:cubicBezTo>
                        <a:close/>
                      </a:path>
                      <a:path w="3274828" h="2902688" fill="none" extrusionOk="0">
                        <a:moveTo>
                          <a:pt x="2791037" y="2902688"/>
                        </a:moveTo>
                        <a:cubicBezTo>
                          <a:pt x="2805835" y="2804884"/>
                          <a:pt x="2853998" y="2617599"/>
                          <a:pt x="2887795" y="2515655"/>
                        </a:cubicBezTo>
                        <a:cubicBezTo>
                          <a:pt x="3019736" y="2486393"/>
                          <a:pt x="3223886" y="2455404"/>
                          <a:pt x="3274828" y="2418897"/>
                        </a:cubicBezTo>
                        <a:cubicBezTo>
                          <a:pt x="3184482" y="2566722"/>
                          <a:pt x="2943683" y="2719975"/>
                          <a:pt x="2791037" y="2902688"/>
                        </a:cubicBezTo>
                        <a:cubicBezTo>
                          <a:pt x="1507015" y="2878547"/>
                          <a:pt x="954324" y="2952740"/>
                          <a:pt x="0" y="2902688"/>
                        </a:cubicBezTo>
                        <a:cubicBezTo>
                          <a:pt x="-111772" y="2323503"/>
                          <a:pt x="118460" y="1171346"/>
                          <a:pt x="0" y="0"/>
                        </a:cubicBezTo>
                        <a:cubicBezTo>
                          <a:pt x="1422221" y="45366"/>
                          <a:pt x="2706940" y="134337"/>
                          <a:pt x="3274828" y="0"/>
                        </a:cubicBezTo>
                        <a:cubicBezTo>
                          <a:pt x="3398002" y="285576"/>
                          <a:pt x="3138704" y="1935323"/>
                          <a:pt x="3274828" y="241889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75D15C0D-9FA5-42DA-AB10-22CD6A1EC3BD}"/>
              </a:ext>
            </a:extLst>
          </p:cNvPr>
          <p:cNvSpPr/>
          <p:nvPr/>
        </p:nvSpPr>
        <p:spPr>
          <a:xfrm>
            <a:off x="7320016" y="630704"/>
            <a:ext cx="347330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Образ Соломії</a:t>
            </a:r>
          </a:p>
        </p:txBody>
      </p:sp>
      <p:sp>
        <p:nvSpPr>
          <p:cNvPr id="7" name="Прямокутник: загнутий кут 6">
            <a:extLst>
              <a:ext uri="{FF2B5EF4-FFF2-40B4-BE49-F238E27FC236}">
                <a16:creationId xmlns:a16="http://schemas.microsoft.com/office/drawing/2014/main" id="{FD5C9D9B-DAA0-41C5-96B8-BB47BB3366C8}"/>
              </a:ext>
            </a:extLst>
          </p:cNvPr>
          <p:cNvSpPr/>
          <p:nvPr/>
        </p:nvSpPr>
        <p:spPr>
          <a:xfrm>
            <a:off x="7419253" y="265814"/>
            <a:ext cx="3274828" cy="2902688"/>
          </a:xfrm>
          <a:prstGeom prst="foldedCorner">
            <a:avLst/>
          </a:prstGeom>
          <a:noFill/>
          <a:ln>
            <a:solidFill>
              <a:schemeClr val="tx1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4276626489">
                  <a:custGeom>
                    <a:avLst/>
                    <a:gdLst>
                      <a:gd name="connsiteX0" fmla="*/ 0 w 3274828"/>
                      <a:gd name="connsiteY0" fmla="*/ 0 h 2902688"/>
                      <a:gd name="connsiteX1" fmla="*/ 3274828 w 3274828"/>
                      <a:gd name="connsiteY1" fmla="*/ 0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6" fmla="*/ 3274828 w 3274828"/>
                      <a:gd name="connsiteY6" fmla="*/ 0 h 2902688"/>
                      <a:gd name="connsiteX7" fmla="*/ 3274828 w 3274828"/>
                      <a:gd name="connsiteY7" fmla="*/ 2418897 h 29026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274828" h="2902688" stroke="0" extrusionOk="0">
                        <a:moveTo>
                          <a:pt x="0" y="0"/>
                        </a:moveTo>
                        <a:cubicBezTo>
                          <a:pt x="1087516" y="81571"/>
                          <a:pt x="2159820" y="-139602"/>
                          <a:pt x="3274828" y="0"/>
                        </a:cubicBezTo>
                        <a:cubicBezTo>
                          <a:pt x="3429722" y="424907"/>
                          <a:pt x="3119983" y="1953974"/>
                          <a:pt x="3274828" y="2418897"/>
                        </a:cubicBezTo>
                        <a:cubicBezTo>
                          <a:pt x="3181781" y="2517540"/>
                          <a:pt x="2910644" y="2714436"/>
                          <a:pt x="2791037" y="2902688"/>
                        </a:cubicBezTo>
                        <a:cubicBezTo>
                          <a:pt x="2510390" y="2807835"/>
                          <a:pt x="1132023" y="2772829"/>
                          <a:pt x="0" y="2902688"/>
                        </a:cubicBezTo>
                        <a:cubicBezTo>
                          <a:pt x="-147649" y="1678739"/>
                          <a:pt x="38300" y="1067911"/>
                          <a:pt x="0" y="0"/>
                        </a:cubicBezTo>
                        <a:close/>
                      </a:path>
                      <a:path w="3274828" h="2902688" fill="darkenLess" stroke="0" extrusionOk="0">
                        <a:moveTo>
                          <a:pt x="2791037" y="2902688"/>
                        </a:moveTo>
                        <a:cubicBezTo>
                          <a:pt x="2849062" y="2804865"/>
                          <a:pt x="2853522" y="2557046"/>
                          <a:pt x="2887795" y="2515655"/>
                        </a:cubicBezTo>
                        <a:cubicBezTo>
                          <a:pt x="3029230" y="2455493"/>
                          <a:pt x="3241428" y="2450387"/>
                          <a:pt x="3274828" y="2418897"/>
                        </a:cubicBezTo>
                        <a:cubicBezTo>
                          <a:pt x="3071735" y="2546784"/>
                          <a:pt x="2869159" y="2843011"/>
                          <a:pt x="2791037" y="2902688"/>
                        </a:cubicBezTo>
                        <a:close/>
                      </a:path>
                      <a:path w="3274828" h="2902688" fill="none" extrusionOk="0">
                        <a:moveTo>
                          <a:pt x="2791037" y="2902688"/>
                        </a:moveTo>
                        <a:cubicBezTo>
                          <a:pt x="2805835" y="2804884"/>
                          <a:pt x="2853998" y="2617599"/>
                          <a:pt x="2887795" y="2515655"/>
                        </a:cubicBezTo>
                        <a:cubicBezTo>
                          <a:pt x="3019736" y="2486393"/>
                          <a:pt x="3223886" y="2455404"/>
                          <a:pt x="3274828" y="2418897"/>
                        </a:cubicBezTo>
                        <a:cubicBezTo>
                          <a:pt x="3184482" y="2566722"/>
                          <a:pt x="2943683" y="2719975"/>
                          <a:pt x="2791037" y="2902688"/>
                        </a:cubicBezTo>
                        <a:cubicBezTo>
                          <a:pt x="1507015" y="2878547"/>
                          <a:pt x="954324" y="2952740"/>
                          <a:pt x="0" y="2902688"/>
                        </a:cubicBezTo>
                        <a:cubicBezTo>
                          <a:pt x="-111772" y="2323503"/>
                          <a:pt x="118460" y="1171346"/>
                          <a:pt x="0" y="0"/>
                        </a:cubicBezTo>
                        <a:cubicBezTo>
                          <a:pt x="1422221" y="45366"/>
                          <a:pt x="2706940" y="134337"/>
                          <a:pt x="3274828" y="0"/>
                        </a:cubicBezTo>
                        <a:cubicBezTo>
                          <a:pt x="3398002" y="285576"/>
                          <a:pt x="3138704" y="1935323"/>
                          <a:pt x="3274828" y="241889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2C85EA-5B1B-429C-9BAD-17FC668E156B}"/>
              </a:ext>
            </a:extLst>
          </p:cNvPr>
          <p:cNvSpPr txBox="1"/>
          <p:nvPr/>
        </p:nvSpPr>
        <p:spPr>
          <a:xfrm>
            <a:off x="310118" y="3627272"/>
            <a:ext cx="5240076" cy="2964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борець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волю,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щасливе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поневоленого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люду;</a:t>
            </a:r>
            <a:endParaRPr lang="ru-RU" sz="2000" kern="100" dirty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мужній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і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бунтар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щирий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285750" lvl="0" indent="-28575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рішучий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винахідливий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здатний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ризикувати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терпимий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волелюбний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ніжний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чуйний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ставленні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Соломії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вірність</a:t>
            </a:r>
            <a:r>
              <a:rPr lang="ru-RU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коханні</a:t>
            </a:r>
            <a:endParaRPr lang="uk-UA" sz="1600" kern="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E1787B-11AD-4DA3-8B2B-F114C593E40C}"/>
              </a:ext>
            </a:extLst>
          </p:cNvPr>
          <p:cNvSpPr txBox="1"/>
          <p:nvPr/>
        </p:nvSpPr>
        <p:spPr>
          <a:xfrm>
            <a:off x="6018029" y="3627272"/>
            <a:ext cx="5092994" cy="2964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uk-UA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мужня і відважна; </a:t>
            </a: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uk-UA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вірна і самовіддана; волелюбна; </a:t>
            </a: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uk-UA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здатна на самопожертву; </a:t>
            </a: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uk-UA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щира, енергійна; ніколи не втрачає оптимізму;</a:t>
            </a: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жінка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здатна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робити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мужні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та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самовіддані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вчинки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,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які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за силою духу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перевершити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чоловічі</a:t>
            </a:r>
            <a:r>
              <a:rPr lang="ru-RU" sz="2000" kern="100" dirty="0">
                <a:latin typeface="Georgia" panose="02040502050405020303" pitchFamily="18" charset="0"/>
                <a:cs typeface="Times New Roman" panose="02020603050405020304" pitchFamily="18" charset="0"/>
              </a:rPr>
              <a:t>.</a:t>
            </a:r>
            <a:endParaRPr lang="uk-UA" sz="2000" kern="100" dirty="0"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4" descr="Тіні незабутих предків - Урядовий Кур'єр - газета центральних органів влади  України онлайн">
            <a:extLst>
              <a:ext uri="{FF2B5EF4-FFF2-40B4-BE49-F238E27FC236}">
                <a16:creationId xmlns:a16="http://schemas.microsoft.com/office/drawing/2014/main" id="{FA091772-6DBF-4C85-8075-E4568BE16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151" y="205238"/>
            <a:ext cx="2562349" cy="3037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4701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5E2B61E-B357-4995-84DE-D0A421BEB0FC}"/>
              </a:ext>
            </a:extLst>
          </p:cNvPr>
          <p:cNvSpPr/>
          <p:nvPr/>
        </p:nvSpPr>
        <p:spPr>
          <a:xfrm>
            <a:off x="8419467" y="2459504"/>
            <a:ext cx="347330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Образ Соломії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2482403-2EF8-403B-A89B-82810CD9E72D}"/>
              </a:ext>
            </a:extLst>
          </p:cNvPr>
          <p:cNvSpPr/>
          <p:nvPr/>
        </p:nvSpPr>
        <p:spPr>
          <a:xfrm>
            <a:off x="424031" y="2459504"/>
            <a:ext cx="273383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Образ Остапа</a:t>
            </a:r>
          </a:p>
        </p:txBody>
      </p:sp>
      <p:pic>
        <p:nvPicPr>
          <p:cNvPr id="7" name="Picture 2" descr="Купити книгу «Дорогою ціною» Михайло Коцюбинський в Києві, Україні | ціни,  відгуки в інтернет-магазині Book24 | ISBN 978-966-10-5110-1">
            <a:extLst>
              <a:ext uri="{FF2B5EF4-FFF2-40B4-BE49-F238E27FC236}">
                <a16:creationId xmlns:a16="http://schemas.microsoft.com/office/drawing/2014/main" id="{F8C5B893-A395-44E0-AEBC-0FD69C5DBA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" t="7907" r="6364" b="8992"/>
          <a:stretch/>
        </p:blipFill>
        <p:spPr bwMode="auto">
          <a:xfrm>
            <a:off x="4145605" y="1087024"/>
            <a:ext cx="3900790" cy="571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кутник: загнутий кут 7">
            <a:extLst>
              <a:ext uri="{FF2B5EF4-FFF2-40B4-BE49-F238E27FC236}">
                <a16:creationId xmlns:a16="http://schemas.microsoft.com/office/drawing/2014/main" id="{900F0B41-2FA1-4CF2-BB8E-D42C361260F4}"/>
              </a:ext>
            </a:extLst>
          </p:cNvPr>
          <p:cNvSpPr/>
          <p:nvPr/>
        </p:nvSpPr>
        <p:spPr>
          <a:xfrm>
            <a:off x="398468" y="2094614"/>
            <a:ext cx="3274828" cy="2902688"/>
          </a:xfrm>
          <a:prstGeom prst="foldedCorner">
            <a:avLst/>
          </a:prstGeom>
          <a:noFill/>
          <a:ln>
            <a:solidFill>
              <a:schemeClr val="tx1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4276626489">
                  <a:custGeom>
                    <a:avLst/>
                    <a:gdLst>
                      <a:gd name="connsiteX0" fmla="*/ 0 w 3274828"/>
                      <a:gd name="connsiteY0" fmla="*/ 0 h 2902688"/>
                      <a:gd name="connsiteX1" fmla="*/ 3274828 w 3274828"/>
                      <a:gd name="connsiteY1" fmla="*/ 0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6" fmla="*/ 3274828 w 3274828"/>
                      <a:gd name="connsiteY6" fmla="*/ 0 h 2902688"/>
                      <a:gd name="connsiteX7" fmla="*/ 3274828 w 3274828"/>
                      <a:gd name="connsiteY7" fmla="*/ 2418897 h 29026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274828" h="2902688" stroke="0" extrusionOk="0">
                        <a:moveTo>
                          <a:pt x="0" y="0"/>
                        </a:moveTo>
                        <a:cubicBezTo>
                          <a:pt x="1087516" y="81571"/>
                          <a:pt x="2159820" y="-139602"/>
                          <a:pt x="3274828" y="0"/>
                        </a:cubicBezTo>
                        <a:cubicBezTo>
                          <a:pt x="3429722" y="424907"/>
                          <a:pt x="3119983" y="1953974"/>
                          <a:pt x="3274828" y="2418897"/>
                        </a:cubicBezTo>
                        <a:cubicBezTo>
                          <a:pt x="3181781" y="2517540"/>
                          <a:pt x="2910644" y="2714436"/>
                          <a:pt x="2791037" y="2902688"/>
                        </a:cubicBezTo>
                        <a:cubicBezTo>
                          <a:pt x="2510390" y="2807835"/>
                          <a:pt x="1132023" y="2772829"/>
                          <a:pt x="0" y="2902688"/>
                        </a:cubicBezTo>
                        <a:cubicBezTo>
                          <a:pt x="-147649" y="1678739"/>
                          <a:pt x="38300" y="1067911"/>
                          <a:pt x="0" y="0"/>
                        </a:cubicBezTo>
                        <a:close/>
                      </a:path>
                      <a:path w="3274828" h="2902688" fill="darkenLess" stroke="0" extrusionOk="0">
                        <a:moveTo>
                          <a:pt x="2791037" y="2902688"/>
                        </a:moveTo>
                        <a:cubicBezTo>
                          <a:pt x="2849062" y="2804865"/>
                          <a:pt x="2853522" y="2557046"/>
                          <a:pt x="2887795" y="2515655"/>
                        </a:cubicBezTo>
                        <a:cubicBezTo>
                          <a:pt x="3029230" y="2455493"/>
                          <a:pt x="3241428" y="2450387"/>
                          <a:pt x="3274828" y="2418897"/>
                        </a:cubicBezTo>
                        <a:cubicBezTo>
                          <a:pt x="3071735" y="2546784"/>
                          <a:pt x="2869159" y="2843011"/>
                          <a:pt x="2791037" y="2902688"/>
                        </a:cubicBezTo>
                        <a:close/>
                      </a:path>
                      <a:path w="3274828" h="2902688" fill="none" extrusionOk="0">
                        <a:moveTo>
                          <a:pt x="2791037" y="2902688"/>
                        </a:moveTo>
                        <a:cubicBezTo>
                          <a:pt x="2805835" y="2804884"/>
                          <a:pt x="2853998" y="2617599"/>
                          <a:pt x="2887795" y="2515655"/>
                        </a:cubicBezTo>
                        <a:cubicBezTo>
                          <a:pt x="3019736" y="2486393"/>
                          <a:pt x="3223886" y="2455404"/>
                          <a:pt x="3274828" y="2418897"/>
                        </a:cubicBezTo>
                        <a:cubicBezTo>
                          <a:pt x="3184482" y="2566722"/>
                          <a:pt x="2943683" y="2719975"/>
                          <a:pt x="2791037" y="2902688"/>
                        </a:cubicBezTo>
                        <a:cubicBezTo>
                          <a:pt x="1507015" y="2878547"/>
                          <a:pt x="954324" y="2952740"/>
                          <a:pt x="0" y="2902688"/>
                        </a:cubicBezTo>
                        <a:cubicBezTo>
                          <a:pt x="-111772" y="2323503"/>
                          <a:pt x="118460" y="1171346"/>
                          <a:pt x="0" y="0"/>
                        </a:cubicBezTo>
                        <a:cubicBezTo>
                          <a:pt x="1422221" y="45366"/>
                          <a:pt x="2706940" y="134337"/>
                          <a:pt x="3274828" y="0"/>
                        </a:cubicBezTo>
                        <a:cubicBezTo>
                          <a:pt x="3398002" y="285576"/>
                          <a:pt x="3138704" y="1935323"/>
                          <a:pt x="3274828" y="241889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: загнутий кут 8">
            <a:extLst>
              <a:ext uri="{FF2B5EF4-FFF2-40B4-BE49-F238E27FC236}">
                <a16:creationId xmlns:a16="http://schemas.microsoft.com/office/drawing/2014/main" id="{0B82A3DB-8D8D-4E3E-B330-2E6C82FBEFB2}"/>
              </a:ext>
            </a:extLst>
          </p:cNvPr>
          <p:cNvSpPr/>
          <p:nvPr/>
        </p:nvSpPr>
        <p:spPr>
          <a:xfrm>
            <a:off x="8518704" y="2094614"/>
            <a:ext cx="3274828" cy="2902688"/>
          </a:xfrm>
          <a:prstGeom prst="foldedCorner">
            <a:avLst/>
          </a:prstGeom>
          <a:noFill/>
          <a:ln>
            <a:solidFill>
              <a:schemeClr val="tx1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4276626489">
                  <a:custGeom>
                    <a:avLst/>
                    <a:gdLst>
                      <a:gd name="connsiteX0" fmla="*/ 0 w 3274828"/>
                      <a:gd name="connsiteY0" fmla="*/ 0 h 2902688"/>
                      <a:gd name="connsiteX1" fmla="*/ 3274828 w 3274828"/>
                      <a:gd name="connsiteY1" fmla="*/ 0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0" fmla="*/ 2791037 w 3274828"/>
                      <a:gd name="connsiteY0" fmla="*/ 2902688 h 2902688"/>
                      <a:gd name="connsiteX1" fmla="*/ 2887795 w 3274828"/>
                      <a:gd name="connsiteY1" fmla="*/ 2515655 h 2902688"/>
                      <a:gd name="connsiteX2" fmla="*/ 3274828 w 3274828"/>
                      <a:gd name="connsiteY2" fmla="*/ 2418897 h 2902688"/>
                      <a:gd name="connsiteX3" fmla="*/ 2791037 w 3274828"/>
                      <a:gd name="connsiteY3" fmla="*/ 2902688 h 2902688"/>
                      <a:gd name="connsiteX4" fmla="*/ 0 w 3274828"/>
                      <a:gd name="connsiteY4" fmla="*/ 2902688 h 2902688"/>
                      <a:gd name="connsiteX5" fmla="*/ 0 w 3274828"/>
                      <a:gd name="connsiteY5" fmla="*/ 0 h 2902688"/>
                      <a:gd name="connsiteX6" fmla="*/ 3274828 w 3274828"/>
                      <a:gd name="connsiteY6" fmla="*/ 0 h 2902688"/>
                      <a:gd name="connsiteX7" fmla="*/ 3274828 w 3274828"/>
                      <a:gd name="connsiteY7" fmla="*/ 2418897 h 29026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274828" h="2902688" stroke="0" extrusionOk="0">
                        <a:moveTo>
                          <a:pt x="0" y="0"/>
                        </a:moveTo>
                        <a:cubicBezTo>
                          <a:pt x="1087516" y="81571"/>
                          <a:pt x="2159820" y="-139602"/>
                          <a:pt x="3274828" y="0"/>
                        </a:cubicBezTo>
                        <a:cubicBezTo>
                          <a:pt x="3429722" y="424907"/>
                          <a:pt x="3119983" y="1953974"/>
                          <a:pt x="3274828" y="2418897"/>
                        </a:cubicBezTo>
                        <a:cubicBezTo>
                          <a:pt x="3181781" y="2517540"/>
                          <a:pt x="2910644" y="2714436"/>
                          <a:pt x="2791037" y="2902688"/>
                        </a:cubicBezTo>
                        <a:cubicBezTo>
                          <a:pt x="2510390" y="2807835"/>
                          <a:pt x="1132023" y="2772829"/>
                          <a:pt x="0" y="2902688"/>
                        </a:cubicBezTo>
                        <a:cubicBezTo>
                          <a:pt x="-147649" y="1678739"/>
                          <a:pt x="38300" y="1067911"/>
                          <a:pt x="0" y="0"/>
                        </a:cubicBezTo>
                        <a:close/>
                      </a:path>
                      <a:path w="3274828" h="2902688" fill="darkenLess" stroke="0" extrusionOk="0">
                        <a:moveTo>
                          <a:pt x="2791037" y="2902688"/>
                        </a:moveTo>
                        <a:cubicBezTo>
                          <a:pt x="2849062" y="2804865"/>
                          <a:pt x="2853522" y="2557046"/>
                          <a:pt x="2887795" y="2515655"/>
                        </a:cubicBezTo>
                        <a:cubicBezTo>
                          <a:pt x="3029230" y="2455493"/>
                          <a:pt x="3241428" y="2450387"/>
                          <a:pt x="3274828" y="2418897"/>
                        </a:cubicBezTo>
                        <a:cubicBezTo>
                          <a:pt x="3071735" y="2546784"/>
                          <a:pt x="2869159" y="2843011"/>
                          <a:pt x="2791037" y="2902688"/>
                        </a:cubicBezTo>
                        <a:close/>
                      </a:path>
                      <a:path w="3274828" h="2902688" fill="none" extrusionOk="0">
                        <a:moveTo>
                          <a:pt x="2791037" y="2902688"/>
                        </a:moveTo>
                        <a:cubicBezTo>
                          <a:pt x="2805835" y="2804884"/>
                          <a:pt x="2853998" y="2617599"/>
                          <a:pt x="2887795" y="2515655"/>
                        </a:cubicBezTo>
                        <a:cubicBezTo>
                          <a:pt x="3019736" y="2486393"/>
                          <a:pt x="3223886" y="2455404"/>
                          <a:pt x="3274828" y="2418897"/>
                        </a:cubicBezTo>
                        <a:cubicBezTo>
                          <a:pt x="3184482" y="2566722"/>
                          <a:pt x="2943683" y="2719975"/>
                          <a:pt x="2791037" y="2902688"/>
                        </a:cubicBezTo>
                        <a:cubicBezTo>
                          <a:pt x="1507015" y="2878547"/>
                          <a:pt x="954324" y="2952740"/>
                          <a:pt x="0" y="2902688"/>
                        </a:cubicBezTo>
                        <a:cubicBezTo>
                          <a:pt x="-111772" y="2323503"/>
                          <a:pt x="118460" y="1171346"/>
                          <a:pt x="0" y="0"/>
                        </a:cubicBezTo>
                        <a:cubicBezTo>
                          <a:pt x="1422221" y="45366"/>
                          <a:pt x="2706940" y="134337"/>
                          <a:pt x="3274828" y="0"/>
                        </a:cubicBezTo>
                        <a:cubicBezTo>
                          <a:pt x="3398002" y="285576"/>
                          <a:pt x="3138704" y="1935323"/>
                          <a:pt x="3274828" y="241889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CCDFF9-953B-4389-9BAF-AABE099F49EB}"/>
              </a:ext>
            </a:extLst>
          </p:cNvPr>
          <p:cNvSpPr txBox="1"/>
          <p:nvPr/>
        </p:nvSpPr>
        <p:spPr>
          <a:xfrm>
            <a:off x="828675" y="381359"/>
            <a:ext cx="105346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Спільне: </a:t>
            </a:r>
            <a:r>
              <a:rPr lang="uk-UA" sz="2800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ненависть героїв до пана, кріпаччини, неволі </a:t>
            </a:r>
            <a:endParaRPr lang="uk-UA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16638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AAE8C0E4-19B1-49D3-889A-E11F1ECEEB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0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622660-B898-43D0-83AB-E6AD005E0B88}"/>
              </a:ext>
            </a:extLst>
          </p:cNvPr>
          <p:cNvSpPr txBox="1"/>
          <p:nvPr/>
        </p:nvSpPr>
        <p:spPr>
          <a:xfrm>
            <a:off x="-74428" y="2605183"/>
            <a:ext cx="12352154" cy="1552605"/>
          </a:xfrm>
          <a:prstGeom prst="rect">
            <a:avLst/>
          </a:prstGeom>
          <a:noFill/>
          <a:ln>
            <a:noFill/>
            <a:prstDash val="lgDash"/>
          </a:ln>
        </p:spPr>
        <p:txBody>
          <a:bodyPr wrap="square">
            <a:spAutoFit/>
          </a:bodyPr>
          <a:lstStyle/>
          <a:p>
            <a:pPr indent="450215" algn="r">
              <a:lnSpc>
                <a:spcPct val="150000"/>
              </a:lnSpc>
              <a:spcAft>
                <a:spcPts val="800"/>
              </a:spcAft>
            </a:pPr>
            <a:r>
              <a:rPr lang="uk-UA" sz="7200" b="1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Символи у творі</a:t>
            </a:r>
            <a:endParaRPr lang="uk-UA" sz="6000" kern="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 сполучна лінія 8">
            <a:extLst>
              <a:ext uri="{FF2B5EF4-FFF2-40B4-BE49-F238E27FC236}">
                <a16:creationId xmlns:a16="http://schemas.microsoft.com/office/drawing/2014/main" id="{BA89F455-9939-46DC-8A99-E6702AED1EDE}"/>
              </a:ext>
            </a:extLst>
          </p:cNvPr>
          <p:cNvCxnSpPr/>
          <p:nvPr/>
        </p:nvCxnSpPr>
        <p:spPr>
          <a:xfrm flipH="1">
            <a:off x="3338623" y="4210493"/>
            <a:ext cx="893910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6AC3383-BBB8-4EE5-97D2-48A0F46A519F}"/>
              </a:ext>
            </a:extLst>
          </p:cNvPr>
          <p:cNvSpPr txBox="1"/>
          <p:nvPr/>
        </p:nvSpPr>
        <p:spPr>
          <a:xfrm>
            <a:off x="4257675" y="4653369"/>
            <a:ext cx="7646193" cy="1421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r">
              <a:lnSpc>
                <a:spcPct val="150000"/>
              </a:lnSpc>
              <a:spcAft>
                <a:spcPts val="800"/>
              </a:spcAft>
            </a:pPr>
            <a:r>
              <a:rPr lang="uk-UA" sz="2000" b="1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Символ (з </a:t>
            </a:r>
            <a:r>
              <a:rPr lang="uk-UA" sz="2000" b="1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грец</a:t>
            </a:r>
            <a:r>
              <a:rPr lang="uk-UA" sz="2000" b="1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знак)</a:t>
            </a:r>
            <a:r>
              <a:rPr lang="uk-UA" sz="20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 умовне позначення якого-небудь предмета, поняття або явища; художній образ, що умовно відтворює усталену думку, ідею, почуття.</a:t>
            </a:r>
            <a:endParaRPr lang="uk-UA" sz="1600" kern="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7593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Українські традиційні зачіски. Коса - дівоча краса | TS - Blog">
            <a:extLst>
              <a:ext uri="{FF2B5EF4-FFF2-40B4-BE49-F238E27FC236}">
                <a16:creationId xmlns:a16="http://schemas.microsoft.com/office/drawing/2014/main" id="{BD9BB68B-D137-47F0-9915-F81CA617A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35519"/>
            <a:ext cx="5548218" cy="4244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Українські традиційні зачіски. Коса - дівоча краса | TS - Blog">
            <a:extLst>
              <a:ext uri="{FF2B5EF4-FFF2-40B4-BE49-F238E27FC236}">
                <a16:creationId xmlns:a16="http://schemas.microsoft.com/office/drawing/2014/main" id="{23186FAE-1CAB-409C-99BC-47E88FD54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3916"/>
            <a:ext cx="5070845" cy="6445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7D5C29B7-F025-4AF1-94FC-9587E740DC10}"/>
              </a:ext>
            </a:extLst>
          </p:cNvPr>
          <p:cNvSpPr/>
          <p:nvPr/>
        </p:nvSpPr>
        <p:spPr>
          <a:xfrm>
            <a:off x="6740157" y="178094"/>
            <a:ext cx="4395750" cy="1585359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solidFill>
                  <a:schemeClr val="tx1"/>
                </a:solidFill>
                <a:latin typeface="Georgia" panose="02040502050405020303" pitchFamily="18" charset="0"/>
              </a:rPr>
              <a:t>Волосся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E2BFDF-4D73-45E2-B248-FDB0507409B5}"/>
              </a:ext>
            </a:extLst>
          </p:cNvPr>
          <p:cNvSpPr txBox="1"/>
          <p:nvPr/>
        </p:nvSpPr>
        <p:spPr>
          <a:xfrm>
            <a:off x="6096001" y="1914820"/>
            <a:ext cx="55482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символ краси, жіночості, свободи та сили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9045340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Пара відгуляла весілля на 8 тис. євро та не заплатила і... зникла (5 ФОТО)  — Радіо ТРЕК">
            <a:extLst>
              <a:ext uri="{FF2B5EF4-FFF2-40B4-BE49-F238E27FC236}">
                <a16:creationId xmlns:a16="http://schemas.microsoft.com/office/drawing/2014/main" id="{92FAD3B4-B6E5-4052-AF51-D3C918808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762"/>
            <a:ext cx="12514521" cy="705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AD674FE5-110F-4086-8626-D9C2CAA79350}"/>
              </a:ext>
            </a:extLst>
          </p:cNvPr>
          <p:cNvSpPr/>
          <p:nvPr/>
        </p:nvSpPr>
        <p:spPr>
          <a:xfrm>
            <a:off x="1200847" y="121395"/>
            <a:ext cx="2666303" cy="1507380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849FB30-480F-4B90-AD37-4A7335B815C3}"/>
              </a:ext>
            </a:extLst>
          </p:cNvPr>
          <p:cNvSpPr/>
          <p:nvPr/>
        </p:nvSpPr>
        <p:spPr>
          <a:xfrm>
            <a:off x="1494608" y="354354"/>
            <a:ext cx="20906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Роми</a:t>
            </a:r>
          </a:p>
        </p:txBody>
      </p:sp>
      <p:pic>
        <p:nvPicPr>
          <p:cNvPr id="4104" name="Picture 8" descr="Купити книгу «Дорогою ціною» Михайло Коцюбинський в Києві, Україні | ціни,  відгуки в інтернет-магазині Book24 | ISBN 978-966-10-5110-1">
            <a:extLst>
              <a:ext uri="{FF2B5EF4-FFF2-40B4-BE49-F238E27FC236}">
                <a16:creationId xmlns:a16="http://schemas.microsoft.com/office/drawing/2014/main" id="{A0574D61-A0C6-46F0-B6FC-084296578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518" y="121395"/>
            <a:ext cx="3730482" cy="57432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CE764C4-222B-4606-BAB0-E58938FF870C}"/>
              </a:ext>
            </a:extLst>
          </p:cNvPr>
          <p:cNvSpPr txBox="1"/>
          <p:nvPr/>
        </p:nvSpPr>
        <p:spPr>
          <a:xfrm>
            <a:off x="1038225" y="3329619"/>
            <a:ext cx="59055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Georgia" panose="02040502050405020303" pitchFamily="18" charset="0"/>
              </a:rPr>
              <a:t>назва групи </a:t>
            </a:r>
            <a:r>
              <a:rPr lang="uk-UA" sz="2000" dirty="0">
                <a:latin typeface="Georgia" panose="02040502050405020303" pitchFamily="18" charset="0"/>
                <a:hlinkClick r:id="rId4" tooltip="Народ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народів</a:t>
            </a:r>
            <a:r>
              <a:rPr lang="uk-UA" sz="2000" dirty="0">
                <a:latin typeface="Georgia" panose="02040502050405020303" pitchFamily="18" charset="0"/>
              </a:rPr>
              <a:t> </a:t>
            </a:r>
            <a:r>
              <a:rPr lang="uk-UA" sz="2000" dirty="0" err="1">
                <a:latin typeface="Georgia" panose="02040502050405020303" pitchFamily="18" charset="0"/>
                <a:hlinkClick r:id="rId5" tooltip="Індоарійські народ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індоарійської</a:t>
            </a:r>
            <a:r>
              <a:rPr lang="uk-UA" sz="2000" dirty="0">
                <a:latin typeface="Georgia" panose="02040502050405020303" pitchFamily="18" charset="0"/>
              </a:rPr>
              <a:t> </a:t>
            </a:r>
            <a:r>
              <a:rPr lang="uk-UA" sz="2000" dirty="0">
                <a:latin typeface="Georgia" panose="02040502050405020303" pitchFamily="18" charset="0"/>
                <a:hlinkClick r:id="rId6" tooltip="Етнічна спільність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етнічної групи</a:t>
            </a:r>
            <a:r>
              <a:rPr lang="uk-UA" sz="2000" dirty="0">
                <a:latin typeface="Georgia" panose="02040502050405020303" pitchFamily="18" charset="0"/>
              </a:rPr>
              <a:t>, що проживає у багатьох країнах світу — в </a:t>
            </a:r>
            <a:r>
              <a:rPr lang="uk-UA" sz="2000" dirty="0">
                <a:latin typeface="Georgia" panose="02040502050405020303" pitchFamily="18" charset="0"/>
                <a:hlinkClick r:id="rId7" tooltip="Європ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Європі</a:t>
            </a:r>
            <a:r>
              <a:rPr lang="uk-UA" sz="2000" dirty="0">
                <a:latin typeface="Georgia" panose="02040502050405020303" pitchFamily="18" charset="0"/>
              </a:rPr>
              <a:t>, </a:t>
            </a:r>
            <a:r>
              <a:rPr lang="uk-UA" sz="2000" dirty="0">
                <a:latin typeface="Georgia" panose="02040502050405020303" pitchFamily="18" charset="0"/>
                <a:hlinkClick r:id="rId8" tooltip="Близький Схід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Близькому</a:t>
            </a:r>
            <a:r>
              <a:rPr lang="uk-UA" sz="2000" dirty="0">
                <a:latin typeface="Georgia" panose="02040502050405020303" pitchFamily="18" charset="0"/>
              </a:rPr>
              <a:t> та </a:t>
            </a:r>
            <a:r>
              <a:rPr lang="uk-UA" sz="2000" dirty="0">
                <a:latin typeface="Georgia" panose="02040502050405020303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Середньому Сході</a:t>
            </a:r>
            <a:r>
              <a:rPr lang="uk-UA" sz="2000" dirty="0">
                <a:latin typeface="Georgia" panose="02040502050405020303" pitchFamily="18" charset="0"/>
              </a:rPr>
              <a:t>, Північній </a:t>
            </a:r>
            <a:r>
              <a:rPr lang="uk-UA" sz="2000" dirty="0">
                <a:latin typeface="Georgia" panose="02040502050405020303" pitchFamily="18" charset="0"/>
                <a:hlinkClick r:id="rId10" tooltip="Африк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Африці</a:t>
            </a:r>
            <a:r>
              <a:rPr lang="uk-UA" sz="2000" dirty="0">
                <a:latin typeface="Georgia" panose="02040502050405020303" pitchFamily="18" charset="0"/>
              </a:rPr>
              <a:t> та в країнах обох </a:t>
            </a:r>
            <a:r>
              <a:rPr lang="uk-UA" sz="2000" dirty="0">
                <a:latin typeface="Georgia" panose="02040502050405020303" pitchFamily="18" charset="0"/>
                <a:hlinkClick r:id="rId11" tooltip="Америк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Америк</a:t>
            </a:r>
            <a:r>
              <a:rPr lang="uk-UA" sz="2000" dirty="0">
                <a:latin typeface="Georgia" panose="02040502050405020303" pitchFamily="18" charset="0"/>
              </a:rPr>
              <a:t> (переважно в </a:t>
            </a:r>
            <a:r>
              <a:rPr lang="uk-UA" sz="2000" dirty="0">
                <a:latin typeface="Georgia" panose="02040502050405020303" pitchFamily="18" charset="0"/>
                <a:hlinkClick r:id="rId12" tooltip="Латинська Америк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Латинській</a:t>
            </a:r>
            <a:r>
              <a:rPr lang="uk-UA" sz="2000" dirty="0">
                <a:latin typeface="Georgia" panose="02040502050405020303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12705547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БЫК ТУР ᐈ Фото и описание ✓">
            <a:extLst>
              <a:ext uri="{FF2B5EF4-FFF2-40B4-BE49-F238E27FC236}">
                <a16:creationId xmlns:a16="http://schemas.microsoft.com/office/drawing/2014/main" id="{1EFAA849-2C6E-446C-9C8A-FD9C089472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9"/>
          <a:stretch/>
        </p:blipFill>
        <p:spPr bwMode="auto">
          <a:xfrm>
            <a:off x="-1323975" y="0"/>
            <a:ext cx="13515975" cy="705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421777B1-8A3A-4DA0-A129-C7FF2C292B96}"/>
              </a:ext>
            </a:extLst>
          </p:cNvPr>
          <p:cNvSpPr/>
          <p:nvPr/>
        </p:nvSpPr>
        <p:spPr>
          <a:xfrm>
            <a:off x="8034336" y="931212"/>
            <a:ext cx="3467100" cy="1897713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solidFill>
                  <a:schemeClr val="tx1"/>
                </a:solidFill>
                <a:latin typeface="Georgia" panose="02040502050405020303" pitchFamily="18" charset="0"/>
              </a:rPr>
              <a:t>Тур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AF9196-A0F4-4CDB-A115-F50BBCDD2377}"/>
              </a:ext>
            </a:extLst>
          </p:cNvPr>
          <p:cNvSpPr txBox="1"/>
          <p:nvPr/>
        </p:nvSpPr>
        <p:spPr>
          <a:xfrm>
            <a:off x="7477124" y="3137863"/>
            <a:ext cx="4581525" cy="34778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indent="450215" algn="ctr">
              <a:spcAft>
                <a:spcPts val="800"/>
              </a:spcAft>
            </a:pP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Тур, або Бик первісний (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3" tooltip="Латинська мов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лат.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</a:t>
            </a:r>
            <a:r>
              <a:rPr lang="la-Latn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Bos primigenius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; </a:t>
            </a:r>
            <a:r>
              <a:rPr lang="uk-UA" sz="2000" i="1" kern="100" dirty="0" err="1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4" tooltip="Англійська мов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англ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4" tooltip="Англійська мов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.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</a:t>
            </a:r>
            <a:r>
              <a:rPr lang="uk-UA" sz="2000" i="1" kern="100" dirty="0" err="1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aurochs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, також відомий як 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3" tooltip="Латинська мов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лат.</a:t>
            </a:r>
            <a:r>
              <a:rPr lang="uk-UA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</a:t>
            </a:r>
            <a:r>
              <a:rPr lang="la-Latn" sz="2000" i="1" kern="10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urus, ure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) — 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5" tooltip="Вид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вид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вимерлих диких представників роду 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6" tooltip="Бик (рід)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бик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(</a:t>
            </a:r>
            <a:r>
              <a:rPr lang="uk-UA" sz="2000" i="1" kern="100" dirty="0" err="1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7" tooltip="Bo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Bos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). Безпосередній пращур 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8" tooltip="Коров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свійського бика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(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9" tooltip="Велика рогата худоб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великої рогатої худоби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). Був поширений в 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10" tooltip="Європ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Європі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, Центральній і Південно-західній 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11" tooltip="Азія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Азії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, північній 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12" tooltip="Африк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Африці</a:t>
            </a:r>
            <a:r>
              <a:rPr lang="uk-UA" sz="2000" i="1" kern="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. Мешкав у лісах, лісостепу, степах.</a:t>
            </a:r>
          </a:p>
        </p:txBody>
      </p:sp>
    </p:spTree>
    <p:extLst>
      <p:ext uri="{BB962C8B-B14F-4D97-AF65-F5344CB8AC3E}">
        <p14:creationId xmlns:p14="http://schemas.microsoft.com/office/powerpoint/2010/main" val="11990478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E36FE18F-0827-44D9-BBE6-94A9EA9F6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C39AEC49-CFE8-4020-AEF9-B5EA79144B4B}"/>
              </a:ext>
            </a:extLst>
          </p:cNvPr>
          <p:cNvSpPr/>
          <p:nvPr/>
        </p:nvSpPr>
        <p:spPr>
          <a:xfrm>
            <a:off x="6377171" y="287079"/>
            <a:ext cx="3966979" cy="1974872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solidFill>
                  <a:schemeClr val="tx1"/>
                </a:solidFill>
                <a:latin typeface="Georgia" panose="02040502050405020303" pitchFamily="18" charset="0"/>
              </a:rPr>
              <a:t>Плавні</a:t>
            </a:r>
          </a:p>
        </p:txBody>
      </p:sp>
      <p:pic>
        <p:nvPicPr>
          <p:cNvPr id="8" name="Picture 4" descr="Дорогою ціною (Скорочено) - Коцюбинський - Dovidka.biz.ua">
            <a:extLst>
              <a:ext uri="{FF2B5EF4-FFF2-40B4-BE49-F238E27FC236}">
                <a16:creationId xmlns:a16="http://schemas.microsoft.com/office/drawing/2014/main" id="{50C3034D-7D9D-4BC8-9300-5EA32E623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18" y="138254"/>
            <a:ext cx="4333875" cy="3381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0F4E2B-808F-4D77-AB0E-E9CFA92FEDA6}"/>
              </a:ext>
            </a:extLst>
          </p:cNvPr>
          <p:cNvSpPr txBox="1"/>
          <p:nvPr/>
        </p:nvSpPr>
        <p:spPr>
          <a:xfrm>
            <a:off x="457200" y="3959811"/>
            <a:ext cx="91821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Плавні </a:t>
            </a:r>
            <a:r>
              <a:rPr lang="uk-UA" sz="2400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— заболочені чи підтоплені ділянки </a:t>
            </a:r>
            <a:r>
              <a:rPr lang="uk-UA" sz="2400" strike="noStrike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 tooltip="Річк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річок</a:t>
            </a:r>
            <a:r>
              <a:rPr lang="uk-UA" sz="2400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 неподалік від </a:t>
            </a:r>
            <a:r>
              <a:rPr lang="uk-UA" sz="2400" strike="noStrike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 tooltip="Гирло річк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гирла</a:t>
            </a:r>
            <a:r>
              <a:rPr lang="uk-UA" sz="2400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, вкриті </a:t>
            </a:r>
            <a:r>
              <a:rPr lang="uk-UA" sz="2400" dirty="0" err="1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важкопрохідними</a:t>
            </a:r>
            <a:r>
              <a:rPr lang="uk-UA" sz="2400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uk-UA" sz="2400" dirty="0" err="1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заростями</a:t>
            </a:r>
            <a:r>
              <a:rPr lang="uk-UA" sz="2400" dirty="0">
                <a:solidFill>
                  <a:schemeClr val="bg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вологолюбної рослинності. </a:t>
            </a:r>
            <a:endParaRPr lang="uk-UA" sz="24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7400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Дорогою ціною&quot; (аналіз твору) Михайло Коцюбинський - Dovidka.biz.ua">
            <a:extLst>
              <a:ext uri="{FF2B5EF4-FFF2-40B4-BE49-F238E27FC236}">
                <a16:creationId xmlns:a16="http://schemas.microsoft.com/office/drawing/2014/main" id="{F87BCA3B-1AA3-4B73-BD85-077D0D3B70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8" b="4895"/>
          <a:stretch/>
        </p:blipFill>
        <p:spPr bwMode="auto">
          <a:xfrm>
            <a:off x="0" y="-95028"/>
            <a:ext cx="12277726" cy="69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увій: горизонтальний 4">
            <a:extLst>
              <a:ext uri="{FF2B5EF4-FFF2-40B4-BE49-F238E27FC236}">
                <a16:creationId xmlns:a16="http://schemas.microsoft.com/office/drawing/2014/main" id="{D80751D9-E8FE-4984-8A63-B9BB4F183059}"/>
              </a:ext>
            </a:extLst>
          </p:cNvPr>
          <p:cNvSpPr/>
          <p:nvPr/>
        </p:nvSpPr>
        <p:spPr>
          <a:xfrm>
            <a:off x="2264735" y="5649"/>
            <a:ext cx="7173433" cy="6751674"/>
          </a:xfrm>
          <a:prstGeom prst="horizontalScroll">
            <a:avLst>
              <a:gd name="adj" fmla="val 10844"/>
            </a:avLst>
          </a:prstGeom>
          <a:solidFill>
            <a:srgbClr val="F7ECE2"/>
          </a:solidFill>
          <a:ln w="28575">
            <a:solidFill>
              <a:srgbClr val="A9AC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uk-UA" sz="32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Домашнє завдання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000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Написати</a:t>
            </a:r>
            <a:r>
              <a:rPr lang="ru-RU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твір-роздум</a:t>
            </a:r>
            <a:r>
              <a:rPr lang="ru-RU" sz="2000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b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означає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sz="2000" b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вільним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?»  (за </a:t>
            </a:r>
            <a:r>
              <a:rPr lang="ru-RU" sz="2000" b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повістю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М. </a:t>
            </a:r>
            <a:r>
              <a:rPr lang="ru-RU" sz="2000" b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Коцюбинського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«Дорогою </a:t>
            </a:r>
            <a:r>
              <a:rPr lang="ru-RU" sz="2000" b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ціною</a:t>
            </a:r>
            <a:r>
              <a:rPr lang="ru-RU" sz="2000" b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творі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намагайтеся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визначити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найголовнішим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героїв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повісті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досягли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у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спосіб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прийнятна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така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поведінка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Ваше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ставлення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позиції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персонажів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сучасне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ставлення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людини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власного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kern="1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sz="2000" i="1" kern="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36102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Михайло Коцюбинський (1864—1913) - Українська література. 8 клас. Авраменко">
            <a:extLst>
              <a:ext uri="{FF2B5EF4-FFF2-40B4-BE49-F238E27FC236}">
                <a16:creationId xmlns:a16="http://schemas.microsoft.com/office/drawing/2014/main" id="{88B9F486-9EA9-4337-9A2E-10A7DD7D9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05" y="4263253"/>
            <a:ext cx="5330094" cy="2379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Михайло Коцюбинський (1864—1913) - Українська література. Повторне видання.  8 клас. Авраменко">
            <a:extLst>
              <a:ext uri="{FF2B5EF4-FFF2-40B4-BE49-F238E27FC236}">
                <a16:creationId xmlns:a16="http://schemas.microsoft.com/office/drawing/2014/main" id="{88301B42-6E3E-4D1C-9B25-ED8CED8CF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05" y="191592"/>
            <a:ext cx="5330094" cy="2379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Матеріал до уроку: &quot;Михайло Коцюбинський &quot;Дорогою ціною&quot;">
            <a:extLst>
              <a:ext uri="{FF2B5EF4-FFF2-40B4-BE49-F238E27FC236}">
                <a16:creationId xmlns:a16="http://schemas.microsoft.com/office/drawing/2014/main" id="{7D09EF23-6FFD-433C-A662-3AF6A8063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880" y="215705"/>
            <a:ext cx="4585912" cy="3041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Дорогою ціною - Ourboox">
            <a:extLst>
              <a:ext uri="{FF2B5EF4-FFF2-40B4-BE49-F238E27FC236}">
                <a16:creationId xmlns:a16="http://schemas.microsoft.com/office/drawing/2014/main" id="{FDF9A2F6-22FC-43B3-9BDF-853509A6B3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" b="2687"/>
          <a:stretch/>
        </p:blipFill>
        <p:spPr bwMode="auto">
          <a:xfrm>
            <a:off x="5609849" y="4263253"/>
            <a:ext cx="6505951" cy="2379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6C7D93C3-DF38-4003-9772-F7A9285F4A7E}"/>
              </a:ext>
            </a:extLst>
          </p:cNvPr>
          <p:cNvSpPr/>
          <p:nvPr/>
        </p:nvSpPr>
        <p:spPr>
          <a:xfrm>
            <a:off x="560208" y="2967335"/>
            <a:ext cx="6123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32755691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969</Words>
  <Application>Microsoft Office PowerPoint</Application>
  <PresentationFormat>Широкоэкранный</PresentationFormat>
  <Paragraphs>126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Georgia</vt:lpstr>
      <vt:lpstr>Tahoma</vt:lpstr>
      <vt:lpstr>Times New Roman</vt:lpstr>
      <vt:lpstr>Wingdings</vt:lpstr>
      <vt:lpstr>Тема Office</vt:lpstr>
      <vt:lpstr>М. КОЦЮБИНСЬКИЙ «ДОРОГОЮ ЦІНОЮ». ЧАС І ВІЧНІСТЬ У ПОВІСТІ, СИМВОЛІЧНІ ОБРАЗИ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Bogdana Dovgan</dc:creator>
  <cp:lastModifiedBy>ПК</cp:lastModifiedBy>
  <cp:revision>37</cp:revision>
  <dcterms:created xsi:type="dcterms:W3CDTF">2024-02-04T13:21:34Z</dcterms:created>
  <dcterms:modified xsi:type="dcterms:W3CDTF">2024-02-16T07:39:22Z</dcterms:modified>
</cp:coreProperties>
</file>