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309" r:id="rId3"/>
    <p:sldId id="277" r:id="rId4"/>
    <p:sldId id="270" r:id="rId5"/>
    <p:sldId id="272" r:id="rId6"/>
    <p:sldId id="262" r:id="rId7"/>
    <p:sldId id="264" r:id="rId8"/>
    <p:sldId id="271" r:id="rId9"/>
    <p:sldId id="275" r:id="rId10"/>
    <p:sldId id="308" r:id="rId11"/>
    <p:sldId id="260" r:id="rId12"/>
    <p:sldId id="258" r:id="rId13"/>
    <p:sldId id="278" r:id="rId14"/>
    <p:sldId id="261" r:id="rId15"/>
    <p:sldId id="263" r:id="rId16"/>
    <p:sldId id="291" r:id="rId17"/>
    <p:sldId id="268" r:id="rId1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494" autoAdjust="0"/>
    <p:restoredTop sz="94660"/>
  </p:normalViewPr>
  <p:slideViewPr>
    <p:cSldViewPr>
      <p:cViewPr varScale="1">
        <p:scale>
          <a:sx n="70" d="100"/>
          <a:sy n="70" d="100"/>
        </p:scale>
        <p:origin x="88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BA86DE-CEC8-4F18-AF51-06EA04EED5A8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F942D8-88E0-4917-8889-1EAC24E213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9057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905001"/>
            <a:ext cx="100584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4572000"/>
            <a:ext cx="861568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5A78A-A3D1-415A-B331-6DB6A6B0CAD4}" type="datetimeFigureOut">
              <a:rPr lang="uk-UA" smtClean="0"/>
              <a:t>28.04.2021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61D7D-169A-4DCE-82B2-46442B2F1E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5A78A-A3D1-415A-B331-6DB6A6B0CAD4}" type="datetimeFigureOut">
              <a:rPr lang="uk-UA" smtClean="0"/>
              <a:t>28.04.2021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61D7D-169A-4DCE-82B2-46442B2F1E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5" y="5486400"/>
            <a:ext cx="10212916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5" y="3852863"/>
            <a:ext cx="8180916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5A78A-A3D1-415A-B331-6DB6A6B0CAD4}" type="datetimeFigureOut">
              <a:rPr lang="uk-UA" smtClean="0"/>
              <a:t>28.04.2021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61D7D-169A-4DCE-82B2-46442B2F1E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928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5A78A-A3D1-415A-B331-6DB6A6B0CAD4}" type="datetimeFigureOut">
              <a:rPr lang="uk-UA" smtClean="0"/>
              <a:t>28.04.2021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61D7D-169A-4DCE-82B2-46442B2F1E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928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928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5A78A-A3D1-415A-B331-6DB6A6B0CAD4}" type="datetimeFigureOut">
              <a:rPr lang="uk-UA" smtClean="0"/>
              <a:t>28.04.2021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61D7D-169A-4DCE-82B2-46442B2F1E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5A78A-A3D1-415A-B331-6DB6A6B0CAD4}" type="datetimeFigureOut">
              <a:rPr lang="uk-UA" smtClean="0"/>
              <a:t>28.04.2021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61D7D-169A-4DCE-82B2-46442B2F1E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5A78A-A3D1-415A-B331-6DB6A6B0CAD4}" type="datetimeFigureOut">
              <a:rPr lang="uk-UA" smtClean="0"/>
              <a:t>28.04.2021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61D7D-169A-4DCE-82B2-46442B2F1E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1" y="5495544"/>
            <a:ext cx="103632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6400" y="6096000"/>
            <a:ext cx="103632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5A78A-A3D1-415A-B331-6DB6A6B0CAD4}" type="datetimeFigureOut">
              <a:rPr lang="uk-UA" smtClean="0"/>
              <a:t>28.04.2021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61D7D-169A-4DCE-82B2-46442B2F1E71}" type="slidenum">
              <a:rPr lang="uk-UA" smtClean="0"/>
              <a:t>‹#›</a:t>
            </a:fld>
            <a:endParaRPr lang="uk-U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06400" y="381000"/>
            <a:ext cx="103632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36" y="5495278"/>
            <a:ext cx="103632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112776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2336" y="6096000"/>
            <a:ext cx="103632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5A78A-A3D1-415A-B331-6DB6A6B0CAD4}" type="datetimeFigureOut">
              <a:rPr lang="uk-UA" smtClean="0"/>
              <a:t>28.04.2021</a:t>
            </a:fld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7D61D7D-169A-4DCE-82B2-46442B2F1E71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5A78A-A3D1-415A-B331-6DB6A6B0CAD4}" type="datetimeFigureOut">
              <a:rPr lang="uk-UA" smtClean="0"/>
              <a:t>28.04.2021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61D7D-169A-4DCE-82B2-46442B2F1E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3368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5A78A-A3D1-415A-B331-6DB6A6B0CAD4}" type="datetimeFigureOut">
              <a:rPr lang="uk-UA" smtClean="0"/>
              <a:t>28.04.2021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61D7D-169A-4DCE-82B2-46442B2F1E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16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16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127760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Rectangle 7"/>
          <p:cNvSpPr/>
          <p:nvPr/>
        </p:nvSpPr>
        <p:spPr>
          <a:xfrm>
            <a:off x="11277600" y="5486400"/>
            <a:ext cx="9144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75717" y="5648960"/>
            <a:ext cx="73152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87D61D7D-169A-4DCE-82B2-46442B2F1E71}" type="slidenum">
              <a:rPr lang="uk-UA" smtClean="0"/>
              <a:t>‹#›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10510428" y="3987800"/>
            <a:ext cx="2367281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474869" y="1584960"/>
            <a:ext cx="2438399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B235A78A-A3D1-415A-B331-6DB6A6B0CAD4}" type="datetimeFigureOut">
              <a:rPr lang="uk-UA" smtClean="0"/>
              <a:t>28.04.2021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learningapps.org/1602325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9376" y="3988312"/>
            <a:ext cx="9145016" cy="2088231"/>
          </a:xfrm>
        </p:spPr>
        <p:txBody>
          <a:bodyPr/>
          <a:lstStyle/>
          <a:p>
            <a:r>
              <a:rPr lang="uk-UA" sz="4400" b="1" dirty="0" smtClean="0"/>
              <a:t/>
            </a:r>
            <a:br>
              <a:rPr lang="uk-UA" sz="4400" b="1" dirty="0" smtClean="0"/>
            </a:br>
            <a:r>
              <a:rPr lang="uk-UA" sz="4400" b="1" dirty="0" smtClean="0"/>
              <a:t>«Вітька + Галя,  або</a:t>
            </a:r>
            <a:br>
              <a:rPr lang="uk-UA" sz="4400" b="1" dirty="0" smtClean="0"/>
            </a:br>
            <a:r>
              <a:rPr lang="uk-UA" sz="4400" b="1" dirty="0" smtClean="0"/>
              <a:t>Повість  про  перше  кохання»</a:t>
            </a:r>
            <a:endParaRPr lang="uk-UA" sz="4400" b="1" dirty="0"/>
          </a:p>
        </p:txBody>
      </p:sp>
      <p:pic>
        <p:nvPicPr>
          <p:cNvPr id="1026" name="Picture 2" descr="Творчий шлях - Чемерис Валенти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224" y="271161"/>
            <a:ext cx="2857500" cy="42481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Вітька + Галя, або Повість про перше кохання&quot; (Валентин Чемерис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968" y="1556792"/>
            <a:ext cx="2798960" cy="33836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2288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2"/>
          <p:cNvSpPr txBox="1">
            <a:spLocks noChangeArrowheads="1"/>
          </p:cNvSpPr>
          <p:nvPr/>
        </p:nvSpPr>
        <p:spPr bwMode="auto">
          <a:xfrm>
            <a:off x="551384" y="1340768"/>
            <a:ext cx="10188575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«Вітька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Галя, або Повість про перше кохання».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2913">
              <a:spcBef>
                <a:spcPts val="0"/>
              </a:spcBef>
              <a:buNone/>
            </a:pP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Гумористична повість про життя і пригоди школярів із села Великі 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Чаплі</a:t>
            </a:r>
            <a:endParaRPr lang="uk-UA" altLang="ru-RU" sz="3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091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091444" y="920621"/>
            <a:ext cx="1000911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Переповідає історію кохання у творі </a:t>
            </a:r>
            <a:r>
              <a:rPr lang="uk-UA" sz="40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оповідач</a:t>
            </a:r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Це дорослий чоловік, який уже пережив перші почуття, тому часто йому хочеться втрутитись у перебіг подій і щось порадити Віті чи застерегти його від хибних кроків. Оповідач </a:t>
            </a:r>
            <a:r>
              <a:rPr lang="uk-UA" sz="40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дотепний</a:t>
            </a:r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та </a:t>
            </a:r>
            <a:r>
              <a:rPr lang="uk-UA" sz="40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іронічний</a:t>
            </a:r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але ставиться до своїх персонажів </a:t>
            </a:r>
            <a:r>
              <a:rPr lang="uk-UA" sz="40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доброзичливо</a:t>
            </a:r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й </a:t>
            </a:r>
            <a:r>
              <a:rPr lang="uk-UA" sz="40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зі співчуттям</a:t>
            </a:r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119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/>
          <p:cNvSpPr/>
          <p:nvPr/>
        </p:nvSpPr>
        <p:spPr>
          <a:xfrm>
            <a:off x="3892351" y="2348880"/>
            <a:ext cx="745620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Перша 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частина</a:t>
            </a: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«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Дуель</a:t>
            </a: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»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Друга 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частина</a:t>
            </a: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«Голуба 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куниця</a:t>
            </a: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»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4864432" y="976673"/>
            <a:ext cx="5454904" cy="1143000"/>
          </a:xfrm>
        </p:spPr>
        <p:txBody>
          <a:bodyPr/>
          <a:lstStyle/>
          <a:p>
            <a:pPr algn="ctr"/>
            <a:r>
              <a:rPr lang="uk-UA" b="1" dirty="0" smtClean="0"/>
              <a:t>Композиція твору</a:t>
            </a:r>
            <a:endParaRPr lang="uk-UA" b="1" dirty="0"/>
          </a:p>
        </p:txBody>
      </p:sp>
      <p:pic>
        <p:nvPicPr>
          <p:cNvPr id="2050" name="Picture 2" descr="Вітька + Галя, або Повість про перше кохання | Видавництво &quot;Апріорі&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9" t="7838" r="7923" b="5351"/>
          <a:stretch/>
        </p:blipFill>
        <p:spPr bwMode="auto">
          <a:xfrm>
            <a:off x="0" y="1412776"/>
            <a:ext cx="3879162" cy="51247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кутник 7"/>
          <p:cNvSpPr/>
          <p:nvPr/>
        </p:nvSpPr>
        <p:spPr>
          <a:xfrm>
            <a:off x="4036338" y="3884421"/>
            <a:ext cx="71682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свою чергу кожна частина поділяється на окремі розділи.</a:t>
            </a:r>
            <a:endParaRPr lang="uk-UA" sz="36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5592848" y="5419962"/>
            <a:ext cx="40552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Усього 26 розділів.</a:t>
            </a:r>
            <a:endParaRPr lang="uk-UA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1664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/>
          <p:cNvSpPr/>
          <p:nvPr/>
        </p:nvSpPr>
        <p:spPr>
          <a:xfrm>
            <a:off x="695400" y="2071153"/>
            <a:ext cx="9793088" cy="4201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За жанром кожна з 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частин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це оповідання, тому що сюжет однолінійний, події </a:t>
            </a:r>
            <a:r>
              <a:rPr lang="uk-UA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відбува-ються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протягом короткого проміжку часу, діє невелика кількість 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персонажів.</a:t>
            </a:r>
          </a:p>
          <a:p>
            <a:pPr algn="just">
              <a:spcBef>
                <a:spcPts val="1800"/>
              </a:spcBef>
            </a:pP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Тому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слово «</a:t>
            </a:r>
            <a:r>
              <a:rPr lang="uk-UA" sz="36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повість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» у заголовку потрібно 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розуміти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як синонім до слова «</a:t>
            </a:r>
            <a:r>
              <a:rPr lang="uk-UA" sz="36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розповідь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», а не як визначення жанру твору.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511944" y="908720"/>
            <a:ext cx="10160000" cy="1143000"/>
          </a:xfrm>
        </p:spPr>
        <p:txBody>
          <a:bodyPr/>
          <a:lstStyle/>
          <a:p>
            <a:pPr algn="ctr"/>
            <a:r>
              <a:rPr lang="uk-UA" b="1" dirty="0" smtClean="0"/>
              <a:t>Композиція твору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33021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176" y="260648"/>
            <a:ext cx="10160000" cy="1143000"/>
          </a:xfrm>
        </p:spPr>
        <p:txBody>
          <a:bodyPr/>
          <a:lstStyle/>
          <a:p>
            <a:pPr algn="ctr"/>
            <a:r>
              <a:rPr lang="uk-UA" b="1" dirty="0" smtClean="0"/>
              <a:t>Композиція  твору</a:t>
            </a:r>
            <a:endParaRPr lang="uk-UA" b="1" dirty="0"/>
          </a:p>
        </p:txBody>
      </p:sp>
      <p:sp>
        <p:nvSpPr>
          <p:cNvPr id="5" name="Прямокутник 4"/>
          <p:cNvSpPr/>
          <p:nvPr/>
        </p:nvSpPr>
        <p:spPr>
          <a:xfrm>
            <a:off x="609600" y="1628800"/>
            <a:ext cx="10369152" cy="4201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98738" indent="-2598738" algn="just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Експозиція:</a:t>
            </a:r>
            <a:r>
              <a:rPr lang="uk-UA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розповідь про дружбу в дитинстві Віті з Галею та їхні пригоди.</a:t>
            </a:r>
            <a:endParaRPr lang="ru-RU" sz="36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063750" indent="-2063750" algn="just">
              <a:spcBef>
                <a:spcPts val="1800"/>
              </a:spcBef>
            </a:pP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Зав’язка:</a:t>
            </a:r>
            <a:r>
              <a:rPr lang="uk-UA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Вітя зізнається своєму другу Федькові у закоханості до Галі Козачок. Для нього самого це почуття стало несподіваним. Друзі вирішують, що Вітя має </a:t>
            </a:r>
            <a:r>
              <a:rPr lang="uk-UA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освідчи-</a:t>
            </a:r>
            <a:r>
              <a:rPr lang="uk-UA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тись</a:t>
            </a:r>
            <a:r>
              <a:rPr lang="uk-UA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дівчині у своїх почуттях</a:t>
            </a:r>
            <a:r>
              <a:rPr lang="uk-UA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6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47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/>
          <p:cNvSpPr/>
          <p:nvPr/>
        </p:nvSpPr>
        <p:spPr>
          <a:xfrm>
            <a:off x="695400" y="1700808"/>
            <a:ext cx="1036915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44725" indent="-2244725" algn="just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Розвиток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дії:</a:t>
            </a:r>
            <a:r>
              <a:rPr lang="uk-UA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друзі складають, а Вітя виконує </a:t>
            </a:r>
            <a:r>
              <a:rPr lang="uk-UA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сере-</a:t>
            </a:r>
            <a:r>
              <a:rPr lang="uk-UA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наду</a:t>
            </a:r>
            <a:r>
              <a:rPr lang="uk-UA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Галі; хлопці посилають свій «шедевр»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uk-UA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серенаду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uk-UA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 редакції </a:t>
            </a:r>
            <a:r>
              <a:rPr lang="uk-UA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ра-</a:t>
            </a:r>
            <a:r>
              <a:rPr lang="uk-UA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йонної</a:t>
            </a:r>
            <a:r>
              <a:rPr lang="uk-UA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газети з проханням </a:t>
            </a:r>
            <a:r>
              <a:rPr lang="uk-UA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надрукувати</a:t>
            </a:r>
            <a:r>
              <a:rPr lang="uk-UA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хочуть роздобути в бабці зілля, яким причарують дівчину; Вітя йде</a:t>
            </a: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uk-UA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перше побачення та здійснює заради коханої «трудові подвиги»; утворюється «</a:t>
            </a:r>
            <a:r>
              <a:rPr lang="uk-UA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лю-бовний</a:t>
            </a:r>
            <a:r>
              <a:rPr lang="uk-UA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трикутник</a:t>
            </a:r>
            <a:r>
              <a:rPr lang="uk-UA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».</a:t>
            </a:r>
            <a:endParaRPr lang="ru-RU" sz="36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714176" y="260648"/>
            <a:ext cx="10160000" cy="1143000"/>
          </a:xfrm>
        </p:spPr>
        <p:txBody>
          <a:bodyPr/>
          <a:lstStyle/>
          <a:p>
            <a:pPr algn="ctr"/>
            <a:r>
              <a:rPr lang="uk-UA" b="1" dirty="0" smtClean="0"/>
              <a:t>Композиція  твору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302504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/>
          <p:cNvSpPr/>
          <p:nvPr/>
        </p:nvSpPr>
        <p:spPr>
          <a:xfrm>
            <a:off x="695400" y="1628800"/>
            <a:ext cx="10369152" cy="4201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70200" indent="-2870200" algn="just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Кульмінація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uk-UA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відкриває всі таємниці та відповідає на запитання, які виникли в читача на початку твору,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uk-UA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дуель, арешт </a:t>
            </a:r>
            <a:r>
              <a:rPr lang="uk-UA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Ві-ті</a:t>
            </a:r>
            <a:r>
              <a:rPr lang="uk-UA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зізнання Петра Білого, що він не кохає Галі.</a:t>
            </a:r>
            <a:endParaRPr lang="ru-RU" sz="36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44725" indent="-2244725">
              <a:spcBef>
                <a:spcPts val="1800"/>
              </a:spcBef>
            </a:pP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Розв’язка:</a:t>
            </a:r>
            <a:r>
              <a:rPr lang="uk-UA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Галя при всіх виявляє свої почуття до Віті й робить його щасливим.</a:t>
            </a:r>
            <a:endParaRPr lang="ru-RU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714176" y="260648"/>
            <a:ext cx="10160000" cy="1143000"/>
          </a:xfrm>
        </p:spPr>
        <p:txBody>
          <a:bodyPr/>
          <a:lstStyle/>
          <a:p>
            <a:pPr algn="ctr"/>
            <a:r>
              <a:rPr lang="uk-UA" b="1" dirty="0" smtClean="0"/>
              <a:t>Композиція  твору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234327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714176" y="427171"/>
            <a:ext cx="10160000" cy="1143000"/>
          </a:xfrm>
        </p:spPr>
        <p:txBody>
          <a:bodyPr/>
          <a:lstStyle/>
          <a:p>
            <a:pPr algn="ctr"/>
            <a:r>
              <a:rPr lang="uk-UA" b="1" dirty="0" smtClean="0"/>
              <a:t>Позасюжетні  елементи</a:t>
            </a:r>
            <a:endParaRPr lang="uk-UA" b="1" dirty="0"/>
          </a:p>
        </p:txBody>
      </p:sp>
      <p:sp>
        <p:nvSpPr>
          <p:cNvPr id="5" name="Округлений прямокутник 4"/>
          <p:cNvSpPr/>
          <p:nvPr/>
        </p:nvSpPr>
        <p:spPr>
          <a:xfrm>
            <a:off x="1288613" y="1736695"/>
            <a:ext cx="9011126" cy="78319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rgbClr val="002060"/>
                </a:solidFill>
                <a:latin typeface="+mj-lt"/>
                <a:ea typeface="Calibri" panose="020F0502020204030204" pitchFamily="34" charset="0"/>
              </a:rPr>
              <a:t>Додаткові </a:t>
            </a:r>
            <a:r>
              <a:rPr lang="uk-UA" sz="4000" b="1" dirty="0">
                <a:solidFill>
                  <a:srgbClr val="002060"/>
                </a:solidFill>
                <a:latin typeface="+mj-lt"/>
                <a:ea typeface="Calibri" panose="020F0502020204030204" pitchFamily="34" charset="0"/>
              </a:rPr>
              <a:t>засоби впливу на </a:t>
            </a:r>
            <a:r>
              <a:rPr lang="uk-UA" sz="4000" b="1" dirty="0" smtClean="0">
                <a:solidFill>
                  <a:srgbClr val="002060"/>
                </a:solidFill>
                <a:latin typeface="+mj-lt"/>
                <a:ea typeface="Calibri" panose="020F0502020204030204" pitchFamily="34" charset="0"/>
              </a:rPr>
              <a:t>читача</a:t>
            </a:r>
            <a:endParaRPr lang="ru-RU" sz="40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6" name="Прямокутник 5"/>
          <p:cNvSpPr/>
          <p:nvPr/>
        </p:nvSpPr>
        <p:spPr>
          <a:xfrm>
            <a:off x="2898449" y="2686412"/>
            <a:ext cx="579145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інтригуючий</a:t>
            </a:r>
            <a: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заголовок,</a:t>
            </a:r>
          </a:p>
          <a:p>
            <a: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епіграф,</a:t>
            </a:r>
          </a:p>
          <a:p>
            <a: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авторські відступи,</a:t>
            </a:r>
          </a:p>
          <a:p>
            <a: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портрети персонажів,</a:t>
            </a:r>
          </a:p>
          <a:p>
            <a: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лист </a:t>
            </a:r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із </a:t>
            </a:r>
            <a: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редакції.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7" name="Picture 2" descr="File:Bullet-blue.png - Wikimedia Comm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270" y="2927108"/>
            <a:ext cx="407917" cy="436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ile:Bullet-blue.png - Wikimedia Comm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401" y="3561594"/>
            <a:ext cx="407917" cy="436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File:Bullet-blue.png - Wikimedia Comm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401" y="4143474"/>
            <a:ext cx="407917" cy="436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File:Bullet-blue.png - Wikimedia Comm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532" y="4746243"/>
            <a:ext cx="407917" cy="436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File:Bullet-blue.png - Wikimedia Comm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532" y="5349013"/>
            <a:ext cx="407917" cy="436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262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23392" y="692696"/>
            <a:ext cx="10382944" cy="1872208"/>
          </a:xfrm>
        </p:spPr>
        <p:txBody>
          <a:bodyPr>
            <a:normAutofit/>
          </a:bodyPr>
          <a:lstStyle/>
          <a:p>
            <a:pPr marL="114300" indent="0" algn="just">
              <a:buNone/>
            </a:pPr>
            <a:r>
              <a:rPr lang="uk-UA" sz="3600" b="1" dirty="0" smtClean="0">
                <a:solidFill>
                  <a:srgbClr val="002060"/>
                </a:solidFill>
                <a:latin typeface="+mj-lt"/>
              </a:rPr>
              <a:t>Повість розпочинається й закінчується сном.</a:t>
            </a:r>
          </a:p>
          <a:p>
            <a:pPr marL="114300" indent="0" algn="just">
              <a:buNone/>
            </a:pPr>
            <a:r>
              <a:rPr lang="uk-UA" sz="3600" b="1" dirty="0" smtClean="0">
                <a:solidFill>
                  <a:srgbClr val="002060"/>
                </a:solidFill>
                <a:latin typeface="+mj-lt"/>
              </a:rPr>
              <a:t>Навіщо автор використав цей прийом і як він називається?</a:t>
            </a:r>
            <a:endParaRPr lang="ru-RU" sz="36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Прямокутник 3"/>
          <p:cNvSpPr/>
          <p:nvPr/>
        </p:nvSpPr>
        <p:spPr>
          <a:xfrm>
            <a:off x="623392" y="2636912"/>
            <a:ext cx="103829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Перший сон допомагає авторові швидко переказати події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3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відбувалися протягом тривалого часу в минулому. Події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3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відбуваються протягом місяця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 теперішній час. Фінал повісті залишається відкритим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3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 є другий сон Вітька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3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далі майбутнє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478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Чемерис Валентин - Вітька + Галя, або Повість про перше кохання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4"/>
          <a:stretch/>
        </p:blipFill>
        <p:spPr bwMode="auto">
          <a:xfrm>
            <a:off x="170465" y="188639"/>
            <a:ext cx="3323195" cy="49195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720" y="1052736"/>
            <a:ext cx="7620000" cy="2376264"/>
          </a:xfrm>
        </p:spPr>
        <p:txBody>
          <a:bodyPr>
            <a:normAutofit fontScale="92500"/>
          </a:bodyPr>
          <a:lstStyle/>
          <a:p>
            <a:pPr marL="0" indent="0" algn="ctr">
              <a:spcBef>
                <a:spcPts val="0"/>
              </a:spcBef>
            </a:pPr>
            <a: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Доведіть</a:t>
            </a:r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що твір В. Чемериса «Вітька+ </a:t>
            </a:r>
            <a: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Галя,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 </a:t>
            </a:r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Повість про перше кохання» — гумористична повість</a:t>
            </a:r>
            <a: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6" name="Picture 8" descr="Читати Валентин Чемерис «Вітька + Галя, або Повість про перше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640" y="3429000"/>
            <a:ext cx="2286000" cy="32385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3549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44292" y="332656"/>
            <a:ext cx="4903416" cy="1143000"/>
          </a:xfrm>
        </p:spPr>
        <p:txBody>
          <a:bodyPr/>
          <a:lstStyle/>
          <a:p>
            <a:pPr algn="ctr"/>
            <a:r>
              <a:rPr lang="uk-UA" sz="4400" b="1" dirty="0"/>
              <a:t>Теорія літератури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55440" y="1628800"/>
            <a:ext cx="10081120" cy="4212468"/>
          </a:xfrm>
        </p:spPr>
        <p:txBody>
          <a:bodyPr>
            <a:noAutofit/>
          </a:bodyPr>
          <a:lstStyle/>
          <a:p>
            <a:pPr algn="just"/>
            <a:r>
              <a:rPr lang="uk-UA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Гумор</a:t>
            </a:r>
          </a:p>
          <a:p>
            <a:pPr marL="361950" indent="0" algn="just">
              <a:buNone/>
            </a:pP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Доброзичливо-глузливе</a:t>
            </a: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ставлення до чого-небудь, спрямоване на викриття недоліків; уміння подати, зобразити щось у комічному вигляді. Об’єктом сміху в гумористичних творах є окремі недоліки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вади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суспільному житті, у характері й поведінці людей тощо. </a:t>
            </a:r>
          </a:p>
        </p:txBody>
      </p:sp>
    </p:spTree>
    <p:extLst>
      <p:ext uri="{BB962C8B-B14F-4D97-AF65-F5344CB8AC3E}">
        <p14:creationId xmlns:p14="http://schemas.microsoft.com/office/powerpoint/2010/main" val="3176682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/>
          <p:cNvSpPr/>
          <p:nvPr/>
        </p:nvSpPr>
        <p:spPr>
          <a:xfrm>
            <a:off x="407368" y="764704"/>
            <a:ext cx="107107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>
                <a:solidFill>
                  <a:srgbClr val="00206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СМІШНЕ Й СУМНЕ В ПОВІСТІ «ВІТЬКА + ГАЛЯ…»</a:t>
            </a:r>
            <a:endParaRPr lang="ru-RU" sz="36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Прямокутник 3"/>
          <p:cNvSpPr/>
          <p:nvPr/>
        </p:nvSpPr>
        <p:spPr>
          <a:xfrm>
            <a:off x="551383" y="1628800"/>
            <a:ext cx="1042272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84363" indent="-1884363" algn="just"/>
            <a:r>
              <a:rPr lang="uk-UA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Смішне: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наслідування Федьком книжних </a:t>
            </a:r>
            <a:r>
              <a:rPr lang="uk-UA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рома-нів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 комічні ситуації із серенадою, 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лис-том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 редакції, приворотним зіллям та ін.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кутник 4"/>
          <p:cNvSpPr/>
          <p:nvPr/>
        </p:nvSpPr>
        <p:spPr>
          <a:xfrm>
            <a:off x="551382" y="3861048"/>
            <a:ext cx="1042272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indent="-1524000"/>
            <a:r>
              <a:rPr lang="uk-UA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Сумне: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стан побутового обслуговування на селі; бідність селян; обмежені можливості 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культурного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розвитку, дозвілля; </a:t>
            </a:r>
            <a:r>
              <a:rPr lang="uk-UA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виготов-лення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небезпечних іграшок та їхнє 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вико-</a:t>
            </a:r>
            <a:r>
              <a:rPr lang="uk-UA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ристання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обмундирування міліціонерів.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559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/>
          <p:cNvSpPr/>
          <p:nvPr/>
        </p:nvSpPr>
        <p:spPr>
          <a:xfrm>
            <a:off x="623392" y="1120676"/>
            <a:ext cx="105851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49375" indent="-1349375" algn="just"/>
            <a:r>
              <a:rPr lang="uk-UA" sz="3600" b="1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Тема:</a:t>
            </a:r>
            <a:r>
              <a:rPr lang="uk-UA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гумористична розповідь про життя і </a:t>
            </a:r>
            <a:r>
              <a:rPr lang="uk-UA" sz="3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при-годи </a:t>
            </a:r>
            <a:r>
              <a:rPr lang="uk-UA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школярів із села Великі Чаплі (дружбу і перше кохання, вірність і перший </a:t>
            </a:r>
            <a:r>
              <a:rPr lang="uk-UA" sz="36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поцілу-нок</a:t>
            </a:r>
            <a:r>
              <a:rPr lang="uk-UA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дуель і перше побачення).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кутник 6"/>
          <p:cNvSpPr/>
          <p:nvPr/>
        </p:nvSpPr>
        <p:spPr>
          <a:xfrm>
            <a:off x="623392" y="3618890"/>
            <a:ext cx="105851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68400" indent="-1168400"/>
            <a:r>
              <a:rPr lang="uk-UA" sz="3600" b="1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Ідея:</a:t>
            </a:r>
            <a:r>
              <a:rPr lang="uk-UA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поетизація першого почуття,</a:t>
            </a:r>
            <a:r>
              <a:rPr lang="uk-UA" sz="36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виховання культури спілкування підлітків, підготовка їх до реалій життя.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299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28764" y="263523"/>
            <a:ext cx="6062464" cy="11430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b="1" dirty="0" smtClean="0">
                <a:solidFill>
                  <a:schemeClr val="tx2"/>
                </a:solidFill>
                <a:latin typeface="+mj-lt"/>
              </a:rPr>
              <a:t>Порушені  проблеми</a:t>
            </a:r>
            <a:endParaRPr lang="uk-UA" b="1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4" name="Прямокутник 3"/>
          <p:cNvSpPr/>
          <p:nvPr/>
        </p:nvSpPr>
        <p:spPr>
          <a:xfrm>
            <a:off x="1415480" y="1441042"/>
            <a:ext cx="928903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справжньої дружби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(Вітька – Федько);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першого кохання (Вітька – Галя);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зради (Вітька – Петро);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вірності;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батьків і дітей;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культури спілкування;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уміння бачити прекрасне в буденності;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необхідність 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навчання та розвитку творчих здібностей</a:t>
            </a: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File:Bullet-blue.png - Wikimedia Comm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104" y="1628800"/>
            <a:ext cx="407917" cy="436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ile:Bullet-blue.png - Wikimedia Comm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104" y="2132856"/>
            <a:ext cx="407917" cy="436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ile:Bullet-blue.png - Wikimedia Comm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162" y="2706756"/>
            <a:ext cx="407917" cy="436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ile:Bullet-blue.png - Wikimedia Comm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162" y="3210812"/>
            <a:ext cx="407917" cy="436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ile:Bullet-blue.png - Wikimedia Comm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505" y="3812547"/>
            <a:ext cx="407917" cy="436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File:Bullet-blue.png - Wikimedia Comm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563" y="4414282"/>
            <a:ext cx="407917" cy="436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File:Bullet-blue.png - Wikimedia Comm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563" y="4943881"/>
            <a:ext cx="407917" cy="436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File:Bullet-blue.png - Wikimedia Comm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542" y="5459276"/>
            <a:ext cx="407917" cy="436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339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круглений прямокутник 1"/>
          <p:cNvSpPr/>
          <p:nvPr/>
        </p:nvSpPr>
        <p:spPr>
          <a:xfrm rot="16200000">
            <a:off x="4421" y="2976006"/>
            <a:ext cx="3699659" cy="1021556"/>
          </a:xfrm>
          <a:prstGeom prst="roundRect">
            <a:avLst/>
          </a:prstGeom>
          <a:solidFill>
            <a:srgbClr val="C00000"/>
          </a:solidFill>
          <a:ln w="38100">
            <a:solidFill>
              <a:srgbClr val="FFFF00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uk-UA" sz="54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Персонажі</a:t>
            </a:r>
            <a:endParaRPr lang="uk-UA" sz="54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3786531" y="116632"/>
            <a:ext cx="7494045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Вітька Горобець,</a:t>
            </a:r>
          </a:p>
          <a:p>
            <a:pPr algn="just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Галя Козачок,</a:t>
            </a:r>
          </a:p>
          <a:p>
            <a:pPr algn="just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Федько Котигорошко,</a:t>
            </a:r>
          </a:p>
          <a:p>
            <a:pPr algn="just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Петро Білий,</a:t>
            </a:r>
          </a:p>
          <a:p>
            <a:pPr algn="just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Юрко Гречаний,</a:t>
            </a:r>
          </a:p>
          <a:p>
            <a:pPr algn="just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міліціонер Грицько Причепа,</a:t>
            </a:r>
          </a:p>
          <a:p>
            <a:pPr algn="just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Соломія Кіндратівна — матір Галі,</a:t>
            </a:r>
          </a:p>
          <a:p>
            <a:pPr algn="just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дід Свирид,</a:t>
            </a:r>
          </a:p>
          <a:p>
            <a:pPr algn="just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баба Векла,</a:t>
            </a:r>
          </a:p>
          <a:p>
            <a:pPr algn="just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тітка Пріська,</a:t>
            </a:r>
          </a:p>
          <a:p>
            <a:pPr algn="just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баба Хівря,</a:t>
            </a:r>
          </a:p>
          <a:p>
            <a:pPr algn="just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дід </a:t>
            </a:r>
            <a:r>
              <a:rPr lang="uk-UA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Левонтій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026" name="Picture 2" descr="A Little Sparkle {Elements} - Red Bracket graphic by Elif Şahin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9" r="30745"/>
          <a:stretch/>
        </p:blipFill>
        <p:spPr bwMode="auto">
          <a:xfrm>
            <a:off x="2567608" y="318433"/>
            <a:ext cx="1152128" cy="63367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53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64704"/>
            <a:ext cx="5846440" cy="1143000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Домашнє  завдання </a:t>
            </a:r>
            <a:endParaRPr lang="uk-UA" b="1" dirty="0">
              <a:solidFill>
                <a:srgbClr val="002060"/>
              </a:solidFill>
            </a:endParaRPr>
          </a:p>
        </p:txBody>
      </p:sp>
      <p:sp>
        <p:nvSpPr>
          <p:cNvPr id="5" name="Місце для вмісту 2"/>
          <p:cNvSpPr txBox="1">
            <a:spLocks/>
          </p:cNvSpPr>
          <p:nvPr/>
        </p:nvSpPr>
        <p:spPr>
          <a:xfrm>
            <a:off x="839416" y="1907704"/>
            <a:ext cx="4761114" cy="28169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449263" indent="-449263" algn="just">
              <a:spcBef>
                <a:spcPts val="0"/>
              </a:spcBef>
            </a:pPr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Знати зміст усього твору, уміти </a:t>
            </a:r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переказувати</a:t>
            </a:r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, виділяти головне, </a:t>
            </a:r>
            <a:r>
              <a:rPr lang="uk-UA" sz="4000" b="1" dirty="0" err="1" smtClean="0">
                <a:solidFill>
                  <a:schemeClr val="accent6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комен-тувати</a:t>
            </a:r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, пояснювати підтекст, заповнити діаграму «Смішне та Сумне в оповіданні»</a:t>
            </a:r>
          </a:p>
        </p:txBody>
      </p:sp>
      <p:sp>
        <p:nvSpPr>
          <p:cNvPr id="4" name="Прямокутник 3"/>
          <p:cNvSpPr/>
          <p:nvPr/>
        </p:nvSpPr>
        <p:spPr>
          <a:xfrm>
            <a:off x="2826009" y="5629952"/>
            <a:ext cx="60265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hlinkClick r:id="rId2"/>
              </a:rPr>
              <a:t>https://learningapps.org/1602325</a:t>
            </a:r>
            <a:endParaRPr lang="ru-RU" sz="3200" b="1" dirty="0"/>
          </a:p>
        </p:txBody>
      </p:sp>
      <p:sp>
        <p:nvSpPr>
          <p:cNvPr id="6" name="Прямокутник 5"/>
          <p:cNvSpPr/>
          <p:nvPr/>
        </p:nvSpPr>
        <p:spPr>
          <a:xfrm>
            <a:off x="1317840" y="4959926"/>
            <a:ext cx="47259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smtClean="0">
                <a:solidFill>
                  <a:srgbClr val="002060"/>
                </a:solidFill>
                <a:latin typeface="+mj-lt"/>
              </a:rPr>
              <a:t>Перевіряємо знання</a:t>
            </a:r>
            <a:endParaRPr lang="uk-UA" sz="3600" b="1" i="0" dirty="0">
              <a:solidFill>
                <a:srgbClr val="002060"/>
              </a:solidFill>
              <a:effectLst/>
              <a:latin typeface="+mj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063" y="1823942"/>
            <a:ext cx="5735960" cy="3219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30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610</TotalTime>
  <Words>665</Words>
  <Application>Microsoft Office PowerPoint</Application>
  <PresentationFormat>Широкоэкранный</PresentationFormat>
  <Paragraphs>66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Calibri</vt:lpstr>
      <vt:lpstr>Cambria</vt:lpstr>
      <vt:lpstr>Times New Roman</vt:lpstr>
      <vt:lpstr>Wingdings</vt:lpstr>
      <vt:lpstr>Wingdings 3</vt:lpstr>
      <vt:lpstr>Соседство</vt:lpstr>
      <vt:lpstr> «Вітька + Галя,  або Повість  про  перше  кохання»</vt:lpstr>
      <vt:lpstr>Презентация PowerPoint</vt:lpstr>
      <vt:lpstr>Презентация PowerPoint</vt:lpstr>
      <vt:lpstr>Композиція твору</vt:lpstr>
      <vt:lpstr>Композиція твору</vt:lpstr>
      <vt:lpstr>Композиція  твору</vt:lpstr>
      <vt:lpstr>Композиція  твору</vt:lpstr>
      <vt:lpstr>Композиція  твору</vt:lpstr>
      <vt:lpstr>Позасюжетні  елементи</vt:lpstr>
      <vt:lpstr>Презентация PowerPoint</vt:lpstr>
      <vt:lpstr>Презентация PowerPoint</vt:lpstr>
      <vt:lpstr>Теорія літератури</vt:lpstr>
      <vt:lpstr>Презентация PowerPoint</vt:lpstr>
      <vt:lpstr>Презентация PowerPoint</vt:lpstr>
      <vt:lpstr>Порушені  проблеми</vt:lpstr>
      <vt:lpstr>Презентация PowerPoint</vt:lpstr>
      <vt:lpstr>Домашнє  завдання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В. Чемерис. Повість «Вітька+Галя. Повість про перше кохання»</dc:title>
  <dc:creator>ПК</dc:creator>
  <cp:lastModifiedBy>Оля</cp:lastModifiedBy>
  <cp:revision>63</cp:revision>
  <dcterms:created xsi:type="dcterms:W3CDTF">2019-05-06T13:08:07Z</dcterms:created>
  <dcterms:modified xsi:type="dcterms:W3CDTF">2021-04-28T12:13:55Z</dcterms:modified>
</cp:coreProperties>
</file>