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07" r:id="rId2"/>
    <p:sldId id="262" r:id="rId3"/>
    <p:sldId id="300" r:id="rId4"/>
    <p:sldId id="261" r:id="rId5"/>
    <p:sldId id="266" r:id="rId6"/>
    <p:sldId id="279" r:id="rId7"/>
    <p:sldId id="267" r:id="rId8"/>
    <p:sldId id="29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00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 horzBarState="maximized">
    <p:restoredLeft sz="34589" autoAdjust="0"/>
    <p:restoredTop sz="57692" autoAdjust="0"/>
  </p:normalViewPr>
  <p:slideViewPr>
    <p:cSldViewPr>
      <p:cViewPr varScale="1">
        <p:scale>
          <a:sx n="88" d="100"/>
          <a:sy n="88" d="100"/>
        </p:scale>
        <p:origin x="-113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B20F75-6A43-4285-B579-53DBAAFF0F7A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F19C30-4031-4B40-8895-684DFBF95A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4820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F19C30-4031-4B40-8895-684DFBF95AC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7044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F19C30-4031-4B40-8895-684DFBF95AC5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255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F19C30-4031-4B40-8895-684DFBF95AC5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1465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6127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601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1844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3425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7910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7713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5989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3704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6533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9499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0596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A7683-119E-43A3-9F5B-EC8DC7B1A49F}" type="datetimeFigureOut">
              <a:rPr lang="ru-RU" smtClean="0"/>
              <a:pPr/>
              <a:t>пт 04.02.22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0E6A78-88F9-4777-B089-F2D3629902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1149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b2a275c4800983163cedf9fa832940a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-180528" y="-220679"/>
            <a:ext cx="9144000" cy="68580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619672" y="908720"/>
            <a:ext cx="3096344" cy="3723896"/>
          </a:xfrm>
          <a:solidFill>
            <a:srgbClr val="E8BE72"/>
          </a:solidFill>
        </p:spPr>
        <p:txBody>
          <a:bodyPr>
            <a:normAutofit fontScale="90000"/>
          </a:bodyPr>
          <a:lstStyle/>
          <a:p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vi-VN" sz="2000" dirty="0" smtClean="0">
                <a:solidFill>
                  <a:srgbClr val="663300"/>
                </a:solidFill>
                <a:latin typeface="Comic Sans MS" pitchFamily="66" charset="0"/>
              </a:rPr>
              <a:t>Іва́н </a:t>
            </a:r>
            <a:r>
              <a:rPr lang="vi-VN" sz="2000" dirty="0">
                <a:solidFill>
                  <a:srgbClr val="663300"/>
                </a:solidFill>
                <a:latin typeface="Comic Sans MS" pitchFamily="66" charset="0"/>
              </a:rPr>
              <a:t>Підко́ва </a:t>
            </a:r>
            <a:r>
              <a:rPr lang="ru-RU" sz="2000" dirty="0">
                <a:solidFill>
                  <a:srgbClr val="663300"/>
                </a:solidFill>
                <a:latin typeface="Comic Sans MS" pitchFamily="66" charset="0"/>
              </a:rPr>
              <a:t>— </a:t>
            </a:r>
            <a:r>
              <a:rPr lang="ru-RU" sz="2000" dirty="0" err="1">
                <a:solidFill>
                  <a:srgbClr val="663300"/>
                </a:solidFill>
                <a:latin typeface="Comic Sans MS" pitchFamily="66" charset="0"/>
              </a:rPr>
              <a:t>козацький</a:t>
            </a:r>
            <a:r>
              <a:rPr lang="ru-RU" sz="2000" dirty="0">
                <a:solidFill>
                  <a:srgbClr val="663300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rgbClr val="663300"/>
                </a:solidFill>
                <a:latin typeface="Comic Sans MS" pitchFamily="66" charset="0"/>
              </a:rPr>
              <a:t>кошовий</a:t>
            </a:r>
            <a:r>
              <a:rPr lang="ru-RU" sz="2000" dirty="0">
                <a:solidFill>
                  <a:srgbClr val="663300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rgbClr val="663300"/>
                </a:solidFill>
                <a:latin typeface="Comic Sans MS" pitchFamily="66" charset="0"/>
              </a:rPr>
              <a:t>отаман</a:t>
            </a:r>
            <a:r>
              <a:rPr lang="ru-RU" sz="2000" dirty="0">
                <a:solidFill>
                  <a:srgbClr val="663300"/>
                </a:solidFill>
                <a:latin typeface="Comic Sans MS" pitchFamily="66" charset="0"/>
              </a:rPr>
              <a:t>. </a:t>
            </a:r>
            <a:br>
              <a:rPr lang="ru-RU" sz="2000" dirty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>Н</a:t>
            </a:r>
            <a:r>
              <a:rPr lang="vi-VN" sz="2000" dirty="0" smtClean="0">
                <a:solidFill>
                  <a:srgbClr val="663300"/>
                </a:solidFill>
                <a:latin typeface="Comic Sans MS" pitchFamily="66" charset="0"/>
              </a:rPr>
              <a:t>ародився 1533</a:t>
            </a: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> року</a:t>
            </a:r>
            <a:r>
              <a:rPr lang="vi-VN" sz="2000" dirty="0" smtClean="0">
                <a:solidFill>
                  <a:srgbClr val="663300"/>
                </a:solidFill>
                <a:latin typeface="Comic Sans MS" pitchFamily="66" charset="0"/>
              </a:rPr>
              <a:t> </a:t>
            </a: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>на </a:t>
            </a:r>
            <a:r>
              <a:rPr lang="vi-VN" sz="2000" dirty="0" smtClean="0">
                <a:solidFill>
                  <a:srgbClr val="663300"/>
                </a:solidFill>
                <a:latin typeface="Comic Sans MS" pitchFamily="66" charset="0"/>
              </a:rPr>
              <a:t>Брацлавщин</a:t>
            </a: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>і. </a:t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>       </a:t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>            П</a:t>
            </a:r>
            <a:r>
              <a:rPr lang="vi-VN" sz="2000" dirty="0" smtClean="0">
                <a:solidFill>
                  <a:srgbClr val="663300"/>
                </a:solidFill>
                <a:latin typeface="Comic Sans MS" pitchFamily="66" charset="0"/>
              </a:rPr>
              <a:t>омер </a:t>
            </a:r>
            <a:r>
              <a:rPr lang="vi-VN" sz="2000" dirty="0">
                <a:solidFill>
                  <a:srgbClr val="663300"/>
                </a:solidFill>
                <a:latin typeface="Comic Sans MS" pitchFamily="66" charset="0"/>
              </a:rPr>
              <a:t>16 червня </a:t>
            </a: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>      </a:t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> </a:t>
            </a: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>          </a:t>
            </a:r>
            <a:r>
              <a:rPr lang="vi-VN" sz="2000" dirty="0" smtClean="0">
                <a:solidFill>
                  <a:srgbClr val="663300"/>
                </a:solidFill>
                <a:latin typeface="Comic Sans MS" pitchFamily="66" charset="0"/>
              </a:rPr>
              <a:t>1578</a:t>
            </a: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>року у </a:t>
            </a:r>
            <a:r>
              <a:rPr lang="vi-VN" sz="2000" dirty="0" smtClean="0">
                <a:solidFill>
                  <a:srgbClr val="663300"/>
                </a:solidFill>
                <a:latin typeface="Comic Sans MS" pitchFamily="66" charset="0"/>
              </a:rPr>
              <a:t> Льв</a:t>
            </a: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>о</a:t>
            </a:r>
            <a:r>
              <a:rPr lang="vi-VN" sz="2000" dirty="0" smtClean="0">
                <a:solidFill>
                  <a:srgbClr val="663300"/>
                </a:solidFill>
                <a:latin typeface="Comic Sans MS" pitchFamily="66" charset="0"/>
              </a:rPr>
              <a:t>в</a:t>
            </a: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>і</a:t>
            </a:r>
            <a:r>
              <a:rPr lang="uk-UA" sz="2000" dirty="0">
                <a:solidFill>
                  <a:srgbClr val="663300"/>
                </a:solidFill>
                <a:latin typeface="Comic Sans MS" pitchFamily="66" charset="0"/>
              </a:rPr>
              <a:t>.</a:t>
            </a:r>
            <a:r>
              <a:rPr lang="vi-VN" sz="2000" dirty="0" smtClean="0">
                <a:solidFill>
                  <a:srgbClr val="663300"/>
                </a:solidFill>
                <a:latin typeface="Comic Sans MS" pitchFamily="66" charset="0"/>
              </a:rPr>
              <a:t> </a:t>
            </a: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  <a:t/>
            </a:r>
            <a:br>
              <a:rPr lang="uk-UA" sz="2000" dirty="0" smtClean="0">
                <a:solidFill>
                  <a:srgbClr val="663300"/>
                </a:solidFill>
                <a:latin typeface="Comic Sans MS" pitchFamily="66" charset="0"/>
              </a:rPr>
            </a:br>
            <a:endParaRPr lang="uk-UA" sz="2000" dirty="0" smtClean="0">
              <a:solidFill>
                <a:srgbClr val="663300"/>
              </a:solidFill>
              <a:latin typeface="Comic Sans MS" pitchFamily="66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5357818" y="5072074"/>
            <a:ext cx="2143140" cy="357190"/>
          </a:xfrm>
          <a:solidFill>
            <a:srgbClr val="E8BE72"/>
          </a:solidFill>
        </p:spPr>
        <p:txBody>
          <a:bodyPr>
            <a:noAutofit/>
          </a:bodyPr>
          <a:lstStyle/>
          <a:p>
            <a:r>
              <a:rPr lang="ru-RU" sz="1800" b="1" i="1" dirty="0" smtClean="0">
                <a:solidFill>
                  <a:srgbClr val="663300"/>
                </a:solidFill>
              </a:rPr>
              <a:t>Оксана Коваленко</a:t>
            </a:r>
            <a:endParaRPr lang="ru-RU" sz="1800" b="1" i="1" dirty="0">
              <a:solidFill>
                <a:srgbClr val="6633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827406"/>
            <a:ext cx="2592288" cy="47618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5008" y="2432419"/>
            <a:ext cx="2955485" cy="155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831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ekburg.tv/cixfiles/3074/pis_mennost_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0" cy="687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древняя книг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0" y="2996952"/>
            <a:ext cx="3657600" cy="3657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rot="19869449">
            <a:off x="4780009" y="1822707"/>
            <a:ext cx="379475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</a:rPr>
              <a:t>     За </a:t>
            </a:r>
            <a:r>
              <a:rPr lang="uk-UA" sz="2000" b="1" dirty="0">
                <a:solidFill>
                  <a:schemeClr val="bg1"/>
                </a:solidFill>
              </a:rPr>
              <a:t>переказами</a:t>
            </a:r>
            <a:r>
              <a:rPr lang="uk-UA" sz="2000" b="1">
                <a:solidFill>
                  <a:schemeClr val="bg1"/>
                </a:solidFill>
              </a:rPr>
              <a:t>, </a:t>
            </a:r>
            <a:r>
              <a:rPr lang="uk-UA" sz="2000" b="1" smtClean="0">
                <a:solidFill>
                  <a:schemeClr val="bg1"/>
                </a:solidFill>
              </a:rPr>
              <a:t> </a:t>
            </a:r>
            <a:r>
              <a:rPr lang="uk-UA" sz="2000" b="1" dirty="0" smtClean="0">
                <a:solidFill>
                  <a:schemeClr val="bg1"/>
                </a:solidFill>
              </a:rPr>
              <a:t>немовлям </a:t>
            </a:r>
            <a:r>
              <a:rPr lang="uk-UA" sz="2000" b="1" dirty="0">
                <a:solidFill>
                  <a:schemeClr val="bg1"/>
                </a:solidFill>
              </a:rPr>
              <a:t>був </a:t>
            </a:r>
            <a:r>
              <a:rPr lang="uk-UA" sz="2000" b="1" dirty="0" smtClean="0">
                <a:solidFill>
                  <a:schemeClr val="bg1"/>
                </a:solidFill>
              </a:rPr>
              <a:t>    врятований </a:t>
            </a:r>
            <a:r>
              <a:rPr lang="uk-UA" sz="2000" b="1" dirty="0">
                <a:solidFill>
                  <a:schemeClr val="bg1"/>
                </a:solidFill>
              </a:rPr>
              <a:t>від </a:t>
            </a:r>
            <a:r>
              <a:rPr lang="uk-UA" sz="2000" b="1" dirty="0" smtClean="0">
                <a:solidFill>
                  <a:schemeClr val="bg1"/>
                </a:solidFill>
              </a:rPr>
              <a:t>татар. Виховувався козаками .</a:t>
            </a:r>
          </a:p>
          <a:p>
            <a:endParaRPr lang="uk-UA" sz="2000" b="1" dirty="0">
              <a:solidFill>
                <a:schemeClr val="bg1"/>
              </a:solidFill>
            </a:endParaRPr>
          </a:p>
          <a:p>
            <a:endParaRPr lang="uk-UA" sz="2000" b="1" dirty="0" smtClean="0">
              <a:solidFill>
                <a:schemeClr val="bg1"/>
              </a:solidFill>
            </a:endParaRPr>
          </a:p>
          <a:p>
            <a:endParaRPr lang="uk-UA" sz="2000" b="1" dirty="0">
              <a:solidFill>
                <a:schemeClr val="bg1"/>
              </a:solidFill>
            </a:endParaRPr>
          </a:p>
          <a:p>
            <a:endParaRPr lang="uk-UA" sz="2000" b="1" dirty="0" smtClean="0">
              <a:solidFill>
                <a:schemeClr val="bg1"/>
              </a:solidFill>
            </a:endParaRPr>
          </a:p>
          <a:p>
            <a:endParaRPr lang="uk-UA" sz="2000" b="1" dirty="0">
              <a:solidFill>
                <a:schemeClr val="bg1"/>
              </a:solidFill>
            </a:endParaRPr>
          </a:p>
          <a:p>
            <a:endParaRPr lang="uk-UA" sz="2000" b="1" dirty="0" smtClean="0">
              <a:solidFill>
                <a:schemeClr val="bg1"/>
              </a:solidFill>
            </a:endParaRPr>
          </a:p>
          <a:p>
            <a:endParaRPr lang="uk-UA" sz="2000" b="1" dirty="0">
              <a:solidFill>
                <a:schemeClr val="bg1"/>
              </a:solidFill>
            </a:endParaRPr>
          </a:p>
          <a:p>
            <a:endParaRPr lang="uk-UA" sz="2000" b="1" dirty="0">
              <a:solidFill>
                <a:schemeClr val="bg1"/>
              </a:solidFill>
            </a:endParaRPr>
          </a:p>
          <a:p>
            <a:endParaRPr lang="uk-UA" sz="2000" b="1" dirty="0" smtClean="0">
              <a:solidFill>
                <a:schemeClr val="bg1"/>
              </a:solidFill>
            </a:endParaRPr>
          </a:p>
          <a:p>
            <a:endParaRPr lang="uk-UA" sz="2000" b="1" dirty="0">
              <a:solidFill>
                <a:schemeClr val="bg1"/>
              </a:solidFill>
            </a:endParaRPr>
          </a:p>
          <a:p>
            <a:endParaRPr lang="uk-UA" sz="2000" b="1" dirty="0" smtClean="0">
              <a:solidFill>
                <a:schemeClr val="bg1"/>
              </a:solidFill>
            </a:endParaRPr>
          </a:p>
          <a:p>
            <a:endParaRPr lang="uk-UA" sz="2000" b="1" dirty="0">
              <a:solidFill>
                <a:schemeClr val="bg1"/>
              </a:solidFill>
            </a:endParaRPr>
          </a:p>
          <a:p>
            <a:endParaRPr lang="uk-UA" sz="2000" b="1" dirty="0" smtClean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892552">
            <a:off x="3985322" y="3170720"/>
            <a:ext cx="4750197" cy="267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487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ekburg.tv/cixfiles/3074/pis_mennost_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357"/>
            <a:ext cx="9144000" cy="687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s1.pic4you.ru/allimage/y2012/11-04/12216/264764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1" y="-171400"/>
            <a:ext cx="86546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293448" y="1071546"/>
            <a:ext cx="5867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ontistes Uos" pitchFamily="2" charset="0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835697" y="1000108"/>
            <a:ext cx="6696744" cy="11695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Мав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рідкісну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фізичну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силу і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надзвичайний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  </a:t>
            </a:r>
          </a:p>
          <a:p>
            <a:pPr>
              <a:spcBef>
                <a:spcPct val="50000"/>
              </a:spcBef>
              <a:defRPr/>
            </a:pPr>
            <a:r>
              <a:rPr lang="ru-RU" sz="2000" b="1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зріст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, запросто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ламав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руками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підкови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(за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це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запорожці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прозвали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його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Підковою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).</a:t>
            </a:r>
            <a:endParaRPr lang="ru-RU" sz="18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4788024" y="2643181"/>
            <a:ext cx="3096344" cy="224676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ru-RU" sz="2000" b="1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Міг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зупинити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віз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запряжений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6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кіньми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,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ухопивши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його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за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заднє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колесо . </a:t>
            </a:r>
            <a:r>
              <a:rPr lang="ru-RU" sz="2000" b="1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Волячим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рогом пробивав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дубові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ворота.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2643181"/>
            <a:ext cx="2880320" cy="2658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830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sr.rs.gov.ru/sites/israel.rusintercenter.ru/files/images/jpg_61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399"/>
            <a:ext cx="6013176" cy="727280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sr.rs.gov.ru/sites/israel.rusintercenter.ru/files/images/jpg_61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8579" y="-171399"/>
            <a:ext cx="6097957" cy="727280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kornjushkina\Desktop\книги\1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40035" y="-179711"/>
            <a:ext cx="9684034" cy="711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4762248" y="2878104"/>
            <a:ext cx="3914207" cy="53367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anchor="ctr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" name="Group 11"/>
          <p:cNvGrpSpPr>
            <a:grpSpLocks/>
          </p:cNvGrpSpPr>
          <p:nvPr/>
        </p:nvGrpSpPr>
        <p:grpSpPr bwMode="auto">
          <a:xfrm>
            <a:off x="603038" y="291626"/>
            <a:ext cx="4103812" cy="1399725"/>
            <a:chOff x="353" y="323"/>
            <a:chExt cx="5042" cy="1429"/>
          </a:xfrm>
        </p:grpSpPr>
        <p:sp>
          <p:nvSpPr>
            <p:cNvPr id="11" name="Text Box 3"/>
            <p:cNvSpPr txBox="1">
              <a:spLocks noChangeArrowheads="1"/>
            </p:cNvSpPr>
            <p:nvPr/>
          </p:nvSpPr>
          <p:spPr bwMode="auto">
            <a:xfrm>
              <a:off x="353" y="401"/>
              <a:ext cx="5042" cy="3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endPara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ontistes Uos" pitchFamily="2" charset="0"/>
              </a:endParaRPr>
            </a:p>
          </p:txBody>
        </p:sp>
        <p:pic>
          <p:nvPicPr>
            <p:cNvPr id="12" name="Picture 5" descr="C:\Documents and Settings\teacher4.EDUDOMAIN.000\Мои документы\Иванова Г.И\РИс\venzel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8" y="323"/>
              <a:ext cx="3126" cy="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6" descr="C:\Documents and Settings\teacher4.EDUDOMAIN.000\Мои документы\Иванова Г.И\РИс\venzel_1.gi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3" y="1602"/>
              <a:ext cx="3126" cy="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2" descr="C:\Documents and Settings\Иятта\Рабочий стол\ЭТО СРОЧНО\Новая папка\чернильница.gif"/>
          <p:cNvPicPr>
            <a:picLocks noChangeAspect="1" noChangeArrowheads="1"/>
          </p:cNvPicPr>
          <p:nvPr/>
        </p:nvPicPr>
        <p:blipFill>
          <a:blip r:embed="rId6" cstate="print">
            <a:lum bright="-40000"/>
          </a:blip>
          <a:srcRect/>
          <a:stretch>
            <a:fillRect/>
          </a:stretch>
        </p:blipFill>
        <p:spPr bwMode="auto">
          <a:xfrm>
            <a:off x="7959774" y="4143380"/>
            <a:ext cx="1184225" cy="2333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5901" y="291626"/>
            <a:ext cx="3077951" cy="586234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9512" y="3244334"/>
            <a:ext cx="38884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err="1"/>
              <a:t>Його</a:t>
            </a:r>
            <a:r>
              <a:rPr lang="ru-RU" sz="4800" dirty="0"/>
              <a:t> </a:t>
            </a:r>
            <a:r>
              <a:rPr lang="ru-RU" sz="4800" dirty="0" err="1"/>
              <a:t>зріст</a:t>
            </a:r>
            <a:r>
              <a:rPr lang="ru-RU" sz="4800" dirty="0"/>
              <a:t> </a:t>
            </a:r>
            <a:r>
              <a:rPr lang="ru-RU" sz="4800" dirty="0" err="1"/>
              <a:t>був</a:t>
            </a:r>
            <a:r>
              <a:rPr lang="ru-RU" sz="4800" dirty="0"/>
              <a:t> </a:t>
            </a:r>
            <a:r>
              <a:rPr lang="ru-RU" sz="4800" b="1" dirty="0">
                <a:solidFill>
                  <a:srgbClr val="FF0000"/>
                </a:solidFill>
              </a:rPr>
              <a:t>2 м 29 см.</a:t>
            </a:r>
          </a:p>
        </p:txBody>
      </p:sp>
    </p:spTree>
    <p:extLst>
      <p:ext uri="{BB962C8B-B14F-4D97-AF65-F5344CB8AC3E}">
        <p14:creationId xmlns:p14="http://schemas.microsoft.com/office/powerpoint/2010/main" xmlns="" val="2654543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sr.rs.gov.ru/sites/israel.rusintercenter.ru/files/images/jpg_61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399"/>
            <a:ext cx="6013176" cy="727280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sr.rs.gov.ru/sites/israel.rusintercenter.ru/files/images/jpg_61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8579" y="-171399"/>
            <a:ext cx="6097957" cy="727280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kornjushkina\Desktop\книги\1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7498" y="-171399"/>
            <a:ext cx="9684034" cy="711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643438" y="642918"/>
            <a:ext cx="40719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solidFill>
                  <a:srgbClr val="C00000"/>
                </a:solidFill>
                <a:latin typeface="Comic Sans MS" pitchFamily="66" charset="0"/>
              </a:rPr>
              <a:t>. 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908720"/>
            <a:ext cx="3672408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/>
              <a:t>Брав участь у морських походах під проводом Самійла Кішки. Пізніше водив козацькі флотилії самостійно і спалював передмістя татарських приморських поселень. Очолювані ним козацькі загони завдали поразок татарам під Очаковом, </a:t>
            </a:r>
            <a:r>
              <a:rPr lang="uk-UA" sz="2400" b="1" dirty="0" err="1" smtClean="0"/>
              <a:t>Кафою</a:t>
            </a:r>
            <a:r>
              <a:rPr lang="uk-UA" sz="2400" b="1" dirty="0" smtClean="0"/>
              <a:t>.</a:t>
            </a:r>
            <a:endParaRPr lang="uk-UA" sz="2400" b="1" dirty="0"/>
          </a:p>
          <a:p>
            <a:endParaRPr lang="uk-UA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6" y="1516405"/>
            <a:ext cx="3455814" cy="324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5398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sr.rs.gov.ru/sites/israel.rusintercenter.ru/files/images/jpg_61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399"/>
            <a:ext cx="6013176" cy="727280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sr.rs.gov.ru/sites/israel.rusintercenter.ru/files/images/jpg_61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8579" y="-171399"/>
            <a:ext cx="6097957" cy="727280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kornjushkina\Desktop\книги\1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7498" y="-171399"/>
            <a:ext cx="9684034" cy="711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714876" y="0"/>
            <a:ext cx="33575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 </a:t>
            </a:r>
            <a:endParaRPr lang="ru-RU" b="1" u="sng" dirty="0">
              <a:solidFill>
                <a:srgbClr val="CC33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14876" y="369332"/>
            <a:ext cx="40335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  <a:p>
            <a:r>
              <a:rPr lang="ru-RU" sz="2400" b="1" i="1" dirty="0" err="1" smtClean="0"/>
              <a:t>Ясси</a:t>
            </a:r>
            <a:r>
              <a:rPr lang="ru-RU" sz="2400" b="1" i="1" dirty="0" smtClean="0"/>
              <a:t> </a:t>
            </a:r>
            <a:r>
              <a:rPr lang="ru-RU" sz="2400" b="1" i="1" dirty="0"/>
              <a:t>— </a:t>
            </a:r>
            <a:r>
              <a:rPr lang="ru-RU" sz="2400" b="1" i="1" dirty="0" err="1"/>
              <a:t>колишня</a:t>
            </a:r>
            <a:r>
              <a:rPr lang="ru-RU" sz="2400" b="1" i="1" dirty="0"/>
              <a:t> </a:t>
            </a:r>
            <a:r>
              <a:rPr lang="ru-RU" sz="2400" b="1" i="1" dirty="0" err="1"/>
              <a:t>столиця</a:t>
            </a:r>
            <a:r>
              <a:rPr lang="ru-RU" sz="2400" b="1" i="1" dirty="0"/>
              <a:t> </a:t>
            </a:r>
            <a:r>
              <a:rPr lang="ru-RU" sz="2400" b="1" i="1" dirty="0" err="1"/>
              <a:t>Молдовського</a:t>
            </a:r>
            <a:r>
              <a:rPr lang="ru-RU" sz="2400" b="1" i="1" dirty="0"/>
              <a:t> </a:t>
            </a:r>
            <a:r>
              <a:rPr lang="ru-RU" sz="2400" b="1" i="1" dirty="0" err="1" smtClean="0"/>
              <a:t>князівства</a:t>
            </a:r>
            <a:r>
              <a:rPr lang="ru-RU" sz="2400" b="1" i="1" dirty="0" smtClean="0"/>
              <a:t>.</a:t>
            </a:r>
          </a:p>
          <a:p>
            <a:endParaRPr lang="ru-RU" sz="2400" dirty="0"/>
          </a:p>
          <a:p>
            <a:pPr algn="ctr"/>
            <a:r>
              <a:rPr lang="ru-RU" sz="2800" b="1" dirty="0" err="1" smtClean="0"/>
              <a:t>Підкова</a:t>
            </a:r>
            <a:r>
              <a:rPr lang="ru-RU" sz="2800" b="1" dirty="0" smtClean="0"/>
              <a:t> </a:t>
            </a:r>
            <a:r>
              <a:rPr lang="ru-RU" sz="2800" b="1" dirty="0" err="1"/>
              <a:t>був</a:t>
            </a:r>
            <a:r>
              <a:rPr lang="ru-RU" sz="2800" b="1" dirty="0"/>
              <a:t> </a:t>
            </a:r>
            <a:r>
              <a:rPr lang="ru-RU" sz="2800" b="1" dirty="0" err="1"/>
              <a:t>проголошений</a:t>
            </a:r>
            <a:r>
              <a:rPr lang="ru-RU" sz="2800" b="1" dirty="0"/>
              <a:t> </a:t>
            </a:r>
            <a:r>
              <a:rPr lang="ru-RU" sz="2800" b="1" dirty="0" err="1"/>
              <a:t>молдовським</a:t>
            </a:r>
            <a:r>
              <a:rPr lang="ru-RU" sz="2800" b="1" dirty="0"/>
              <a:t> господарем, </a:t>
            </a:r>
            <a:r>
              <a:rPr lang="ru-RU" sz="2800" b="1" dirty="0" err="1"/>
              <a:t>Яків</a:t>
            </a:r>
            <a:r>
              <a:rPr lang="ru-RU" sz="2800" b="1" dirty="0"/>
              <a:t> Шах </a:t>
            </a:r>
            <a:r>
              <a:rPr lang="ru-RU" sz="2800" b="1" dirty="0" err="1"/>
              <a:t>із</a:t>
            </a:r>
            <a:r>
              <a:rPr lang="ru-RU" sz="2800" b="1" dirty="0"/>
              <a:t> </a:t>
            </a:r>
            <a:r>
              <a:rPr lang="ru-RU" sz="2800" b="1" dirty="0" err="1"/>
              <a:t>козацьким</a:t>
            </a:r>
            <a:r>
              <a:rPr lang="ru-RU" sz="2800" b="1" dirty="0"/>
              <a:t> загоном </a:t>
            </a:r>
            <a:r>
              <a:rPr lang="ru-RU" sz="2800" b="1" dirty="0" err="1"/>
              <a:t>повернувся</a:t>
            </a:r>
            <a:r>
              <a:rPr lang="ru-RU" sz="2800" b="1" dirty="0"/>
              <a:t> на </a:t>
            </a:r>
            <a:r>
              <a:rPr lang="ru-RU" sz="2800" b="1" dirty="0" err="1"/>
              <a:t>Січ</a:t>
            </a:r>
            <a:r>
              <a:rPr lang="ru-RU" sz="2800" b="1" dirty="0"/>
              <a:t>.</a:t>
            </a:r>
            <a:endParaRPr lang="uk-UA" sz="28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7554" y="290162"/>
            <a:ext cx="3070731" cy="270306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37553" y="3140968"/>
            <a:ext cx="318637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На початку листопада 1577 </a:t>
            </a:r>
            <a:r>
              <a:rPr lang="ru-RU" b="1" dirty="0" smtClean="0"/>
              <a:t>року </a:t>
            </a:r>
            <a:r>
              <a:rPr lang="ru-RU" b="1" dirty="0" err="1"/>
              <a:t>Іван</a:t>
            </a:r>
            <a:r>
              <a:rPr lang="ru-RU" b="1" dirty="0"/>
              <a:t> </a:t>
            </a:r>
            <a:r>
              <a:rPr lang="ru-RU" b="1" dirty="0" err="1"/>
              <a:t>Підкова</a:t>
            </a:r>
            <a:r>
              <a:rPr lang="ru-RU" b="1" dirty="0"/>
              <a:t> при </a:t>
            </a:r>
            <a:r>
              <a:rPr lang="ru-RU" b="1" dirty="0" err="1"/>
              <a:t>підтримці</a:t>
            </a:r>
            <a:r>
              <a:rPr lang="ru-RU" b="1" dirty="0"/>
              <a:t> </a:t>
            </a:r>
            <a:r>
              <a:rPr lang="ru-RU" b="1" dirty="0" err="1"/>
              <a:t>козацького</a:t>
            </a:r>
            <a:r>
              <a:rPr lang="ru-RU" b="1" dirty="0"/>
              <a:t> загону на </a:t>
            </a:r>
            <a:r>
              <a:rPr lang="ru-RU" b="1" dirty="0" err="1"/>
              <a:t>чолі</a:t>
            </a:r>
            <a:r>
              <a:rPr lang="ru-RU" b="1" dirty="0"/>
              <a:t> з </a:t>
            </a:r>
            <a:r>
              <a:rPr lang="ru-RU" b="1" dirty="0" err="1"/>
              <a:t>гетьманом</a:t>
            </a:r>
            <a:r>
              <a:rPr lang="ru-RU" b="1" dirty="0"/>
              <a:t> Яковом Шахом почав </a:t>
            </a:r>
            <a:r>
              <a:rPr lang="ru-RU" b="1" dirty="0" err="1"/>
              <a:t>боротьбу</a:t>
            </a:r>
            <a:r>
              <a:rPr lang="ru-RU" b="1" dirty="0"/>
              <a:t> </a:t>
            </a:r>
            <a:r>
              <a:rPr lang="ru-RU" b="1" dirty="0" err="1"/>
              <a:t>проти</a:t>
            </a:r>
            <a:r>
              <a:rPr lang="ru-RU" b="1" dirty="0"/>
              <a:t> </a:t>
            </a:r>
            <a:r>
              <a:rPr lang="ru-RU" b="1" dirty="0" err="1"/>
              <a:t>ставленика</a:t>
            </a:r>
            <a:r>
              <a:rPr lang="ru-RU" b="1" dirty="0"/>
              <a:t> </a:t>
            </a:r>
            <a:r>
              <a:rPr lang="ru-RU" b="1" dirty="0" err="1"/>
              <a:t>Османської</a:t>
            </a:r>
            <a:r>
              <a:rPr lang="ru-RU" b="1" dirty="0"/>
              <a:t> </a:t>
            </a:r>
            <a:r>
              <a:rPr lang="ru-RU" b="1" dirty="0" err="1"/>
              <a:t>імперії</a:t>
            </a:r>
            <a:r>
              <a:rPr lang="ru-RU" b="1" dirty="0"/>
              <a:t>, </a:t>
            </a:r>
            <a:r>
              <a:rPr lang="ru-RU" b="1" dirty="0" err="1"/>
              <a:t>молдовського</a:t>
            </a:r>
            <a:r>
              <a:rPr lang="ru-RU" b="1" dirty="0"/>
              <a:t> господаря Петра Кривого. </a:t>
            </a:r>
            <a:r>
              <a:rPr lang="ru-RU" b="1" dirty="0" err="1"/>
              <a:t>Козацьке</a:t>
            </a:r>
            <a:r>
              <a:rPr lang="ru-RU" b="1" dirty="0"/>
              <a:t> </a:t>
            </a:r>
            <a:r>
              <a:rPr lang="ru-RU" b="1" dirty="0" err="1"/>
              <a:t>військо</a:t>
            </a:r>
            <a:r>
              <a:rPr lang="ru-RU" b="1" dirty="0"/>
              <a:t> </a:t>
            </a:r>
            <a:r>
              <a:rPr lang="ru-RU" b="1" dirty="0" err="1"/>
              <a:t>розгромило</a:t>
            </a:r>
            <a:r>
              <a:rPr lang="ru-RU" b="1" dirty="0"/>
              <a:t> загони Петра </a:t>
            </a:r>
            <a:r>
              <a:rPr lang="ru-RU" b="1" dirty="0" err="1"/>
              <a:t>Мірчича</a:t>
            </a:r>
            <a:r>
              <a:rPr lang="ru-RU" b="1" dirty="0"/>
              <a:t>, 30 листопада 1577 року </a:t>
            </a:r>
            <a:r>
              <a:rPr lang="ru-RU" b="1" dirty="0" err="1"/>
              <a:t>визволило</a:t>
            </a:r>
            <a:r>
              <a:rPr lang="ru-RU" b="1" dirty="0"/>
              <a:t> </a:t>
            </a:r>
            <a:r>
              <a:rPr lang="ru-RU" b="1" dirty="0" err="1"/>
              <a:t>Ясси</a:t>
            </a:r>
            <a:r>
              <a:rPr lang="ru-RU" b="1" dirty="0"/>
              <a:t>. </a:t>
            </a:r>
            <a:endParaRPr lang="uk-UA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03044" y="229560"/>
            <a:ext cx="2869418" cy="153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657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sr.rs.gov.ru/sites/israel.rusintercenter.ru/files/images/jpg_61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399"/>
            <a:ext cx="6013176" cy="727280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sr.rs.gov.ru/sites/israel.rusintercenter.ru/files/images/jpg_61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8579" y="-171399"/>
            <a:ext cx="6097957" cy="727280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kornjushkina\Desktop\книги\1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5784" y="-254813"/>
            <a:ext cx="9684034" cy="711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707904" y="3789040"/>
            <a:ext cx="6477000" cy="276999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r>
              <a:rPr lang="ru-RU" sz="1200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)</a:t>
            </a:r>
            <a:endParaRPr lang="ru-RU" sz="1600" i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lgeriusCapsNr" pitchFamily="82" charset="-52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692696"/>
            <a:ext cx="367240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П</a:t>
            </a:r>
            <a:r>
              <a:rPr lang="ru-RU" sz="2400" b="1" dirty="0" err="1" smtClean="0"/>
              <a:t>роти</a:t>
            </a:r>
            <a:r>
              <a:rPr lang="ru-RU" sz="2400" b="1" dirty="0" smtClean="0"/>
              <a:t> </a:t>
            </a:r>
            <a:r>
              <a:rPr lang="ru-RU" sz="2400" b="1" dirty="0" err="1"/>
              <a:t>владного</a:t>
            </a:r>
            <a:r>
              <a:rPr lang="ru-RU" sz="2400" b="1" dirty="0"/>
              <a:t> </a:t>
            </a:r>
            <a:r>
              <a:rPr lang="ru-RU" sz="2400" b="1" dirty="0" err="1"/>
              <a:t>Підкови</a:t>
            </a:r>
            <a:r>
              <a:rPr lang="ru-RU" sz="2400" b="1" dirty="0"/>
              <a:t> почала </a:t>
            </a:r>
            <a:r>
              <a:rPr lang="ru-RU" sz="2400" b="1" dirty="0" err="1"/>
              <a:t>виступати</a:t>
            </a:r>
            <a:r>
              <a:rPr lang="ru-RU" sz="2400" b="1" dirty="0"/>
              <a:t> </a:t>
            </a:r>
            <a:r>
              <a:rPr lang="ru-RU" sz="2400" b="1" dirty="0" err="1"/>
              <a:t>частина</a:t>
            </a:r>
            <a:r>
              <a:rPr lang="ru-RU" sz="2400" b="1" dirty="0"/>
              <a:t> </a:t>
            </a:r>
            <a:r>
              <a:rPr lang="ru-RU" sz="2400" b="1" dirty="0" err="1" smtClean="0"/>
              <a:t>молдовських</a:t>
            </a:r>
            <a:r>
              <a:rPr lang="ru-RU" sz="2400" b="1" dirty="0" smtClean="0"/>
              <a:t> </a:t>
            </a:r>
            <a:r>
              <a:rPr lang="ru-RU" sz="2400" b="1" dirty="0"/>
              <a:t>бояр. </a:t>
            </a:r>
            <a:r>
              <a:rPr lang="ru-RU" sz="2400" b="1" dirty="0" err="1"/>
              <a:t>Тож</a:t>
            </a:r>
            <a:r>
              <a:rPr lang="ru-RU" sz="2400" b="1" dirty="0"/>
              <a:t> </a:t>
            </a:r>
            <a:r>
              <a:rPr lang="ru-RU" sz="2400" b="1" dirty="0" err="1"/>
              <a:t>він</a:t>
            </a:r>
            <a:r>
              <a:rPr lang="ru-RU" sz="2400" b="1" dirty="0"/>
              <a:t> </a:t>
            </a:r>
            <a:r>
              <a:rPr lang="ru-RU" sz="2400" b="1" dirty="0" err="1"/>
              <a:t>залишив</a:t>
            </a:r>
            <a:r>
              <a:rPr lang="ru-RU" sz="2400" b="1" dirty="0"/>
              <a:t> Молдову й </a:t>
            </a:r>
            <a:r>
              <a:rPr lang="ru-RU" sz="2400" b="1" dirty="0" err="1"/>
              <a:t>повернувся</a:t>
            </a:r>
            <a:r>
              <a:rPr lang="ru-RU" sz="2400" b="1" dirty="0"/>
              <a:t> в </a:t>
            </a:r>
            <a:r>
              <a:rPr lang="ru-RU" sz="2400" b="1" dirty="0" err="1"/>
              <a:t>Україну</a:t>
            </a:r>
            <a:r>
              <a:rPr lang="ru-RU" sz="2400" b="1" dirty="0"/>
              <a:t>, до м. Бара. Тут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підступно</a:t>
            </a:r>
            <a:r>
              <a:rPr lang="ru-RU" sz="2400" b="1" dirty="0"/>
              <a:t> </a:t>
            </a:r>
            <a:r>
              <a:rPr lang="ru-RU" sz="2400" b="1" dirty="0" err="1"/>
              <a:t>схопив</a:t>
            </a:r>
            <a:r>
              <a:rPr lang="ru-RU" sz="2400" b="1" dirty="0"/>
              <a:t> </a:t>
            </a:r>
            <a:r>
              <a:rPr lang="ru-RU" sz="2400" b="1" dirty="0" err="1"/>
              <a:t>польський</a:t>
            </a:r>
            <a:r>
              <a:rPr lang="ru-RU" sz="2400" b="1" dirty="0"/>
              <a:t> </a:t>
            </a:r>
            <a:r>
              <a:rPr lang="ru-RU" sz="2400" b="1" dirty="0" err="1"/>
              <a:t>гетьман</a:t>
            </a:r>
            <a:r>
              <a:rPr lang="ru-RU" sz="2400" b="1" dirty="0"/>
              <a:t> </a:t>
            </a:r>
            <a:r>
              <a:rPr lang="ru-RU" sz="2400" b="1" dirty="0" err="1"/>
              <a:t>Сенявський</a:t>
            </a:r>
            <a:r>
              <a:rPr lang="ru-RU" sz="2400" b="1" dirty="0"/>
              <a:t>, </a:t>
            </a:r>
            <a:r>
              <a:rPr lang="ru-RU" sz="2400" b="1" dirty="0" err="1"/>
              <a:t>відвіз</a:t>
            </a:r>
            <a:r>
              <a:rPr lang="ru-RU" sz="2400" b="1" dirty="0"/>
              <a:t> до </a:t>
            </a:r>
            <a:r>
              <a:rPr lang="ru-RU" sz="2400" b="1" dirty="0" err="1"/>
              <a:t>Варшави</a:t>
            </a:r>
            <a:r>
              <a:rPr lang="ru-RU" sz="2400" b="1" dirty="0"/>
              <a:t> й </a:t>
            </a:r>
            <a:r>
              <a:rPr lang="ru-RU" sz="2400" b="1" dirty="0" err="1"/>
              <a:t>запроторив</a:t>
            </a:r>
            <a:r>
              <a:rPr lang="ru-RU" sz="2400" b="1" dirty="0"/>
              <a:t> до </a:t>
            </a:r>
            <a:r>
              <a:rPr lang="ru-RU" sz="2400" b="1" dirty="0" err="1"/>
              <a:t>в'язниці</a:t>
            </a:r>
            <a:r>
              <a:rPr lang="ru-RU" sz="2400" b="1" dirty="0"/>
              <a:t>. </a:t>
            </a:r>
            <a:r>
              <a:rPr lang="ru-RU" sz="2400" b="1" dirty="0" err="1"/>
              <a:t>Турецький</a:t>
            </a:r>
            <a:r>
              <a:rPr lang="ru-RU" sz="2400" b="1" dirty="0"/>
              <a:t> султан не раз </a:t>
            </a:r>
            <a:r>
              <a:rPr lang="ru-RU" sz="2400" b="1" dirty="0" err="1"/>
              <a:t>вимагав</a:t>
            </a:r>
            <a:r>
              <a:rPr lang="ru-RU" sz="2400" b="1" dirty="0"/>
              <a:t> </a:t>
            </a:r>
            <a:r>
              <a:rPr lang="ru-RU" sz="2400" b="1" dirty="0" err="1"/>
              <a:t>видачі</a:t>
            </a:r>
            <a:r>
              <a:rPr lang="ru-RU" sz="2400" b="1" dirty="0"/>
              <a:t> </a:t>
            </a:r>
            <a:r>
              <a:rPr lang="ru-RU" sz="2400" b="1" dirty="0" err="1"/>
              <a:t>Підкови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660431"/>
            <a:ext cx="3609548" cy="408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701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sr.rs.gov.ru/sites/israel.rusintercenter.ru/files/images/jpg_61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399"/>
            <a:ext cx="6013176" cy="727280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sr.rs.gov.ru/sites/israel.rusintercenter.ru/files/images/jpg_61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8579" y="-171399"/>
            <a:ext cx="6097957" cy="727280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kornjushkina\Desktop\книги\1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14346" y="-254813"/>
            <a:ext cx="9684034" cy="711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75309" y="4005064"/>
            <a:ext cx="4114800" cy="33855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ontistes Uos" pitchFamily="2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00034" y="1428736"/>
            <a:ext cx="38505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Щоб</a:t>
            </a:r>
            <a:r>
              <a:rPr lang="ru-RU" sz="2400" b="1" dirty="0"/>
              <a:t> </a:t>
            </a:r>
            <a:r>
              <a:rPr lang="ru-RU" sz="2400" b="1" dirty="0" err="1"/>
              <a:t>уникнути</a:t>
            </a:r>
            <a:r>
              <a:rPr lang="ru-RU" sz="2400" b="1" dirty="0"/>
              <a:t> </a:t>
            </a:r>
            <a:r>
              <a:rPr lang="ru-RU" sz="2400" b="1" dirty="0" err="1"/>
              <a:t>конфлікту</a:t>
            </a:r>
            <a:r>
              <a:rPr lang="ru-RU" sz="2400" b="1" dirty="0"/>
              <a:t> </a:t>
            </a:r>
            <a:r>
              <a:rPr lang="ru-RU" sz="2400" b="1" dirty="0" err="1"/>
              <a:t>із</a:t>
            </a:r>
            <a:r>
              <a:rPr lang="ru-RU" sz="2400" b="1" dirty="0"/>
              <a:t> сильною </a:t>
            </a:r>
            <a:r>
              <a:rPr lang="ru-RU" sz="2400" b="1" dirty="0" err="1"/>
              <a:t>Туреччиною</a:t>
            </a:r>
            <a:r>
              <a:rPr lang="ru-RU" sz="2400" b="1" dirty="0"/>
              <a:t>, </a:t>
            </a:r>
            <a:r>
              <a:rPr lang="ru-RU" sz="2400" b="1" dirty="0" err="1"/>
              <a:t>польський</a:t>
            </a:r>
            <a:r>
              <a:rPr lang="ru-RU" sz="2400" b="1" dirty="0"/>
              <a:t> король наказав </a:t>
            </a:r>
            <a:r>
              <a:rPr lang="ru-RU" sz="2400" b="1" dirty="0" err="1"/>
              <a:t>стратити</a:t>
            </a:r>
            <a:r>
              <a:rPr lang="ru-RU" sz="2400" b="1" dirty="0"/>
              <a:t> </a:t>
            </a:r>
            <a:r>
              <a:rPr lang="ru-RU" sz="2400" b="1" dirty="0" err="1" smtClean="0"/>
              <a:t>Івана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Підкову</a:t>
            </a:r>
            <a:r>
              <a:rPr lang="ru-RU" sz="2400" b="1" dirty="0" smtClean="0"/>
              <a:t>  у </a:t>
            </a:r>
            <a:r>
              <a:rPr lang="ru-RU" sz="2400" b="1" dirty="0" err="1" smtClean="0"/>
              <a:t>Львові</a:t>
            </a:r>
            <a:r>
              <a:rPr lang="ru-RU" sz="2400" b="1" dirty="0" smtClean="0"/>
              <a:t>.</a:t>
            </a:r>
          </a:p>
          <a:p>
            <a:r>
              <a:rPr lang="ru-RU" sz="2400" b="1" dirty="0"/>
              <a:t> </a:t>
            </a:r>
            <a:r>
              <a:rPr lang="ru-RU" sz="2400" b="1" dirty="0" err="1" smtClean="0"/>
              <a:t>Це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трапилося</a:t>
            </a:r>
            <a:r>
              <a:rPr lang="ru-RU" sz="2400" b="1" dirty="0" smtClean="0"/>
              <a:t> 16 </a:t>
            </a:r>
            <a:r>
              <a:rPr lang="ru-RU" sz="2400" b="1" dirty="0" err="1"/>
              <a:t>червня</a:t>
            </a:r>
            <a:r>
              <a:rPr lang="ru-RU" sz="2400" b="1" dirty="0"/>
              <a:t> 1578 року </a:t>
            </a:r>
            <a:r>
              <a:rPr lang="ru-RU" sz="2400" b="1" dirty="0" smtClean="0"/>
              <a:t>.</a:t>
            </a:r>
            <a:endParaRPr lang="ru-RU" sz="2800" b="1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5004047" y="836712"/>
            <a:ext cx="395806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/>
          </a:p>
          <a:p>
            <a:endParaRPr lang="ru-RU" sz="2400" b="1" dirty="0" smtClean="0"/>
          </a:p>
          <a:p>
            <a:endParaRPr lang="ru-RU" sz="2400" b="1" dirty="0"/>
          </a:p>
          <a:p>
            <a:endParaRPr lang="ru-RU" sz="2400" b="1" dirty="0" smtClean="0"/>
          </a:p>
          <a:p>
            <a:endParaRPr lang="ru-RU" sz="2400" b="1" dirty="0"/>
          </a:p>
          <a:p>
            <a:endParaRPr lang="ru-RU" sz="2400" b="1" dirty="0" smtClean="0"/>
          </a:p>
          <a:p>
            <a:endParaRPr lang="ru-RU" sz="2400" b="1" dirty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/>
          </a:p>
          <a:p>
            <a:r>
              <a:rPr lang="ru-RU" sz="2400" b="1" dirty="0" err="1" smtClean="0"/>
              <a:t>Славне</a:t>
            </a:r>
            <a:r>
              <a:rPr lang="ru-RU" sz="2400" b="1" dirty="0" smtClean="0"/>
              <a:t> </a:t>
            </a:r>
            <a:r>
              <a:rPr lang="ru-RU" sz="2400" b="1" dirty="0"/>
              <a:t>життя і </a:t>
            </a:r>
            <a:r>
              <a:rPr lang="ru-RU" sz="2400" b="1" dirty="0" err="1"/>
              <a:t>героїчну</a:t>
            </a:r>
            <a:r>
              <a:rPr lang="ru-RU" sz="2400" b="1" dirty="0"/>
              <a:t> смерть </a:t>
            </a:r>
            <a:r>
              <a:rPr lang="ru-RU" sz="2400" b="1" dirty="0" err="1"/>
              <a:t>козацького</a:t>
            </a:r>
            <a:r>
              <a:rPr lang="ru-RU" sz="2400" b="1" dirty="0"/>
              <a:t> ватажка народ </a:t>
            </a:r>
            <a:r>
              <a:rPr lang="ru-RU" sz="2400" b="1" dirty="0" err="1"/>
              <a:t>оспівав</a:t>
            </a:r>
            <a:r>
              <a:rPr lang="ru-RU" sz="2400" b="1" dirty="0"/>
              <a:t> у </a:t>
            </a:r>
            <a:r>
              <a:rPr lang="ru-RU" sz="2400" b="1" dirty="0" err="1"/>
              <a:t>багатьох</a:t>
            </a:r>
            <a:r>
              <a:rPr lang="ru-RU" sz="2400" b="1" dirty="0"/>
              <a:t> думах та історичних </a:t>
            </a:r>
            <a:r>
              <a:rPr lang="ru-RU" sz="2400" b="1" dirty="0" err="1" smtClean="0"/>
              <a:t>піснях</a:t>
            </a:r>
            <a:r>
              <a:rPr lang="ru-RU" sz="2400" b="1" dirty="0" smtClean="0"/>
              <a:t>.</a:t>
            </a:r>
            <a:endParaRPr lang="uk-UA" sz="24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06217" y="0"/>
            <a:ext cx="3712367" cy="400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9750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669</TotalTime>
  <Words>258</Words>
  <Application>Microsoft Office PowerPoint</Application>
  <PresentationFormat>Экран (4:3)</PresentationFormat>
  <Paragraphs>49</Paragraphs>
  <Slides>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       Іва́н Підко́ва — козацький кошовий отаман.  Народився 1533 року на Брацлавщині.                                 Помер 16 червня                   1578року у  Львові.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В.. Корнюшкина</dc:creator>
  <cp:lastModifiedBy>Admin</cp:lastModifiedBy>
  <cp:revision>88</cp:revision>
  <dcterms:created xsi:type="dcterms:W3CDTF">2013-05-14T04:49:55Z</dcterms:created>
  <dcterms:modified xsi:type="dcterms:W3CDTF">2022-02-04T09:15:33Z</dcterms:modified>
</cp:coreProperties>
</file>