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574F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70" d="100"/>
          <a:sy n="70" d="100"/>
        </p:scale>
        <p:origin x="1204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FFFF99"/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C5CAD-927B-4DAA-97C7-94AE60FB3C0B}" type="datetimeFigureOut">
              <a:rPr lang="ru-RU" smtClean="0"/>
              <a:pPr/>
              <a:t>18.09.2022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428604"/>
            <a:ext cx="6215106" cy="2541595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STEM-про</a:t>
            </a:r>
            <a:r>
              <a:rPr lang="en-US" sz="5400" b="1" dirty="0" smtClean="0">
                <a:solidFill>
                  <a:srgbClr val="FF0000"/>
                </a:solidFill>
              </a:rPr>
              <a:t>є</a:t>
            </a:r>
            <a:r>
              <a:rPr lang="ru-RU" sz="5400" b="1" dirty="0" smtClean="0">
                <a:solidFill>
                  <a:srgbClr val="FF0000"/>
                </a:solidFill>
              </a:rPr>
              <a:t>кт</a:t>
            </a:r>
            <a:r>
              <a:rPr lang="ru-RU" sz="5400" dirty="0" smtClean="0">
                <a:solidFill>
                  <a:srgbClr val="FF0000"/>
                </a:solidFill>
              </a:rPr>
              <a:t/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uk-UA" sz="5400" b="1" dirty="0" smtClean="0">
                <a:solidFill>
                  <a:srgbClr val="FF0000"/>
                </a:solidFill>
              </a:rPr>
              <a:t>«Енеїда» пригощає</a:t>
            </a:r>
            <a:r>
              <a:rPr lang="ru-RU" sz="5400" dirty="0" smtClean="0">
                <a:solidFill>
                  <a:srgbClr val="FF0000"/>
                </a:solidFill>
              </a:rPr>
              <a:t/>
            </a:r>
            <a:br>
              <a:rPr lang="ru-RU" sz="5400" dirty="0" smtClean="0">
                <a:solidFill>
                  <a:srgbClr val="FF0000"/>
                </a:solidFill>
              </a:rPr>
            </a:b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5000636"/>
            <a:ext cx="5725300" cy="1714512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>
                <a:solidFill>
                  <a:srgbClr val="002060"/>
                </a:solidFill>
              </a:rPr>
              <a:t>Підготувала 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Юркова Оксана Федорівна,</a:t>
            </a:r>
          </a:p>
          <a:p>
            <a:r>
              <a:rPr lang="uk-UA" dirty="0">
                <a:solidFill>
                  <a:srgbClr val="002060"/>
                </a:solidFill>
              </a:rPr>
              <a:t>у</a:t>
            </a:r>
            <a:r>
              <a:rPr lang="uk-UA" dirty="0" smtClean="0">
                <a:solidFill>
                  <a:srgbClr val="002060"/>
                </a:solidFill>
              </a:rPr>
              <a:t>читель ЗОШ №6</a:t>
            </a:r>
          </a:p>
          <a:p>
            <a:r>
              <a:rPr lang="uk-UA" dirty="0" err="1" smtClean="0">
                <a:solidFill>
                  <a:srgbClr val="002060"/>
                </a:solidFill>
              </a:rPr>
              <a:t>М.Горішні</a:t>
            </a:r>
            <a:r>
              <a:rPr lang="uk-UA" dirty="0" smtClean="0">
                <a:solidFill>
                  <a:srgbClr val="002060"/>
                </a:solidFill>
              </a:rPr>
              <a:t> Плавні</a:t>
            </a:r>
          </a:p>
          <a:p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3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286125"/>
            <a:ext cx="2381250" cy="3571876"/>
          </a:xfrm>
          <a:prstGeom prst="rect">
            <a:avLst/>
          </a:prstGeom>
          <a:noFill/>
        </p:spPr>
      </p:pic>
      <p:pic>
        <p:nvPicPr>
          <p:cNvPr id="2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2381250" cy="3571876"/>
          </a:xfrm>
          <a:prstGeom prst="rect">
            <a:avLst/>
          </a:prstGeom>
          <a:noFill/>
        </p:spPr>
      </p:pic>
      <p:pic>
        <p:nvPicPr>
          <p:cNvPr id="1026" name="Picture 2" descr="C:\Users\User\Downloads\tsikavi-fakti-pro-ukrayinskiy-borsh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1" y="2214554"/>
            <a:ext cx="5286413" cy="2810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14290"/>
            <a:ext cx="5357818" cy="1143000"/>
          </a:xfrm>
        </p:spPr>
        <p:txBody>
          <a:bodyPr>
            <a:normAutofit/>
          </a:bodyPr>
          <a:lstStyle/>
          <a:p>
            <a:r>
              <a:rPr lang="uk-UA" sz="6600" b="1" dirty="0" smtClean="0">
                <a:solidFill>
                  <a:srgbClr val="C00000"/>
                </a:solidFill>
              </a:rPr>
              <a:t>Мета </a:t>
            </a:r>
            <a:r>
              <a:rPr lang="uk-UA" sz="6600" b="1" dirty="0" err="1" smtClean="0">
                <a:solidFill>
                  <a:srgbClr val="C00000"/>
                </a:solidFill>
              </a:rPr>
              <a:t>проєкту</a:t>
            </a:r>
            <a:endParaRPr lang="ru-RU" sz="6600" dirty="0">
              <a:solidFill>
                <a:srgbClr val="C00000"/>
              </a:solidFill>
            </a:endParaRPr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sp>
        <p:nvSpPr>
          <p:cNvPr id="41" name="Содержимое 40"/>
          <p:cNvSpPr>
            <a:spLocks noGrp="1"/>
          </p:cNvSpPr>
          <p:nvPr>
            <p:ph idx="1"/>
          </p:nvPr>
        </p:nvSpPr>
        <p:spPr>
          <a:xfrm>
            <a:off x="457200" y="1600200"/>
            <a:ext cx="7686700" cy="4543444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uk-UA" dirty="0" smtClean="0"/>
              <a:t>    </a:t>
            </a:r>
            <a:r>
              <a:rPr lang="uk-UA" dirty="0" smtClean="0">
                <a:solidFill>
                  <a:srgbClr val="002060"/>
                </a:solidFill>
              </a:rPr>
              <a:t>надання учням можливості практичного застосування отриманих знань, розвиток творчого потенціалу та творчого простору світогляду дитини, де вона не тільки реалізовує свої потреби, а й готується до дорослого життя у соціумі,створення умов для різнобічного розвитку підростаючого покоління, забезпечення активізації і розвиток інтелекту, інтуїції, легкої продуктивності, рефлексії, аналітико-синтетичних умінь та навичок з урахуванням можливостей кожного школяра.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6715172" cy="1143000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C00000"/>
                </a:solidFill>
              </a:rPr>
              <a:t>Завдання </a:t>
            </a:r>
            <a:r>
              <a:rPr lang="uk-UA" sz="6600" b="1" dirty="0" err="1" smtClean="0">
                <a:solidFill>
                  <a:srgbClr val="C00000"/>
                </a:solidFill>
              </a:rPr>
              <a:t>проєкту</a:t>
            </a:r>
            <a:endParaRPr lang="ru-RU" sz="6600" dirty="0">
              <a:solidFill>
                <a:srgbClr val="C00000"/>
              </a:solidFill>
            </a:endParaRPr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  <p:pic>
        <p:nvPicPr>
          <p:cNvPr id="2050" name="Picture 2" descr="C:\Users\User\Downloads\063.pn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429256" y="4643446"/>
            <a:ext cx="2798634" cy="2071684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857224" y="1"/>
            <a:ext cx="707236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Calibri" pitchFamily="34" charset="0"/>
                <a:cs typeface="Times New Roman" pitchFamily="18" charset="0"/>
              </a:rPr>
              <a:t>Проаналізувавши страви та напої, які згадує І.Котляревський у творі «Енеїда», скласти збалансоване меню для закладу харчування.</a:t>
            </a:r>
            <a:endParaRPr kumimoji="0" lang="uk-UA" sz="4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14290"/>
            <a:ext cx="5357818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Синхронізація програм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57158" y="785794"/>
          <a:ext cx="7358114" cy="5857916"/>
        </p:xfrm>
        <a:graphic>
          <a:graphicData uri="http://schemas.openxmlformats.org/drawingml/2006/table">
            <a:tbl>
              <a:tblPr/>
              <a:tblGrid>
                <a:gridCol w="539047"/>
                <a:gridCol w="2190850"/>
                <a:gridCol w="1554613"/>
                <a:gridCol w="1748407"/>
                <a:gridCol w="1325197"/>
              </a:tblGrid>
              <a:tr h="4264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i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Етап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i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Предмет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i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Тема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i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Завдання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Мініпродукти за етапами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27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Українська література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І.Котляревський «Енеїда»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Упорядкування українських страв, які згадує І.П.Котляревський у творі «Енеїда»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Виписати згадані в поемі українські страви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63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Біологія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Раціональне харчування.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Калорії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Визначення харчової цінності страви.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Розрахувати кількість калорій кожної страви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Вибрати корисні страви та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зробити підрахунок калорій  в них.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1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Технології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Технологіякулінарноїобробкипродуктівхарчування.</a:t>
                      </a: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Зробити рецептурну розкладку страви (інгридієнти).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Створити картки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«Рецептурна розкладка страв»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6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Математика 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Математичні розрахунки.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Створити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калькуляцію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собівартості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uk-UA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страви</a:t>
                      </a: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Розрахунок бюджету виробу.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Кошторисна документація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93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Інформатика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Опрацювання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об’єктів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мільтимедіа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електронного варіанта  меню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Створення електронного варіанта меню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06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Українська мова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Правопис. </a:t>
                      </a:r>
                      <a:endParaRPr lang="ru-RU" sz="1200" b="1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Орфографічна та </a:t>
                      </a:r>
                      <a:r>
                        <a:rPr lang="uk-UA" sz="1200" b="1" dirty="0" err="1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пункуаційна</a:t>
                      </a: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перевірка електронного варіанта меню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Виправлення помилок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4421" marR="344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29552" cy="1143008"/>
          </a:xfrm>
        </p:spPr>
        <p:txBody>
          <a:bodyPr>
            <a:noAutofit/>
          </a:bodyPr>
          <a:lstStyle/>
          <a:p>
            <a:r>
              <a:rPr lang="uk-UA" sz="3200" dirty="0" smtClean="0">
                <a:solidFill>
                  <a:srgbClr val="C00000"/>
                </a:solidFill>
              </a:rPr>
              <a:t>Упорядкування українських страв, які згадуються в </a:t>
            </a:r>
            <a:r>
              <a:rPr lang="uk-UA" sz="3200" dirty="0" err="1" smtClean="0">
                <a:solidFill>
                  <a:srgbClr val="C00000"/>
                </a:solidFill>
              </a:rPr>
              <a:t>“Енеїді”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35" y="1357299"/>
          <a:ext cx="6143668" cy="3708906"/>
        </p:xfrm>
        <a:graphic>
          <a:graphicData uri="http://schemas.openxmlformats.org/drawingml/2006/table">
            <a:tbl>
              <a:tblPr/>
              <a:tblGrid>
                <a:gridCol w="1658976"/>
                <a:gridCol w="1659670"/>
                <a:gridCol w="1659670"/>
                <a:gridCol w="1165352"/>
              </a:tblGrid>
              <a:tr h="4184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Перші страви</a:t>
                      </a:r>
                      <a:endParaRPr lang="ru-RU" sz="2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Другі страви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Десерт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Напої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Куліш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Галушки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Шулики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Квас</a:t>
                      </a:r>
                      <a:endParaRPr lang="ru-RU" sz="2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Тетеря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Шпундра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Сластьони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Кисіль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Юшка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Локшина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Мандрики</a:t>
                      </a:r>
                      <a:endParaRPr lang="ru-RU" sz="2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Узвар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42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Борщ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Індик з підливою</a:t>
                      </a:r>
                      <a:endParaRPr lang="ru-RU" sz="2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Бублик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Чай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68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2000">
                        <a:solidFill>
                          <a:schemeClr val="bg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Путря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Пиріжки з різною начинкою</a:t>
                      </a:r>
                      <a:endParaRPr lang="ru-RU" sz="2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Кваша</a:t>
                      </a:r>
                      <a:endParaRPr lang="ru-RU" sz="2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C:\Users\User\Downloads\89d714f98524c41e99fe0f76db9e3df6-wide-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4437112"/>
            <a:ext cx="3500462" cy="2204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14290"/>
            <a:ext cx="5357818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Визначення корисливості вибраних страв</a:t>
            </a:r>
            <a:r>
              <a:rPr lang="uk-UA" dirty="0" smtClean="0">
                <a:solidFill>
                  <a:srgbClr val="C00000"/>
                </a:solidFill>
              </a:rPr>
              <a:t>. 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sp>
        <p:nvSpPr>
          <p:cNvPr id="41" name="Содержимое 4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</a:rPr>
              <a:t>Приклад розрахунку:</a:t>
            </a:r>
          </a:p>
          <a:p>
            <a:pPr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uk-UA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uk-UA" dirty="0" smtClean="0">
              <a:solidFill>
                <a:schemeClr val="bg1"/>
              </a:solidFill>
            </a:endParaRPr>
          </a:p>
        </p:txBody>
      </p:sp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  <p:pic>
        <p:nvPicPr>
          <p:cNvPr id="9" name="Рисунок 8" descr="C:\Documents and Settings\Admin\Рабочий стол\Screenshot_2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071810"/>
            <a:ext cx="5686425" cy="58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Documents and Settings\Admin\Рабочий стол\Screenshot_4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714752"/>
            <a:ext cx="5686425" cy="59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Documents and Settings\Admin\Рабочий стол\Screenshot_5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4429132"/>
            <a:ext cx="5734050" cy="57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Documents and Settings\Admin\Рабочий стол\Screenshot_3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2357430"/>
            <a:ext cx="5657850" cy="652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1" name="Picture 1" descr="C:\Users\User\Downloads\26366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4854123"/>
            <a:ext cx="2357454" cy="1861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14290"/>
            <a:ext cx="5357818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Створення рецептурної розкладки страви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071538" y="1500174"/>
          <a:ext cx="6572295" cy="3287268"/>
        </p:xfrm>
        <a:graphic>
          <a:graphicData uri="http://schemas.openxmlformats.org/drawingml/2006/table">
            <a:tbl>
              <a:tblPr/>
              <a:tblGrid>
                <a:gridCol w="1242219"/>
                <a:gridCol w="2141781"/>
                <a:gridCol w="3188295"/>
              </a:tblGrid>
              <a:tr h="2522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Назва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Інгридієнти</a:t>
                      </a:r>
                      <a:endParaRPr lang="ru-RU" sz="18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Спосіб приготування</a:t>
                      </a:r>
                      <a:endParaRPr lang="ru-RU" sz="18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96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Тетеря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Житнє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абогречане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борошно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- 3 ст.л.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Пшоняна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каша - 200 г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Вода - 800 г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Юшка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риби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- за смаком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Жир - за смаком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Молоко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вода - за смаком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buSzPts val="1000"/>
                        <a:buFont typeface="Symbol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Сіль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- за смаком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Житнє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борошно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розвести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водою до стану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рідкоготіста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відставити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для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скисання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 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Зварити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рідку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пшоняну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кашу, на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воді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    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пшоно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у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юшці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звариться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вливають,помішуючи,житнє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тісто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сіль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  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 fontAlgn="base">
                        <a:lnSpc>
                          <a:spcPts val="1785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Якщо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тетеря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занадто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густа,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тоді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можна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розвести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юшкою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риби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молоком, водою </a:t>
                      </a:r>
                      <a:r>
                        <a:rPr lang="ru-RU" sz="1800" dirty="0" err="1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або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жиром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C:\Users\User\Downloads\Без назван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4857760"/>
            <a:ext cx="5214974" cy="200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14290"/>
            <a:ext cx="5357818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Калькуляція готової страви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000100" y="1428739"/>
          <a:ext cx="6929485" cy="3429021"/>
        </p:xfrm>
        <a:graphic>
          <a:graphicData uri="http://schemas.openxmlformats.org/drawingml/2006/table">
            <a:tbl>
              <a:tblPr/>
              <a:tblGrid>
                <a:gridCol w="1385897"/>
                <a:gridCol w="1385897"/>
                <a:gridCol w="1385897"/>
                <a:gridCol w="1385897"/>
                <a:gridCol w="1385897"/>
              </a:tblGrid>
              <a:tr h="8413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400" b="1" i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</a:t>
                      </a:r>
                      <a:r>
                        <a:rPr lang="ru-RU" sz="14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400" b="1" i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1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Найменування</a:t>
                      </a:r>
                      <a:r>
                        <a:rPr lang="ru-RU" sz="14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інгрідієнта</a:t>
                      </a:r>
                      <a:endParaRPr lang="ru-RU" sz="11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Кількість</a:t>
                      </a:r>
                      <a:r>
                        <a:rPr lang="ru-RU" sz="14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i="1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одиниць,вага</a:t>
                      </a:r>
                      <a:r>
                        <a:rPr lang="ru-RU" sz="14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400" b="1" i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л,кг,гр</a:t>
                      </a:r>
                      <a:r>
                        <a:rPr lang="ru-RU" sz="14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.)</a:t>
                      </a:r>
                      <a:endParaRPr lang="ru-RU" sz="11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Вартість</a:t>
                      </a:r>
                      <a:r>
                        <a:rPr lang="ru-RU" sz="14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продукта (</a:t>
                      </a:r>
                      <a:r>
                        <a:rPr lang="ru-RU" sz="1400" b="1" i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грн.за</a:t>
                      </a:r>
                      <a:r>
                        <a:rPr lang="ru-RU" sz="14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 кг)</a:t>
                      </a:r>
                      <a:endParaRPr lang="ru-RU" sz="11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Затрачена сума (</a:t>
                      </a:r>
                      <a:r>
                        <a:rPr lang="ru-RU" sz="1400" b="1" i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грн</a:t>
                      </a:r>
                      <a:r>
                        <a:rPr lang="ru-RU" sz="14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.)</a:t>
                      </a:r>
                      <a:endParaRPr lang="ru-RU" sz="1100" b="1" i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94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r>
                        <a:rPr lang="ru-RU" sz="14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рупа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гречнева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200гр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1кг – 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грн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грн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94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0,5л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1л – 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коп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коп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94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сіль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ч.л., 5гр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кг – 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грн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коп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94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масло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10гр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250 гр – 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грн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грн.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94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цукор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ч.л., 5 гр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1кг – 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грн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коп</a:t>
                      </a:r>
                      <a:r>
                        <a:rPr lang="uk-UA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1147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</a:t>
                      </a: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сього: 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грн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.4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 коп</a:t>
                      </a:r>
                      <a:r>
                        <a:rPr lang="uk-UA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+20% обслуговування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195" name="Picture 3" descr="C:\Users\User\Downloads\b7f594c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572008"/>
            <a:ext cx="4000528" cy="2165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50099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/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Дизайн меню. Перевірка на правильність написання згідно українського правопису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  <p:pic>
        <p:nvPicPr>
          <p:cNvPr id="9" name="Содержимое 8" descr="C:\Documents and Settings\Admin\Рабочий стол\Screenshot_1.png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2143116"/>
            <a:ext cx="3286148" cy="435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Documents and Settings\Admin\Рабочий стол\Screenshot_2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2143116"/>
            <a:ext cx="3286148" cy="435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29552" cy="785818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ЇЖ ТА ХВАЛИ, ЩОБ ЩЕ ДОДАЛИ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7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0"/>
            <a:ext cx="1071538" cy="2214554"/>
          </a:xfrm>
          <a:prstGeom prst="rect">
            <a:avLst/>
          </a:prstGeom>
          <a:noFill/>
        </p:spPr>
      </p:pic>
      <p:pic>
        <p:nvPicPr>
          <p:cNvPr id="38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2071678"/>
            <a:ext cx="1071538" cy="2214554"/>
          </a:xfrm>
          <a:prstGeom prst="rect">
            <a:avLst/>
          </a:prstGeom>
          <a:noFill/>
        </p:spPr>
      </p:pic>
      <p:pic>
        <p:nvPicPr>
          <p:cNvPr id="39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4143380"/>
            <a:ext cx="1071538" cy="2214554"/>
          </a:xfrm>
          <a:prstGeom prst="rect">
            <a:avLst/>
          </a:prstGeom>
          <a:noFill/>
        </p:spPr>
      </p:pic>
      <p:pic>
        <p:nvPicPr>
          <p:cNvPr id="42" name="Picture 8" descr="C:\Documents and Settings\Учитель\Рабочий стол\орнаменти\Ukrainian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BFAFF"/>
              </a:clrFrom>
              <a:clrTo>
                <a:srgbClr val="FBFAFF">
                  <a:alpha val="0"/>
                </a:srgbClr>
              </a:clrTo>
            </a:clrChange>
          </a:blip>
          <a:srcRect b="70969"/>
          <a:stretch>
            <a:fillRect/>
          </a:stretch>
        </p:blipFill>
        <p:spPr bwMode="auto">
          <a:xfrm>
            <a:off x="8072462" y="6215082"/>
            <a:ext cx="1071538" cy="642918"/>
          </a:xfrm>
          <a:prstGeom prst="rect">
            <a:avLst/>
          </a:prstGeom>
          <a:noFill/>
        </p:spPr>
      </p:pic>
      <p:pic>
        <p:nvPicPr>
          <p:cNvPr id="9" name="Содержимое 8" descr="C:\Documents and Settings\Admin\Рабочий стол\Screenshot_4.png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16" y="1071546"/>
            <a:ext cx="1947866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Documents and Settings\Admin\Рабочий стол\Screenshot_5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46" y="1071546"/>
            <a:ext cx="1914527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C:\Documents and Settings\Admin\Рабочий стол\Screenshot_3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1071546"/>
            <a:ext cx="2071702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5" name="Picture 1" descr="C:\Users\User\Downloads\unname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08" y="3807350"/>
            <a:ext cx="4662486" cy="3050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ЕНЕЇДА</Template>
  <TotalTime>0</TotalTime>
  <Words>445</Words>
  <Application>Microsoft Office PowerPoint</Application>
  <PresentationFormat>Экран (4:3)</PresentationFormat>
  <Paragraphs>138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Symbol</vt:lpstr>
      <vt:lpstr>Times New Roman</vt:lpstr>
      <vt:lpstr>Тема Office</vt:lpstr>
      <vt:lpstr>STEM-проєкт «Енеїда» пригощає </vt:lpstr>
      <vt:lpstr>Мета проєкту</vt:lpstr>
      <vt:lpstr>Завдання проєкту</vt:lpstr>
      <vt:lpstr>Синхронізація програм </vt:lpstr>
      <vt:lpstr>Упорядкування українських страв, які згадуються в “Енеїді”</vt:lpstr>
      <vt:lpstr>Визначення корисливості вибраних страв. </vt:lpstr>
      <vt:lpstr>Створення рецептурної розкладки страви</vt:lpstr>
      <vt:lpstr>Калькуляція готової страви</vt:lpstr>
      <vt:lpstr> Дизайн меню. Перевірка на правильність написання згідно українського правопису</vt:lpstr>
      <vt:lpstr>ЇЖ ТА ХВАЛИ, ЩОБ ЩЕ ДОДАЛИ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STEM-проєкт «Енеїда» пригощає </dc:title>
  <dc:creator>User</dc:creator>
  <cp:lastModifiedBy>User</cp:lastModifiedBy>
  <cp:revision>2</cp:revision>
  <dcterms:created xsi:type="dcterms:W3CDTF">2022-09-18T18:25:36Z</dcterms:created>
  <dcterms:modified xsi:type="dcterms:W3CDTF">2022-09-18T18:26:47Z</dcterms:modified>
</cp:coreProperties>
</file>