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sldx" ContentType="application/vnd.openxmlformats-officedocument.presentationml.slide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68" r:id="rId2"/>
    <p:sldId id="271" r:id="rId3"/>
    <p:sldId id="272" r:id="rId4"/>
    <p:sldId id="273" r:id="rId5"/>
    <p:sldId id="276" r:id="rId6"/>
    <p:sldId id="277" r:id="rId7"/>
    <p:sldId id="257" r:id="rId8"/>
    <p:sldId id="258" r:id="rId9"/>
    <p:sldId id="259" r:id="rId10"/>
    <p:sldId id="299" r:id="rId11"/>
    <p:sldId id="260" r:id="rId12"/>
    <p:sldId id="278" r:id="rId13"/>
    <p:sldId id="261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94" autoAdjust="0"/>
    <p:restoredTop sz="94624" autoAdjust="0"/>
  </p:normalViewPr>
  <p:slideViewPr>
    <p:cSldViewPr snapToGrid="0">
      <p:cViewPr varScale="1">
        <p:scale>
          <a:sx n="66" d="100"/>
          <a:sy n="66" d="100"/>
        </p:scale>
        <p:origin x="1292" y="3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45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image" Target="../media/image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73B6D8-328F-450F-8B83-5C84ECCDC836}" type="datetimeFigureOut">
              <a:rPr lang="uk-UA" smtClean="0"/>
              <a:pPr/>
              <a:t>03.04.2023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15DFA0-4476-46C1-B172-9CD10D158036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388488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15DFA0-4476-46C1-B172-9CD10D158036}" type="slidenum">
              <a:rPr lang="uk-UA" smtClean="0"/>
              <a:pPr/>
              <a:t>5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372099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15DFA0-4476-46C1-B172-9CD10D158036}" type="slidenum">
              <a:rPr lang="uk-UA" smtClean="0"/>
              <a:pPr/>
              <a:t>6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410418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6A325-77E3-4024-AC91-81885D4B56F3}" type="datetimeFigureOut">
              <a:rPr lang="ru-RU" smtClean="0"/>
              <a:pPr/>
              <a:t>03.04.2023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B85DD-C487-4D49-B157-32983FF4943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48116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6A325-77E3-4024-AC91-81885D4B56F3}" type="datetimeFigureOut">
              <a:rPr lang="ru-RU" smtClean="0"/>
              <a:pPr/>
              <a:t>03.04.2023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B85DD-C487-4D49-B157-32983FF4943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44257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6A325-77E3-4024-AC91-81885D4B56F3}" type="datetimeFigureOut">
              <a:rPr lang="ru-RU" smtClean="0"/>
              <a:pPr/>
              <a:t>03.04.2023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B85DD-C487-4D49-B157-32983FF4943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06741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6A325-77E3-4024-AC91-81885D4B56F3}" type="datetimeFigureOut">
              <a:rPr lang="ru-RU" smtClean="0"/>
              <a:pPr/>
              <a:t>03.04.2023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B85DD-C487-4D49-B157-32983FF4943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45771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6A325-77E3-4024-AC91-81885D4B56F3}" type="datetimeFigureOut">
              <a:rPr lang="ru-RU" smtClean="0"/>
              <a:pPr/>
              <a:t>03.04.2023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B85DD-C487-4D49-B157-32983FF4943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96989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6A325-77E3-4024-AC91-81885D4B56F3}" type="datetimeFigureOut">
              <a:rPr lang="ru-RU" smtClean="0"/>
              <a:pPr/>
              <a:t>03.04.2023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B85DD-C487-4D49-B157-32983FF4943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93930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6A325-77E3-4024-AC91-81885D4B56F3}" type="datetimeFigureOut">
              <a:rPr lang="ru-RU" smtClean="0"/>
              <a:pPr/>
              <a:t>03.04.2023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B85DD-C487-4D49-B157-32983FF4943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64233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6A325-77E3-4024-AC91-81885D4B56F3}" type="datetimeFigureOut">
              <a:rPr lang="ru-RU" smtClean="0"/>
              <a:pPr/>
              <a:t>03.04.2023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B85DD-C487-4D49-B157-32983FF4943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22269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6A325-77E3-4024-AC91-81885D4B56F3}" type="datetimeFigureOut">
              <a:rPr lang="ru-RU" smtClean="0"/>
              <a:pPr/>
              <a:t>03.04.2023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B85DD-C487-4D49-B157-32983FF4943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62543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6A325-77E3-4024-AC91-81885D4B56F3}" type="datetimeFigureOut">
              <a:rPr lang="ru-RU" smtClean="0"/>
              <a:pPr/>
              <a:t>03.04.2023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B85DD-C487-4D49-B157-32983FF4943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25393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6A325-77E3-4024-AC91-81885D4B56F3}" type="datetimeFigureOut">
              <a:rPr lang="ru-RU" smtClean="0"/>
              <a:pPr/>
              <a:t>03.04.2023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B85DD-C487-4D49-B157-32983FF4943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02441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36A325-77E3-4024-AC91-81885D4B56F3}" type="datetimeFigureOut">
              <a:rPr lang="ru-RU" smtClean="0"/>
              <a:pPr/>
              <a:t>03.04.2023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6B85DD-C487-4D49-B157-32983FF4943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34345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package" Target="../embeddings/______Microsoft_PowerPoint2.sldx"/><Relationship Id="rId3" Type="http://schemas.openxmlformats.org/officeDocument/2006/relationships/image" Target="../media/image1.png"/><Relationship Id="rId7" Type="http://schemas.openxmlformats.org/officeDocument/2006/relationships/oleObject" Target="../embeddings/oleObject2.bin"/><Relationship Id="rId12" Type="http://schemas.openxmlformats.org/officeDocument/2006/relationships/image" Target="../media/image4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emf"/><Relationship Id="rId11" Type="http://schemas.openxmlformats.org/officeDocument/2006/relationships/package" Target="../embeddings/______Microsoft_PowerPoint3.sldx"/><Relationship Id="rId5" Type="http://schemas.openxmlformats.org/officeDocument/2006/relationships/package" Target="../embeddings/______Microsoft_PowerPoint1.sldx"/><Relationship Id="rId10" Type="http://schemas.openxmlformats.org/officeDocument/2006/relationships/oleObject" Target="../embeddings/oleObject3.bin"/><Relationship Id="rId4" Type="http://schemas.openxmlformats.org/officeDocument/2006/relationships/oleObject" Target="../embeddings/oleObject1.bin"/><Relationship Id="rId9" Type="http://schemas.openxmlformats.org/officeDocument/2006/relationships/image" Target="../media/image3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1.png"/><Relationship Id="rId7" Type="http://schemas.openxmlformats.org/officeDocument/2006/relationships/image" Target="../media/image8.jpeg"/><Relationship Id="rId12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82880" y="0"/>
            <a:ext cx="9326880" cy="7027817"/>
          </a:xfrm>
          <a:prstGeom prst="rect">
            <a:avLst/>
          </a:prstGeom>
        </p:spPr>
      </p:pic>
      <p:sp>
        <p:nvSpPr>
          <p:cNvPr id="48130" name="Rectangle 2"/>
          <p:cNvSpPr>
            <a:spLocks noChangeArrowheads="1"/>
          </p:cNvSpPr>
          <p:nvPr/>
        </p:nvSpPr>
        <p:spPr bwMode="auto">
          <a:xfrm>
            <a:off x="0" y="-92332"/>
            <a:ext cx="861134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72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5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5400" b="1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STEM-проєкт</a:t>
            </a:r>
            <a:endParaRPr kumimoji="0" lang="ru-RU" sz="5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5400" b="1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Вишиванка-</a:t>
            </a:r>
            <a:r>
              <a:rPr kumimoji="0" lang="uk-UA" sz="5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генетичний код нації</a:t>
            </a:r>
            <a:endParaRPr kumimoji="0" lang="uk-UA" sz="5400" b="0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582848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82880" y="0"/>
            <a:ext cx="9326880" cy="7027817"/>
          </a:xfrm>
          <a:prstGeom prst="rect">
            <a:avLst/>
          </a:prstGeom>
        </p:spPr>
      </p:pic>
      <p:sp>
        <p:nvSpPr>
          <p:cNvPr id="47106" name="Rectangle 2"/>
          <p:cNvSpPr>
            <a:spLocks noChangeArrowheads="1"/>
          </p:cNvSpPr>
          <p:nvPr/>
        </p:nvSpPr>
        <p:spPr bwMode="auto">
          <a:xfrm>
            <a:off x="772358" y="870012"/>
            <a:ext cx="7528264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Мета </a:t>
            </a:r>
            <a:r>
              <a:rPr kumimoji="0" lang="uk-UA" sz="20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проєкту</a:t>
            </a: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надання учням можливості практичного застосування отриманих знань, розвиток творчого потенціалу та творчого простору світогляду дитини, створення умов для різнобічного розвитку підростаючого покоління, забезпечення активізації й розвиток інтелекту, інтуїції, легкої продуктивності, рефлексії, аналітико-синтетичних умінь та навичок з урахуванням можливостей кожної дитини.</a:t>
            </a: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7107" name="Rectangle 3"/>
          <p:cNvSpPr>
            <a:spLocks noChangeArrowheads="1"/>
          </p:cNvSpPr>
          <p:nvPr/>
        </p:nvSpPr>
        <p:spPr bwMode="auto">
          <a:xfrm>
            <a:off x="701337" y="3142696"/>
            <a:ext cx="7608162" cy="3170099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Характеристика </a:t>
            </a:r>
            <a:r>
              <a:rPr kumimoji="0" lang="uk-UA" sz="20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проєкту</a:t>
            </a: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 кількістю учасників: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груповий;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 терміном виконання: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довгостроковий;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 ступенем інтеграції: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інтегрований;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 масштабом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локальний.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Тип </a:t>
            </a:r>
            <a:r>
              <a:rPr kumimoji="0" lang="uk-UA" sz="20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проєкту</a:t>
            </a: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</a:t>
            </a:r>
            <a:r>
              <a:rPr kumimoji="0" lang="uk-UA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дослідницько-конструкторний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20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sz="2000" b="1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Тема під час якої застосовується завдання: </a:t>
            </a:r>
            <a:r>
              <a:rPr lang="uk-UA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Д.Павличко, вірш </a:t>
            </a:r>
            <a:r>
              <a:rPr lang="uk-UA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“Два</a:t>
            </a:r>
            <a:r>
              <a:rPr lang="uk-UA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uk-UA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кольори”</a:t>
            </a: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5828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82880" y="0"/>
            <a:ext cx="9326880" cy="7027817"/>
          </a:xfrm>
          <a:prstGeom prst="rect">
            <a:avLst/>
          </a:prstGeom>
        </p:spPr>
      </p:pic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754601" y="574839"/>
          <a:ext cx="7794594" cy="5771859"/>
        </p:xfrm>
        <a:graphic>
          <a:graphicData uri="http://schemas.openxmlformats.org/drawingml/2006/table">
            <a:tbl>
              <a:tblPr/>
              <a:tblGrid>
                <a:gridCol w="315693"/>
                <a:gridCol w="1344927"/>
                <a:gridCol w="1861585"/>
                <a:gridCol w="2172462"/>
                <a:gridCol w="2099927"/>
              </a:tblGrid>
              <a:tr h="4098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1" i="1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Етап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7045" marR="270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1" i="1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Предмет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7045" marR="270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1" i="1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Теми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7045" marR="270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1" i="1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Завдання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7045" marR="270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1" dirty="0" err="1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Мініпродукти</a:t>
                      </a:r>
                      <a:r>
                        <a:rPr lang="ru-RU" sz="1200" b="1" i="1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за </a:t>
                      </a:r>
                      <a:r>
                        <a:rPr lang="ru-RU" sz="1200" b="1" i="1" dirty="0" err="1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етапами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7045" marR="270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028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7045" marR="270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Українська література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7045" marR="270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Д.Павличко, вірш «Два кольори»</a:t>
                      </a:r>
                      <a:endParaRPr lang="ru-RU" sz="1200" b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7045" marR="270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Аналіз художніх засобів. Проаналізувати поезію, звертаючи увагу на асоціації до кольорів</a:t>
                      </a:r>
                      <a:endParaRPr lang="ru-RU" sz="1200" b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7045" marR="270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Створення сенкана до вірша.</a:t>
                      </a:r>
                      <a:endParaRPr lang="ru-RU" sz="1200" b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Асоціативне малювання-образи-символи (у вигляді презентації)</a:t>
                      </a:r>
                      <a:endParaRPr lang="ru-RU" sz="1200" b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7045" marR="270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34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  <a:endParaRPr lang="ru-RU" sz="1200" b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7045" marR="270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Народознав-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ство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7045" marR="270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1.Вишивка хрестиком. 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Сорочка – душа народу. </a:t>
                      </a:r>
                      <a:r>
                        <a:rPr lang="ru-RU" sz="1200" b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Особливості</a:t>
                      </a:r>
                      <a:r>
                        <a:rPr lang="ru-RU" sz="1200" b="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200" b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виконання</a:t>
                      </a:r>
                      <a:r>
                        <a:rPr lang="ru-RU" sz="1200" b="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200" b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вишивки</a:t>
                      </a:r>
                      <a:r>
                        <a:rPr lang="ru-RU" sz="1200" b="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, </a:t>
                      </a:r>
                      <a:r>
                        <a:rPr lang="ru-RU" sz="1200" b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орнаментів</a:t>
                      </a:r>
                      <a:r>
                        <a:rPr lang="uk-UA" sz="1200" b="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. 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7045" marR="270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З'ясувати особливості виконання вишивки Донецького регіону: о</a:t>
                      </a:r>
                      <a:r>
                        <a:rPr lang="ru-RU" sz="1200" b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снови крою, побудов</a:t>
                      </a:r>
                      <a:r>
                        <a:rPr lang="uk-UA" sz="1200" b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а</a:t>
                      </a:r>
                      <a:r>
                        <a:rPr lang="ru-RU" sz="1200" b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малюнка, розташування узору. Вишивка сорочки</a:t>
                      </a:r>
                      <a:r>
                        <a:rPr lang="uk-UA" sz="1200" b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.</a:t>
                      </a:r>
                      <a:endParaRPr lang="ru-RU" sz="1200" b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7045" marR="270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Створення електронної печворк-аплікації </a:t>
                      </a:r>
                      <a:endParaRPr lang="ru-RU" sz="1200" b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«Особливості вишивки Донецького регіону»</a:t>
                      </a:r>
                      <a:endParaRPr lang="ru-RU" sz="1200" b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7045" marR="270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296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7045" marR="270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Трудове навчання. Технології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7045" marR="270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Види тканин. Технологія виготовлення швейних виробів.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Технологія виготовлення вишитих виробів. Дизайн виробу.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7045" marR="270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1.Конструювання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2.Моделювання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3.Розкрій виробу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4.Технологія пошиття.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7045" marR="270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Створення моделі жіночої сорочки-вишиванки</a:t>
                      </a:r>
                      <a:endParaRPr lang="ru-RU" sz="1200" b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7045" marR="270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94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</a:t>
                      </a:r>
                      <a:endParaRPr lang="ru-RU" sz="1200" b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7045" marR="270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Математика </a:t>
                      </a:r>
                      <a:endParaRPr lang="ru-RU" sz="1200" b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7045" marR="270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Математичні розрахунки.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7045" marR="270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Розрахунок кількості тканини та ниток для виготовлення сорочки, витрат електроенергії.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7045" marR="270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Собівартість виготовленого продукту.</a:t>
                      </a:r>
                      <a:endParaRPr lang="ru-RU" sz="1200" b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7045" marR="270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197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</a:t>
                      </a:r>
                      <a:endParaRPr lang="ru-RU" sz="1200" b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7045" marR="270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Інформатика </a:t>
                      </a:r>
                      <a:endParaRPr lang="ru-RU" sz="1200" b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7045" marR="270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Презентація. Середовище створення презентації.</a:t>
                      </a:r>
                      <a:endParaRPr lang="ru-RU" sz="1200" b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7045" marR="270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Створення комп’ютерної презентації за результатами виконання практичних завдань, пошуку інформації в Інтернеті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7045" marR="270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Створення презентацій, </a:t>
                      </a:r>
                      <a:r>
                        <a:rPr lang="uk-UA" sz="1200" b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печворка</a:t>
                      </a:r>
                      <a:r>
                        <a:rPr lang="uk-UA" sz="1200" b="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.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7045" marR="270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481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6</a:t>
                      </a:r>
                      <a:endParaRPr lang="ru-RU" sz="1200" b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7045" marR="270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Образотвор-</a:t>
                      </a:r>
                      <a:endParaRPr lang="ru-RU" sz="1200" b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че мистецтво</a:t>
                      </a:r>
                      <a:endParaRPr lang="ru-RU" sz="1200" b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7045" marR="270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Декоративно-прикладне мистецтво. Рослинний орнамент.</a:t>
                      </a:r>
                      <a:endParaRPr lang="ru-RU" sz="1200" b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7045" marR="270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Намалювати ескіз вишиванки</a:t>
                      </a:r>
                      <a:endParaRPr lang="ru-RU" sz="1200" b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7045" marR="270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Створення ескізу вишиванки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7045" marR="270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6081" name="Rectangle 1"/>
          <p:cNvSpPr>
            <a:spLocks noChangeArrowheads="1"/>
          </p:cNvSpPr>
          <p:nvPr/>
        </p:nvSpPr>
        <p:spPr bwMode="auto">
          <a:xfrm rot="10800000" flipV="1">
            <a:off x="2405849" y="43269"/>
            <a:ext cx="5264457" cy="5847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Синхронізація програм</a:t>
            </a:r>
            <a:endParaRPr kumimoji="0" lang="uk-UA" sz="32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5828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82880" y="0"/>
            <a:ext cx="9326880" cy="7027817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76775" y="4853355"/>
            <a:ext cx="783570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800" b="1" dirty="0" smtClean="0">
              <a:solidFill>
                <a:srgbClr val="002060"/>
              </a:solidFill>
            </a:endParaRPr>
          </a:p>
          <a:p>
            <a:pPr algn="ctr"/>
            <a:r>
              <a:rPr lang="ru-RU" sz="2800" b="1" dirty="0" err="1" smtClean="0">
                <a:solidFill>
                  <a:srgbClr val="002060"/>
                </a:solidFill>
              </a:rPr>
              <a:t>Дослідження</a:t>
            </a:r>
            <a:r>
              <a:rPr lang="ru-RU" sz="2800" b="1" dirty="0" smtClean="0">
                <a:solidFill>
                  <a:srgbClr val="002060"/>
                </a:solidFill>
              </a:rPr>
              <a:t> тексту </a:t>
            </a:r>
            <a:r>
              <a:rPr lang="ru-RU" sz="2800" b="1" dirty="0" err="1" smtClean="0">
                <a:solidFill>
                  <a:srgbClr val="002060"/>
                </a:solidFill>
              </a:rPr>
              <a:t>поезії</a:t>
            </a:r>
            <a:r>
              <a:rPr lang="ru-RU" sz="2800" b="1" dirty="0" smtClean="0">
                <a:solidFill>
                  <a:srgbClr val="002060"/>
                </a:solidFill>
              </a:rPr>
              <a:t>, </a:t>
            </a:r>
            <a:r>
              <a:rPr lang="ru-RU" sz="2800" b="1" dirty="0" err="1" smtClean="0">
                <a:solidFill>
                  <a:srgbClr val="002060"/>
                </a:solidFill>
              </a:rPr>
              <a:t>складання</a:t>
            </a:r>
            <a:r>
              <a:rPr lang="ru-RU" sz="2800" b="1" dirty="0" smtClean="0">
                <a:solidFill>
                  <a:srgbClr val="002060"/>
                </a:solidFill>
              </a:rPr>
              <a:t> </a:t>
            </a:r>
            <a:r>
              <a:rPr lang="ru-RU" sz="2800" b="1" dirty="0" err="1" smtClean="0">
                <a:solidFill>
                  <a:srgbClr val="002060"/>
                </a:solidFill>
              </a:rPr>
              <a:t>сенкана</a:t>
            </a:r>
            <a:r>
              <a:rPr lang="ru-RU" sz="2800" b="1" dirty="0" smtClean="0">
                <a:solidFill>
                  <a:srgbClr val="002060"/>
                </a:solidFill>
              </a:rPr>
              <a:t>, </a:t>
            </a:r>
            <a:r>
              <a:rPr lang="ru-RU" sz="2800" b="1" dirty="0" err="1" smtClean="0">
                <a:solidFill>
                  <a:srgbClr val="002060"/>
                </a:solidFill>
              </a:rPr>
              <a:t>асоціативне</a:t>
            </a:r>
            <a:r>
              <a:rPr lang="ru-RU" sz="2800" b="1" dirty="0" smtClean="0">
                <a:solidFill>
                  <a:srgbClr val="002060"/>
                </a:solidFill>
              </a:rPr>
              <a:t> </a:t>
            </a:r>
            <a:r>
              <a:rPr lang="ru-RU" sz="2800" b="1" dirty="0" err="1" smtClean="0">
                <a:solidFill>
                  <a:srgbClr val="002060"/>
                </a:solidFill>
              </a:rPr>
              <a:t>конструювання</a:t>
            </a:r>
            <a:r>
              <a:rPr lang="ru-RU" sz="2800" b="1" dirty="0" smtClean="0">
                <a:solidFill>
                  <a:srgbClr val="002060"/>
                </a:solidFill>
              </a:rPr>
              <a:t> </a:t>
            </a:r>
            <a:endParaRPr lang="uk-UA" sz="2800" b="1" dirty="0" smtClean="0">
              <a:solidFill>
                <a:srgbClr val="002060"/>
              </a:solidFill>
            </a:endParaRPr>
          </a:p>
        </p:txBody>
      </p:sp>
      <p:sp>
        <p:nvSpPr>
          <p:cNvPr id="4505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5057" name="Object 1"/>
          <p:cNvGraphicFramePr>
            <a:graphicFrameLocks noChangeAspect="1"/>
          </p:cNvGraphicFramePr>
          <p:nvPr/>
        </p:nvGraphicFramePr>
        <p:xfrm>
          <a:off x="0" y="106533"/>
          <a:ext cx="3915052" cy="294624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62" name="Слайд" r:id="rId5" imgW="4570586" imgH="3427608" progId="PowerPoint.Slide.12">
                  <p:embed/>
                </p:oleObj>
              </mc:Choice>
              <mc:Fallback>
                <p:oleObj name="Слайд" r:id="rId5" imgW="4570586" imgH="3427608" progId="PowerPoint.Slide.12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06533"/>
                        <a:ext cx="3915052" cy="294624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506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5059" name="Object 3"/>
          <p:cNvGraphicFramePr>
            <a:graphicFrameLocks noChangeAspect="1"/>
          </p:cNvGraphicFramePr>
          <p:nvPr/>
        </p:nvGraphicFramePr>
        <p:xfrm>
          <a:off x="4945654" y="133167"/>
          <a:ext cx="3802551" cy="28586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63" name="Слайд" r:id="rId8" imgW="4570586" imgH="3427608" progId="PowerPoint.Slide.12">
                  <p:embed/>
                </p:oleObj>
              </mc:Choice>
              <mc:Fallback>
                <p:oleObj name="Слайд" r:id="rId8" imgW="4570586" imgH="3427608" progId="PowerPoint.Slide.12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45654" y="133167"/>
                        <a:ext cx="3802551" cy="285860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5062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5061" name="Object 5"/>
          <p:cNvGraphicFramePr>
            <a:graphicFrameLocks noChangeAspect="1"/>
          </p:cNvGraphicFramePr>
          <p:nvPr/>
        </p:nvGraphicFramePr>
        <p:xfrm>
          <a:off x="2414728" y="2716567"/>
          <a:ext cx="3449714" cy="259319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64" name="Слайд" r:id="rId11" imgW="4570586" imgH="3427608" progId="PowerPoint.Slide.12">
                  <p:embed/>
                </p:oleObj>
              </mc:Choice>
              <mc:Fallback>
                <p:oleObj name="Слайд" r:id="rId11" imgW="4570586" imgH="3427608" progId="PowerPoint.Slide.12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14728" y="2716567"/>
                        <a:ext cx="3449714" cy="259319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25828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326880" cy="7027817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969476" y="717452"/>
            <a:ext cx="478301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800" b="1" dirty="0" smtClean="0"/>
          </a:p>
        </p:txBody>
      </p:sp>
      <p:sp>
        <p:nvSpPr>
          <p:cNvPr id="9" name="Прямоугольник 8"/>
          <p:cNvSpPr/>
          <p:nvPr/>
        </p:nvSpPr>
        <p:spPr>
          <a:xfrm>
            <a:off x="647113" y="703385"/>
            <a:ext cx="5219115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uk-UA" sz="2200" b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798991" y="585926"/>
            <a:ext cx="782122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Створення електронної </a:t>
            </a:r>
            <a:r>
              <a:rPr lang="uk-UA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печворк-аплікації</a:t>
            </a:r>
            <a:r>
              <a:rPr lang="uk-U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«Особливості вишивки Донецького регіону»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/>
        </p:nvGraphicFramePr>
        <p:xfrm>
          <a:off x="923278" y="1216241"/>
          <a:ext cx="7510507" cy="4989249"/>
        </p:xfrm>
        <a:graphic>
          <a:graphicData uri="http://schemas.openxmlformats.org/drawingml/2006/table">
            <a:tbl>
              <a:tblPr/>
              <a:tblGrid>
                <a:gridCol w="2503260"/>
                <a:gridCol w="2503260"/>
                <a:gridCol w="2503987"/>
              </a:tblGrid>
              <a:tr h="17973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 dirty="0">
                          <a:latin typeface="Times New Roman"/>
                          <a:ea typeface="Times New Roman"/>
                          <a:cs typeface="Times New Roman"/>
                        </a:rPr>
                        <a:t>Найбільш поширеним є червоний колір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801" marR="388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uk-UA" sz="1200" b="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Переважають р</a:t>
                      </a:r>
                      <a:r>
                        <a:rPr lang="ru-RU" sz="1200" b="0" dirty="0" err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ослинні</a:t>
                      </a:r>
                      <a:r>
                        <a:rPr lang="ru-RU" sz="1200" b="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, </a:t>
                      </a:r>
                      <a:r>
                        <a:rPr lang="ru-RU" sz="1200" b="0" dirty="0" err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квіткові</a:t>
                      </a:r>
                      <a:r>
                        <a:rPr lang="ru-RU" sz="1200" b="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200" b="0" dirty="0" err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орнаменти</a:t>
                      </a:r>
                      <a:r>
                        <a:rPr lang="ru-RU" sz="1200" b="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на </a:t>
                      </a:r>
                      <a:r>
                        <a:rPr lang="uk-UA" sz="1200" b="0" dirty="0" err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бі</a:t>
                      </a:r>
                      <a:r>
                        <a:rPr lang="ru-RU" sz="1200" b="0" dirty="0" err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лосніжному</a:t>
                      </a:r>
                      <a:r>
                        <a:rPr lang="ru-RU" sz="1200" b="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200" b="0" dirty="0" err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полотні</a:t>
                      </a:r>
                      <a:r>
                        <a:rPr lang="ru-RU" sz="1200" b="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2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8801" marR="388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500" b="0" dirty="0">
                          <a:solidFill>
                            <a:srgbClr val="444444"/>
                          </a:solidFill>
                          <a:latin typeface="Helvetica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uk-UA" sz="1200" b="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Оздоблення </a:t>
                      </a:r>
                      <a:r>
                        <a:rPr lang="ru-RU" sz="1200" b="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легкою мережкою та </a:t>
                      </a:r>
                      <a:r>
                        <a:rPr lang="ru-RU" sz="1200" b="0" dirty="0" err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вирізуванням</a:t>
                      </a:r>
                      <a:r>
                        <a:rPr lang="ru-RU" sz="800" b="0" dirty="0">
                          <a:latin typeface="Calibri"/>
                          <a:ea typeface="Calibri"/>
                          <a:cs typeface="Times New Roman"/>
                        </a:rPr>
                        <a:t>.</a:t>
                      </a:r>
                      <a:endParaRPr lang="ru-RU" sz="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801" marR="388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9108">
                <a:tc>
                  <a:txBody>
                    <a:bodyPr/>
                    <a:lstStyle/>
                    <a:p>
                      <a:r>
                        <a:rPr lang="ru-RU" sz="500" b="0" dirty="0">
                          <a:solidFill>
                            <a:srgbClr val="444444"/>
                          </a:solidFill>
                          <a:latin typeface="Helvetica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uk-UA" sz="1200" b="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Міфічні паралелі: найстаріші — зорі, сонце, місяць</a:t>
                      </a:r>
                      <a:r>
                        <a:rPr lang="uk-UA" sz="800" b="0" dirty="0">
                          <a:latin typeface="Calibri"/>
                          <a:ea typeface="Calibri"/>
                          <a:cs typeface="Times New Roman"/>
                        </a:rPr>
                        <a:t>.</a:t>
                      </a:r>
                      <a:r>
                        <a:rPr lang="ru-RU" sz="800" b="0" dirty="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ru-RU" sz="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801" marR="388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Кольори</a:t>
                      </a:r>
                      <a:r>
                        <a:rPr lang="ru-RU" sz="12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ниток– </a:t>
                      </a:r>
                      <a:r>
                        <a:rPr lang="ru-RU" sz="1200" dirty="0" err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традиційно</a:t>
                      </a:r>
                      <a:r>
                        <a:rPr lang="ru-RU" sz="12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 err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червоний</a:t>
                      </a:r>
                      <a:r>
                        <a:rPr lang="ru-RU" sz="12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, </a:t>
                      </a:r>
                      <a:r>
                        <a:rPr lang="ru-RU" sz="1200" dirty="0" err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чорний</a:t>
                      </a:r>
                      <a:r>
                        <a:rPr lang="ru-RU" sz="12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 err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і</a:t>
                      </a:r>
                      <a:r>
                        <a:rPr lang="ru-RU" sz="12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 err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білий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801" marR="388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0" dirty="0" err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Традиційні</a:t>
                      </a:r>
                      <a:r>
                        <a:rPr lang="ru-RU" sz="1200" b="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 </a:t>
                      </a:r>
                      <a:r>
                        <a:rPr lang="ru-RU" sz="1200" b="0" dirty="0" err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жіночі</a:t>
                      </a:r>
                      <a:r>
                        <a:rPr lang="ru-RU" sz="1200" b="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сорочки </a:t>
                      </a:r>
                      <a:r>
                        <a:rPr lang="ru-RU" sz="1200" b="0" dirty="0" err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Донеччини</a:t>
                      </a:r>
                      <a:r>
                        <a:rPr lang="ru-RU" sz="1200" b="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 — </a:t>
                      </a:r>
                      <a:r>
                        <a:rPr lang="ru-RU" sz="1200" b="0" dirty="0" err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з</a:t>
                      </a:r>
                      <a:r>
                        <a:rPr lang="ru-RU" sz="1200" b="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200" b="0" dirty="0" err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прямими</a:t>
                      </a:r>
                      <a:r>
                        <a:rPr lang="ru-RU" sz="1200" b="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вставками, </a:t>
                      </a:r>
                      <a:r>
                        <a:rPr lang="ru-RU" sz="1200" b="0" dirty="0" err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пришитими</a:t>
                      </a:r>
                      <a:r>
                        <a:rPr lang="ru-RU" sz="1200" b="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по </a:t>
                      </a:r>
                      <a:r>
                        <a:rPr lang="ru-RU" sz="1200" b="0" dirty="0" err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основі</a:t>
                      </a:r>
                      <a:r>
                        <a:rPr lang="ru-RU" sz="1200" b="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200" b="0" dirty="0" err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з</a:t>
                      </a:r>
                      <a:r>
                        <a:rPr lang="ru-RU" sz="1200" b="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200" b="0" dirty="0" err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підтичкою</a:t>
                      </a:r>
                      <a:r>
                        <a:rPr lang="ru-RU" sz="1200" b="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200" b="0" dirty="0" err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або</a:t>
                      </a:r>
                      <a:r>
                        <a:rPr lang="ru-RU" sz="1200" b="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200" b="0" dirty="0" err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додільні</a:t>
                      </a:r>
                      <a:r>
                        <a:rPr lang="ru-RU" sz="1200" b="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.</a:t>
                      </a:r>
                      <a:endParaRPr lang="ru-RU" sz="12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8801" marR="388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1282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Значення геометричних фігур: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квадрат – гармонія,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спіраль – час,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трикутник – Свята Трійця,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8 – досконалість,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хрест – захист</a:t>
                      </a:r>
                      <a:r>
                        <a:rPr lang="uk-UA" sz="700" dirty="0"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ru-RU" sz="6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801" marR="388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latin typeface="Times New Roman"/>
                          <a:ea typeface="Calibri"/>
                          <a:cs typeface="Times New Roman"/>
                        </a:rPr>
                        <a:t>На повсякденних вишиванках узор переважно сірого кольору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801" marR="388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8801" marR="388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39944" name="Рисунок 11" descr="25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6579" y="1633490"/>
            <a:ext cx="1958636" cy="1265944"/>
          </a:xfrm>
          <a:prstGeom prst="rect">
            <a:avLst/>
          </a:prstGeom>
          <a:noFill/>
        </p:spPr>
      </p:pic>
      <p:pic>
        <p:nvPicPr>
          <p:cNvPr id="39943" name="Рисунок 10" descr="69263cb5beb9f70d7f8b2872ea714dab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V="1">
            <a:off x="6365289" y="1638804"/>
            <a:ext cx="1846556" cy="1275548"/>
          </a:xfrm>
          <a:prstGeom prst="rect">
            <a:avLst/>
          </a:prstGeom>
          <a:noFill/>
        </p:spPr>
      </p:pic>
      <p:pic>
        <p:nvPicPr>
          <p:cNvPr id="39942" name="Рисунок 17" descr="images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65321" y="3435659"/>
            <a:ext cx="2098552" cy="1162974"/>
          </a:xfrm>
          <a:prstGeom prst="rect">
            <a:avLst/>
          </a:prstGeom>
          <a:noFill/>
        </p:spPr>
      </p:pic>
      <p:pic>
        <p:nvPicPr>
          <p:cNvPr id="39941" name="Рисунок 12" descr="307399_dsc_9821_0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506680" y="3480047"/>
            <a:ext cx="2308194" cy="1167956"/>
          </a:xfrm>
          <a:prstGeom prst="rect">
            <a:avLst/>
          </a:prstGeom>
          <a:noFill/>
        </p:spPr>
      </p:pic>
      <p:pic>
        <p:nvPicPr>
          <p:cNvPr id="39940" name="Рисунок 13" descr="img0942_5cdaa10567561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320902" y="3799114"/>
            <a:ext cx="2032986" cy="843907"/>
          </a:xfrm>
          <a:prstGeom prst="rect">
            <a:avLst/>
          </a:prstGeom>
          <a:noFill/>
        </p:spPr>
      </p:pic>
      <p:pic>
        <p:nvPicPr>
          <p:cNvPr id="39939" name="Рисунок 14" descr="Без названия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 rot="5400000">
            <a:off x="2388090" y="5175685"/>
            <a:ext cx="1219939" cy="776051"/>
          </a:xfrm>
          <a:prstGeom prst="rect">
            <a:avLst/>
          </a:prstGeom>
          <a:noFill/>
        </p:spPr>
      </p:pic>
      <p:pic>
        <p:nvPicPr>
          <p:cNvPr id="39938" name="Рисунок 16" descr="img0946_5cdaa12709920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710866" y="5099945"/>
            <a:ext cx="2104008" cy="1065787"/>
          </a:xfrm>
          <a:prstGeom prst="rect">
            <a:avLst/>
          </a:prstGeom>
          <a:noFill/>
        </p:spPr>
      </p:pic>
      <p:pic>
        <p:nvPicPr>
          <p:cNvPr id="39937" name="Рисунок 15" descr="img0934_5cdaa0fea2568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125592" y="4802818"/>
            <a:ext cx="2201662" cy="1296141"/>
          </a:xfrm>
          <a:prstGeom prst="rect">
            <a:avLst/>
          </a:prstGeom>
          <a:noFill/>
        </p:spPr>
      </p:pic>
      <p:sp>
        <p:nvSpPr>
          <p:cNvPr id="39946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1" name="Рисунок 20" descr="C:\Users\User\Desktop\690d92cddfd2dac82127910cf4b31761.jpg"/>
          <p:cNvPicPr/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038687" y="1679984"/>
            <a:ext cx="2147903" cy="12230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25828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326880" cy="7027817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969476" y="717452"/>
            <a:ext cx="478301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800" b="1" dirty="0" smtClean="0"/>
          </a:p>
        </p:txBody>
      </p:sp>
      <p:sp>
        <p:nvSpPr>
          <p:cNvPr id="9" name="Прямоугольник 8"/>
          <p:cNvSpPr/>
          <p:nvPr/>
        </p:nvSpPr>
        <p:spPr>
          <a:xfrm>
            <a:off x="647113" y="703385"/>
            <a:ext cx="5219115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uk-UA" sz="2200" b="1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816745" y="1384917"/>
          <a:ext cx="7634796" cy="4615024"/>
        </p:xfrm>
        <a:graphic>
          <a:graphicData uri="http://schemas.openxmlformats.org/drawingml/2006/table">
            <a:tbl>
              <a:tblPr/>
              <a:tblGrid>
                <a:gridCol w="2544666"/>
                <a:gridCol w="2544666"/>
                <a:gridCol w="2545464"/>
              </a:tblGrid>
              <a:tr h="34548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latin typeface="Times New Roman"/>
                          <a:ea typeface="Calibri"/>
                          <a:cs typeface="Times New Roman"/>
                        </a:rPr>
                        <a:t>КОНСТРУЮВАННЯ</a:t>
                      </a:r>
                      <a:endParaRPr lang="ru-RU" sz="2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latin typeface="Times New Roman"/>
                          <a:ea typeface="Calibri"/>
                          <a:cs typeface="Times New Roman"/>
                        </a:rPr>
                        <a:t>МОДЕЛЮВАННЯ</a:t>
                      </a:r>
                      <a:endParaRPr lang="ru-RU" sz="2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 smtClean="0">
                          <a:latin typeface="Times New Roman"/>
                          <a:ea typeface="Calibri"/>
                          <a:cs typeface="Times New Roman"/>
                        </a:rPr>
                        <a:t>РОЗКРІЙ </a:t>
                      </a:r>
                      <a:r>
                        <a:rPr lang="uk-UA" sz="2400" b="1" dirty="0">
                          <a:latin typeface="Times New Roman"/>
                          <a:ea typeface="Calibri"/>
                          <a:cs typeface="Times New Roman"/>
                        </a:rPr>
                        <a:t>ВИРОБУ</a:t>
                      </a:r>
                      <a:endParaRPr lang="ru-RU" sz="2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0038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i="1" u="sng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Побудова кресленика основи виробу:</a:t>
                      </a:r>
                      <a:endParaRPr lang="ru-RU" sz="2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1) зняття мірок;</a:t>
                      </a:r>
                      <a:endParaRPr lang="ru-RU" sz="2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2)урахування прибавок;</a:t>
                      </a:r>
                      <a:endParaRPr lang="ru-RU" sz="2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3)розрахунок формул;</a:t>
                      </a:r>
                      <a:endParaRPr lang="ru-RU" sz="2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4)побудова кресленика.</a:t>
                      </a:r>
                      <a:endParaRPr lang="ru-RU" sz="2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i="1" u="sng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Створення викрійки конкретної моделі:</a:t>
                      </a:r>
                      <a:endParaRPr lang="ru-RU" sz="2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1)вибір фасону виробу;</a:t>
                      </a:r>
                      <a:endParaRPr lang="ru-RU" sz="2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2)створення ескізу;</a:t>
                      </a:r>
                      <a:endParaRPr lang="ru-RU" sz="2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3)опис моделі;</a:t>
                      </a:r>
                      <a:endParaRPr lang="ru-RU" sz="2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4)моделювання основи кресленика.</a:t>
                      </a:r>
                      <a:endParaRPr lang="ru-RU" sz="2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2000" i="1" u="sng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Послідовність розкроювання виробу:</a:t>
                      </a:r>
                      <a:endParaRPr lang="ru-RU" sz="2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1)настил тканини;</a:t>
                      </a:r>
                      <a:endParaRPr lang="ru-RU" sz="2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2)розкладка викрійок;</a:t>
                      </a:r>
                      <a:endParaRPr lang="ru-RU" sz="2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3)</a:t>
                      </a:r>
                      <a:r>
                        <a:rPr lang="uk-UA" sz="2000" dirty="0" err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обкрейдування</a:t>
                      </a:r>
                      <a:r>
                        <a:rPr lang="uk-UA" sz="20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деталей і припусків на шви;</a:t>
                      </a:r>
                      <a:endParaRPr lang="ru-RU" sz="2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4)розкроювання тканини;</a:t>
                      </a:r>
                      <a:endParaRPr lang="ru-RU" sz="2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5)нанесення малюнку вишивки на тканину.</a:t>
                      </a:r>
                      <a:endParaRPr lang="ru-RU" sz="2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1100830" y="615553"/>
            <a:ext cx="804316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ПРОЦЕС СТВОРЕННЯ МОДЕЛІ</a:t>
            </a: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5828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82880" y="0"/>
            <a:ext cx="9326880" cy="7027817"/>
          </a:xfrm>
          <a:prstGeom prst="rect">
            <a:avLst/>
          </a:prstGeom>
        </p:spPr>
      </p:pic>
      <p:pic>
        <p:nvPicPr>
          <p:cNvPr id="5" name="Рисунок 4" descr="C:\Users\User\Desktop\161460941939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2398" y="663335"/>
            <a:ext cx="2843419" cy="28147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C:\Users\User\Desktop\20210301_082246_mfnr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3556748" y="730921"/>
            <a:ext cx="2811740" cy="26795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 descr="C:\Users\User\Desktop\20210302_111510_mfnr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164738" y="951721"/>
            <a:ext cx="2826534" cy="23011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 descr="C:\Users\User\Desktop\20210302_111159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45724" y="3667948"/>
            <a:ext cx="3806560" cy="27062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 descr="C:\Users\User\Desktop\20210302_111328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900475" y="3666478"/>
            <a:ext cx="3568822" cy="26810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667598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82880" y="0"/>
            <a:ext cx="9326880" cy="7027817"/>
          </a:xfrm>
          <a:prstGeom prst="rect">
            <a:avLst/>
          </a:prstGeom>
        </p:spPr>
      </p:pic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1127464" y="612559"/>
            <a:ext cx="663161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Створення ескізу</a:t>
            </a:r>
            <a:endParaRPr kumimoji="0" lang="uk-UA" sz="3200" b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 descr="C:\Users\User\Desktop\20210304_11232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6910" y="1064922"/>
            <a:ext cx="2095204" cy="2419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User\Desktop\20210304_112310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2908291" y="1327218"/>
            <a:ext cx="2439650" cy="2019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807868" y="3577702"/>
            <a:ext cx="795222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Вибір тканини для сорочки-вишиванки.</a:t>
            </a:r>
            <a:endParaRPr kumimoji="0" lang="uk-UA" sz="4000" b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4819" name="Rectangle 3"/>
          <p:cNvSpPr>
            <a:spLocks noChangeArrowheads="1"/>
          </p:cNvSpPr>
          <p:nvPr/>
        </p:nvSpPr>
        <p:spPr bwMode="auto">
          <a:xfrm>
            <a:off x="2130640" y="3915052"/>
            <a:ext cx="545976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Моделювання основи кресленика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Рисунок 9" descr="C:\Users\User\Desktop\20210302_111001_mfnr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184" y="4310339"/>
            <a:ext cx="2745849" cy="205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C:\Users\User\Desktop\20210302_110952_mfnr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40871" y="4307197"/>
            <a:ext cx="2748004" cy="20610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288772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82880" y="-142043"/>
            <a:ext cx="9326880" cy="7000043"/>
          </a:xfrm>
          <a:prstGeom prst="rect">
            <a:avLst/>
          </a:prstGeom>
        </p:spPr>
      </p:pic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932155" y="541539"/>
            <a:ext cx="788808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РОЗКРІЙ ВИРОБУ ТА НАНЕСЕННЯ УЗОРУ НА ТКАНИНУ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6" descr="C:\Users\User\Desktop\20210302_111950_mfnr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02642" y="1404031"/>
            <a:ext cx="3103562" cy="232767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 descr="C:\Users\User\Desktop\20210302_112218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980" y="1368328"/>
            <a:ext cx="3390932" cy="20229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 descr="C:\Users\User\Desktop\20210319_085116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75495" y="3689282"/>
            <a:ext cx="4028164" cy="19119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 descr="C:\Users\User\Desktop\20210319_085040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7708" y="4205449"/>
            <a:ext cx="2735248" cy="20514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98369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326880" cy="7027817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402672" y="656948"/>
            <a:ext cx="628538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Технологія пошиття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C:\Users\User\Desktop\ПРОЄКТ2\20210302_112618_mfnr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315786" y="1604001"/>
            <a:ext cx="3185823" cy="23893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 descr="C:\Users\User\Desktop\ПРОЄКТ2\20210319_085459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48523" y="2235996"/>
            <a:ext cx="2646956" cy="29896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 descr="C:\Users\User\Desktop\20210405_081141_mfnr (1)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5652" y="1231440"/>
            <a:ext cx="2687872" cy="20159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Рисунок 10" descr="C:\Users\User\Desktop\ПРОЄКТ2\20210324_105451_mfnr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99262" y="4206483"/>
            <a:ext cx="2685139" cy="20138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98369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82880" y="0"/>
            <a:ext cx="9326880" cy="7027817"/>
          </a:xfrm>
          <a:prstGeom prst="rect">
            <a:avLst/>
          </a:prstGeom>
        </p:spPr>
      </p:pic>
      <p:pic>
        <p:nvPicPr>
          <p:cNvPr id="7" name="Рисунок 6" descr="C:\Users\User\Desktop\ПРОЄКТ2\20210324_110337_mfnr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3" y="774699"/>
            <a:ext cx="2926080" cy="27340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 descr="C:\Users\User\Desktop\ПРОЄКТ2\20210324_105916_mfnr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52487" y="1184783"/>
            <a:ext cx="2881544" cy="23933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 descr="C:\Users\User\Desktop\ПРОЄКТ2\20210324_105943_mfnr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2622592" y="2730644"/>
            <a:ext cx="3746380" cy="29902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57139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82880" y="0"/>
            <a:ext cx="9326880" cy="7027817"/>
          </a:xfrm>
          <a:prstGeom prst="rect">
            <a:avLst/>
          </a:prstGeom>
        </p:spPr>
      </p:pic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675249" y="618980"/>
            <a:ext cx="7723163" cy="46166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uk-U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Розрахунок собівартості та ціни виробу</a:t>
            </a: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710215" y="1482571"/>
          <a:ext cx="7714695" cy="4466888"/>
        </p:xfrm>
        <a:graphic>
          <a:graphicData uri="http://schemas.openxmlformats.org/drawingml/2006/table">
            <a:tbl>
              <a:tblPr/>
              <a:tblGrid>
                <a:gridCol w="423982"/>
                <a:gridCol w="2310942"/>
                <a:gridCol w="1749932"/>
                <a:gridCol w="1522627"/>
                <a:gridCol w="1707212"/>
              </a:tblGrid>
              <a:tr h="12174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№</a:t>
                      </a: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Матеріал</a:t>
                      </a: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Ціна за одиницю (метр, 1 моток, котушка,набір)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Кількість витраченого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Вартість використаного матеріалу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113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Тканина габардин білий</a:t>
                      </a: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62.52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1.40 х 62.52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87.53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113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Нитки для вишивання</a:t>
                      </a: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чорні</a:t>
                      </a: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12.70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6х12.70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76.20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113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Нитки для вишивання</a:t>
                      </a: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червоні</a:t>
                      </a: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12.70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5х12.70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63.50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113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Нитки для шиття білі №40</a:t>
                      </a: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9.50</a:t>
                      </a: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0.3 х 9.50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        3.20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556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Набір голок</a:t>
                      </a: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14</a:t>
                      </a: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 х 14</a:t>
                      </a: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14</a:t>
                      </a: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017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8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8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8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1" i="1" dirty="0">
                          <a:solidFill>
                            <a:srgbClr val="FF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244.43</a:t>
                      </a: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Витрати на матеріал та інструмент.</a:t>
            </a:r>
            <a:endParaRPr kumimoji="0" lang="ru-RU" sz="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7139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326880" cy="7027817"/>
          </a:xfrm>
          <a:prstGeom prst="rect">
            <a:avLst/>
          </a:prstGeom>
        </p:spPr>
      </p:pic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162974" y="1260628"/>
          <a:ext cx="6412638" cy="3042160"/>
        </p:xfrm>
        <a:graphic>
          <a:graphicData uri="http://schemas.openxmlformats.org/drawingml/2006/table">
            <a:tbl>
              <a:tblPr/>
              <a:tblGrid>
                <a:gridCol w="357667"/>
                <a:gridCol w="2206721"/>
                <a:gridCol w="1282528"/>
                <a:gridCol w="1282528"/>
                <a:gridCol w="1283194"/>
              </a:tblGrid>
              <a:tr h="94226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№</a:t>
                      </a:r>
                      <a:endParaRPr lang="ru-RU" sz="2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09" marR="685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Обладнання</a:t>
                      </a:r>
                      <a:endParaRPr lang="ru-RU" sz="2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09" marR="685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Потужність кВт/год</a:t>
                      </a:r>
                      <a:endParaRPr lang="ru-RU" sz="2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09" marR="685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Час роботи</a:t>
                      </a:r>
                      <a:endParaRPr lang="ru-RU" sz="2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09" marR="685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Усього</a:t>
                      </a:r>
                      <a:endParaRPr lang="ru-RU" sz="2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кВт/год-ціна</a:t>
                      </a:r>
                      <a:endParaRPr lang="ru-RU" sz="2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09" marR="685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113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endParaRPr lang="ru-RU" sz="2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09" marR="685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Праска </a:t>
                      </a:r>
                      <a:endParaRPr lang="ru-RU" sz="2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09" marR="685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0,6 </a:t>
                      </a:r>
                      <a:endParaRPr lang="ru-RU" sz="2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09" marR="685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15 хв.</a:t>
                      </a:r>
                      <a:endParaRPr lang="ru-RU" sz="2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09" marR="685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0,15 – 25 коп.</a:t>
                      </a:r>
                      <a:endParaRPr lang="ru-RU" sz="2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09" marR="685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113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  <a:endParaRPr lang="ru-RU" sz="2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09" marR="685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Машина оверлок</a:t>
                      </a:r>
                      <a:endParaRPr lang="ru-RU" sz="2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09" marR="685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0,09</a:t>
                      </a:r>
                      <a:endParaRPr lang="ru-RU" sz="2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09" marR="685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10 хв.</a:t>
                      </a:r>
                      <a:endParaRPr lang="ru-RU" sz="2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09" marR="685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0,015 – 3 коп.</a:t>
                      </a:r>
                      <a:endParaRPr lang="ru-RU" sz="2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09" marR="685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113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  <a:endParaRPr lang="ru-RU" sz="2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09" marR="685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Швейна машина</a:t>
                      </a:r>
                      <a:endParaRPr lang="ru-RU" sz="2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09" marR="685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0,06</a:t>
                      </a:r>
                      <a:endParaRPr lang="ru-RU" sz="2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09" marR="685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90 хв.</a:t>
                      </a:r>
                      <a:endParaRPr lang="ru-RU" sz="2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09" marR="685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0,09 – 15 коп.</a:t>
                      </a:r>
                      <a:endParaRPr lang="ru-RU" sz="2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09" marR="685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1056444" y="656949"/>
            <a:ext cx="695121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Витрати на електроенергію</a:t>
            </a: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1269508" y="3968319"/>
            <a:ext cx="7226422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Усього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244.43+0.43 = 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244,86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ВИСНОВОК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виготовлена жіноча сорочка-вишиванка відповідає задуму.</a:t>
            </a: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94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442</TotalTime>
  <Words>589</Words>
  <Application>Microsoft Office PowerPoint</Application>
  <PresentationFormat>Экран (4:3)</PresentationFormat>
  <Paragraphs>161</Paragraphs>
  <Slides>13</Slides>
  <Notes>2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0" baseType="lpstr">
      <vt:lpstr>Arial</vt:lpstr>
      <vt:lpstr>Calibri</vt:lpstr>
      <vt:lpstr>Calibri Light</vt:lpstr>
      <vt:lpstr>Helvetica</vt:lpstr>
      <vt:lpstr>Times New Roman</vt:lpstr>
      <vt:lpstr>Тема Office</vt:lpstr>
      <vt:lpstr>Слайд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User</cp:lastModifiedBy>
  <cp:revision>50</cp:revision>
  <dcterms:created xsi:type="dcterms:W3CDTF">2019-04-27T07:48:52Z</dcterms:created>
  <dcterms:modified xsi:type="dcterms:W3CDTF">2023-04-03T16:34:55Z</dcterms:modified>
</cp:coreProperties>
</file>