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5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7" r:id="rId3"/>
    <p:sldMasterId id="2147483684" r:id="rId4"/>
    <p:sldMasterId id="2147483709" r:id="rId5"/>
    <p:sldMasterId id="2147483672" r:id="rId6"/>
  </p:sldMasterIdLst>
  <p:sldIdLst>
    <p:sldId id="256" r:id="rId7"/>
    <p:sldId id="257" r:id="rId8"/>
    <p:sldId id="259" r:id="rId9"/>
    <p:sldId id="262" r:id="rId10"/>
    <p:sldId id="258" r:id="rId11"/>
    <p:sldId id="263" r:id="rId12"/>
    <p:sldId id="260" r:id="rId13"/>
    <p:sldId id="264" r:id="rId14"/>
    <p:sldId id="261" r:id="rId15"/>
    <p:sldId id="265" r:id="rId16"/>
    <p:sldId id="266" r:id="rId17"/>
    <p:sldId id="267" r:id="rId18"/>
    <p:sldId id="268" r:id="rId19"/>
    <p:sldId id="270" r:id="rId20"/>
    <p:sldId id="269" r:id="rId21"/>
    <p:sldId id="272" r:id="rId22"/>
    <p:sldId id="273" r:id="rId23"/>
    <p:sldId id="271" r:id="rId24"/>
    <p:sldId id="274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37.xml"/><Relationship Id="rId9" Type="http://schemas.openxmlformats.org/officeDocument/2006/relationships/image" Target="../media/image2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image" Target="../media/image4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C:\Users\света\Desktop\maxresdefault.jpg"/>
          <p:cNvPicPr>
            <a:picLocks noChangeAspect="1" noChangeArrowheads="1"/>
          </p:cNvPicPr>
          <p:nvPr/>
        </p:nvPicPr>
        <p:blipFill>
          <a:blip r:embed="rId13">
            <a:lum bright="10000"/>
          </a:blip>
          <a:srcRect/>
          <a:stretch>
            <a:fillRect/>
          </a:stretch>
        </p:blipFill>
        <p:spPr bwMode="auto">
          <a:xfrm>
            <a:off x="-857288" y="-142900"/>
            <a:ext cx="10072758" cy="70009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C:\Users\света\Desktop\depositphotos_41647471-stock-illustration-seamless-animal-pattern-of-paw.jpg"/>
          <p:cNvPicPr>
            <a:picLocks noChangeAspect="1" noChangeArrowheads="1"/>
          </p:cNvPicPr>
          <p:nvPr/>
        </p:nvPicPr>
        <p:blipFill>
          <a:blip r:embed="rId13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991759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 rot="21309180">
            <a:off x="642126" y="552967"/>
            <a:ext cx="7724887" cy="600079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C:\Users\света\Desktop\Hound-dog-face-white-background_2880x1800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95556">
            <a:off x="7057746" y="5524329"/>
            <a:ext cx="2275396" cy="1422123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C:\Users\света\Desktop\depositphotos_41647471-stock-illustration-seamless-animal-pattern-of-paw.jpg"/>
          <p:cNvPicPr>
            <a:picLocks noChangeAspect="1" noChangeArrowheads="1"/>
          </p:cNvPicPr>
          <p:nvPr/>
        </p:nvPicPr>
        <p:blipFill>
          <a:blip r:embed="rId9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991759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 rot="21309180">
            <a:off x="642126" y="552967"/>
            <a:ext cx="7724887" cy="600079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C:\Users\света\Desktop\Hound-dog-face-white-background_2880x1800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95556">
            <a:off x="7057746" y="5524329"/>
            <a:ext cx="2275396" cy="1422123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C:\Users\света\Desktop\depositphotos_41647471-stock-illustration-seamless-animal-pattern-of-paw.jpg"/>
          <p:cNvPicPr>
            <a:picLocks noChangeAspect="1" noChangeArrowheads="1"/>
          </p:cNvPicPr>
          <p:nvPr/>
        </p:nvPicPr>
        <p:blipFill>
          <a:blip r:embed="rId13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991759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 rot="21309180">
            <a:off x="642126" y="552967"/>
            <a:ext cx="7724887" cy="600079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1" name="Picture 7" descr="C:\Users\света\Desktop\5618a304b60008e60974cd34cc1d4caf--beagle-pictures-dog-fence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5643578"/>
            <a:ext cx="2463944" cy="135254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C:\Users\света\Desktop\depositphotos_41647471-stock-illustration-seamless-animal-pattern-of-paw.jpg"/>
          <p:cNvPicPr>
            <a:picLocks noChangeAspect="1" noChangeArrowheads="1"/>
          </p:cNvPicPr>
          <p:nvPr/>
        </p:nvPicPr>
        <p:blipFill>
          <a:blip r:embed="rId13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6991759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 rot="21309180">
            <a:off x="642126" y="552967"/>
            <a:ext cx="7724887" cy="6000792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C:\Users\света\Desktop\375587-svetik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428660" y="4903168"/>
            <a:ext cx="2588428" cy="1954832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qN53cHAw8M" TargetMode="External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surl.li/fazqr" TargetMode="External"/><Relationship Id="rId1" Type="http://schemas.openxmlformats.org/officeDocument/2006/relationships/slideLayout" Target="../slideLayouts/slideLayout4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2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612576" y="4509120"/>
            <a:ext cx="9433048" cy="2088232"/>
          </a:xfrm>
        </p:spPr>
        <p:txBody>
          <a:bodyPr>
            <a:noAutofit/>
          </a:bodyPr>
          <a:lstStyle/>
          <a:p>
            <a:r>
              <a:rPr lang="uk-UA" sz="6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ПРОЄКТ</a:t>
            </a:r>
          </a:p>
          <a:p>
            <a:r>
              <a:rPr lang="uk-UA" sz="72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ШАНС НА ЖИТТЯ</a:t>
            </a:r>
            <a:endParaRPr lang="ru-RU" sz="7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332656"/>
            <a:ext cx="727280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Мета </a:t>
            </a:r>
            <a:r>
              <a:rPr lang="uk-UA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проєкту</a:t>
            </a:r>
            <a:r>
              <a:rPr lang="uk-UA" sz="32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uk-UA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адання </a:t>
            </a: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учням/ученицям можливості практичного застосування отриманих знань, розвиток творчого потенціалу та творчого простору світогляду дітей, де вони не тільки реалізують свої потреби, а й готуються до дорослого життя в соціумі, створення умов для різнобічного розвитку підростаючого покоління, забезпечення активізації й розвиток інтелекту, інтуїції, легкої продуктивності, рефлексії, аналітико-синтетичних умінь та навичок із урахуванням можливостей кожної дитини, формування ключових </a:t>
            </a:r>
            <a:r>
              <a:rPr lang="uk-UA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компетентностей</a:t>
            </a:r>
            <a:r>
              <a:rPr lang="uk-UA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згідно концепції Нової української школи.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260648"/>
            <a:ext cx="6984776" cy="5686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Завдання </a:t>
            </a:r>
            <a:r>
              <a:rPr lang="uk-UA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проєкту</a:t>
            </a:r>
            <a:endParaRPr lang="ru-RU" sz="3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Розвиток у здобувачів освіти: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SzPts val="1000"/>
              <a:buFont typeface="Symbol" panose="05050102010706020507" pitchFamily="18" charset="2"/>
              <a:buChar char=""/>
              <a:tabLst>
                <a:tab pos="612140" algn="l"/>
                <a:tab pos="45720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уміння побачити проблему;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SzPts val="1000"/>
              <a:buFont typeface="Symbol" panose="05050102010706020507" pitchFamily="18" charset="2"/>
              <a:buChar char=""/>
              <a:tabLst>
                <a:tab pos="612140" algn="l"/>
                <a:tab pos="45720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уміння сформулювати дослідницьке запитання і шляхи його вирішення;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SzPts val="1000"/>
              <a:buFont typeface="Symbol" panose="05050102010706020507" pitchFamily="18" charset="2"/>
              <a:buChar char=""/>
              <a:tabLst>
                <a:tab pos="612140" algn="l"/>
                <a:tab pos="45720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оригінальність, </a:t>
            </a: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дхід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шаблону;</a:t>
            </a:r>
          </a:p>
          <a:p>
            <a:pPr marL="342900" lvl="0" indent="-342900" algn="ctr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SzPts val="1000"/>
              <a:buFont typeface="Symbol" panose="05050102010706020507" pitchFamily="18" charset="2"/>
              <a:buChar char=""/>
              <a:tabLst>
                <a:tab pos="612140" algn="l"/>
                <a:tab pos="457200" algn="l"/>
              </a:tabLs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здатність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абстрагування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аналізу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</a:p>
          <a:p>
            <a:pPr marL="342900" lvl="0" indent="-342900" algn="ctr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SzPts val="1000"/>
              <a:buFont typeface="Symbol" panose="05050102010706020507" pitchFamily="18" charset="2"/>
              <a:buChar char=""/>
              <a:tabLst>
                <a:tab pos="612140" algn="l"/>
                <a:tab pos="457200" algn="l"/>
              </a:tabLst>
            </a:pP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здатність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конкретизації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синтезу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buSzPts val="1000"/>
              <a:buFont typeface="Symbol" panose="05050102010706020507" pitchFamily="18" charset="2"/>
              <a:buChar char=""/>
              <a:tabLst>
                <a:tab pos="612140" algn="l"/>
                <a:tab pos="45720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реалізація наскрізного навчання.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60648"/>
            <a:ext cx="7704856" cy="5443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tabLst>
                <a:tab pos="612140" algn="l"/>
              </a:tabLst>
            </a:pPr>
            <a:r>
              <a:rPr lang="uk-UA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Характеристика </a:t>
            </a:r>
            <a:r>
              <a:rPr lang="uk-UA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проєкту</a:t>
            </a:r>
            <a:endParaRPr lang="ru-RU" sz="32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42875" algn="just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tabLst>
                <a:tab pos="612140" algn="l"/>
              </a:tabLst>
            </a:pPr>
            <a:r>
              <a:rPr lang="uk-UA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кількістю учасників: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груповий;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42875" algn="just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tabLst>
                <a:tab pos="612140" algn="l"/>
              </a:tabLst>
            </a:pPr>
            <a:r>
              <a:rPr lang="uk-UA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терміном виконання: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середньої тривалості;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42875" algn="just" fontAlgn="base">
              <a:lnSpc>
                <a:spcPct val="150000"/>
              </a:lnSpc>
              <a:spcBef>
                <a:spcPts val="300"/>
              </a:spcBef>
              <a:spcAft>
                <a:spcPts val="300"/>
              </a:spcAft>
              <a:tabLst>
                <a:tab pos="612140" algn="l"/>
              </a:tabLst>
            </a:pPr>
            <a:r>
              <a:rPr lang="uk-UA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 ступенем інтеграції: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інтегрований.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Тип </a:t>
            </a:r>
            <a:r>
              <a:rPr lang="uk-UA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проєкту</a:t>
            </a:r>
            <a:endParaRPr lang="uk-UA" sz="3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3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дослідницько-</a:t>
            </a:r>
            <a:r>
              <a:rPr lang="uk-UA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конструкторний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08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764704"/>
            <a:ext cx="813690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ЕТАПИ РОБОТИ НАД </a:t>
            </a:r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ПРОЄКТОМ</a:t>
            </a:r>
            <a:endParaRPr lang="ru-RU" sz="3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І.Організаційний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(вибір теми й </a:t>
            </a:r>
            <a:r>
              <a:rPr lang="uk-UA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мети,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формулювання провідної проблеми й дидактичної мети).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ІІ.Планування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проєкту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(організація </a:t>
            </a: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проєктної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діяльності учнів).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ІІІ.Реалізація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проєкту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І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.Підсумок </a:t>
            </a: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проєкту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(оформлення та презентація результату, аналіз й оцінка </a:t>
            </a:r>
            <a:r>
              <a:rPr lang="uk-UA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проєктної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діяльності).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332656"/>
            <a:ext cx="7848872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Предмет: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українська література</a:t>
            </a:r>
            <a:r>
              <a:rPr lang="uk-UA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Тема, під час вивчення якої  застосовується завдання:</a:t>
            </a:r>
            <a:r>
              <a:rPr lang="uk-UA" sz="28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Легенда «Чому пес живе коло людини?».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Синхронізація предметів: </a:t>
            </a:r>
            <a:r>
              <a:rPr lang="uk-UA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українська література, математика, інформатика, українська мова, трудове навчання, природознавство, образотворче мистецтво.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1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0800000" flipV="1">
            <a:off x="467544" y="8557"/>
            <a:ext cx="8136904" cy="579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Синхронізація програм</a:t>
            </a:r>
            <a:endParaRPr lang="ru-RU" sz="2400" dirty="0"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1">
            <a:hlinkClick r:id="rId2"/>
          </p:cNvPr>
          <p:cNvSpPr>
            <a:spLocks noChangeArrowheads="1"/>
          </p:cNvSpPr>
          <p:nvPr/>
        </p:nvSpPr>
        <p:spPr bwMode="auto">
          <a:xfrm>
            <a:off x="-2700808" y="1772816"/>
            <a:ext cx="1973524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687646"/>
              </p:ext>
            </p:extLst>
          </p:nvPr>
        </p:nvGraphicFramePr>
        <p:xfrm>
          <a:off x="251520" y="764704"/>
          <a:ext cx="8640960" cy="59766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4334"/>
                <a:gridCol w="1470821"/>
                <a:gridCol w="2669733"/>
                <a:gridCol w="2337700"/>
                <a:gridCol w="1728372"/>
              </a:tblGrid>
              <a:tr h="369427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Предмет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Завдання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Міні продукт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</a:tr>
              <a:tr h="987997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Українська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література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Легенда «Чому пес живе коло людини?».</a:t>
                      </a:r>
                      <a:endParaRPr lang="ru-RU" sz="14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Опрацювати зміст легенди, 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Презентація творчих робіт.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</a:tr>
              <a:tr h="133100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2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Українська 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мова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Синтаксис. </a:t>
                      </a:r>
                      <a:r>
                        <a:rPr lang="uk-UA" sz="14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Пунктуація</a:t>
                      </a: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Орфографія.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Перевірка орфографічної та пунктуаційної грамотності.</a:t>
                      </a:r>
                      <a:endParaRPr lang="ru-RU" sz="14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Перевірка орфографічної та пунктуаційної грамотності.</a:t>
                      </a:r>
                      <a:endParaRPr lang="ru-RU" sz="14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</a:tr>
              <a:tr h="133100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2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2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«Геометричні фігури й величини.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Арифметичні дії з натуральними числами».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Виконати математичні розрахунки .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Підготувати кошторис виробу.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</a:tr>
              <a:tr h="19572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2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Інформатика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«Інформаційні процеси і системи.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Інформаційні технології».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Опрацювання тексту, редагування, форматування.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4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Створення</a:t>
                      </a:r>
                      <a:r>
                        <a:rPr lang="uk-UA" sz="14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зображення в </a:t>
                      </a:r>
                      <a:r>
                        <a:rPr lang="en-US" sz="14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Paint.</a:t>
                      </a:r>
                      <a:r>
                        <a:rPr lang="uk-UA" sz="1400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Створення презентацій та макета годівниці.</a:t>
                      </a:r>
                      <a:r>
                        <a:rPr lang="uk-UA" sz="14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45" marR="51045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0752174"/>
              </p:ext>
            </p:extLst>
          </p:nvPr>
        </p:nvGraphicFramePr>
        <p:xfrm>
          <a:off x="683569" y="548680"/>
          <a:ext cx="8064894" cy="48726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5380"/>
                <a:gridCol w="1372765"/>
                <a:gridCol w="2491751"/>
                <a:gridCol w="2181851"/>
                <a:gridCol w="1613147"/>
              </a:tblGrid>
              <a:tr h="13200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Трудове 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навчання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«Основи </a:t>
                      </a:r>
                      <a:r>
                        <a:rPr lang="uk-UA" sz="16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проєктування</a:t>
                      </a: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матеріалознавство та технології обробки».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Підготовка деталей годівниці, 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Презентація готового виробу.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2325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6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Пізнаємо природу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«Вивчаємо живу природу на Землі»</a:t>
                      </a:r>
                      <a:endParaRPr lang="ru-RU" sz="16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Отримати консультацію щодо корисних та небезпечних продуктів для собак.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Створення </a:t>
                      </a:r>
                      <a:r>
                        <a:rPr lang="uk-UA" sz="16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пам</a:t>
                      </a: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ятки «Чим годувати бездомного пса»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3200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6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Образотворче 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мистецтво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«Мистецтво й довкілля»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uk-UA" sz="16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Розробка елементів дизайну годівниці.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  <a:tab pos="210185" algn="l"/>
                        </a:tabLst>
                      </a:pPr>
                      <a:r>
                        <a:rPr lang="uk-UA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Дизайн виробу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412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16633"/>
            <a:ext cx="7776863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І. Дослідження змісту </a:t>
            </a:r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твору</a:t>
            </a:r>
            <a:endParaRPr lang="ru-RU" sz="3600" dirty="0"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7" y="764704"/>
            <a:ext cx="7776863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endParaRPr lang="uk-UA" u="sng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i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ЗАХИСТ-ПРЕЗЕНТАЦІЯ </a:t>
            </a:r>
            <a:r>
              <a:rPr lang="uk-UA" sz="2400" i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ТВОРЧИХ РОБІТ, СПІВЗВУЧНИХ ІЗ ЗМІСТОМ ЛЕГЕНДИ</a:t>
            </a:r>
            <a:endParaRPr lang="ru-RU" sz="2400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1). Проби пера.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- художник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3).Фотогалерея домашніх улюбленців.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Візуальне відтворення текстової інформації (дидактична технологія).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Screenshot_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2385695" cy="31813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 descr="C:\Users\User\Desktop\Screenshot_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565" y="373454"/>
            <a:ext cx="2282190" cy="315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 descr="C:\Users\User\Desktop\2022-2023\інклюзія\изображение_viber_2022-10-23_11-38-05-769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16632"/>
            <a:ext cx="1568450" cy="2091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esktop\2022-2023\інклюзія\Павловська К.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277" y="1147492"/>
            <a:ext cx="1777365" cy="236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будка\V formie doma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891" y="3789040"/>
            <a:ext cx="2374900" cy="2374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isometricOffAxis2Lef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C:\Users\User\Desktop\будка\V formie sierdtsa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68" y="3890954"/>
            <a:ext cx="2373630" cy="2355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perspectiveLef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C:\Users\User\Desktop\изображение_viber_2023-03-11_18-30-20-257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789040"/>
            <a:ext cx="1873250" cy="2099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User\Desktop\изображение_viber_2023-03-11_18-30-20-048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136" y="3876500"/>
            <a:ext cx="1543685" cy="20821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131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71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612140" algn="l"/>
              </a:tabLst>
            </a:pP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ІІ. Вибір моделі годівниці для бездомного собаки, створення  її </a:t>
            </a: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макету</a:t>
            </a:r>
            <a:endParaRPr lang="ru-RU" sz="2400" dirty="0"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1196752"/>
            <a:ext cx="867645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Вимоги:                             Обрана модель:</a:t>
            </a:r>
            <a:endParaRPr lang="ru-RU" sz="2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-практична;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(матеріал з інтернет- сайту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</a:t>
            </a:r>
            <a:r>
              <a:rPr lang="uk-UA" sz="2400" u="sng" dirty="0">
                <a:solidFill>
                  <a:srgbClr val="0563C1"/>
                </a:solidFill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http://surl.li/fazqr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)                       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довговічна;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-недорога.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k-UA" sz="1600" dirty="0" smtClean="0"/>
              <a:t>                                                  </a:t>
            </a:r>
            <a:endParaRPr lang="ru-RU" sz="1600" dirty="0"/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958710"/>
            <a:ext cx="3353544" cy="366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7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11560" y="0"/>
            <a:ext cx="7704856" cy="521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3600" i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Принцип роботи:</a:t>
            </a:r>
            <a:r>
              <a:rPr lang="uk-UA" sz="3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зверху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отвір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горизонтальної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ємності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насипається сухий корм, який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заповнює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бункер, а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потім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сиплеться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нижній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вертикальний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контейнер через отвори у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трубі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Собака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поступово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поїдає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корм,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поки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не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спорожніє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ємкість</a:t>
            </a:r>
            <a:r>
              <a:rPr lang="ru-RU" sz="28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24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908720"/>
            <a:ext cx="7488832" cy="458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 descr="C:\Users\User\Desktop\изображение_viber_2023-02-24_09-19-17-57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72" y="332656"/>
            <a:ext cx="3570712" cy="24480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esktop\изображение_viber_2023-02-24_09-19-18-75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32656"/>
            <a:ext cx="2415852" cy="272740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изображение_viber_2023-02-24_09-19-16-174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91991" y="3136604"/>
            <a:ext cx="2655564" cy="3384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User\Desktop\изображение_viber_2023-02-24_09-19-18-11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11"/>
            <a:ext cx="2396609" cy="26555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035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451554"/>
              </p:ext>
            </p:extLst>
          </p:nvPr>
        </p:nvGraphicFramePr>
        <p:xfrm>
          <a:off x="683567" y="1412773"/>
          <a:ext cx="7848873" cy="38164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1782"/>
                <a:gridCol w="4703432"/>
                <a:gridCol w="937369"/>
                <a:gridCol w="1506290"/>
              </a:tblGrid>
              <a:tr h="6360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Найменування товару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Кіл-ть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Ціна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360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Заглушка 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21.00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360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Каналізаційне коліно 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2х40=80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360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Труба СВК </a:t>
                      </a:r>
                      <a:r>
                        <a:rPr lang="uk-UA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трьохшарова</a:t>
                      </a: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0,5 м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75.00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360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Хомут із шурупом 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20.00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360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Усього: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12140" algn="l"/>
                        </a:tabLs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196.00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55576" y="476672"/>
            <a:ext cx="7776864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ІІІ. Розрахунок собівартості </a:t>
            </a:r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виробу</a:t>
            </a:r>
            <a:endParaRPr lang="ru-RU" sz="3600" dirty="0"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43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51520" y="620689"/>
            <a:ext cx="7992888" cy="82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</a:t>
            </a:r>
            <a:r>
              <a:rPr lang="en-US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Монтаж </a:t>
            </a:r>
            <a:r>
              <a:rPr lang="uk-UA" sz="3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годівниці</a:t>
            </a:r>
            <a:endParaRPr lang="ru-RU" sz="3600" dirty="0"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31640" y="1444441"/>
            <a:ext cx="74168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ПЛАН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1.Визначення місця відрізу на одному каналізаційному коліні.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Обрізану частину каналізаційного коліна вставляємо в цілу  частину другого каналізаційного коліна.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3.Саморіз закріплюємо  на кріпленні.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4.На трубі фіксуємо кріплення.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5.Трубу вставляємо в зібране каналізаційне коліно.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6.На кінець труби – заглушка.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77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Desktop\будка\изображение_viber_2023-02-27_15-56-01-35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1930400" cy="234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C:\Users\User\Desktop\будка\изображение_viber_2023-02-27_15-56-01-61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144" y="1052736"/>
            <a:ext cx="1764030" cy="2323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C:\Users\User\Desktop\будка\изображение_viber_2023-03-02_20-34-27-85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029" y="220664"/>
            <a:ext cx="2193925" cy="2317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C:\Users\User\Desktop\будка\изображение_viber_2023-03-02_20-34-25-76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51" y="3068960"/>
            <a:ext cx="2170430" cy="258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C:\Users\User\Desktop\будка\изображение_viber_2023-03-02_20-34-21-17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225" y="3933056"/>
            <a:ext cx="1917700" cy="2562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C:\Users\User\Desktop\будка\изображение_viber_2023-03-02_20-34-16-513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088" y="2924944"/>
            <a:ext cx="1953895" cy="25787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C:\Users\User\Desktop\будка\изображение_viber_2023-03-02_20-34-19-348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988840"/>
            <a:ext cx="1706184" cy="258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2621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0"/>
            <a:ext cx="8964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Дизайн </a:t>
            </a: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годівниці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Укладання </a:t>
            </a:r>
            <a:r>
              <a:rPr lang="uk-UA" sz="24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пам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ятки «Чим годувати бездомного собаку</a:t>
            </a: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endParaRPr lang="ru-RU" sz="2400" dirty="0">
              <a:solidFill>
                <a:schemeClr val="accent6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1196752"/>
            <a:ext cx="7272808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ПАМ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ЯТКА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ЧИМ </a:t>
            </a:r>
            <a:r>
              <a:rPr lang="uk-UA" sz="1400" i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МОЖНА</a:t>
            </a: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ГОДУВАТИ БЕЗДОМНОГО СОБАКУ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1.Хліб.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2.Макарони.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3.Картопля </a:t>
            </a:r>
            <a:r>
              <a:rPr lang="uk-UA" sz="1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варена.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4.Овочі варені.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5.Сухий корм.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6.М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ясні та рибні консерви.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7.Печиво (без аромату та цукру).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8.Каші варені.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ЧИМ </a:t>
            </a:r>
            <a:r>
              <a:rPr lang="uk-UA" sz="1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 </a:t>
            </a:r>
            <a:r>
              <a:rPr lang="uk-UA" sz="1400" i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МОЖНА</a:t>
            </a: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ГОДУВАТИ !!!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1.Гриби.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2.Солодке, шоколад.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3.Їжа, яка містить часник, перець, цибулю.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4.Квасолю, горох.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5.Кісти трубчасті.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612140" algn="l"/>
              </a:tabLst>
            </a:pP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6.Недоїдки зі столу (містять сіль та спеції, які шкодять собаці).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01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будка\изображение_viber_2023-02-27_15-56-01-35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1853565" cy="2349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User\Desktop\будка\изображение_viber_2023-03-02_20-34-25-76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8640"/>
            <a:ext cx="2120900" cy="2508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User\Desktop\будка\изображение_viber_2023-03-02_20-34-21-17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95677"/>
            <a:ext cx="1917700" cy="2562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esktop\будка\изображение_viber_2023-03-02_20-34-16-51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1590">
            <a:off x="489504" y="2902759"/>
            <a:ext cx="1953895" cy="2578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будка\изображение_viber_2023-03-02_20-34-19-34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84515">
            <a:off x="3020672" y="3265358"/>
            <a:ext cx="2440940" cy="226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User\Desktop\изображение_viber_2023-03-11_18-28-23-504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2587">
            <a:off x="6570592" y="3234890"/>
            <a:ext cx="2033905" cy="2660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782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изображение_viber_2023-03-13_16-12-38-73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12945"/>
            <a:ext cx="3096344" cy="3076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User\Desktop\изображение_viber_2023-03-13_16-12-38-49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20688"/>
            <a:ext cx="3016107" cy="2808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User\Desktop\изображение_viber_2023-03-13_16-12-38-25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789040"/>
            <a:ext cx="3096344" cy="29523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8233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ит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ор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ор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ор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ор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ит</Template>
  <TotalTime>125</TotalTime>
  <Words>656</Words>
  <Application>Microsoft Office PowerPoint</Application>
  <PresentationFormat>Экран (4:3)</PresentationFormat>
  <Paragraphs>145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19</vt:i4>
      </vt:variant>
    </vt:vector>
  </HeadingPairs>
  <TitlesOfParts>
    <vt:vector size="29" baseType="lpstr">
      <vt:lpstr>Arial</vt:lpstr>
      <vt:lpstr>Calibri</vt:lpstr>
      <vt:lpstr>Symbol</vt:lpstr>
      <vt:lpstr>Times New Roman</vt:lpstr>
      <vt:lpstr>ит</vt:lpstr>
      <vt:lpstr>1_Тема4</vt:lpstr>
      <vt:lpstr>1_ор</vt:lpstr>
      <vt:lpstr>ор</vt:lpstr>
      <vt:lpstr>1_ор2</vt:lpstr>
      <vt:lpstr>ор2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света</dc:creator>
  <cp:lastModifiedBy>User</cp:lastModifiedBy>
  <cp:revision>15</cp:revision>
  <dcterms:created xsi:type="dcterms:W3CDTF">2019-02-01T18:32:52Z</dcterms:created>
  <dcterms:modified xsi:type="dcterms:W3CDTF">2023-09-26T18:15:08Z</dcterms:modified>
</cp:coreProperties>
</file>