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90A175A-C8AA-4A1F-9754-C61CA23E21E1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8A32E79-FCEE-4BC5-B5A7-7F6D930C5699}" type="slidenum">
              <a:rPr lang="uk-UA" smtClean="0"/>
              <a:t>‹#›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7848872" cy="4176463"/>
          </a:xfrm>
        </p:spPr>
        <p:txBody>
          <a:bodyPr>
            <a:normAutofit fontScale="90000"/>
          </a:bodyPr>
          <a:lstStyle/>
          <a:p>
            <a:pPr marL="1828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uk-UA" b="1" dirty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solidFill>
                  <a:srgbClr val="7030A0"/>
                </a:solidFill>
                <a:effectLst/>
                <a:latin typeface="Times New Roman"/>
                <a:ea typeface="Calibri"/>
                <a:cs typeface="Times New Roman"/>
              </a:rPr>
              <a:t>Тема: Володимир Винниченко. Оповідання «Федько-халамидник». Федько як особистість. Порівняльна характеристика Толі та Федька</a:t>
            </a:r>
            <a:br>
              <a:rPr lang="uk-UA" b="1" dirty="0" smtClean="0">
                <a:solidFill>
                  <a:srgbClr val="7030A0"/>
                </a:solidFill>
                <a:effectLst/>
                <a:latin typeface="Times New Roman"/>
                <a:ea typeface="Calibri"/>
                <a:cs typeface="Times New Roman"/>
              </a:rPr>
            </a:br>
            <a:endParaRPr lang="uk-UA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Володимир\Desktop\Федько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83213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Володимир\Desktop\Федько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920280"/>
            <a:ext cx="3487926" cy="25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939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7994888" cy="5256584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Вправа «Поділись посмішкою»</a:t>
            </a:r>
            <a:endParaRPr lang="uk-UA" sz="4000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Володимир\Desktop\Федько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3384376" cy="210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Володимир\Desktop\Федько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844824"/>
            <a:ext cx="3329179" cy="225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Володимир\Desktop\Федько\images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202997"/>
            <a:ext cx="3528392" cy="219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136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424936" cy="5904656"/>
          </a:xfrm>
        </p:spPr>
        <p:txBody>
          <a:bodyPr>
            <a:normAutofit fontScale="90000"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  <a:tabLst>
                <a:tab pos="1933575" algn="l"/>
              </a:tabLst>
            </a:pPr>
            <a:r>
              <a:rPr lang="uk-UA" dirty="0" smtClean="0">
                <a:latin typeface="Times New Roman"/>
                <a:ea typeface="Calibri"/>
                <a:cs typeface="Times New Roman"/>
              </a:rPr>
              <a:t>               </a:t>
            </a:r>
            <a:br>
              <a:rPr lang="uk-UA" dirty="0" smtClean="0">
                <a:latin typeface="Times New Roman"/>
                <a:ea typeface="Calibri"/>
                <a:cs typeface="Times New Roman"/>
              </a:rPr>
            </a:br>
            <a:r>
              <a:rPr lang="uk-UA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dirty="0" smtClean="0">
                <a:latin typeface="Times New Roman"/>
                <a:ea typeface="Calibri"/>
                <a:cs typeface="Times New Roman"/>
              </a:rPr>
            </a:br>
            <a:r>
              <a:rPr lang="uk-UA" dirty="0">
                <a:latin typeface="Times New Roman"/>
                <a:ea typeface="Calibri"/>
                <a:cs typeface="Times New Roman"/>
              </a:rPr>
              <a:t/>
            </a:r>
            <a:br>
              <a:rPr lang="uk-UA" dirty="0">
                <a:latin typeface="Times New Roman"/>
                <a:ea typeface="Calibri"/>
                <a:cs typeface="Times New Roman"/>
              </a:rPr>
            </a:br>
            <a:r>
              <a:rPr lang="uk-UA" dirty="0">
                <a:latin typeface="Times New Roman"/>
                <a:ea typeface="Calibri"/>
                <a:cs typeface="Times New Roman"/>
              </a:rPr>
              <a:t/>
            </a:r>
            <a:br>
              <a:rPr lang="uk-UA" dirty="0">
                <a:latin typeface="Times New Roman"/>
                <a:ea typeface="Calibri"/>
                <a:cs typeface="Times New Roman"/>
              </a:rPr>
            </a:br>
            <a:r>
              <a:rPr lang="uk-UA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Віддай </a:t>
            </a:r>
            <a:r>
              <a:rPr lang="uk-UA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людині </a:t>
            </a:r>
            <a:r>
              <a:rPr lang="uk-UA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крихітку </a:t>
            </a:r>
            <a:r>
              <a:rPr lang="uk-UA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себе.</a:t>
            </a:r>
            <a: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</a:br>
            <a:r>
              <a:rPr lang="uk-UA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За це душа наповнюється світлом.</a:t>
            </a:r>
            <a: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</a:br>
            <a:r>
              <a:rPr lang="uk-UA" b="1" i="1" dirty="0">
                <a:solidFill>
                  <a:srgbClr val="660066"/>
                </a:solidFill>
                <a:latin typeface="Times New Roman"/>
                <a:ea typeface="Calibri"/>
              </a:rPr>
              <a:t>Ліна Костенко</a:t>
            </a:r>
            <a:endParaRPr lang="uk-UA" b="1" dirty="0">
              <a:solidFill>
                <a:srgbClr val="660066"/>
              </a:solidFill>
            </a:endParaRPr>
          </a:p>
        </p:txBody>
      </p:sp>
      <p:pic>
        <p:nvPicPr>
          <p:cNvPr id="3074" name="Picture 2" descr="C:\Users\Володимир\Desktop\Федько\завантаженн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82" y="260648"/>
            <a:ext cx="6322542" cy="373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962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373216"/>
            <a:ext cx="7416824" cy="1152128"/>
          </a:xfrm>
        </p:spPr>
        <p:txBody>
          <a:bodyPr/>
          <a:lstStyle/>
          <a:p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 Винниченко</a:t>
            </a:r>
            <a:endParaRPr lang="uk-UA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4316413" cy="514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4092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C:\Users\Володимир\Desktop\Федько\200778.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9018"/>
            <a:ext cx="8712968" cy="642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139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626469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/>
                <a:ea typeface="Calibri"/>
                <a:cs typeface="Times New Roman"/>
              </a:rPr>
              <a:t>. </a:t>
            </a:r>
            <a:r>
              <a:rPr lang="uk-UA" b="1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Вправа «</a:t>
            </a:r>
            <a:r>
              <a:rPr lang="uk-UA" b="1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2 – 4 – всі </a:t>
            </a:r>
            <a:r>
              <a:rPr lang="uk-UA" b="1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разом</a:t>
            </a:r>
            <a:r>
              <a:rPr lang="uk-UA" b="1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»</a:t>
            </a:r>
            <a:br>
              <a:rPr lang="uk-UA" b="1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b="1" dirty="0" smtClean="0">
                <a:solidFill>
                  <a:srgbClr val="800000"/>
                </a:solidFill>
                <a:latin typeface="Times New Roman"/>
                <a:ea typeface="Calibri"/>
                <a:cs typeface="Times New Roman"/>
              </a:rPr>
              <a:t>Чи </a:t>
            </a:r>
            <a:r>
              <a:rPr lang="uk-UA" b="1" dirty="0">
                <a:solidFill>
                  <a:srgbClr val="800000"/>
                </a:solidFill>
                <a:latin typeface="Times New Roman"/>
                <a:ea typeface="Calibri"/>
                <a:cs typeface="Times New Roman"/>
              </a:rPr>
              <a:t>важко розпізнати людину і зрозуміти, що в ній справжнє, а що удаване?</a:t>
            </a:r>
            <a:r>
              <a:rPr lang="uk-UA" sz="3600" b="1" dirty="0">
                <a:solidFill>
                  <a:srgbClr val="8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uk-UA" sz="3600" b="1" dirty="0">
                <a:solidFill>
                  <a:srgbClr val="800000"/>
                </a:solidFill>
                <a:latin typeface="Calibri"/>
                <a:ea typeface="Calibri"/>
                <a:cs typeface="Times New Roman"/>
              </a:rPr>
            </a:br>
            <a:r>
              <a:rPr lang="uk-UA" b="1" dirty="0">
                <a:solidFill>
                  <a:srgbClr val="800000"/>
                </a:solidFill>
                <a:latin typeface="Times New Roman"/>
                <a:ea typeface="Calibri"/>
              </a:rPr>
              <a:t>Чи можна було уникнути </a:t>
            </a:r>
            <a:r>
              <a:rPr lang="uk-UA" b="1" dirty="0" smtClean="0">
                <a:solidFill>
                  <a:srgbClr val="800000"/>
                </a:solidFill>
                <a:latin typeface="Times New Roman"/>
                <a:ea typeface="Calibri"/>
              </a:rPr>
              <a:t>трагедії?</a:t>
            </a:r>
            <a:endParaRPr lang="uk-UA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715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260648"/>
            <a:ext cx="8496944" cy="6120680"/>
          </a:xfrm>
        </p:spPr>
        <p:txBody>
          <a:bodyPr>
            <a:normAutofit/>
          </a:bodyPr>
          <a:lstStyle/>
          <a:p>
            <a:r>
              <a:rPr lang="uk-UA" sz="36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Вправа «</a:t>
            </a:r>
            <a:r>
              <a:rPr lang="uk-UA" sz="36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Рефреймінг</a:t>
            </a:r>
            <a:r>
              <a:rPr lang="uk-UA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933575" algn="l"/>
              </a:tabLst>
            </a:pPr>
            <a:r>
              <a:rPr lang="uk-UA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Ситуації для обговорення: </a:t>
            </a:r>
            <a:endParaRPr lang="uk-UA" sz="36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36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1. Федько руйнує хатки з піску, забирає змія.</a:t>
            </a:r>
            <a:endParaRPr lang="uk-UA" sz="3600" b="1" dirty="0">
              <a:solidFill>
                <a:srgbClr val="7030A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36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Федько провалився на річці під кригу.</a:t>
            </a:r>
            <a:endParaRPr lang="uk-UA" sz="3600" b="1" dirty="0">
              <a:solidFill>
                <a:srgbClr val="7030A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36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3. Федько сказав неправду батьку Толика</a:t>
            </a:r>
            <a:r>
              <a:rPr lang="uk-UA" sz="32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uk-UA" sz="3200" b="1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87222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564904"/>
            <a:ext cx="8640960" cy="3816424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uk-UA" sz="6000" b="1" i="1" dirty="0">
                <a:solidFill>
                  <a:srgbClr val="FFC000"/>
                </a:solidFill>
                <a:latin typeface="Times New Roman"/>
                <a:ea typeface="Calibri"/>
              </a:rPr>
              <a:t>Вправа «Лист до героя». </a:t>
            </a:r>
            <a:endParaRPr lang="uk-UA" sz="6000" i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8568952" cy="4147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2516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body" idx="1"/>
          </p:nvPr>
        </p:nvSpPr>
        <p:spPr>
          <a:xfrm>
            <a:off x="251520" y="764704"/>
            <a:ext cx="8496944" cy="5472608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endParaRPr lang="uk-UA" sz="17600" b="1" dirty="0" smtClean="0">
              <a:solidFill>
                <a:srgbClr val="FF0000"/>
              </a:solidFill>
              <a:latin typeface="Times New Roman"/>
              <a:ea typeface="Calibri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uk-UA" sz="17600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Вправа </a:t>
            </a:r>
            <a:r>
              <a:rPr lang="uk-UA" sz="17600" b="1" i="1" dirty="0">
                <a:solidFill>
                  <a:srgbClr val="FF0000"/>
                </a:solidFill>
                <a:latin typeface="Times New Roman"/>
                <a:ea typeface="Calibri"/>
              </a:rPr>
              <a:t>«Упізнай героя</a:t>
            </a:r>
            <a:r>
              <a:rPr lang="uk-UA" sz="17600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»</a:t>
            </a:r>
            <a:r>
              <a:rPr lang="uk-UA" sz="17600" b="1" i="1" dirty="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endParaRPr lang="uk-UA" sz="17600" b="1" i="1" dirty="0" smtClean="0">
              <a:solidFill>
                <a:srgbClr val="FF0000"/>
              </a:solidFill>
              <a:latin typeface="Times New Roman"/>
              <a:ea typeface="Calibri"/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17600" b="1" dirty="0" smtClean="0">
                <a:solidFill>
                  <a:schemeClr val="tx1"/>
                </a:solidFill>
                <a:latin typeface="Times New Roman"/>
                <a:ea typeface="Calibri"/>
              </a:rPr>
              <a:t>У </a:t>
            </a:r>
            <a:r>
              <a:rPr lang="uk-UA" sz="17600" b="1" dirty="0">
                <a:solidFill>
                  <a:schemeClr val="tx1"/>
                </a:solidFill>
                <a:latin typeface="Times New Roman"/>
                <a:ea typeface="Calibri"/>
              </a:rPr>
              <a:t>тихому болоті чорти водяться. </a:t>
            </a:r>
            <a:endParaRPr lang="uk-UA" sz="17600" b="1" dirty="0">
              <a:solidFill>
                <a:schemeClr val="tx1"/>
              </a:solidFill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17600" b="1" dirty="0">
                <a:solidFill>
                  <a:schemeClr val="tx1"/>
                </a:solidFill>
                <a:latin typeface="Times New Roman"/>
                <a:ea typeface="Calibri"/>
              </a:rPr>
              <a:t>Святе на боже – на чорта схоже. </a:t>
            </a:r>
            <a:endParaRPr lang="uk-UA" sz="17600" b="1" dirty="0" smtClean="0">
              <a:solidFill>
                <a:schemeClr val="tx1"/>
              </a:solidFill>
              <a:latin typeface="Times New Roman"/>
              <a:ea typeface="Calibri"/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17600" b="1" dirty="0" smtClean="0">
                <a:solidFill>
                  <a:schemeClr val="tx1"/>
                </a:solidFill>
                <a:latin typeface="Times New Roman"/>
                <a:ea typeface="Calibri"/>
              </a:rPr>
              <a:t>Аби </a:t>
            </a:r>
            <a:r>
              <a:rPr lang="uk-UA" sz="17600" b="1" dirty="0">
                <a:solidFill>
                  <a:schemeClr val="tx1"/>
                </a:solidFill>
                <a:latin typeface="Times New Roman"/>
                <a:ea typeface="Calibri"/>
              </a:rPr>
              <a:t>душа чиста, а </a:t>
            </a:r>
            <a:r>
              <a:rPr lang="uk-UA" sz="17600" b="1" dirty="0" err="1">
                <a:solidFill>
                  <a:schemeClr val="tx1"/>
                </a:solidFill>
                <a:latin typeface="Times New Roman"/>
                <a:ea typeface="Calibri"/>
              </a:rPr>
              <a:t>постоли</a:t>
            </a:r>
            <a:r>
              <a:rPr lang="uk-UA" sz="17600" b="1" dirty="0">
                <a:solidFill>
                  <a:schemeClr val="tx1"/>
                </a:solidFill>
                <a:latin typeface="Times New Roman"/>
                <a:ea typeface="Calibri"/>
              </a:rPr>
              <a:t> нічого. </a:t>
            </a:r>
            <a:endParaRPr lang="uk-UA" sz="17600" b="1" dirty="0" smtClean="0">
              <a:solidFill>
                <a:schemeClr val="tx1"/>
              </a:solidFill>
              <a:latin typeface="Times New Roman"/>
              <a:ea typeface="Calibri"/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17600" b="1" dirty="0" smtClean="0">
                <a:solidFill>
                  <a:schemeClr val="tx1"/>
                </a:solidFill>
                <a:latin typeface="Times New Roman"/>
                <a:ea typeface="Calibri"/>
              </a:rPr>
              <a:t>У </a:t>
            </a:r>
            <a:r>
              <a:rPr lang="uk-UA" sz="17600" b="1" dirty="0">
                <a:solidFill>
                  <a:schemeClr val="tx1"/>
                </a:solidFill>
                <a:latin typeface="Times New Roman"/>
                <a:ea typeface="Calibri"/>
              </a:rPr>
              <a:t>лиху годину узнаєш вірну </a:t>
            </a:r>
            <a:r>
              <a:rPr lang="uk-UA" sz="17600" b="1" dirty="0" smtClean="0">
                <a:solidFill>
                  <a:schemeClr val="tx1"/>
                </a:solidFill>
                <a:latin typeface="Times New Roman"/>
                <a:ea typeface="Calibri"/>
              </a:rPr>
              <a:t>людину</a:t>
            </a:r>
            <a:r>
              <a:rPr lang="uk-UA" sz="17600" b="1" dirty="0">
                <a:solidFill>
                  <a:schemeClr val="tx1"/>
                </a:solidFill>
                <a:latin typeface="Times New Roman"/>
                <a:ea typeface="Calibri"/>
              </a:rPr>
              <a:t>.</a:t>
            </a:r>
            <a:endParaRPr lang="uk-UA" sz="17600" b="1" dirty="0">
              <a:solidFill>
                <a:schemeClr val="tx1"/>
              </a:solidFill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17600" b="1" dirty="0">
                <a:solidFill>
                  <a:schemeClr val="tx1"/>
                </a:solidFill>
                <a:latin typeface="Times New Roman"/>
                <a:ea typeface="Calibri"/>
              </a:rPr>
              <a:t>Тихий-тихий, а у вухо лізе</a:t>
            </a:r>
            <a:r>
              <a:rPr lang="uk-UA" sz="17600" b="1" dirty="0" smtClean="0">
                <a:solidFill>
                  <a:schemeClr val="tx1"/>
                </a:solidFill>
                <a:latin typeface="Times New Roman"/>
                <a:ea typeface="Calibri"/>
              </a:rPr>
              <a:t>.</a:t>
            </a:r>
            <a:endParaRPr lang="uk-UA" sz="17600" b="1" dirty="0">
              <a:solidFill>
                <a:schemeClr val="tx1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3001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260648"/>
            <a:ext cx="8640960" cy="5760640"/>
          </a:xfrm>
        </p:spPr>
        <p:txBody>
          <a:bodyPr>
            <a:normAutofit/>
          </a:bodyPr>
          <a:lstStyle/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4400" b="1" dirty="0">
                <a:solidFill>
                  <a:schemeClr val="tx1"/>
                </a:solidFill>
                <a:latin typeface="Times New Roman"/>
                <a:ea typeface="Calibri"/>
              </a:rPr>
              <a:t>Сила та розум – краса людини. </a:t>
            </a:r>
            <a:endParaRPr lang="uk-UA" sz="4400" b="1" dirty="0" smtClean="0">
              <a:solidFill>
                <a:schemeClr val="tx1"/>
              </a:solidFill>
              <a:latin typeface="Times New Roman"/>
              <a:ea typeface="Calibri"/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4400" b="1" dirty="0" smtClean="0">
                <a:solidFill>
                  <a:schemeClr val="tx1"/>
                </a:solidFill>
                <a:latin typeface="Times New Roman"/>
                <a:ea typeface="Calibri"/>
              </a:rPr>
              <a:t>Наперед </a:t>
            </a:r>
            <a:r>
              <a:rPr lang="uk-UA" sz="4400" b="1" dirty="0">
                <a:solidFill>
                  <a:schemeClr val="tx1"/>
                </a:solidFill>
                <a:latin typeface="Times New Roman"/>
                <a:ea typeface="Calibri"/>
              </a:rPr>
              <a:t>спитайся, а потім лайся</a:t>
            </a:r>
            <a:r>
              <a:rPr lang="uk-UA" sz="4400" b="1" dirty="0" smtClean="0">
                <a:solidFill>
                  <a:schemeClr val="tx1"/>
                </a:solidFill>
                <a:latin typeface="Times New Roman"/>
                <a:ea typeface="Calibri"/>
              </a:rPr>
              <a:t>.</a:t>
            </a:r>
            <a:endParaRPr lang="uk-UA" sz="4400" b="1" dirty="0">
              <a:solidFill>
                <a:schemeClr val="tx1"/>
              </a:solidFill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4400" b="1" dirty="0">
                <a:solidFill>
                  <a:schemeClr val="tx1"/>
                </a:solidFill>
                <a:latin typeface="Times New Roman"/>
                <a:ea typeface="Calibri"/>
              </a:rPr>
              <a:t>Сміливому море по коліна</a:t>
            </a:r>
            <a:r>
              <a:rPr lang="uk-UA" sz="4400" b="1" dirty="0" smtClean="0">
                <a:solidFill>
                  <a:schemeClr val="tx1"/>
                </a:solidFill>
                <a:latin typeface="Times New Roman"/>
                <a:ea typeface="Calibri"/>
              </a:rPr>
              <a:t>.</a:t>
            </a:r>
            <a:endParaRPr lang="uk-UA" sz="4400" b="1" dirty="0">
              <a:solidFill>
                <a:schemeClr val="tx1"/>
              </a:solidFill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uk-UA" sz="4400" b="1" dirty="0">
                <a:solidFill>
                  <a:schemeClr val="tx1"/>
                </a:solidFill>
                <a:latin typeface="Times New Roman"/>
                <a:ea typeface="Calibri"/>
              </a:rPr>
              <a:t>Панського роду, а песького ходу</a:t>
            </a:r>
            <a:r>
              <a:rPr lang="uk-UA" sz="4400" b="1" dirty="0" smtClean="0">
                <a:solidFill>
                  <a:schemeClr val="tx1"/>
                </a:solidFill>
                <a:latin typeface="Times New Roman"/>
                <a:ea typeface="Calibri"/>
              </a:rPr>
              <a:t>.</a:t>
            </a:r>
            <a:endParaRPr lang="uk-UA" sz="4400" b="1" dirty="0">
              <a:solidFill>
                <a:schemeClr val="tx1"/>
              </a:solidFill>
            </a:endParaRPr>
          </a:p>
          <a:p>
            <a:pPr algn="l"/>
            <a:r>
              <a:rPr lang="uk-UA" sz="4400" b="1" dirty="0">
                <a:solidFill>
                  <a:schemeClr val="tx1"/>
                </a:solidFill>
                <a:latin typeface="Times New Roman"/>
                <a:ea typeface="Calibri"/>
              </a:rPr>
              <a:t> Лякливий, як заєць, а шкідливий, як кішка. </a:t>
            </a:r>
            <a:endParaRPr lang="uk-UA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505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424936" cy="5904656"/>
          </a:xfrm>
        </p:spPr>
        <p:txBody>
          <a:bodyPr>
            <a:normAutofit fontScale="90000"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  <a:tabLst>
                <a:tab pos="1933575" algn="l"/>
              </a:tabLst>
            </a:pPr>
            <a:r>
              <a:rPr lang="uk-UA" dirty="0" smtClean="0">
                <a:latin typeface="Times New Roman"/>
                <a:ea typeface="Calibri"/>
                <a:cs typeface="Times New Roman"/>
              </a:rPr>
              <a:t>               </a:t>
            </a:r>
            <a:br>
              <a:rPr lang="uk-UA" dirty="0" smtClean="0">
                <a:latin typeface="Times New Roman"/>
                <a:ea typeface="Calibri"/>
                <a:cs typeface="Times New Roman"/>
              </a:rPr>
            </a:br>
            <a:r>
              <a:rPr lang="uk-UA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dirty="0" smtClean="0">
                <a:latin typeface="Times New Roman"/>
                <a:ea typeface="Calibri"/>
                <a:cs typeface="Times New Roman"/>
              </a:rPr>
            </a:br>
            <a:r>
              <a:rPr lang="uk-UA" dirty="0">
                <a:latin typeface="Times New Roman"/>
                <a:ea typeface="Calibri"/>
                <a:cs typeface="Times New Roman"/>
              </a:rPr>
              <a:t/>
            </a:r>
            <a:br>
              <a:rPr lang="uk-UA" dirty="0">
                <a:latin typeface="Times New Roman"/>
                <a:ea typeface="Calibri"/>
                <a:cs typeface="Times New Roman"/>
              </a:rPr>
            </a:br>
            <a:r>
              <a:rPr lang="uk-UA" dirty="0">
                <a:latin typeface="Times New Roman"/>
                <a:ea typeface="Calibri"/>
                <a:cs typeface="Times New Roman"/>
              </a:rPr>
              <a:t/>
            </a:r>
            <a:br>
              <a:rPr lang="uk-UA" dirty="0">
                <a:latin typeface="Times New Roman"/>
                <a:ea typeface="Calibri"/>
                <a:cs typeface="Times New Roman"/>
              </a:rPr>
            </a:br>
            <a:r>
              <a:rPr lang="uk-UA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uk-UA" dirty="0" smtClean="0"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Віддай </a:t>
            </a:r>
            <a:r>
              <a:rPr lang="uk-UA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людині </a:t>
            </a:r>
            <a:r>
              <a:rPr lang="uk-UA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крихітку </a:t>
            </a:r>
            <a:r>
              <a:rPr lang="uk-UA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себе.</a:t>
            </a:r>
            <a: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</a:br>
            <a:r>
              <a:rPr lang="uk-UA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За це душа наповнюється світлом.</a:t>
            </a:r>
            <a: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uk-UA" sz="3600" b="1" dirty="0">
                <a:solidFill>
                  <a:srgbClr val="660066"/>
                </a:solidFill>
                <a:latin typeface="Calibri"/>
                <a:ea typeface="Calibri"/>
                <a:cs typeface="Times New Roman"/>
              </a:rPr>
            </a:br>
            <a:r>
              <a:rPr lang="uk-UA" b="1" i="1" dirty="0">
                <a:solidFill>
                  <a:srgbClr val="660066"/>
                </a:solidFill>
                <a:latin typeface="Times New Roman"/>
                <a:ea typeface="Calibri"/>
              </a:rPr>
              <a:t>Ліна Костенко</a:t>
            </a:r>
            <a:endParaRPr lang="uk-UA" b="1" dirty="0">
              <a:solidFill>
                <a:srgbClr val="660066"/>
              </a:solidFill>
            </a:endParaRPr>
          </a:p>
        </p:txBody>
      </p:sp>
      <p:pic>
        <p:nvPicPr>
          <p:cNvPr id="3074" name="Picture 2" descr="C:\Users\Володимир\Desktop\Федько\завантаженн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82" y="260648"/>
            <a:ext cx="6322542" cy="373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167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88640"/>
            <a:ext cx="8712968" cy="590465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4000" b="1" i="1" dirty="0">
                <a:solidFill>
                  <a:srgbClr val="FF0000"/>
                </a:solidFill>
                <a:latin typeface="Times New Roman"/>
                <a:ea typeface="Calibri"/>
              </a:rPr>
              <a:t>Вправа </a:t>
            </a:r>
            <a:r>
              <a:rPr lang="uk-UA" sz="4000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«Незакінчене </a:t>
            </a:r>
            <a:r>
              <a:rPr lang="uk-UA" sz="4000" b="1" i="1" dirty="0">
                <a:solidFill>
                  <a:srgbClr val="FF0000"/>
                </a:solidFill>
                <a:latin typeface="Times New Roman"/>
                <a:ea typeface="Calibri"/>
              </a:rPr>
              <a:t>речення».</a:t>
            </a:r>
            <a:endParaRPr lang="uk-UA" sz="4000" b="1" i="1" dirty="0">
              <a:solidFill>
                <a:srgbClr val="FF0000"/>
              </a:solidFill>
            </a:endParaRPr>
          </a:p>
          <a:p>
            <a:pPr marL="342900" lvl="0" indent="-342900" algn="l">
              <a:lnSpc>
                <a:spcPct val="107000"/>
              </a:lnSpc>
              <a:spcAft>
                <a:spcPts val="0"/>
              </a:spcAft>
              <a:buFont typeface="Symbol"/>
              <a:buChar char=""/>
            </a:pPr>
            <a:r>
              <a:rPr lang="uk-UA" sz="4000" b="1" dirty="0" smtClean="0">
                <a:solidFill>
                  <a:srgbClr val="800000"/>
                </a:solidFill>
                <a:latin typeface="Times New Roman"/>
                <a:ea typeface="Calibri"/>
              </a:rPr>
              <a:t>Сьогоднішній </a:t>
            </a:r>
            <a:r>
              <a:rPr lang="uk-UA" sz="4000" b="1" dirty="0">
                <a:solidFill>
                  <a:srgbClr val="800000"/>
                </a:solidFill>
                <a:latin typeface="Times New Roman"/>
                <a:ea typeface="Calibri"/>
              </a:rPr>
              <a:t>урок дав мені можливість зрозуміти…</a:t>
            </a:r>
            <a:endParaRPr lang="uk-UA" sz="4000" b="1" dirty="0">
              <a:solidFill>
                <a:srgbClr val="800000"/>
              </a:solidFill>
            </a:endParaRPr>
          </a:p>
          <a:p>
            <a:pPr marL="342900" lvl="0" indent="-342900" algn="l">
              <a:lnSpc>
                <a:spcPct val="107000"/>
              </a:lnSpc>
              <a:spcAft>
                <a:spcPts val="0"/>
              </a:spcAft>
              <a:buFont typeface="Symbol"/>
              <a:buChar char=""/>
            </a:pPr>
            <a:r>
              <a:rPr lang="uk-UA" sz="4000" b="1" dirty="0">
                <a:solidFill>
                  <a:srgbClr val="660066"/>
                </a:solidFill>
                <a:latin typeface="Times New Roman"/>
                <a:ea typeface="Calibri"/>
              </a:rPr>
              <a:t>Після цього уроку я буду…</a:t>
            </a:r>
            <a:endParaRPr lang="uk-UA" sz="4000" b="1" dirty="0">
              <a:solidFill>
                <a:srgbClr val="660066"/>
              </a:solidFill>
            </a:endParaRPr>
          </a:p>
          <a:p>
            <a:pPr marL="342900" lvl="0" indent="-342900" algn="l">
              <a:lnSpc>
                <a:spcPct val="107000"/>
              </a:lnSpc>
              <a:spcAft>
                <a:spcPts val="0"/>
              </a:spcAft>
              <a:buFont typeface="Symbol"/>
              <a:buChar char=""/>
            </a:pPr>
            <a:r>
              <a:rPr lang="uk-UA" sz="4000" b="1" dirty="0">
                <a:solidFill>
                  <a:srgbClr val="002060"/>
                </a:solidFill>
                <a:latin typeface="Times New Roman"/>
                <a:ea typeface="Calibri"/>
              </a:rPr>
              <a:t>Я б хотіла порадити Толі…</a:t>
            </a:r>
            <a:endParaRPr lang="uk-UA" sz="4000" b="1" dirty="0">
              <a:solidFill>
                <a:srgbClr val="002060"/>
              </a:solidFill>
            </a:endParaRPr>
          </a:p>
          <a:p>
            <a:pPr marL="342900" lvl="0" indent="-342900" algn="l">
              <a:lnSpc>
                <a:spcPct val="107000"/>
              </a:lnSpc>
              <a:spcAft>
                <a:spcPts val="0"/>
              </a:spcAft>
              <a:buFont typeface="Symbol"/>
              <a:buChar char=""/>
            </a:pPr>
            <a:r>
              <a:rPr lang="uk-UA" sz="4000" b="1" dirty="0">
                <a:solidFill>
                  <a:schemeClr val="accent4">
                    <a:lumMod val="50000"/>
                  </a:schemeClr>
                </a:solidFill>
                <a:latin typeface="Times New Roman"/>
                <a:ea typeface="Calibri"/>
              </a:rPr>
              <a:t>Мені найкраще сподобалися у Федькові такі риси…</a:t>
            </a:r>
            <a:endParaRPr lang="uk-UA" sz="4000" b="1" dirty="0">
              <a:solidFill>
                <a:schemeClr val="accent4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02051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88640"/>
            <a:ext cx="8712968" cy="626469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933575" algn="l"/>
              </a:tabLst>
            </a:pPr>
            <a:r>
              <a:rPr lang="uk-UA" sz="40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Домашнє </a:t>
            </a:r>
            <a:r>
              <a:rPr lang="uk-UA" sz="40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завдання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933575" algn="l"/>
              </a:tabLst>
            </a:pPr>
            <a:r>
              <a:rPr lang="uk-UA" sz="4000" b="1" dirty="0" smtClean="0">
                <a:solidFill>
                  <a:srgbClr val="8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Обов’язкове</a:t>
            </a:r>
            <a:r>
              <a:rPr lang="uk-UA" sz="4000" b="1" dirty="0">
                <a:solidFill>
                  <a:srgbClr val="8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</a:t>
            </a:r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Підготуватися до дискусії на тему «Хто винен у трагедії, що сталася з Федьком?» </a:t>
            </a:r>
            <a:endParaRPr lang="uk-UA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4000" b="1" dirty="0">
                <a:solidFill>
                  <a:srgbClr val="8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 бажанням: </a:t>
            </a:r>
            <a:endParaRPr lang="uk-UA" sz="4000" b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1. Скласти </a:t>
            </a:r>
            <a:r>
              <a:rPr lang="uk-UA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сенкан</a:t>
            </a:r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до </a:t>
            </a:r>
            <a:r>
              <a:rPr lang="uk-UA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образу Толі чи Федька.</a:t>
            </a:r>
            <a:endParaRPr lang="uk-UA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Скласти 6 тестових </a:t>
            </a:r>
            <a:r>
              <a:rPr lang="uk-UA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запитань.</a:t>
            </a:r>
            <a:endParaRPr lang="uk-UA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3277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110</TotalTime>
  <Words>212</Words>
  <Application>Microsoft Office PowerPoint</Application>
  <PresentationFormat>Экран (4:3)</PresentationFormat>
  <Paragraphs>34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             Тема: Володимир Винниченко. Оповідання «Федько-халамидник». Федько як особистість. Порівняльна характеристика Толі та Федька </vt:lpstr>
      <vt:lpstr>Вправа «Поділись посмішкою»</vt:lpstr>
      <vt:lpstr>                    Віддай людині крихітку себе. За це душа наповнюється світлом. Ліна Костенко</vt:lpstr>
      <vt:lpstr>Володимир Винниченко</vt:lpstr>
      <vt:lpstr>Презентация PowerPoint</vt:lpstr>
      <vt:lpstr>. Вправа «2 – 4 – всі разом»  Чи важко розпізнати людину і зрозуміти, що в ній справжнє, а що удаване? Чи можна було уникнути трагедії?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Віддай людині крихітку себе. За це душа наповнюється світлом. Ліна Костенко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Володимир Винниченко. Оповідання «Федько-халамидник». Федько як особистість. Порівняльна характеристика Толі та Федька.</dc:title>
  <dc:creator>Володимир</dc:creator>
  <cp:lastModifiedBy>Володимир</cp:lastModifiedBy>
  <cp:revision>8</cp:revision>
  <dcterms:created xsi:type="dcterms:W3CDTF">2021-03-17T21:34:32Z</dcterms:created>
  <dcterms:modified xsi:type="dcterms:W3CDTF">2021-03-17T23:25:09Z</dcterms:modified>
</cp:coreProperties>
</file>