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4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0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313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C460E-39B6-4372-8466-74E1F0C53A25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8DE20-DC03-4E64-A0E1-BB5A2F8FC6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031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617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574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026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348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8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229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618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390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528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024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56232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519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87668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3158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6132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256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124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  <p:sldLayoutId id="2147483797" r:id="rId13"/>
    <p:sldLayoutId id="2147483798" r:id="rId14"/>
    <p:sldLayoutId id="2147483799" r:id="rId15"/>
    <p:sldLayoutId id="214748380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6404" y="279643"/>
            <a:ext cx="7766936" cy="1257002"/>
          </a:xfrm>
        </p:spPr>
        <p:txBody>
          <a:bodyPr/>
          <a:lstStyle/>
          <a:p>
            <a:pPr algn="ctr"/>
            <a:r>
              <a:rPr lang="uk-UA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Тема уроку: Богдан Лепкий.  «Мишка». (Казка для дітей : для малих і великих). Аналіз твору</a:t>
            </a:r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6" name="Picture 2" descr="Тільки не трать те, браття, віри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063" y="1652099"/>
            <a:ext cx="3877617" cy="504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81377" y="1452044"/>
            <a:ext cx="72007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поет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7253" y="2302712"/>
            <a:ext cx="105830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прозаїк</a:t>
            </a:r>
            <a:endParaRPr lang="ru-RU" sz="2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14212" y="3272135"/>
            <a:ext cx="157446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перекладач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7952" y="4241558"/>
            <a:ext cx="239520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літературознавець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149852" y="1536645"/>
            <a:ext cx="1468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мемуарист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189573" y="2302712"/>
            <a:ext cx="128913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видавець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213971" y="3272135"/>
            <a:ext cx="13404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художник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189573" y="4241558"/>
            <a:ext cx="235673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мистецтвознавець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5" name="Звук 102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29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000"/>
    </mc:Choice>
    <mc:Fallback xmlns="">
      <p:transition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5014" y="421778"/>
            <a:ext cx="8596668" cy="692919"/>
          </a:xfrm>
        </p:spPr>
        <p:txBody>
          <a:bodyPr/>
          <a:lstStyle/>
          <a:p>
            <a:pPr algn="ctr"/>
            <a:r>
              <a:rPr lang="uk-UA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Історія написання твору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8294" y="1786120"/>
            <a:ext cx="8596668" cy="3880773"/>
          </a:xfrm>
        </p:spPr>
        <p:txBody>
          <a:bodyPr>
            <a:normAutofit/>
          </a:bodyPr>
          <a:lstStyle/>
          <a:p>
            <a:r>
              <a:rPr lang="uk-UA" sz="2400" dirty="0" smtClean="0"/>
              <a:t>Події у творі розгортаються під час Першої світової війни. Всюди холод, голод, непорозуміння. Ця війна застала родину Лепких під час відпочинку у Яремчі. Готель , де жила сім</a:t>
            </a:r>
            <a:r>
              <a:rPr lang="en-US" sz="2400" dirty="0" smtClean="0"/>
              <a:t>’</a:t>
            </a:r>
            <a:r>
              <a:rPr lang="uk-UA" sz="2400" dirty="0" smtClean="0"/>
              <a:t>я, злетів у повітря. </a:t>
            </a:r>
          </a:p>
          <a:p>
            <a:r>
              <a:rPr lang="uk-UA" sz="2400" dirty="0" smtClean="0"/>
              <a:t>Письменник бачив під час війни спустошені села, голодних людей, тому й розповідає про це у своєму творі.</a:t>
            </a:r>
          </a:p>
          <a:p>
            <a:r>
              <a:rPr lang="uk-UA" sz="2400" dirty="0" smtClean="0"/>
              <a:t>Богдан Лепкий хотів , щоб люди вирощували хліб, а не засівали землю снарядами і злобою.</a:t>
            </a:r>
            <a:endParaRPr lang="ru-RU" sz="2400" dirty="0"/>
          </a:p>
        </p:txBody>
      </p:sp>
      <p:pic>
        <p:nvPicPr>
          <p:cNvPr id="15" name="Звук 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29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9898">
        <p15:prstTrans prst="drape"/>
      </p:transition>
    </mc:Choice>
    <mc:Fallback xmlns="">
      <p:transition spd="slow" advTm="398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3856" y="426720"/>
            <a:ext cx="7766936" cy="1976846"/>
          </a:xfrm>
        </p:spPr>
        <p:txBody>
          <a:bodyPr/>
          <a:lstStyle/>
          <a:p>
            <a:pPr algn="l"/>
            <a:r>
              <a:rPr lang="uk-UA" sz="2800" b="1" dirty="0" smtClean="0">
                <a:solidFill>
                  <a:srgbClr val="0070C0"/>
                </a:solidFill>
              </a:rPr>
              <a:t>Автор : </a:t>
            </a:r>
            <a:r>
              <a:rPr lang="uk-UA" sz="2800" dirty="0" smtClean="0">
                <a:solidFill>
                  <a:schemeClr val="tx1"/>
                </a:solidFill>
              </a:rPr>
              <a:t>Богдан Лепкий.</a:t>
            </a:r>
            <a:br>
              <a:rPr lang="uk-UA" sz="2800" dirty="0" smtClean="0">
                <a:solidFill>
                  <a:schemeClr val="tx1"/>
                </a:solidFill>
              </a:rPr>
            </a:br>
            <a:r>
              <a:rPr lang="uk-UA" sz="2800" dirty="0">
                <a:solidFill>
                  <a:schemeClr val="tx1"/>
                </a:solidFill>
              </a:rPr>
              <a:t/>
            </a:r>
            <a:br>
              <a:rPr lang="uk-UA" sz="2800" dirty="0">
                <a:solidFill>
                  <a:schemeClr val="tx1"/>
                </a:solidFill>
              </a:rPr>
            </a:br>
            <a:r>
              <a:rPr lang="uk-UA" sz="2800" b="1" dirty="0" smtClean="0">
                <a:solidFill>
                  <a:srgbClr val="0070C0"/>
                </a:solidFill>
              </a:rPr>
              <a:t>Тема: </a:t>
            </a:r>
            <a:r>
              <a:rPr lang="uk-UA" sz="2800" dirty="0" smtClean="0">
                <a:solidFill>
                  <a:schemeClr val="tx1"/>
                </a:solidFill>
              </a:rPr>
              <a:t>відтворення спостережень мишки за життям людей різного соціального становища (багатих і бідних) під час війни.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93856" y="2962262"/>
            <a:ext cx="7766936" cy="1096899"/>
          </a:xfrm>
        </p:spPr>
        <p:txBody>
          <a:bodyPr>
            <a:noAutofit/>
          </a:bodyPr>
          <a:lstStyle/>
          <a:p>
            <a:pPr algn="l"/>
            <a:r>
              <a:rPr lang="uk-UA" sz="2800" b="1" dirty="0" smtClean="0">
                <a:solidFill>
                  <a:srgbClr val="0070C0"/>
                </a:solidFill>
              </a:rPr>
              <a:t>Ідея: </a:t>
            </a:r>
            <a:r>
              <a:rPr lang="uk-UA" sz="2800" dirty="0" smtClean="0">
                <a:solidFill>
                  <a:schemeClr val="tx1"/>
                </a:solidFill>
              </a:rPr>
              <a:t>возвеличення доброти, порядності, щирості, співчуття до горя інших; засудження скупості, брехні, пихатості, жорстокості, байдужості до всього, окрім грошей.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7324" y="4945128"/>
            <a:ext cx="2475411" cy="1697878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105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31586">
        <p15:prstTrans prst="drape"/>
      </p:transition>
    </mc:Choice>
    <mc:Fallback>
      <p:transition spd="slow" advTm="315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48640"/>
          </a:xfrm>
        </p:spPr>
        <p:txBody>
          <a:bodyPr>
            <a:normAutofit fontScale="90000"/>
          </a:bodyPr>
          <a:lstStyle/>
          <a:p>
            <a:r>
              <a:rPr lang="uk-UA" sz="2800" b="1" dirty="0" smtClean="0">
                <a:solidFill>
                  <a:srgbClr val="0070C0"/>
                </a:solidFill>
              </a:rPr>
              <a:t>Основна думка : </a:t>
            </a:r>
            <a:r>
              <a:rPr lang="uk-UA" sz="2800" dirty="0" smtClean="0">
                <a:solidFill>
                  <a:schemeClr val="tx1"/>
                </a:solidFill>
              </a:rPr>
              <a:t>« Одні з голоду гинуть, а другі папір у ящик ховають. Хіба ж папір </a:t>
            </a:r>
            <a:r>
              <a:rPr lang="uk-UA" sz="2800" dirty="0" err="1" smtClean="0">
                <a:solidFill>
                  <a:schemeClr val="tx1"/>
                </a:solidFill>
              </a:rPr>
              <a:t>важніший</a:t>
            </a:r>
            <a:r>
              <a:rPr lang="uk-UA" sz="2800" dirty="0" smtClean="0">
                <a:solidFill>
                  <a:schemeClr val="tx1"/>
                </a:solidFill>
              </a:rPr>
              <a:t> за життя».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37211"/>
            <a:ext cx="8596668" cy="44041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b="1" dirty="0" smtClean="0">
                <a:solidFill>
                  <a:srgbClr val="0070C0"/>
                </a:solidFill>
              </a:rPr>
              <a:t>Жанр</a:t>
            </a:r>
            <a:r>
              <a:rPr lang="uk-UA" sz="2800" b="1" dirty="0">
                <a:solidFill>
                  <a:srgbClr val="0070C0"/>
                </a:solidFill>
              </a:rPr>
              <a:t>: </a:t>
            </a:r>
            <a:r>
              <a:rPr lang="uk-UA" sz="2800" dirty="0">
                <a:solidFill>
                  <a:schemeClr val="tx1"/>
                </a:solidFill>
              </a:rPr>
              <a:t>соціально </a:t>
            </a:r>
            <a:r>
              <a:rPr lang="uk-UA" sz="2800" dirty="0" smtClean="0">
                <a:solidFill>
                  <a:schemeClr val="tx1"/>
                </a:solidFill>
              </a:rPr>
              <a:t>– </a:t>
            </a:r>
            <a:r>
              <a:rPr lang="uk-UA" sz="2800" dirty="0">
                <a:solidFill>
                  <a:schemeClr val="tx1"/>
                </a:solidFill>
              </a:rPr>
              <a:t>побутова казка</a:t>
            </a:r>
            <a:r>
              <a:rPr lang="uk-UA" sz="2800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endParaRPr lang="uk-UA" sz="28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uk-UA" sz="2800" b="1" dirty="0" smtClean="0">
                <a:solidFill>
                  <a:srgbClr val="0070C0"/>
                </a:solidFill>
              </a:rPr>
              <a:t>Проблематика твору: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800" dirty="0" smtClean="0">
                <a:solidFill>
                  <a:schemeClr val="tx1"/>
                </a:solidFill>
              </a:rPr>
              <a:t>Війна і мир;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800" dirty="0" smtClean="0">
                <a:solidFill>
                  <a:schemeClr val="tx1"/>
                </a:solidFill>
              </a:rPr>
              <a:t>Життєві потреби і захланність;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800" dirty="0" smtClean="0">
                <a:solidFill>
                  <a:schemeClr val="tx1"/>
                </a:solidFill>
              </a:rPr>
              <a:t>Гріх і покарання за нього;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800" dirty="0" smtClean="0">
                <a:solidFill>
                  <a:schemeClr val="tx1"/>
                </a:solidFill>
              </a:rPr>
              <a:t>Цінності істинні й фальшиві;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800" dirty="0" smtClean="0">
                <a:solidFill>
                  <a:schemeClr val="tx1"/>
                </a:solidFill>
              </a:rPr>
              <a:t>Родина і виховання дітей.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4084" y="2340798"/>
            <a:ext cx="2511471" cy="2844747"/>
          </a:xfrm>
          <a:prstGeom prst="rect">
            <a:avLst/>
          </a:prstGeom>
        </p:spPr>
      </p:pic>
      <p:pic>
        <p:nvPicPr>
          <p:cNvPr id="11" name="Звук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075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2000">
        <p15:prstTrans prst="drape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0857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0070C0"/>
                </a:solidFill>
              </a:rPr>
              <a:t>Композиція твору: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80458"/>
            <a:ext cx="8596668" cy="3290326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chemeClr val="tx1"/>
                </a:solidFill>
              </a:rPr>
              <a:t>Експозиція: </a:t>
            </a:r>
            <a:r>
              <a:rPr lang="uk-UA" sz="2400" dirty="0" smtClean="0">
                <a:solidFill>
                  <a:schemeClr val="tx1"/>
                </a:solidFill>
              </a:rPr>
              <a:t>опис умов, у яких жила людина.</a:t>
            </a:r>
          </a:p>
          <a:p>
            <a:r>
              <a:rPr lang="uk-UA" sz="2400" b="1" dirty="0" smtClean="0">
                <a:solidFill>
                  <a:schemeClr val="tx1"/>
                </a:solidFill>
              </a:rPr>
              <a:t>Зав</a:t>
            </a:r>
            <a:r>
              <a:rPr lang="en-US" sz="2400" b="1" dirty="0" smtClean="0">
                <a:solidFill>
                  <a:schemeClr val="tx1"/>
                </a:solidFill>
              </a:rPr>
              <a:t>’</a:t>
            </a:r>
            <a:r>
              <a:rPr lang="uk-UA" sz="2400" b="1" dirty="0" err="1" smtClean="0">
                <a:solidFill>
                  <a:schemeClr val="tx1"/>
                </a:solidFill>
              </a:rPr>
              <a:t>язка</a:t>
            </a:r>
            <a:r>
              <a:rPr lang="uk-UA" sz="2400" b="1" dirty="0" smtClean="0">
                <a:solidFill>
                  <a:schemeClr val="tx1"/>
                </a:solidFill>
              </a:rPr>
              <a:t>: </a:t>
            </a:r>
            <a:r>
              <a:rPr lang="uk-UA" sz="2400" dirty="0" smtClean="0">
                <a:solidFill>
                  <a:schemeClr val="tx1"/>
                </a:solidFill>
              </a:rPr>
              <a:t>мишка дізнається від своїх сестер про голодне життя у місті.</a:t>
            </a:r>
          </a:p>
          <a:p>
            <a:r>
              <a:rPr lang="uk-UA" sz="2400" b="1" dirty="0" smtClean="0">
                <a:solidFill>
                  <a:schemeClr val="tx1"/>
                </a:solidFill>
              </a:rPr>
              <a:t>Розвиток дії: </a:t>
            </a:r>
            <a:r>
              <a:rPr lang="uk-UA" sz="2400" dirty="0" smtClean="0">
                <a:solidFill>
                  <a:schemeClr val="tx1"/>
                </a:solidFill>
              </a:rPr>
              <a:t>збагачення господаря у воєнний час.</a:t>
            </a:r>
          </a:p>
          <a:p>
            <a:r>
              <a:rPr lang="uk-UA" sz="2400" b="1" dirty="0" smtClean="0">
                <a:solidFill>
                  <a:schemeClr val="tx1"/>
                </a:solidFill>
              </a:rPr>
              <a:t>Кульмінація</a:t>
            </a:r>
            <a:r>
              <a:rPr lang="uk-UA" sz="2400" dirty="0" smtClean="0">
                <a:solidFill>
                  <a:schemeClr val="tx1"/>
                </a:solidFill>
              </a:rPr>
              <a:t>: мишка завдає шкоду-помсту своєму господарю.</a:t>
            </a:r>
          </a:p>
          <a:p>
            <a:r>
              <a:rPr lang="uk-UA" sz="2400" b="1" dirty="0" err="1" smtClean="0">
                <a:solidFill>
                  <a:schemeClr val="tx1"/>
                </a:solidFill>
              </a:rPr>
              <a:t>Розв</a:t>
            </a:r>
            <a:r>
              <a:rPr lang="en-US" sz="2400" b="1" dirty="0" smtClean="0">
                <a:solidFill>
                  <a:schemeClr val="tx1"/>
                </a:solidFill>
              </a:rPr>
              <a:t>’</a:t>
            </a:r>
            <a:r>
              <a:rPr lang="uk-UA" sz="2400" b="1" dirty="0" err="1" smtClean="0">
                <a:solidFill>
                  <a:schemeClr val="tx1"/>
                </a:solidFill>
              </a:rPr>
              <a:t>язка</a:t>
            </a:r>
            <a:r>
              <a:rPr lang="uk-UA" sz="2400" b="1" dirty="0" smtClean="0">
                <a:solidFill>
                  <a:schemeClr val="tx1"/>
                </a:solidFill>
              </a:rPr>
              <a:t>: </a:t>
            </a:r>
            <a:r>
              <a:rPr lang="uk-UA" sz="2400" dirty="0" smtClean="0">
                <a:solidFill>
                  <a:schemeClr val="tx1"/>
                </a:solidFill>
              </a:rPr>
              <a:t>злість господаря, мишка покидає його хату.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0846" y="4770784"/>
            <a:ext cx="2092645" cy="1828800"/>
          </a:xfrm>
          <a:prstGeom prst="rect">
            <a:avLst/>
          </a:prstGeom>
        </p:spPr>
      </p:pic>
      <p:pic>
        <p:nvPicPr>
          <p:cNvPr id="8" name="Звук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295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3000">
        <p15:prstTrans prst="drape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7482" y="2967335"/>
            <a:ext cx="5077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До побачення !</a:t>
            </a:r>
            <a:endParaRPr lang="ru-RU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13240" y="5971792"/>
            <a:ext cx="19191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 повагою</a:t>
            </a:r>
          </a:p>
          <a:p>
            <a:pPr algn="ctr"/>
            <a:r>
              <a:rPr lang="uk-UA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Гаврилюк Л.В.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8275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287</TotalTime>
  <Words>246</Words>
  <Application>Microsoft Office PowerPoint</Application>
  <PresentationFormat>Широкоэкранный</PresentationFormat>
  <Paragraphs>33</Paragraphs>
  <Slides>6</Slides>
  <Notes>0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Trebuchet MS</vt:lpstr>
      <vt:lpstr>Wingdings</vt:lpstr>
      <vt:lpstr>Wingdings 3</vt:lpstr>
      <vt:lpstr>Аспект</vt:lpstr>
      <vt:lpstr>     Тема уроку: Богдан Лепкий.  «Мишка». (Казка для дітей : для малих і великих). Аналіз твору</vt:lpstr>
      <vt:lpstr>Історія написання твору</vt:lpstr>
      <vt:lpstr>Автор : Богдан Лепкий.  Тема: відтворення спостережень мишки за життям людей різного соціального становища (багатих і бідних) під час війни.</vt:lpstr>
      <vt:lpstr>Основна думка : « Одні з голоду гинуть, а другі папір у ящик ховають. Хіба ж папір важніший за життя».</vt:lpstr>
      <vt:lpstr>Композиція твору: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Мишка богдан лепкий</dc:title>
  <dc:creator>Пользователь</dc:creator>
  <cp:lastModifiedBy>Пользователь</cp:lastModifiedBy>
  <cp:revision>24</cp:revision>
  <dcterms:created xsi:type="dcterms:W3CDTF">2021-01-19T13:52:57Z</dcterms:created>
  <dcterms:modified xsi:type="dcterms:W3CDTF">2021-01-19T19:22:40Z</dcterms:modified>
</cp:coreProperties>
</file>