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99" r:id="rId5"/>
    <p:sldId id="275" r:id="rId6"/>
    <p:sldId id="276" r:id="rId7"/>
    <p:sldId id="277" r:id="rId8"/>
    <p:sldId id="278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27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B62"/>
    <a:srgbClr val="8EEB5B"/>
    <a:srgbClr val="A991D3"/>
    <a:srgbClr val="F4BB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38" y="6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96622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240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2342857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2097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5706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888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105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128425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808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7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604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48B9598-0995-4641-895E-52E23D860DA4}" type="datetimeFigureOut">
              <a:rPr lang="ru-RU" smtClean="0"/>
              <a:t>20.09.2024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85809D6-F98A-40AA-8608-0D3856D6E91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86522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виток: вертикальный 4">
            <a:extLst>
              <a:ext uri="{FF2B5EF4-FFF2-40B4-BE49-F238E27FC236}">
                <a16:creationId xmlns:a16="http://schemas.microsoft.com/office/drawing/2014/main" id="{2F5906E7-393A-2BEA-D00E-C283E6872692}"/>
              </a:ext>
            </a:extLst>
          </p:cNvPr>
          <p:cNvSpPr/>
          <p:nvPr/>
        </p:nvSpPr>
        <p:spPr>
          <a:xfrm>
            <a:off x="1168400" y="508000"/>
            <a:ext cx="10172700" cy="5702299"/>
          </a:xfrm>
          <a:prstGeom prst="verticalScroll">
            <a:avLst/>
          </a:prstGeom>
          <a:solidFill>
            <a:srgbClr val="FACB62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0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Балади</a:t>
            </a:r>
          </a:p>
          <a:p>
            <a:pPr algn="ctr"/>
            <a:endParaRPr lang="uk-UA" sz="5000" b="1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5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«Ой летіла стріла»</a:t>
            </a:r>
          </a:p>
          <a:p>
            <a:pPr algn="ctr"/>
            <a:br>
              <a:rPr lang="uk-UA" sz="45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500" b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«Ой на горі вогонь горить»</a:t>
            </a:r>
            <a:endParaRPr lang="ru-UA" sz="4500" b="1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7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7828" y="938649"/>
            <a:ext cx="8769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балада?</a:t>
            </a:r>
            <a:endParaRPr lang="ru-RU" sz="60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288" y="2143418"/>
            <a:ext cx="10113806" cy="28246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Балада</a:t>
            </a:r>
            <a:r>
              <a:rPr lang="uk-UA" sz="4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2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це </a:t>
            </a:r>
            <a:r>
              <a:rPr lang="uk-UA" sz="4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ліро-епічний пісенний твір легендарно-історичного або родинно-побутового змісту з описами незвичайних ситуацій, людей та вчинків.</a:t>
            </a:r>
            <a:endParaRPr lang="ru-RU" sz="4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27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9802" y="587905"/>
            <a:ext cx="95523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Характерні ознаки балади</a:t>
            </a:r>
            <a:endParaRPr lang="uk-UA" sz="44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3423" y="1471646"/>
            <a:ext cx="9700177" cy="55648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uk-UA" sz="3000" b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3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Напруженість композиції</a:t>
            </a: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3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Трагічна розв’язка</a:t>
            </a: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30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Відчутнє емоційне напруження</a:t>
            </a: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3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центрі сюжету – одна подія з життя головного героя</a:t>
            </a: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3000" b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Лаконічність оповіді</a:t>
            </a: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uk-UA" sz="3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Незначна кількість героїв</a:t>
            </a:r>
            <a:endParaRPr lang="uk-UA" sz="3000" b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685800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endParaRPr lang="ru-RU" sz="5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121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23653" y="2488062"/>
            <a:ext cx="77446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>
                <a:blipFill>
                  <a:blip r:embed="rId2"/>
                  <a:stretch>
                    <a:fillRect/>
                  </a:stretch>
                </a:blip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балад</a:t>
            </a:r>
            <a:endParaRPr lang="ru-RU" sz="8000" b="1" dirty="0">
              <a:blipFill>
                <a:blip r:embed="rId2"/>
                <a:stretch>
                  <a:fillRect/>
                </a:stretch>
              </a:blip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97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3055" y="617736"/>
            <a:ext cx="9725890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b="1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uk-UA" sz="6000" b="1" dirty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Міфологічні балади</a:t>
            </a:r>
            <a:endParaRPr lang="ru-RU" sz="60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67953" y="2088164"/>
            <a:ext cx="10612581" cy="37856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39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Міфологічні балади 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ті, в яких розкриваються поетичний світогляд </a:t>
            </a:r>
            <a:r>
              <a:rPr lang="uk-UA" sz="39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народу, його </a:t>
            </a:r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міфологічні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уявлення, розуміння природи. Сюди відносять найдавнішу групу </a:t>
            </a:r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балад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про метаморфозу людини, основа якої — перетворення людини на рослину чи тварину.</a:t>
            </a:r>
          </a:p>
        </p:txBody>
      </p:sp>
    </p:spTree>
    <p:extLst>
      <p:ext uri="{BB962C8B-B14F-4D97-AF65-F5344CB8AC3E}">
        <p14:creationId xmlns:p14="http://schemas.microsoft.com/office/powerpoint/2010/main" val="12300317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7900" y="623458"/>
            <a:ext cx="1049366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b="1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uk-UA" sz="6000" b="1" dirty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Соціально-побутові балади</a:t>
            </a:r>
            <a:endParaRPr lang="ru-RU" sz="60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6500" y="1928431"/>
            <a:ext cx="10265061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39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оціально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побутові балади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яких змальовуються взаємостосунки між батьками та дітьми, братами та сестрами, розкриваються почуття кохання й ненависті, образи й ревнощів. У новіших баладах загострюються морально-етичні проблеми.</a:t>
            </a:r>
          </a:p>
        </p:txBody>
      </p:sp>
    </p:spTree>
    <p:extLst>
      <p:ext uri="{BB962C8B-B14F-4D97-AF65-F5344CB8AC3E}">
        <p14:creationId xmlns:p14="http://schemas.microsoft.com/office/powerpoint/2010/main" val="149113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3042" y="542661"/>
            <a:ext cx="9428017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b="1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uk-UA" sz="6000" b="1" dirty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 балади</a:t>
            </a:r>
            <a:endParaRPr lang="ru-RU" sz="60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03041" y="1866998"/>
            <a:ext cx="10112659" cy="48936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 </a:t>
            </a:r>
            <a:r>
              <a:rPr lang="uk-UA" sz="3900" b="1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балади</a:t>
            </a:r>
            <a:r>
              <a:rPr lang="uk-UA" sz="39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390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39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 </a:t>
            </a:r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балади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на </a:t>
            </a:r>
            <a:r>
              <a:rPr lang="uk-UA" sz="39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теми. Співпричетність до історії бачиться в них крізь призму особистих драм і трагедій. У них змальовується життя козака, смерть козака на полі бою («Да </a:t>
            </a:r>
            <a:r>
              <a:rPr lang="uk-UA" sz="3900" b="0" i="0" dirty="0" err="1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шумить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чудо дібровонька»), розповідається про велике горе, яке приносить людям війна.</a:t>
            </a:r>
          </a:p>
        </p:txBody>
      </p:sp>
    </p:spTree>
    <p:extLst>
      <p:ext uri="{BB962C8B-B14F-4D97-AF65-F5344CB8AC3E}">
        <p14:creationId xmlns:p14="http://schemas.microsoft.com/office/powerpoint/2010/main" val="850669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3724" y="540330"/>
            <a:ext cx="9906000" cy="1015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b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uk-UA" sz="6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Родинно-побутові</a:t>
            </a:r>
            <a:r>
              <a:rPr lang="uk-UA" sz="6000" b="1" dirty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балади</a:t>
            </a:r>
            <a:r>
              <a:rPr lang="uk-UA" sz="6000" b="1" dirty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0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3723" y="1790950"/>
            <a:ext cx="10026077" cy="42934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39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Родинно-побутові балади - </a:t>
            </a:r>
            <a:r>
              <a:rPr lang="uk-UA" sz="39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жанр ліро-епічної </a:t>
            </a:r>
            <a:r>
              <a:rPr lang="uk-UA" sz="39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фантастичного, історико-героїчного </a:t>
            </a:r>
            <a:r>
              <a:rPr lang="uk-UA" sz="39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або соціально</a:t>
            </a:r>
            <a:r>
              <a:rPr lang="uk-UA" sz="390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3900" b="1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побутового</a:t>
            </a:r>
            <a:r>
              <a:rPr lang="uk-UA" sz="3900" b="0" i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характеру з драматичним сюжетом. Первісно — </a:t>
            </a:r>
            <a:r>
              <a:rPr lang="uk-UA" sz="3900" dirty="0" err="1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3900" b="0" i="0" dirty="0" err="1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анцювально</a:t>
            </a:r>
            <a:r>
              <a:rPr lang="uk-UA" sz="39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-хорова пісня середньовічної поезії Західної Європи з чіткою строфічною організацією.</a:t>
            </a:r>
          </a:p>
        </p:txBody>
      </p:sp>
    </p:spTree>
    <p:extLst>
      <p:ext uri="{BB962C8B-B14F-4D97-AF65-F5344CB8AC3E}">
        <p14:creationId xmlns:p14="http://schemas.microsoft.com/office/powerpoint/2010/main" val="488709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B1D45-81BC-997E-6A57-69FEE22A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799644"/>
          </a:xfrm>
        </p:spPr>
        <p:txBody>
          <a:bodyPr/>
          <a:lstStyle/>
          <a:p>
            <a:pPr algn="ctr"/>
            <a:r>
              <a:rPr lang="uk-UA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«ой летіла стріла»</a:t>
            </a:r>
            <a:endParaRPr lang="ru-UA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F028E-B7A7-6922-6E45-13DC3EBF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8398" y="1600200"/>
            <a:ext cx="9020082" cy="4294632"/>
          </a:xfrm>
        </p:spPr>
        <p:txBody>
          <a:bodyPr>
            <a:normAutofit/>
          </a:bodyPr>
          <a:lstStyle/>
          <a:p>
            <a:r>
              <a:rPr lang="uk-UA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 -  </a:t>
            </a:r>
            <a:r>
              <a:rPr lang="uk-UA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балада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 літератури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ліро-епос.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оспівування суму за вбитим стрілою вдовиним сином.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висловлення співчуття до загиблого.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думка: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матінка плаче, / Поки жити буде, / А сестриця плаче, / Поки не забуде; / А миленька плаче, / Поки його бачить…</a:t>
            </a:r>
            <a:endParaRPr lang="ru-UA" sz="25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337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B1D45-81BC-997E-6A57-69FEE22A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278" y="963168"/>
            <a:ext cx="10178322" cy="799644"/>
          </a:xfrm>
        </p:spPr>
        <p:txBody>
          <a:bodyPr>
            <a:noAutofit/>
          </a:bodyPr>
          <a:lstStyle/>
          <a:p>
            <a:r>
              <a:rPr lang="ru-RU" sz="39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Композиція «Ой летіла стріла»</a:t>
            </a:r>
            <a:endParaRPr lang="ru-UA" sz="39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F028E-B7A7-6922-6E45-13DC3EBF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8398" y="1600200"/>
            <a:ext cx="9020082" cy="4294632"/>
          </a:xfrm>
        </p:spPr>
        <p:txBody>
          <a:bodyPr anchor="ctr">
            <a:normAutofit/>
          </a:bodyPr>
          <a:lstStyle/>
          <a:p>
            <a:r>
              <a:rPr lang="ru-RU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Експозиція: </a:t>
            </a:r>
            <a:r>
              <a:rPr lang="ru-RU"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діалог про причину смерті вдовиного сина.</a:t>
            </a:r>
          </a:p>
          <a:p>
            <a:r>
              <a:rPr lang="ru-RU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Зав’язка: </a:t>
            </a:r>
            <a:r>
              <a:rPr lang="ru-RU"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приліт трьох рябеньких зозуль.</a:t>
            </a:r>
          </a:p>
          <a:p>
            <a:r>
              <a:rPr lang="ru-RU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Кульмінація: </a:t>
            </a:r>
            <a:r>
              <a:rPr lang="ru-RU"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оплакування матері, сестри, миленької, смерть героя.</a:t>
            </a:r>
          </a:p>
          <a:p>
            <a:r>
              <a:rPr lang="ru-RU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Розв’язка: </a:t>
            </a:r>
            <a:r>
              <a:rPr lang="ru-RU"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смерть рідної людини — одвічна пам’ять про неї.</a:t>
            </a:r>
            <a:endParaRPr lang="ru-UA" sz="3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209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6000FF-09EB-CC15-C4CB-0F363D7E5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118" y="1189066"/>
            <a:ext cx="10178322" cy="4479868"/>
          </a:xfrm>
        </p:spPr>
        <p:txBody>
          <a:bodyPr>
            <a:noAutofit/>
          </a:bodyPr>
          <a:lstStyle/>
          <a:p>
            <a:r>
              <a:rPr lang="ru-RU" sz="3200" cap="none">
                <a:latin typeface="Times New Roman" panose="02020603050405020304" pitchFamily="18" charset="0"/>
                <a:cs typeface="Times New Roman" panose="02020603050405020304" pitchFamily="18" charset="0"/>
              </a:rPr>
              <a:t>У баладі «Ой летіла стріла» змальовується, як загинув удовин син від стріли. Горе рідних — безмірне. Вони, як зозулі, прилетіли та й плачуть над убитим. Де мати плаче — там «Дунай розлився», де сестра — там «слізок криниця», а де миленька — «земля сухенька». Сестра й мила скоро забудуть про втрату, а мати страждатиме довіку. У баладі присутні гіпербола, метаморфози (перетворення), трикратність.</a:t>
            </a:r>
            <a:endParaRPr lang="ru-UA" sz="3200" cap="none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205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B1D45-81BC-997E-6A57-69FEE22A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854825"/>
            <a:ext cx="10178322" cy="799644"/>
          </a:xfrm>
        </p:spPr>
        <p:txBody>
          <a:bodyPr>
            <a:noAutofit/>
          </a:bodyPr>
          <a:lstStyle/>
          <a:p>
            <a:pPr algn="ctr"/>
            <a:r>
              <a:rPr lang="uk-UA" sz="3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 засоби«ой летіла стріла» </a:t>
            </a:r>
            <a:endParaRPr lang="ru-UA" sz="35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F028E-B7A7-6922-6E45-13DC3EBF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8398" y="1874520"/>
            <a:ext cx="9020082" cy="4020312"/>
          </a:xfrm>
        </p:spPr>
        <p:txBody>
          <a:bodyPr>
            <a:normAutofit/>
          </a:bodyPr>
          <a:lstStyle/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Епітети: 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синього моря, вдовинім полі, земля сухенька, зозулі рябенькі.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Гіпербола: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матінка плаче, там Дунай розлився; де плаче сестриця, там слізок криниця.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Анафора: 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“То його…”, “Де плаче…Там…”, “Поки…”.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Пестливі слова: 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зозуленьки, ніженьки, матінка, сестриця, миленька, сухенька,  серденька, головонька.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Метафори: 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“слізок криниця”, “шуміла негайка”.</a:t>
            </a:r>
            <a:endParaRPr lang="ru-UA" sz="25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133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B1D45-81BC-997E-6A57-69FEE22A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854825"/>
            <a:ext cx="10178322" cy="799644"/>
          </a:xfrm>
        </p:spPr>
        <p:txBody>
          <a:bodyPr>
            <a:noAutofit/>
          </a:bodyPr>
          <a:lstStyle/>
          <a:p>
            <a:pPr algn="ctr"/>
            <a:r>
              <a:rPr lang="ru-RU" sz="3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«Ой на горі вогонь горить»</a:t>
            </a:r>
            <a:endParaRPr lang="ru-UA" sz="35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F028E-B7A7-6922-6E45-13DC3EBF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8398" y="1874520"/>
            <a:ext cx="9020082" cy="4020312"/>
          </a:xfrm>
        </p:spPr>
        <p:txBody>
          <a:bodyPr>
            <a:normAutofit/>
          </a:bodyPr>
          <a:lstStyle/>
          <a:p>
            <a:r>
              <a:rPr lang="uk-UA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uk-UA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народ</a:t>
            </a:r>
          </a:p>
          <a:p>
            <a:r>
              <a:rPr lang="uk-UA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uk-UA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ліро – епос</a:t>
            </a:r>
          </a:p>
          <a:p>
            <a:r>
              <a:rPr lang="uk-UA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uk-UA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балада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оспівування трагічної долі козака, який після бою в долині лежав «порубаний, постріляний».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висловлення співчуття загиблому козакові.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думка: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вже ж твій син оженився / Та взяв собі паняночку, / В чистім полі земляночку.</a:t>
            </a:r>
            <a:endParaRPr lang="ru-UA" sz="25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853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B1D45-81BC-997E-6A57-69FEE22A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278" y="963168"/>
            <a:ext cx="10178322" cy="799644"/>
          </a:xfrm>
        </p:spPr>
        <p:txBody>
          <a:bodyPr>
            <a:noAutofit/>
          </a:bodyPr>
          <a:lstStyle/>
          <a:p>
            <a:r>
              <a:rPr lang="ru-RU" sz="3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Композиція «Ой на горі вогонь горить»</a:t>
            </a:r>
            <a:endParaRPr lang="ru-UA" sz="3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F028E-B7A7-6922-6E45-13DC3EBF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8398" y="1762812"/>
            <a:ext cx="9020082" cy="4294632"/>
          </a:xfrm>
        </p:spPr>
        <p:txBody>
          <a:bodyPr anchor="ctr">
            <a:noAutofit/>
          </a:bodyPr>
          <a:lstStyle/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Експозиція: </a:t>
            </a:r>
            <a:r>
              <a:rPr lang="ru-RU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 долині козак лежить, / Порубаний, постріляний…</a:t>
            </a: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Зав’язка: </a:t>
            </a:r>
            <a:r>
              <a:rPr lang="ru-RU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коню мій вороненький, / Біжи, коню, дорогою, / Та прибіжиш під батьків двір.</a:t>
            </a: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Кульмінація: </a:t>
            </a:r>
            <a:r>
              <a:rPr lang="ru-RU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коню мій вороненький, / А де ж мій син молоденький?</a:t>
            </a:r>
          </a:p>
          <a:p>
            <a:r>
              <a:rPr 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Розв’язка: </a:t>
            </a:r>
            <a:r>
              <a:rPr lang="ru-RU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вже ж твій син оженився, / Та взяв собі паняночку, / В чистім полі земляночку.</a:t>
            </a:r>
            <a:endParaRPr lang="ru-UA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483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FB1D45-81BC-997E-6A57-69FEE22A7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854825"/>
            <a:ext cx="10178322" cy="799644"/>
          </a:xfrm>
        </p:spPr>
        <p:txBody>
          <a:bodyPr>
            <a:noAutofit/>
          </a:bodyPr>
          <a:lstStyle/>
          <a:p>
            <a:pPr algn="ctr"/>
            <a:r>
              <a:rPr lang="uk-UA" sz="3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 засоби«ой на горі вогонь горить» </a:t>
            </a:r>
            <a:endParaRPr lang="ru-UA" sz="3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F028E-B7A7-6922-6E45-13DC3EBF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8398" y="1874520"/>
            <a:ext cx="9020082" cy="4020312"/>
          </a:xfrm>
        </p:spPr>
        <p:txBody>
          <a:bodyPr>
            <a:normAutofit fontScale="92500"/>
          </a:bodyPr>
          <a:lstStyle/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Метафори: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«Накрив очі осокою», «коник плаче».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Пестливі слова: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«ніженьки», «рученьки», «вороненький», «вірненький», «паняночку», «земляночку».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Звертання: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 плач, коню, надо мною», «Біжи, коню, дорогою», «Не плач, мати, не журися».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Риторичне запитання: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 де ж мій син молоденький?».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Риторичний оклик: 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 коню мій вороненький, / Товаришу мій вірненький!</a:t>
            </a:r>
          </a:p>
          <a:p>
            <a:r>
              <a:rPr lang="ru-RU" sz="25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Повтори: </a:t>
            </a:r>
            <a:r>
              <a:rPr lang="ru-RU"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«Ой коню мій вороненький», «А ніженьки китайкою».</a:t>
            </a:r>
            <a:endParaRPr lang="ru-UA" sz="25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404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Шаблон презентации &amp;quot;Рамка коричневая&amp;quot; - Шаблоны презентаций - Оформление -  Методическая копилка - Сайт учителя начальных классов Ранько Елены  Алексеев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42999" y="2288831"/>
            <a:ext cx="9905999" cy="156966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n w="12700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увагу!!!</a:t>
            </a:r>
            <a:endParaRPr lang="ru-RU" sz="9600" b="1" dirty="0">
              <a:ln w="12700">
                <a:solidFill>
                  <a:schemeClr val="accent4">
                    <a:lumMod val="50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73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279</TotalTime>
  <Words>756</Words>
  <Application>Microsoft Office PowerPoint</Application>
  <PresentationFormat>Широкоэкранный</PresentationFormat>
  <Paragraphs>62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Corbel</vt:lpstr>
      <vt:lpstr>Gill Sans MT</vt:lpstr>
      <vt:lpstr>Impact</vt:lpstr>
      <vt:lpstr>Times New Roman</vt:lpstr>
      <vt:lpstr>Эмблема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«ой летіла стріла»</vt:lpstr>
      <vt:lpstr>Композиція «Ой летіла стріла»</vt:lpstr>
      <vt:lpstr>У баладі «Ой летіла стріла» змальовується, як загинув удовин син від стріли. Горе рідних — безмірне. Вони, як зозулі, прилетіли та й плачуть над убитим. Де мати плаче — там «Дунай розлився», де сестра — там «слізок криниця», а де миленька — «земля сухенька». Сестра й мила скоро забудуть про втрату, а мати страждатиме довіку. У баладі присутні гіпербола, метаморфози (перетворення), трикратність.</vt:lpstr>
      <vt:lpstr>Художні засоби«ой летіла стріла» </vt:lpstr>
      <vt:lpstr>«Ой на горі вогонь горить»</vt:lpstr>
      <vt:lpstr>Композиція «Ой на горі вогонь горить»</vt:lpstr>
      <vt:lpstr>Художні засоби«ой на горі вогонь горить»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12345</dc:creator>
  <cp:lastModifiedBy>Mayorova Anna</cp:lastModifiedBy>
  <cp:revision>24</cp:revision>
  <dcterms:created xsi:type="dcterms:W3CDTF">2021-10-26T09:51:39Z</dcterms:created>
  <dcterms:modified xsi:type="dcterms:W3CDTF">2024-09-20T18:12:08Z</dcterms:modified>
</cp:coreProperties>
</file>