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</p:sldIdLst>
  <p:sldSz cy="5143500" cx="9144000"/>
  <p:notesSz cx="6858000" cy="9144000"/>
  <p:embeddedFontLst>
    <p:embeddedFont>
      <p:font typeface="Roboto"/>
      <p:regular r:id="rId34"/>
      <p:bold r:id="rId35"/>
      <p:italic r:id="rId36"/>
      <p:boldItalic r:id="rId37"/>
    </p:embeddedFont>
    <p:embeddedFont>
      <p:font typeface="Montserrat"/>
      <p:regular r:id="rId38"/>
      <p:bold r:id="rId39"/>
      <p:italic r:id="rId40"/>
      <p:boldItalic r:id="rId4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Montserrat-italic.fntdata"/><Relationship Id="rId20" Type="http://schemas.openxmlformats.org/officeDocument/2006/relationships/slide" Target="slides/slide15.xml"/><Relationship Id="rId41" Type="http://schemas.openxmlformats.org/officeDocument/2006/relationships/font" Target="fonts/Montserrat-boldItalic.fntdata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font" Target="fonts/Roboto-bold.fntdata"/><Relationship Id="rId12" Type="http://schemas.openxmlformats.org/officeDocument/2006/relationships/slide" Target="slides/slide7.xml"/><Relationship Id="rId34" Type="http://schemas.openxmlformats.org/officeDocument/2006/relationships/font" Target="fonts/Roboto-regular.fntdata"/><Relationship Id="rId15" Type="http://schemas.openxmlformats.org/officeDocument/2006/relationships/slide" Target="slides/slide10.xml"/><Relationship Id="rId37" Type="http://schemas.openxmlformats.org/officeDocument/2006/relationships/font" Target="fonts/Roboto-boldItalic.fntdata"/><Relationship Id="rId14" Type="http://schemas.openxmlformats.org/officeDocument/2006/relationships/slide" Target="slides/slide9.xml"/><Relationship Id="rId36" Type="http://schemas.openxmlformats.org/officeDocument/2006/relationships/font" Target="fonts/Roboto-italic.fntdata"/><Relationship Id="rId17" Type="http://schemas.openxmlformats.org/officeDocument/2006/relationships/slide" Target="slides/slide12.xml"/><Relationship Id="rId39" Type="http://schemas.openxmlformats.org/officeDocument/2006/relationships/font" Target="fonts/Montserrat-bold.fntdata"/><Relationship Id="rId16" Type="http://schemas.openxmlformats.org/officeDocument/2006/relationships/slide" Target="slides/slide11.xml"/><Relationship Id="rId38" Type="http://schemas.openxmlformats.org/officeDocument/2006/relationships/font" Target="fonts/Montserrat-regular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9099b49ff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9099b49ff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9099b49ff8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29099b49ff8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29099b49ff8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29099b49ff8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9099b49ff8_0_1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9099b49ff8_0_1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9099b49ff8_0_1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9099b49ff8_0_1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29099b49ff8_0_1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29099b49ff8_0_1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9099b49ff8_0_1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29099b49ff8_0_1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9099b49ff8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29099b49ff8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29099b49ff8_0_1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29099b49ff8_0_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9099b49ff8_0_1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29099b49ff8_0_1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9099b49ff8_0_1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9099b49ff8_0_1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9099b49ff8_0_1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29099b49ff8_0_1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9099b49ff8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9099b49ff8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9099b49ff8_0_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9099b49ff8_0_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29099b49ff8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29099b49ff8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29099b49ff8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29099b49ff8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29099b49ff8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29099b49ff8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29099b49ff8_0_1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29099b49ff8_0_1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29099b49ff8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29099b49ff8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29099b49ff8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29099b49ff8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29099b49ff8_0_1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29099b49ff8_0_1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29099b49ff8_0_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29099b49ff8_0_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29099b49ff8_0_1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29099b49ff8_0_1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29099b49ff8_0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29099b49ff8_0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29099b49ff8_0_1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29099b49ff8_0_1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29099b49ff8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0" name="Google Shape;230;g29099b49ff8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29099b49ff8_0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29099b49ff8_0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uk.wikipedia.org/wiki/27_%D1%81%D0%B5%D1%80%D0%BF%D0%BD%D1%8F" TargetMode="External"/><Relationship Id="rId4" Type="http://schemas.openxmlformats.org/officeDocument/2006/relationships/hyperlink" Target="https://uk.wikipedia.org/wiki/1902" TargetMode="External"/><Relationship Id="rId10" Type="http://schemas.openxmlformats.org/officeDocument/2006/relationships/image" Target="../media/image3.png"/><Relationship Id="rId9" Type="http://schemas.openxmlformats.org/officeDocument/2006/relationships/hyperlink" Target="https://uk.wikipedia.org/wiki/%D0%84%D0%BB%D0%B8%D1%81%D0%B0%D0%B2%D0%B5%D1%82%D0%B3%D1%80%D0%B0%D0%B4" TargetMode="External"/><Relationship Id="rId5" Type="http://schemas.openxmlformats.org/officeDocument/2006/relationships/hyperlink" Target="https://uk.wikipedia.org/wiki/%D0%9C%D0%B0%D0%B9%D0%BE%D1%80%D1%96%D0%B2%D0%BA%D0%B0_(%D0%9A%D0%BE%D0%BC%D0%BF%D0%B0%D0%BD%D1%96%D1%97%D0%B2%D1%81%D1%8C%D0%BA%D0%B8%D0%B9_%D1%80%D0%B0%D0%B9%D0%BE%D0%BD)" TargetMode="External"/><Relationship Id="rId6" Type="http://schemas.openxmlformats.org/officeDocument/2006/relationships/hyperlink" Target="https://uk.wikipedia.org/wiki/%D0%9D%D0%B5%D1%87%D0%B0%D1%97%D0%B2%D0%BA%D0%B0_(%D0%9A%D1%80%D0%BE%D0%BF%D0%B8%D0%B2%D0%BD%D0%B8%D1%86%D1%8C%D0%BA%D0%B8%D0%B9_%D1%80%D0%B0%D0%B9%D0%BE%D0%BD)" TargetMode="External"/><Relationship Id="rId7" Type="http://schemas.openxmlformats.org/officeDocument/2006/relationships/hyperlink" Target="https://uk.wikipedia.org/wiki/%D0%9A%D0%BE%D0%BC%D0%BF%D0%B0%D0%BD%D1%96%D1%97%D0%B2%D1%81%D1%8C%D0%BA%D0%B8%D0%B9_%D1%80%D0%B0%D0%B9%D0%BE%D0%BD" TargetMode="External"/><Relationship Id="rId8" Type="http://schemas.openxmlformats.org/officeDocument/2006/relationships/hyperlink" Target="https://uk.wikipedia.org/wiki/%D0%9A%D1%96%D1%80%D0%BE%D0%B2%D0%BE%D0%B3%D1%80%D0%B0%D0%B4%D1%81%D1%8C%D0%BA%D0%B0_%D0%BE%D0%B1%D0%BB%D0%B0%D1%81%D1%82%D1%8C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uk.wikipedia.org/wiki/%D0%93%D0%BE%D0%B3%D0%BE%D0%BB%D1%96-%D0%AF%D0%BD%D0%BE%D0%B2%D1%81%D1%8C%D0%BA%D1%96" TargetMode="External"/><Relationship Id="rId4" Type="http://schemas.openxmlformats.org/officeDocument/2006/relationships/hyperlink" Target="https://uk.wikipedia.org/wiki/%D0%93%D0%BE%D0%B3%D0%BE%D0%BB%D1%8C-%D0%AF%D0%BD%D0%BE%D0%B2%D1%81%D1%8C%D0%BA%D0%B8%D0%B9_%D0%9E%D0%BF%D0%B0%D0%BD%D0%B0%D1%81_%D0%94%D0%B5%D0%BC%27%D1%8F%D0%BD%D0%BE%D0%B2%D0%B8%D1%87" TargetMode="External"/><Relationship Id="rId5" Type="http://schemas.openxmlformats.org/officeDocument/2006/relationships/hyperlink" Target="https://uk.wikipedia.org/wiki/%D0%93%D0%BE%D0%B3%D0%BE%D0%BB%D1%8C_%D0%9C%D0%B8%D0%BA%D0%BE%D0%BB%D0%B0_%D0%92%D0%B0%D1%81%D0%B8%D0%BB%D1%8C%D0%BE%D0%B2%D0%B8%D1%87" TargetMode="External"/><Relationship Id="rId6" Type="http://schemas.openxmlformats.org/officeDocument/2006/relationships/hyperlink" Target="https://uain.press/blogs/mykola-gogol-zhyttya-opovyte-tayemnytsyamy-1209250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uk.wikipedia.org/wiki/%D0%84%D0%BB%D0%B8%D1%81%D0%B0%D0%B2%D0%B5%D1%82%D0%B3%D1%80%D0%B0%D0%B4%D1%81%D1%8C%D0%BA%D0%B5_%D0%B7%D0%B5%D0%BC%D1%81%D1%8C%D0%BA%D0%B5_%D1%80%D0%B5%D0%B0%D0%BB%D1%8C%D0%BD%D0%B5_%D1%83%D1%87%D0%B8%D0%BB%D0%B8%D1%89%D0%B5" TargetMode="External"/><Relationship Id="rId4" Type="http://schemas.openxmlformats.org/officeDocument/2006/relationships/hyperlink" Target="https://uk.wikipedia.org/wiki/%D0%A2%D0%B8%D0%BD%D1%87%D0%B5%D0%BD%D0%BA%D0%BE_%D0%AF%D1%80%D0%BE%D1%81%D0%BB%D0%B0%D0%B2_%D0%AE%D1%80%D1%96%D0%B9%D0%BE%D0%B2%D0%B8%D1%87" TargetMode="External"/><Relationship Id="rId5" Type="http://schemas.openxmlformats.org/officeDocument/2006/relationships/hyperlink" Target="https://uk.wikipedia.org/wiki/%D0%9D%D0%B0%D1%86%D1%96%D0%BE%D0%BD%D0%B0%D0%BB%D1%8C%D0%BD%D0%B8%D0%B9_%D1%82%D0%B5%D1%85%D0%BD%D1%96%D1%87%D0%BD%D0%B8%D0%B9_%D1%83%D0%BD%D1%96%D0%B2%D0%B5%D1%80%D1%81%D0%B8%D1%82%D0%B5%D1%82_%D0%A3%D0%BA%D1%80%D0%B0%D1%97%D0%BD%D0%B8_%C2%AB%D0%9A%D0%B8%D1%97%D0%B2%D1%81%D1%8C%D0%BA%D0%B8%D0%B9_%D0%BF%D0%BE%D0%BB%D1%96%D1%82%D0%B5%D1%85%D0%BD%D1%96%D1%87%D0%BD%D0%B8%D0%B9_%D1%96%D0%BD%D1%81%D1%82%D0%B8%D1%82%D1%83%D1%82_%D1%96%D0%BC%D0%B5%D0%BD%D1%96_%D0%86%D0%B3%D0%BE%D1%80%D1%8F_%D0%A1%D1%96%D0%BA%D0%BE%D1%80%D1%81%D1%8C%D0%BA%D0%BE%D0%B3%D0%BE%C2%BB" TargetMode="External"/><Relationship Id="rId6" Type="http://schemas.openxmlformats.org/officeDocument/2006/relationships/hyperlink" Target="https://uk.wikipedia.org/wiki/%D0%9A%D0%BE%D1%80%D0%BE%D0%BB%D1%8C%D0%BE%D0%B2_%D0%A1%D0%B5%D1%80%D0%B3%D1%96%D0%B9_%D0%9F%D0%B0%D0%B2%D0%BB%D0%BE%D0%B2%D0%B8%D1%87" TargetMode="External"/><Relationship Id="rId7" Type="http://schemas.openxmlformats.org/officeDocument/2006/relationships/image" Target="../media/image6.png"/><Relationship Id="rId8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uk.wikipedia.org/wiki/%D0%9F%D0%B0%D0%BD%D1%87%D0%B5%D0%BD%D0%BA%D0%BE_%D0%92%D0%BE%D0%BB%D0%BE%D0%B4%D0%B8%D0%BC%D0%B8%D1%80_%D0%84%D0%B2%D0%B3%D0%B5%D0%BD%D0%BE%D0%B2%D0%B8%D1%87" TargetMode="External"/><Relationship Id="rId4" Type="http://schemas.openxmlformats.org/officeDocument/2006/relationships/image" Target="../media/image12.png"/><Relationship Id="rId5" Type="http://schemas.openxmlformats.org/officeDocument/2006/relationships/image" Target="../media/image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s://uk.wikipedia.org/wiki/%D0%92%D1%96%D1%80%D1%88" TargetMode="External"/><Relationship Id="rId4" Type="http://schemas.openxmlformats.org/officeDocument/2006/relationships/hyperlink" Target="https://uk.wikipedia.org/wiki/%D0%A0%D0%BE%D1%81%D1%96%D0%B9%D1%81%D1%8C%D0%BA%D0%B0_%D0%BC%D0%BE%D0%B2%D0%B0" TargetMode="External"/><Relationship Id="rId5" Type="http://schemas.openxmlformats.org/officeDocument/2006/relationships/hyperlink" Target="https://uk.wikipedia.org/wiki/%D0%A3%D0%BA%D1%80%D0%B0%D1%97%D0%BD%D1%81%D1%8C%D0%BA%D0%B0_%D0%BC%D0%BE%D0%B2%D0%B0" TargetMode="External"/><Relationship Id="rId6" Type="http://schemas.openxmlformats.org/officeDocument/2006/relationships/image" Target="../media/image14.png"/><Relationship Id="rId7" Type="http://schemas.openxmlformats.org/officeDocument/2006/relationships/image" Target="../media/image1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s://uk.wikipedia.org/wiki/%D0%9C%D0%B8%D0%BA%D0%BE%D0%BB%D0%B0_%D0%A5%D0%B2%D0%B8%D0%BB%D1%8C%D0%BE%D0%B2%D0%B8%D0%B9" TargetMode="External"/><Relationship Id="rId4" Type="http://schemas.openxmlformats.org/officeDocument/2006/relationships/hyperlink" Target="https://uk.wikipedia.org/wiki/XX_%D1%81%D1%82%D0%BE%D0%BB%D1%96%D1%82%D1%82%D1%8F" TargetMode="External"/><Relationship Id="rId5" Type="http://schemas.openxmlformats.org/officeDocument/2006/relationships/hyperlink" Target="https://uk.wikipedia.org/wiki/%D0%A7%D0%BE%D1%82%D0%B8%D1%80%D0%B8_%D1%88%D0%B0%D0%B1%D0%BB%D1%96_(%D1%80%D0%BE%D0%BC%D0%B0%D0%BD)" TargetMode="External"/><Relationship Id="rId6" Type="http://schemas.openxmlformats.org/officeDocument/2006/relationships/hyperlink" Target="https://uk.wikipedia.org/wiki/%D0%92%D0%B5%D1%80%D1%88%D0%BD%D0%B8%D0%BA%D0%B8_(%D1%80%D0%BE%D0%BC%D0%B0%D0%BD)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s://uk.wikipedia.org/wiki/%D0%92%D1%96%D1%82%D1%87%D0%B8%D0%B7%D0%BD%D0%B0_(%D1%87%D0%B0%D1%81%D0%BE%D0%BF%D0%B8%D1%81)" TargetMode="External"/><Relationship Id="rId4" Type="http://schemas.openxmlformats.org/officeDocument/2006/relationships/hyperlink" Target="https://uk.wikipedia.org/wiki/%D0%A0%D0%B8%D0%BB%D1%8C%D1%81%D1%8C%D0%BA%D0%B8%D0%B9_%D0%9C%D0%B0%D0%BA%D1%81%D0%B8%D0%BC_%D0%A2%D0%B0%D0%B4%D0%B5%D0%B9%D0%BE%D0%B2%D0%B8%D1%87" TargetMode="External"/><Relationship Id="rId5" Type="http://schemas.openxmlformats.org/officeDocument/2006/relationships/hyperlink" Target="https://uk.wikipedia.org/wiki/%D0%9A%D0%BE%D1%87%D0%B5%D1%80%D0%B3%D0%B0_%D0%86%D0%B2%D0%B0%D0%BD_%D0%90%D0%BD%D1%82%D0%BE%D0%BD%D0%BE%D0%B2%D0%B8%D1%87" TargetMode="External"/><Relationship Id="rId6" Type="http://schemas.openxmlformats.org/officeDocument/2006/relationships/hyperlink" Target="https://uk.wikipedia.org/wiki/%D0%9F%D0%B0%D0%BD%D1%87_%D0%9F%D0%B5%D1%82%D1%80%D0%BE_%D0%99%D0%BE%D1%81%D0%B8%D0%BF%D0%BE%D0%B2%D0%B8%D1%87" TargetMode="External"/><Relationship Id="rId7" Type="http://schemas.openxmlformats.org/officeDocument/2006/relationships/hyperlink" Target="https://uk.wikipedia.org/wiki/%D0%A0%D0%B8%D0%B1%D0%B0%D0%BA_%D0%9D%D0%B0%D1%82%D0%B0%D0%BD_%D0%A1%D0%B0%D0%BC%D1%96%D0%B9%D0%BB%D0%BE%D0%B2%D0%B8%D1%87" TargetMode="External"/><Relationship Id="rId8" Type="http://schemas.openxmlformats.org/officeDocument/2006/relationships/image" Target="../media/image1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hyperlink" Target="https://uk.wikipedia.org/wiki/%D0%9D%D1%8E%D1%80%D0%BD%D0%B1%D0%B5%D1%80%D0%B7%D1%8C%D0%BA%D0%B8%D0%B9_%D0%BF%D1%80%D0%BE%D1%86%D0%B5%D1%81" TargetMode="External"/><Relationship Id="rId4" Type="http://schemas.openxmlformats.org/officeDocument/2006/relationships/hyperlink" Target="https://uk.wikipedia.org/wiki/1947" TargetMode="External"/><Relationship Id="rId5" Type="http://schemas.openxmlformats.org/officeDocument/2006/relationships/hyperlink" Target="https://uk.wikipedia.org/wiki/%D0%9D%D0%B0%D1%86%D1%96%D0%BE%D0%BD%D0%B0%D0%BB%D1%96%D0%B7%D0%BC" TargetMode="External"/><Relationship Id="rId6" Type="http://schemas.openxmlformats.org/officeDocument/2006/relationships/hyperlink" Target="https://uk.wikipedia.org/wiki/%D0%A1%D0%BE%D1%86%D1%96%D0%B0%D0%BB%D1%96%D1%81%D1%82%D0%B8%D1%87%D0%BD%D0%B8%D0%B9_%D1%80%D0%B5%D0%B0%D0%BB%D1%96%D0%B7%D0%BC" TargetMode="Externa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s://uk.wikipedia.org/wiki/%D0%96%D0%B5%D0%B2%D1%87%D0%B5%D0%BD%D0%BA%D0%BE-%D0%AF%D0%BD%D0%BE%D0%B2%D1%81%D1%8C%D0%BA%D0%B0_%D0%A2%D0%B0%D0%BC%D0%B0%D1%80%D0%B0_%D0%AE%D1%80%D1%96%D1%97%D0%B2%D0%BD%D0%B0" TargetMode="External"/><Relationship Id="rId4" Type="http://schemas.openxmlformats.org/officeDocument/2006/relationships/hyperlink" Target="https://uk.wikipedia.org/wiki/%D0%91%D0%B5%D1%80%D0%B5%D0%B7%D1%96%D0%BB%D1%8C" TargetMode="External"/><Relationship Id="rId10" Type="http://schemas.openxmlformats.org/officeDocument/2006/relationships/image" Target="../media/image23.png"/><Relationship Id="rId9" Type="http://schemas.openxmlformats.org/officeDocument/2006/relationships/image" Target="../media/image22.png"/><Relationship Id="rId5" Type="http://schemas.openxmlformats.org/officeDocument/2006/relationships/hyperlink" Target="https://uk.wikipedia.org/wiki/%D0%9D%D0%B0%D1%86%D1%96%D0%BE%D0%BD%D0%B0%D0%BB%D1%8C%D0%BD%D0%B8%D0%B9_%D0%B0%D0%BA%D0%B0%D0%B4%D0%B5%D0%BC%D1%96%D1%87%D0%BD%D0%B8%D0%B9_%D0%B4%D1%80%D0%B0%D0%BC%D0%B0%D1%82%D0%B8%D1%87%D0%BD%D0%B8%D0%B9_%D1%82%D0%B5%D0%B0%D1%82%D1%80_%D1%96%D0%BC%D0%B5%D0%BD%D1%96_%D0%86%D0%B2%D0%B0%D0%BD%D0%B0_%D0%A4%D1%80%D0%B0%D0%BD%D0%BA%D0%B0" TargetMode="External"/><Relationship Id="rId6" Type="http://schemas.openxmlformats.org/officeDocument/2006/relationships/hyperlink" Target="https://uk.wikipedia.org/wiki/%D0%A5%D0%B0%D1%80%D0%BA%D1%96%D0%B2%D1%81%D1%8C%D0%BA%D0%B8%D0%B9_%D0%94%D0%B5%D1%80%D0%B6%D0%B0%D0%B2%D0%BD%D0%B8%D0%B9_%D0%A2%D0%B5%D0%B0%D1%82%D1%80_%D0%A0%D0%B5%D0%B2%D0%BE%D0%BB%D1%8E%D1%86%D1%96%D1%97" TargetMode="External"/><Relationship Id="rId7" Type="http://schemas.openxmlformats.org/officeDocument/2006/relationships/hyperlink" Target="https://uk.wikipedia.org/wiki/%D0%9A%D0%B8%D1%97%D0%B2%D1%81%D1%8C%D0%BA%D0%B8%D0%B9_%D0%B0%D0%BA%D0%B0%D0%B4%D0%B5%D0%BC%D1%96%D1%87%D0%BD%D0%B8%D0%B9_%D1%82%D0%B5%D0%B0%D1%82%D1%80_%D1%8E%D0%BD%D0%BE%D0%B3%D0%BE_%D0%B3%D0%BB%D1%8F%D0%B4%D0%B0%D1%87%D0%B0_%D0%BD%D0%B0_%D0%9B%D0%B8%D0%BF%D0%BA%D0%B0%D1%85" TargetMode="External"/><Relationship Id="rId8" Type="http://schemas.openxmlformats.org/officeDocument/2006/relationships/hyperlink" Target="https://uk.wikipedia.org/wiki/%D0%93%D0%BE%D1%80%D1%81%D1%8C%D0%BA%D0%B0_%D0%9E%D0%BB%D1%8C%D0%B3%D0%B0_%D0%93%D0%B5%D0%BE%D1%80%D0%B3%D1%96%D1%97%D0%B2%D0%BD%D0%B0" TargetMode="Externa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s://uk.wikipedia.org/wiki/1948" TargetMode="External"/><Relationship Id="rId4" Type="http://schemas.openxmlformats.org/officeDocument/2006/relationships/hyperlink" Target="https://uk.wikipedia.org/wiki/%D0%A2%D0%B8%D1%87%D0%B8%D0%BD%D0%B0_%D0%9F%D0%B0%D0%B2%D0%BB%D0%BE_%D0%93%D1%80%D0%B8%D0%B3%D0%BE%D1%80%D0%BE%D0%B2%D0%B8%D1%87" TargetMode="External"/><Relationship Id="rId11" Type="http://schemas.openxmlformats.org/officeDocument/2006/relationships/image" Target="../media/image13.png"/><Relationship Id="rId10" Type="http://schemas.openxmlformats.org/officeDocument/2006/relationships/hyperlink" Target="https://uk.wikipedia.org/wiki/%D0%A1%D1%82%D0%B0%D0%BB%D1%96%D0%BD%D1%81%D1%8C%D0%BA%D0%B0_%D0%BF%D1%80%D0%B5%D0%BC%D1%96%D1%8F" TargetMode="External"/><Relationship Id="rId9" Type="http://schemas.openxmlformats.org/officeDocument/2006/relationships/hyperlink" Target="https://uk.wikipedia.org/wiki/XX_%D1%81%D1%82%D0%BE%D0%BB%D1%96%D1%82%D1%82%D1%8F" TargetMode="External"/><Relationship Id="rId5" Type="http://schemas.openxmlformats.org/officeDocument/2006/relationships/hyperlink" Target="https://uk.wikipedia.org/wiki/%D0%9C%D0%B8%D0%BA%D0%BE%D0%BB%D0%B0_%D0%A5%D0%B2%D0%B8%D0%BB%D1%8C%D0%BE%D0%B2%D0%B8%D0%B9" TargetMode="External"/><Relationship Id="rId6" Type="http://schemas.openxmlformats.org/officeDocument/2006/relationships/hyperlink" Target="https://uk.wikipedia.org/wiki/%D0%97%D0%B5%D1%80%D0%BE%D0%B2_%D0%9C%D0%B8%D0%BA%D0%BE%D0%BB%D0%B0_%D0%9A%D0%BE%D1%81%D1%82%D1%8F%D0%BD%D1%82%D0%B8%D0%BD%D0%BE%D0%B2%D0%B8%D1%87" TargetMode="External"/><Relationship Id="rId7" Type="http://schemas.openxmlformats.org/officeDocument/2006/relationships/hyperlink" Target="https://uk.wikipedia.org/wiki/%D0%A0%D0%B8%D0%BB%D1%8C%D1%81%D1%8C%D0%BA%D0%B8%D0%B9_%D0%9C%D0%B0%D0%BA%D1%81%D0%B8%D0%BC_%D0%A2%D0%B0%D0%B4%D0%B5%D0%B9%D0%BE%D0%B2%D0%B8%D1%87" TargetMode="External"/><Relationship Id="rId8" Type="http://schemas.openxmlformats.org/officeDocument/2006/relationships/hyperlink" Target="https://uk.wikipedia.org/wiki/%D0%9F%D0%BB%D1%83%D0%B6%D0%BD%D0%B8%D0%BA_%D0%84%D0%B2%D0%B3%D0%B5%D0%BD_%D0%9F%D0%B0%D0%B2%D0%BB%D0%BE%D0%B2%D0%B8%D1%87" TargetMode="External"/></Relationships>
</file>

<file path=ppt/slides/_rels/slide18.xml.rels><?xml version="1.0" encoding="UTF-8" standalone="yes"?><Relationships xmlns="http://schemas.openxmlformats.org/package/2006/relationships"><Relationship Id="rId20" Type="http://schemas.openxmlformats.org/officeDocument/2006/relationships/hyperlink" Target="https://uk.wikipedia.org/wiki/%D0%91%D0%B0%D1%88%D1%82%D0%B0%D0%BD%D0%BA%D0%B0" TargetMode="External"/><Relationship Id="rId11" Type="http://schemas.openxmlformats.org/officeDocument/2006/relationships/hyperlink" Target="https://uk.wikipedia.org/wiki/1958" TargetMode="External"/><Relationship Id="rId22" Type="http://schemas.openxmlformats.org/officeDocument/2006/relationships/image" Target="../media/image16.png"/><Relationship Id="rId10" Type="http://schemas.openxmlformats.org/officeDocument/2006/relationships/hyperlink" Target="https://uk.wikipedia.org/wiki/1954" TargetMode="External"/><Relationship Id="rId21" Type="http://schemas.openxmlformats.org/officeDocument/2006/relationships/image" Target="../media/image20.jpg"/><Relationship Id="rId13" Type="http://schemas.openxmlformats.org/officeDocument/2006/relationships/hyperlink" Target="https://uk.wikipedia.org/wiki/%D0%91%D0%B0%D1%80%D0%B5%D0%BB%D1%8C%D1%94%D1%84" TargetMode="External"/><Relationship Id="rId12" Type="http://schemas.openxmlformats.org/officeDocument/2006/relationships/hyperlink" Target="https://uk.wikipedia.org/wiki/%D0%9C%D0%B5%D0%BC%D0%BE%D1%80%D1%96%D0%B0%D0%BB%D1%8C%D0%BD%D0%B0_%D0%B4%D0%BE%D1%88%D0%BA%D0%B0" TargetMode="External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hyperlink" Target="https://uk.wikipedia.org/wiki/%D0%9C%D1%83%D0%B7%D0%B5%D0%B9_%D0%AE%D1%80%D1%96%D1%8F_%D0%AF%D0%BD%D0%BE%D0%B2%D1%81%D1%8C%D0%BA%D0%BE%D0%B3%D0%BE" TargetMode="External"/><Relationship Id="rId4" Type="http://schemas.openxmlformats.org/officeDocument/2006/relationships/hyperlink" Target="https://uk.wikipedia.org/wiki/%D0%9A%D0%B8%D1%97%D0%B2" TargetMode="External"/><Relationship Id="rId9" Type="http://schemas.openxmlformats.org/officeDocument/2006/relationships/hyperlink" Target="https://uk.wikipedia.org/wiki/1939" TargetMode="External"/><Relationship Id="rId15" Type="http://schemas.openxmlformats.org/officeDocument/2006/relationships/hyperlink" Target="https://uk.wikipedia.org/wiki/%D0%9E%D0%B4%D0%B5%D1%81%D0%B0" TargetMode="External"/><Relationship Id="rId14" Type="http://schemas.openxmlformats.org/officeDocument/2006/relationships/hyperlink" Target="https://uk.wikipedia.org/wiki/%D0%9D%D1%96%D0%BC%D0%B5%D0%BD%D0%BA%D0%BE_%D0%90%D0%BD%D0%B4%D1%80%D1%96%D0%B9_%D0%92%D0%B0%D1%81%D0%B8%D0%BB%D1%8C%D0%BE%D0%B2%D0%B8%D1%87" TargetMode="External"/><Relationship Id="rId17" Type="http://schemas.openxmlformats.org/officeDocument/2006/relationships/hyperlink" Target="https://uk.wikipedia.org/wiki/%D0%9A%D1%80%D0%B8%D0%B2%D0%B8%D0%B9_%D0%A0%D1%96%D0%B3" TargetMode="External"/><Relationship Id="rId16" Type="http://schemas.openxmlformats.org/officeDocument/2006/relationships/hyperlink" Target="https://uk.wikipedia.org/wiki/%D0%9A%D1%80%D0%B0%D0%BC%D0%B0%D1%82%D0%BE%D1%80%D1%81%D1%8C%D0%BA" TargetMode="External"/><Relationship Id="rId5" Type="http://schemas.openxmlformats.org/officeDocument/2006/relationships/hyperlink" Target="https://uk.wikipedia.org/wiki/%D0%92%D1%83%D0%BB%D0%B8%D1%86%D1%8F_%D0%AE%D1%80%D1%96%D1%8F_%D0%AF%D0%BD%D0%BE%D0%B2%D1%81%D1%8C%D0%BA%D0%BE%D0%B3%D0%BE_(%D0%9A%D0%B8%D1%97%D0%B2)" TargetMode="External"/><Relationship Id="rId19" Type="http://schemas.openxmlformats.org/officeDocument/2006/relationships/hyperlink" Target="https://uk.wikipedia.org/wiki/%D0%9B%D1%8C%D0%B2%D1%96%D0%B2" TargetMode="External"/><Relationship Id="rId6" Type="http://schemas.openxmlformats.org/officeDocument/2006/relationships/hyperlink" Target="https://uk.wikipedia.org/wiki/%D0%9F%D0%B5%D1%87%D0%B5%D1%80%D1%81%D1%8C%D0%BA%D0%B8%D0%B9_%D1%80%D0%B0%D0%B9%D0%BE%D0%BD" TargetMode="External"/><Relationship Id="rId18" Type="http://schemas.openxmlformats.org/officeDocument/2006/relationships/hyperlink" Target="https://uk.wikipedia.org/wiki/%D0%9A%D1%80%D0%BE%D0%BF%D0%B8%D0%B2%D0%BD%D0%B8%D1%86%D1%8C%D0%BA%D0%B8%D0%B9" TargetMode="External"/><Relationship Id="rId7" Type="http://schemas.openxmlformats.org/officeDocument/2006/relationships/hyperlink" Target="https://uk.wikipedia.org/wiki/%D0%97%D0%B2%D1%96%D1%80%D0%B8%D0%BD%D0%B5%D1%86%D1%8C_(%D0%9A%D0%B8%D1%97%D0%B2)" TargetMode="External"/><Relationship Id="rId8" Type="http://schemas.openxmlformats.org/officeDocument/2006/relationships/hyperlink" Target="https://uk.wikipedia.org/wiki/%D0%A0%D0%BE%D0%BB%D1%96%D1%82" TargetMode="Externa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hyperlink" Target="https://uain.press/articles/mystetstvo-v-yakomu-nemaye-krasy-pogane-mystetstvo-oleksandr-dovzhenko-1078627" TargetMode="Externa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hyperlink" Target="https://uk.wikipedia.org/wiki/%D0%91%D0%B0%D0%B9%D0%B3%D0%BE%D1%80%D0%BE%D0%B4_(%D0%BF%D0%BE%D0%B2%D1%96%D1%81%D1%82%D1%8C)" TargetMode="External"/><Relationship Id="rId4" Type="http://schemas.openxmlformats.org/officeDocument/2006/relationships/hyperlink" Target="https://uk.wikipedia.org/wiki/%D0%9C%D0%B0%D0%B9%D1%81%D1%82%D0%B5%D1%80_%D0%BA%D0%BE%D1%80%D0%B0%D0%B1%D0%BB%D1%8F" TargetMode="External"/><Relationship Id="rId5" Type="http://schemas.openxmlformats.org/officeDocument/2006/relationships/hyperlink" Target="https://uk.wikipedia.org/w/index.php?title=%D0%A7%D0%BE%D1%82%D0%B8%D1%80%D0%B8_%D0%A8%D0%B0%D0%B1%D0%BB%D1%96&amp;action=edit&amp;redlink=1" TargetMode="External"/><Relationship Id="rId6" Type="http://schemas.openxmlformats.org/officeDocument/2006/relationships/hyperlink" Target="https://uk.wikipedia.org/wiki/%D0%92%D0%B5%D1%80%D1%88%D0%BD%D0%B8%D0%BA%D0%B8_(%D1%80%D0%BE%D0%BC%D0%B0%D0%BD)" TargetMode="External"/><Relationship Id="rId7" Type="http://schemas.openxmlformats.org/officeDocument/2006/relationships/hyperlink" Target="https://uk.wikipedia.org/w/index.php?title=%D0%9C%D0%B8%D1%80_(%D1%80%D0%BE%D0%BC%D0%B0%D0%BD)&amp;action=edit&amp;redlink=1" TargetMode="Externa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9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8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326175"/>
            <a:ext cx="6450000" cy="3236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750">
                <a:latin typeface="Roboto"/>
                <a:ea typeface="Roboto"/>
                <a:cs typeface="Roboto"/>
                <a:sym typeface="Roboto"/>
              </a:rPr>
              <a:t>Юрій Яновський. </a:t>
            </a:r>
            <a:endParaRPr b="1" sz="375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250">
                <a:latin typeface="Roboto"/>
                <a:ea typeface="Roboto"/>
                <a:cs typeface="Roboto"/>
                <a:sym typeface="Roboto"/>
              </a:rPr>
              <a:t>Творча біографія письменника, загальна характеристика творчості. Роман у новелах "Вершники" - зразок соцреалізму</a:t>
            </a:r>
            <a:endParaRPr b="1" sz="7400"/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59100" y="3269988"/>
            <a:ext cx="7029450" cy="1990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6761700" y="239825"/>
            <a:ext cx="2077500" cy="2797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449700" y="18652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139700" marR="190500" rtl="0" algn="r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uk" sz="2800">
                <a:solidFill>
                  <a:schemeClr val="dk1"/>
                </a:solidFill>
              </a:rPr>
              <a:t>Він одразу спромігся бути самим собою…</a:t>
            </a:r>
            <a:endParaRPr b="1" i="1" sz="2800">
              <a:solidFill>
                <a:schemeClr val="dk1"/>
              </a:solidFill>
            </a:endParaRPr>
          </a:p>
          <a:p>
            <a:pPr indent="0" lvl="0" marL="139700" marR="190500" rtl="0" algn="r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uk" sz="2800">
                <a:solidFill>
                  <a:schemeClr val="dk1"/>
                </a:solidFill>
              </a:rPr>
              <a:t>відрізнявся своїм романтизмом високим</a:t>
            </a:r>
            <a:endParaRPr b="1" i="1" sz="2800">
              <a:solidFill>
                <a:schemeClr val="dk1"/>
              </a:solidFill>
            </a:endParaRPr>
          </a:p>
          <a:p>
            <a:pPr indent="0" lvl="0" marL="139700" marR="190500" rtl="0" algn="r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uk" sz="2900">
                <a:solidFill>
                  <a:schemeClr val="dk1"/>
                </a:solidFill>
              </a:rPr>
              <a:t>М. Бажан</a:t>
            </a:r>
            <a:endParaRPr b="1" sz="29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6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97698" y="1844123"/>
            <a:ext cx="2624600" cy="2961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449675" y="11273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2900">
                <a:solidFill>
                  <a:schemeClr val="dk1"/>
                </a:solidFill>
              </a:rPr>
              <a:t>Юрій Яновський — багатогранний письменник. Він став успішним у багатьох літературних жанрах. Він не бояся експериментувати, саме тому став неперевершеним майстром слова. Життя його було багатим на цікаві та складні події, хвилини радості і смутку. </a:t>
            </a:r>
            <a:endParaRPr sz="31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title"/>
          </p:nvPr>
        </p:nvSpPr>
        <p:spPr>
          <a:xfrm>
            <a:off x="311700" y="1681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375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ct val="25848"/>
              <a:buFont typeface="Arial"/>
              <a:buNone/>
            </a:pPr>
            <a:r>
              <a:rPr b="1" lang="uk" sz="4255"/>
              <a:t>Життєпис</a:t>
            </a:r>
            <a:endParaRPr b="1" sz="4255"/>
          </a:p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16"/>
          <p:cNvSpPr txBox="1"/>
          <p:nvPr>
            <p:ph idx="1" type="body"/>
          </p:nvPr>
        </p:nvSpPr>
        <p:spPr>
          <a:xfrm>
            <a:off x="311700" y="1152475"/>
            <a:ext cx="6609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2250">
                <a:solidFill>
                  <a:schemeClr val="dk1"/>
                </a:solidFill>
              </a:rPr>
              <a:t>Народився </a:t>
            </a:r>
            <a:r>
              <a:rPr lang="uk" sz="2250">
                <a:solidFill>
                  <a:schemeClr val="dk1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27 серпня</a:t>
            </a:r>
            <a:r>
              <a:rPr lang="uk" sz="2250">
                <a:solidFill>
                  <a:schemeClr val="dk1"/>
                </a:solidFill>
              </a:rPr>
              <a:t> </a:t>
            </a:r>
            <a:r>
              <a:rPr lang="uk" sz="2250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1902</a:t>
            </a:r>
            <a:r>
              <a:rPr lang="uk" sz="2250">
                <a:solidFill>
                  <a:schemeClr val="dk1"/>
                </a:solidFill>
              </a:rPr>
              <a:t> року в селі </a:t>
            </a:r>
            <a:r>
              <a:rPr lang="uk" sz="2250">
                <a:solidFill>
                  <a:schemeClr val="dk1"/>
                </a:solidFill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Майєрове</a:t>
            </a:r>
            <a:r>
              <a:rPr lang="uk" sz="2250">
                <a:solidFill>
                  <a:schemeClr val="dk1"/>
                </a:solidFill>
              </a:rPr>
              <a:t> (тепер село </a:t>
            </a:r>
            <a:r>
              <a:rPr lang="uk" sz="2250">
                <a:solidFill>
                  <a:schemeClr val="dk1"/>
                </a:solidFill>
                <a:uFill>
                  <a:noFill/>
                </a:u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Нечаївка</a:t>
            </a:r>
            <a:r>
              <a:rPr lang="uk" sz="2250">
                <a:solidFill>
                  <a:schemeClr val="dk1"/>
                </a:solidFill>
              </a:rPr>
              <a:t> </a:t>
            </a:r>
            <a:r>
              <a:rPr lang="uk" sz="2250">
                <a:solidFill>
                  <a:schemeClr val="dk1"/>
                </a:solidFill>
                <a:uFill>
                  <a:noFill/>
                </a:u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Компаніївського району</a:t>
            </a:r>
            <a:r>
              <a:rPr lang="uk" sz="2250">
                <a:solidFill>
                  <a:schemeClr val="dk1"/>
                </a:solidFill>
              </a:rPr>
              <a:t> </a:t>
            </a:r>
            <a:r>
              <a:rPr lang="uk" sz="2250">
                <a:solidFill>
                  <a:schemeClr val="dk1"/>
                </a:solidFill>
                <a:uFill>
                  <a:noFill/>
                </a:uFill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Кіровоградської області</a:t>
            </a:r>
            <a:r>
              <a:rPr lang="uk" sz="2250">
                <a:solidFill>
                  <a:schemeClr val="dk1"/>
                </a:solidFill>
              </a:rPr>
              <a:t>) в родині заможного землевласника (за життя Юрій Яновський вказував, що народився в місті </a:t>
            </a:r>
            <a:r>
              <a:rPr lang="uk" sz="2250">
                <a:solidFill>
                  <a:schemeClr val="dk1"/>
                </a:solidFill>
                <a:uFill>
                  <a:noFill/>
                </a:uFill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Єлисаветград</a:t>
            </a:r>
            <a:r>
              <a:rPr lang="uk" sz="2250">
                <a:solidFill>
                  <a:schemeClr val="dk1"/>
                </a:solidFill>
              </a:rPr>
              <a:t> у родині службовця) Івана Миколайовича Яновського та його дружини Марії Мусіївни з дому Здольників. </a:t>
            </a:r>
            <a:endParaRPr sz="3000">
              <a:solidFill>
                <a:schemeClr val="dk1"/>
              </a:solidFill>
            </a:endParaRPr>
          </a:p>
        </p:txBody>
      </p:sp>
      <p:pic>
        <p:nvPicPr>
          <p:cNvPr id="74" name="Google Shape;74;p16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921300" y="1563550"/>
            <a:ext cx="1847850" cy="2466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/>
          <p:nvPr>
            <p:ph type="title"/>
          </p:nvPr>
        </p:nvSpPr>
        <p:spPr>
          <a:xfrm>
            <a:off x="311700" y="241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3320"/>
              <a:t>ЦІКАВО ЗНАТИ ….</a:t>
            </a:r>
            <a:endParaRPr b="1" sz="3320"/>
          </a:p>
        </p:txBody>
      </p:sp>
      <p:sp>
        <p:nvSpPr>
          <p:cNvPr id="80" name="Google Shape;80;p17"/>
          <p:cNvSpPr txBox="1"/>
          <p:nvPr>
            <p:ph idx="1" type="body"/>
          </p:nvPr>
        </p:nvSpPr>
        <p:spPr>
          <a:xfrm>
            <a:off x="311700" y="1094200"/>
            <a:ext cx="8520600" cy="42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950">
                <a:solidFill>
                  <a:schemeClr val="dk1"/>
                </a:solidFill>
              </a:rPr>
              <a:t>Рід Яновських сягає XVI ст. та одного походження з дворянським родом </a:t>
            </a:r>
            <a:r>
              <a:rPr lang="uk" sz="1950">
                <a:solidFill>
                  <a:schemeClr val="dk1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Гоголів-Яновських</a:t>
            </a:r>
            <a:r>
              <a:rPr lang="uk" sz="1950">
                <a:solidFill>
                  <a:schemeClr val="dk1"/>
                </a:solidFill>
              </a:rPr>
              <a:t>: </a:t>
            </a:r>
            <a:r>
              <a:rPr lang="uk" sz="1950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Опанас Гоголь-Яновський</a:t>
            </a:r>
            <a:r>
              <a:rPr lang="uk" sz="1950">
                <a:solidFill>
                  <a:schemeClr val="dk1"/>
                </a:solidFill>
              </a:rPr>
              <a:t> (дід </a:t>
            </a:r>
            <a:r>
              <a:rPr lang="uk" sz="1950">
                <a:solidFill>
                  <a:schemeClr val="dk1"/>
                </a:solidFill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Миколи Гоголя</a:t>
            </a:r>
            <a:r>
              <a:rPr lang="uk" sz="1950">
                <a:solidFill>
                  <a:schemeClr val="dk1"/>
                </a:solidFill>
              </a:rPr>
              <a:t>) був старшим братом Кирила Яновського — прапрапрадіда Юрія Яновського.</a:t>
            </a:r>
            <a:endParaRPr sz="195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908">
                <a:solidFill>
                  <a:schemeClr val="dk1"/>
                </a:solidFill>
              </a:rPr>
              <a:t>Змалку хлопчик був дуже хворобливим: шість операцій, кілька разів опинявся між небом і землею, проте – видряпався. Мати, щоб розрадити сина читала твори </a:t>
            </a:r>
            <a:r>
              <a:rPr b="1" lang="uk" sz="1908">
                <a:solidFill>
                  <a:schemeClr val="dk1"/>
                </a:solidFill>
                <a:uFill>
                  <a:noFill/>
                </a:u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Гоголя</a:t>
            </a:r>
            <a:r>
              <a:rPr lang="uk" sz="1908">
                <a:solidFill>
                  <a:schemeClr val="dk1"/>
                </a:solidFill>
              </a:rPr>
              <a:t>, дід бавив розповідями про славну минувшину козаків. Багата уява Юрка малювала цілі воєнні баталії, а юна душа наповнювалася жагою до свободи. Аж надто вразливий, мрійливий хлопчина виросте справжнім романтиком, який і надалі мріятиме та ідеалізуватиме життя, аж поки радянська влада не розітре грубими чобітьми високу духовність Яновського. Але хто ж знає своє майбутнє.</a:t>
            </a:r>
            <a:endParaRPr sz="2558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/>
          <p:nvPr>
            <p:ph type="title"/>
          </p:nvPr>
        </p:nvSpPr>
        <p:spPr>
          <a:xfrm>
            <a:off x="31170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b="1" lang="uk" sz="3295"/>
              <a:t>Освіта</a:t>
            </a:r>
            <a:endParaRPr b="1" sz="3295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520"/>
          </a:p>
        </p:txBody>
      </p:sp>
      <p:sp>
        <p:nvSpPr>
          <p:cNvPr id="86" name="Google Shape;86;p18"/>
          <p:cNvSpPr txBox="1"/>
          <p:nvPr>
            <p:ph idx="1" type="body"/>
          </p:nvPr>
        </p:nvSpPr>
        <p:spPr>
          <a:xfrm>
            <a:off x="196725" y="572700"/>
            <a:ext cx="6142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2150">
                <a:solidFill>
                  <a:schemeClr val="dk1"/>
                </a:solidFill>
              </a:rPr>
              <a:t>У 1919 році Юрій Яновський на відмінно закінчив </a:t>
            </a:r>
            <a:r>
              <a:rPr lang="uk" sz="2150">
                <a:solidFill>
                  <a:schemeClr val="dk1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Єлисаветградське земське реальне училище</a:t>
            </a:r>
            <a:r>
              <a:rPr lang="uk" sz="2150">
                <a:solidFill>
                  <a:schemeClr val="dk1"/>
                </a:solidFill>
              </a:rPr>
              <a:t>, працював у адміністративному відділі повітового виконкому, у повітовому статистичному бюро і водночас навчався в механічному технікумі. Історик </a:t>
            </a:r>
            <a:r>
              <a:rPr lang="uk" sz="2150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Ярослав Тинченко</a:t>
            </a:r>
            <a:r>
              <a:rPr lang="uk" sz="2150">
                <a:solidFill>
                  <a:schemeClr val="dk1"/>
                </a:solidFill>
              </a:rPr>
              <a:t> так змальовує середовище, в якому виховувався Яновський: вчився в </a:t>
            </a:r>
            <a:r>
              <a:rPr lang="uk" sz="2150">
                <a:solidFill>
                  <a:schemeClr val="dk1"/>
                </a:solidFill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Київському політехнічному інституті</a:t>
            </a:r>
            <a:r>
              <a:rPr lang="uk" sz="2150">
                <a:solidFill>
                  <a:schemeClr val="dk1"/>
                </a:solidFill>
              </a:rPr>
              <a:t> на перших двох курсах 1922—1923 років. Вчився разом з майбутнім конструктором ракет </a:t>
            </a:r>
            <a:r>
              <a:rPr lang="uk" sz="2150">
                <a:solidFill>
                  <a:schemeClr val="dk1"/>
                </a:solidFill>
                <a:uFill>
                  <a:noFill/>
                </a:u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Сергієм Корольовим</a:t>
            </a:r>
            <a:r>
              <a:rPr lang="uk" sz="2150">
                <a:solidFill>
                  <a:schemeClr val="dk1"/>
                </a:solidFill>
              </a:rPr>
              <a:t>.</a:t>
            </a:r>
            <a:endParaRPr sz="2900">
              <a:solidFill>
                <a:schemeClr val="dk1"/>
              </a:solidFill>
            </a:endParaRPr>
          </a:p>
        </p:txBody>
      </p:sp>
      <p:pic>
        <p:nvPicPr>
          <p:cNvPr id="87" name="Google Shape;87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375725" y="3273863"/>
            <a:ext cx="2628900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8"/>
          <p:cNvPicPr preferRelativeResize="0"/>
          <p:nvPr/>
        </p:nvPicPr>
        <p:blipFill rotWithShape="1">
          <a:blip r:embed="rId8">
            <a:alphaModFix/>
          </a:blip>
          <a:srcRect b="0" l="20065" r="14681" t="0"/>
          <a:stretch/>
        </p:blipFill>
        <p:spPr>
          <a:xfrm>
            <a:off x="6339213" y="784575"/>
            <a:ext cx="2701925" cy="23291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>
            <a:off x="195125" y="2993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2820"/>
              <a:t>Спогади про навчання в Київському інституті</a:t>
            </a:r>
            <a:endParaRPr b="1" sz="2820"/>
          </a:p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i="1" lang="uk" sz="2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“Приробляв собі я тим, що з Подолу до Єврейського базару возив на собі дрова. Ті роки не було в мене білизни та простинь, укривався я драним кожухом, жодного разу в кімнаті не топив, а скільки жило й народжувалося в мені гордості. Я входив у життя в драних австрійських черевиках, у котрих взимку бувало повно снігу, міцно затиснувши олівець у руці, широко розплющивши очі на всі чуда світу, котрі малювала мені моя дурна уява”.</a:t>
            </a:r>
            <a:endParaRPr i="1" sz="27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3220"/>
              <a:t>ПСЕВДОНІМИ</a:t>
            </a:r>
            <a:endParaRPr b="1" sz="3220"/>
          </a:p>
        </p:txBody>
      </p:sp>
      <p:sp>
        <p:nvSpPr>
          <p:cNvPr id="100" name="Google Shape;100;p20"/>
          <p:cNvSpPr txBox="1"/>
          <p:nvPr>
            <p:ph idx="1" type="body"/>
          </p:nvPr>
        </p:nvSpPr>
        <p:spPr>
          <a:xfrm>
            <a:off x="209700" y="116705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2500">
                <a:solidFill>
                  <a:schemeClr val="dk1"/>
                </a:solidFill>
              </a:rPr>
              <a:t>Георгій Ней, Юрій Юрченко</a:t>
            </a:r>
            <a:endParaRPr sz="3400"/>
          </a:p>
        </p:txBody>
      </p:sp>
      <p:pic>
        <p:nvPicPr>
          <p:cNvPr id="101" name="Google Shape;10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14500" y="1734250"/>
            <a:ext cx="5715000" cy="3219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1"/>
          <p:cNvSpPr txBox="1"/>
          <p:nvPr>
            <p:ph type="title"/>
          </p:nvPr>
        </p:nvSpPr>
        <p:spPr>
          <a:xfrm>
            <a:off x="311700" y="1536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30985"/>
              <a:buFont typeface="Arial"/>
              <a:buNone/>
            </a:pPr>
            <a:r>
              <a:rPr b="1" lang="uk" sz="3550"/>
              <a:t>Ранній період творчості</a:t>
            </a:r>
            <a:endParaRPr/>
          </a:p>
        </p:txBody>
      </p:sp>
      <p:sp>
        <p:nvSpPr>
          <p:cNvPr id="107" name="Google Shape;107;p21"/>
          <p:cNvSpPr txBox="1"/>
          <p:nvPr>
            <p:ph idx="1" type="body"/>
          </p:nvPr>
        </p:nvSpPr>
        <p:spPr>
          <a:xfrm>
            <a:off x="311700" y="1152475"/>
            <a:ext cx="8520600" cy="399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50">
              <a:solidFill>
                <a:srgbClr val="202122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50">
              <a:solidFill>
                <a:srgbClr val="202122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50">
              <a:solidFill>
                <a:srgbClr val="202122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50">
              <a:solidFill>
                <a:srgbClr val="202122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50">
              <a:solidFill>
                <a:srgbClr val="202122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50">
              <a:solidFill>
                <a:srgbClr val="202122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50">
              <a:solidFill>
                <a:srgbClr val="202122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50">
              <a:solidFill>
                <a:srgbClr val="202122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50">
              <a:solidFill>
                <a:srgbClr val="202122"/>
              </a:solidFill>
            </a:endParaRPr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uk" sz="1650">
                <a:solidFill>
                  <a:srgbClr val="202122"/>
                </a:solidFill>
              </a:rPr>
              <a:t>Юрій Яновський, 1920-ті роки</a:t>
            </a:r>
            <a:endParaRPr sz="2500"/>
          </a:p>
        </p:txBody>
      </p:sp>
      <p:pic>
        <p:nvPicPr>
          <p:cNvPr id="108" name="Google Shape;10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22575" y="846475"/>
            <a:ext cx="2698850" cy="3568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2"/>
          <p:cNvSpPr txBox="1"/>
          <p:nvPr>
            <p:ph type="title"/>
          </p:nvPr>
        </p:nvSpPr>
        <p:spPr>
          <a:xfrm>
            <a:off x="311700" y="2556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30985"/>
              <a:buFont typeface="Arial"/>
              <a:buNone/>
            </a:pPr>
            <a:r>
              <a:rPr b="1" lang="uk" sz="3550"/>
              <a:t>Ранній період творчості</a:t>
            </a:r>
            <a:endParaRPr b="1" sz="355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22"/>
          <p:cNvSpPr txBox="1"/>
          <p:nvPr>
            <p:ph idx="1" type="body"/>
          </p:nvPr>
        </p:nvSpPr>
        <p:spPr>
          <a:xfrm>
            <a:off x="311700" y="1152475"/>
            <a:ext cx="6006000" cy="390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350">
                <a:solidFill>
                  <a:schemeClr val="dk1"/>
                </a:solidFill>
              </a:rPr>
              <a:t>У 1925—1926 роках працював на Одеській кінофабриці художнім редактором.</a:t>
            </a:r>
            <a:r>
              <a:rPr lang="uk" sz="2150">
                <a:solidFill>
                  <a:schemeClr val="dk1"/>
                </a:solidFill>
              </a:rPr>
              <a:t> </a:t>
            </a:r>
            <a:endParaRPr sz="215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uk" sz="2050">
                <a:solidFill>
                  <a:schemeClr val="dk1"/>
                </a:solidFill>
              </a:rPr>
              <a:t>Літературознавець </a:t>
            </a:r>
            <a:r>
              <a:rPr lang="uk" sz="2050">
                <a:solidFill>
                  <a:schemeClr val="dk1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Володимир Панченко</a:t>
            </a:r>
            <a:r>
              <a:rPr lang="uk" sz="2050">
                <a:solidFill>
                  <a:schemeClr val="dk1"/>
                </a:solidFill>
              </a:rPr>
              <a:t> пише про отримання цієї посади: </a:t>
            </a:r>
            <a:r>
              <a:rPr i="1" lang="uk" sz="2050">
                <a:solidFill>
                  <a:schemeClr val="dk1"/>
                </a:solidFill>
              </a:rPr>
              <a:t>«Нині це важко собі уявити: „зеленого“ літератора, якому не виповнилося й двадцять чотири роки, призначають художнім редактором однієї з найбільших у країні кінофабрик. А в житті Юрія Яновського (…) саме так і було. Навесні 1926-го він з'явився в Одесі у несподіваній для себе ролі „кіноначальника“»</a:t>
            </a:r>
            <a:endParaRPr i="1" sz="2800">
              <a:solidFill>
                <a:schemeClr val="dk1"/>
              </a:solidFill>
            </a:endParaRPr>
          </a:p>
        </p:txBody>
      </p:sp>
      <p:pic>
        <p:nvPicPr>
          <p:cNvPr id="115" name="Google Shape;115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12925" y="193875"/>
            <a:ext cx="261937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17700" y="2194638"/>
            <a:ext cx="2514600" cy="1819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b="1" lang="uk" sz="3550"/>
              <a:t>Ранній період творчості</a:t>
            </a:r>
            <a:endParaRPr b="1" sz="355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23"/>
          <p:cNvSpPr txBox="1"/>
          <p:nvPr>
            <p:ph idx="1" type="body"/>
          </p:nvPr>
        </p:nvSpPr>
        <p:spPr>
          <a:xfrm>
            <a:off x="311700" y="1152475"/>
            <a:ext cx="5429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350">
                <a:solidFill>
                  <a:schemeClr val="dk1"/>
                </a:solidFill>
              </a:rPr>
              <a:t>З 1927 року жив у Харкові, з 1939 року — в Києві.</a:t>
            </a:r>
            <a:endParaRPr sz="235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350">
                <a:solidFill>
                  <a:schemeClr val="dk1"/>
                </a:solidFill>
              </a:rPr>
              <a:t>Перший </a:t>
            </a:r>
            <a:r>
              <a:rPr lang="uk" sz="2350">
                <a:solidFill>
                  <a:schemeClr val="dk1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вірш</a:t>
            </a:r>
            <a:r>
              <a:rPr lang="uk" sz="2350">
                <a:solidFill>
                  <a:schemeClr val="dk1"/>
                </a:solidFill>
              </a:rPr>
              <a:t> «Море» надрукував </a:t>
            </a:r>
            <a:r>
              <a:rPr lang="uk" sz="2350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російською мовою</a:t>
            </a:r>
            <a:r>
              <a:rPr lang="uk" sz="2350">
                <a:solidFill>
                  <a:schemeClr val="dk1"/>
                </a:solidFill>
              </a:rPr>
              <a:t> (1922), уперше виступив з віршами </a:t>
            </a:r>
            <a:r>
              <a:rPr lang="uk" sz="2350">
                <a:solidFill>
                  <a:schemeClr val="dk1"/>
                </a:solidFill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українською мовою</a:t>
            </a:r>
            <a:r>
              <a:rPr lang="uk" sz="2350">
                <a:solidFill>
                  <a:schemeClr val="dk1"/>
                </a:solidFill>
              </a:rPr>
              <a:t> в 1924 році (збірка «Прекрасна Ут», 1928), далі перейшов на прозу.</a:t>
            </a:r>
            <a:endParaRPr sz="235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5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23" name="Google Shape;123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99350" y="106450"/>
            <a:ext cx="1800225" cy="2543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667075" y="2783000"/>
            <a:ext cx="2864776" cy="2148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2820"/>
              <a:t>ПОЕЗІЯ “РОМАНТИКА МОРЯ”</a:t>
            </a:r>
            <a:endParaRPr b="1" sz="2820"/>
          </a:p>
        </p:txBody>
      </p:sp>
      <p:sp>
        <p:nvSpPr>
          <p:cNvPr id="130" name="Google Shape;130;p24"/>
          <p:cNvSpPr txBox="1"/>
          <p:nvPr>
            <p:ph idx="1" type="body"/>
          </p:nvPr>
        </p:nvSpPr>
        <p:spPr>
          <a:xfrm>
            <a:off x="311700" y="1152475"/>
            <a:ext cx="2962500" cy="390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47500" lnSpcReduction="10000"/>
          </a:bodyPr>
          <a:lstStyle/>
          <a:p>
            <a:pPr indent="0" lvl="0" marL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45788"/>
              <a:buFont typeface="Arial"/>
              <a:buNone/>
            </a:pPr>
            <a: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Над морем летіла хмара,</a:t>
            </a:r>
            <a:b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І крапля упала в море…</a:t>
            </a:r>
            <a:b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О море, простий товариші</a:t>
            </a:r>
            <a:b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Ой крапля, яка ти скора!</a:t>
            </a:r>
            <a:endParaRPr sz="2402">
              <a:solidFill>
                <a:srgbClr val="333333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70000"/>
              </a:lnSpc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ct val="45788"/>
              <a:buFont typeface="Arial"/>
              <a:buNone/>
            </a:pPr>
            <a: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Засмаглі твої плечі,</a:t>
            </a:r>
            <a:b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Аж колють — твердії груди!</a:t>
            </a:r>
            <a:b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Кажу я — усе не до речі…</a:t>
            </a:r>
            <a:b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Люблю, та чи знаю, що буде?</a:t>
            </a:r>
            <a:endParaRPr sz="2402">
              <a:solidFill>
                <a:srgbClr val="333333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70000"/>
              </a:lnSpc>
              <a:spcBef>
                <a:spcPts val="1900"/>
              </a:spcBef>
              <a:spcAft>
                <a:spcPts val="1900"/>
              </a:spcAft>
              <a:buNone/>
            </a:pPr>
            <a: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Про що ти, краплино, мариш,</a:t>
            </a:r>
            <a:b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Коли пролітаєш над морем?</a:t>
            </a:r>
            <a:b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О море, простий товариш!</a:t>
            </a:r>
            <a:b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uk" sz="2402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Ой серце, яке ти скоре.</a:t>
            </a:r>
            <a:endParaRPr/>
          </a:p>
        </p:txBody>
      </p:sp>
      <p:sp>
        <p:nvSpPr>
          <p:cNvPr id="131" name="Google Shape;131;p24"/>
          <p:cNvSpPr txBox="1"/>
          <p:nvPr/>
        </p:nvSpPr>
        <p:spPr>
          <a:xfrm>
            <a:off x="5218775" y="1292150"/>
            <a:ext cx="3851400" cy="37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35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Хлюпнуло море з розгону на мокре каміння,</a:t>
            </a:r>
            <a:br>
              <a:rPr lang="uk" sz="135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uk" sz="135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піна осіла на беріг валочком білявим.</a:t>
            </a:r>
            <a:br>
              <a:rPr lang="uk" sz="135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uk" sz="135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Соннеє сонце купалось, не тонучи в морі,</a:t>
            </a:r>
            <a:br>
              <a:rPr lang="uk" sz="135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uk" sz="135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десь не вгасали веселого дня переливи.</a:t>
            </a:r>
            <a:endParaRPr sz="1350">
              <a:solidFill>
                <a:srgbClr val="333333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70000"/>
              </a:lnSpc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35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Поруч лежали з тобою на теплім піскові;</a:t>
            </a:r>
            <a:br>
              <a:rPr lang="uk" sz="135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uk" sz="135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з обрію нам випливав корабель біловерхий.</a:t>
            </a:r>
            <a:br>
              <a:rPr lang="uk" sz="135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uk" sz="135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Знаєш? Згадала, що ми тоді говорили?</a:t>
            </a:r>
            <a:br>
              <a:rPr lang="uk" sz="135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uk" sz="135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День перестроював лютню дзвінкую на вечір.</a:t>
            </a:r>
            <a:endParaRPr sz="1350">
              <a:solidFill>
                <a:srgbClr val="333333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19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2" name="Google Shape;132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36438" y="1619250"/>
            <a:ext cx="2390775" cy="190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b="1" lang="uk" sz="3550"/>
              <a:t>Ранній період творчості</a:t>
            </a:r>
            <a:endParaRPr b="1" sz="355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2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650">
                <a:solidFill>
                  <a:schemeClr val="dk1"/>
                </a:solidFill>
              </a:rPr>
              <a:t>Романтичні новели раннього періоду творчості Яновського зібрані в збірці «Мамутові бивні» (1925) і «Кров землі» (1927). </a:t>
            </a:r>
            <a:endParaRPr sz="165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1650">
                <a:solidFill>
                  <a:schemeClr val="dk1"/>
                </a:solidFill>
              </a:rPr>
              <a:t>Яновський, разом з </a:t>
            </a:r>
            <a:r>
              <a:rPr lang="uk" sz="1650">
                <a:solidFill>
                  <a:schemeClr val="dk1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Миколою Хвильовим</a:t>
            </a:r>
            <a:r>
              <a:rPr lang="uk" sz="1650">
                <a:solidFill>
                  <a:schemeClr val="dk1"/>
                </a:solidFill>
              </a:rPr>
              <a:t> — один з найвизначніших романтиків в українській літературі першої половини </a:t>
            </a:r>
            <a:r>
              <a:rPr lang="uk" sz="1650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XX</a:t>
            </a:r>
            <a:r>
              <a:rPr lang="uk" sz="1650">
                <a:solidFill>
                  <a:schemeClr val="dk1"/>
                </a:solidFill>
              </a:rPr>
              <a:t> століття, зокрема співець морської романтики, найяскравіше представленої в першому його романі «Майстер корабля». </a:t>
            </a:r>
            <a:endParaRPr sz="165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uk" sz="1650">
                <a:solidFill>
                  <a:schemeClr val="dk1"/>
                </a:solidFill>
              </a:rPr>
              <a:t>Новела «Поворот» (1927—1928), після якої з'явився гостро критикований і довгий час заборонений роман </a:t>
            </a:r>
            <a:r>
              <a:rPr lang="uk" sz="1650">
                <a:solidFill>
                  <a:schemeClr val="dk1"/>
                </a:solidFill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«Чотири шаблі»</a:t>
            </a:r>
            <a:r>
              <a:rPr lang="uk" sz="1650">
                <a:solidFill>
                  <a:schemeClr val="dk1"/>
                </a:solidFill>
              </a:rPr>
              <a:t> (1930), в якому знайшов романтичне зображення стихійний народний рух відроджуваної України за доби відбудови державності. До тієї самої теми революції в Україні, але під тиском критики вже з офіційної позиції, Яновський повернувся в майстерно збудованому романі в новелах </a:t>
            </a:r>
            <a:r>
              <a:rPr lang="uk" sz="1650">
                <a:solidFill>
                  <a:schemeClr val="dk1"/>
                </a:solidFill>
                <a:uFill>
                  <a:noFill/>
                </a:u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«Вершники»</a:t>
            </a:r>
            <a:r>
              <a:rPr lang="uk" sz="1650">
                <a:solidFill>
                  <a:schemeClr val="dk1"/>
                </a:solidFill>
              </a:rPr>
              <a:t> (1935), одна з новел якого, «Подвійне коло», зображує трагедію братовбивчих конфліктів за доби революції.</a:t>
            </a:r>
            <a:endParaRPr sz="24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6"/>
          <p:cNvSpPr txBox="1"/>
          <p:nvPr>
            <p:ph type="title"/>
          </p:nvPr>
        </p:nvSpPr>
        <p:spPr>
          <a:xfrm>
            <a:off x="311700" y="4304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b="1" lang="uk" sz="2795"/>
              <a:t>Друга світова війна і повоєнний період</a:t>
            </a:r>
            <a:endParaRPr b="1" sz="2795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520"/>
          </a:p>
        </p:txBody>
      </p:sp>
      <p:sp>
        <p:nvSpPr>
          <p:cNvPr id="144" name="Google Shape;144;p26"/>
          <p:cNvSpPr txBox="1"/>
          <p:nvPr>
            <p:ph idx="1" type="body"/>
          </p:nvPr>
        </p:nvSpPr>
        <p:spPr>
          <a:xfrm>
            <a:off x="311700" y="1152475"/>
            <a:ext cx="4758900" cy="399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950">
                <a:solidFill>
                  <a:schemeClr val="dk1"/>
                </a:solidFill>
              </a:rPr>
              <a:t>За війни Яновський був редактором журналу </a:t>
            </a:r>
            <a:r>
              <a:rPr lang="uk" sz="1950">
                <a:solidFill>
                  <a:schemeClr val="dk1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«Українська література»</a:t>
            </a:r>
            <a:r>
              <a:rPr lang="uk" sz="1950">
                <a:solidFill>
                  <a:schemeClr val="dk1"/>
                </a:solidFill>
              </a:rPr>
              <a:t> і військовим кореспондентом.</a:t>
            </a:r>
            <a:endParaRPr sz="195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500"/>
              </a:spcBef>
              <a:spcAft>
                <a:spcPts val="500"/>
              </a:spcAft>
              <a:buNone/>
            </a:pPr>
            <a:r>
              <a:rPr lang="uk" sz="1950">
                <a:solidFill>
                  <a:schemeClr val="dk1"/>
                </a:solidFill>
              </a:rPr>
              <a:t>Разом з письменниками </a:t>
            </a:r>
            <a:r>
              <a:rPr lang="uk" sz="1950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Максимом Рильським</a:t>
            </a:r>
            <a:r>
              <a:rPr lang="uk" sz="1950">
                <a:solidFill>
                  <a:schemeClr val="dk1"/>
                </a:solidFill>
              </a:rPr>
              <a:t>, </a:t>
            </a:r>
            <a:r>
              <a:rPr lang="uk" sz="1950">
                <a:solidFill>
                  <a:schemeClr val="dk1"/>
                </a:solidFill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Іваном Кочергою</a:t>
            </a:r>
            <a:r>
              <a:rPr lang="uk" sz="1950">
                <a:solidFill>
                  <a:schemeClr val="dk1"/>
                </a:solidFill>
              </a:rPr>
              <a:t>, </a:t>
            </a:r>
            <a:r>
              <a:rPr lang="uk" sz="1950">
                <a:solidFill>
                  <a:schemeClr val="dk1"/>
                </a:solidFill>
                <a:uFill>
                  <a:noFill/>
                </a:u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Петром Панчем</a:t>
            </a:r>
            <a:r>
              <a:rPr lang="uk" sz="1950">
                <a:solidFill>
                  <a:schemeClr val="dk1"/>
                </a:solidFill>
              </a:rPr>
              <a:t>, </a:t>
            </a:r>
            <a:r>
              <a:rPr lang="uk" sz="1950">
                <a:solidFill>
                  <a:schemeClr val="dk1"/>
                </a:solidFill>
                <a:uFill>
                  <a:noFill/>
                </a:u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Натаном Рибаком</a:t>
            </a:r>
            <a:r>
              <a:rPr lang="uk" sz="1950">
                <a:solidFill>
                  <a:schemeClr val="dk1"/>
                </a:solidFill>
              </a:rPr>
              <a:t> брав активну участь в організації видання творів українських письменників в серії «Фронт і тил», у випуску літературних газет та журналів українською мовою</a:t>
            </a:r>
            <a:endParaRPr sz="1950">
              <a:solidFill>
                <a:schemeClr val="dk1"/>
              </a:solidFill>
            </a:endParaRPr>
          </a:p>
        </p:txBody>
      </p:sp>
      <p:pic>
        <p:nvPicPr>
          <p:cNvPr id="145" name="Google Shape;145;p2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262950" y="1913225"/>
            <a:ext cx="3569350" cy="222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3220"/>
              <a:t>Цікавий факт!</a:t>
            </a:r>
            <a:endParaRPr b="1" sz="3220"/>
          </a:p>
        </p:txBody>
      </p:sp>
      <p:sp>
        <p:nvSpPr>
          <p:cNvPr id="151" name="Google Shape;151;p2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500"/>
              </a:spcBef>
              <a:spcAft>
                <a:spcPts val="0"/>
              </a:spcAft>
              <a:buNone/>
            </a:pPr>
            <a:r>
              <a:rPr lang="uk" sz="2250">
                <a:solidFill>
                  <a:schemeClr val="dk1"/>
                </a:solidFill>
              </a:rPr>
              <a:t>У 1945 — працював кореспондентом на </a:t>
            </a:r>
            <a:r>
              <a:rPr lang="uk" sz="2250">
                <a:solidFill>
                  <a:schemeClr val="dk1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Нюрнберзькому процесі</a:t>
            </a:r>
            <a:r>
              <a:rPr lang="uk" sz="2250">
                <a:solidFill>
                  <a:schemeClr val="dk1"/>
                </a:solidFill>
              </a:rPr>
              <a:t>. </a:t>
            </a:r>
            <a:endParaRPr sz="225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250">
                <a:solidFill>
                  <a:schemeClr val="dk1"/>
                </a:solidFill>
              </a:rPr>
              <a:t>Найвизначнішим твором Яновського повоєнного часу став роман «Жива вода» (</a:t>
            </a:r>
            <a:r>
              <a:rPr lang="uk" sz="2250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1947</a:t>
            </a:r>
            <a:r>
              <a:rPr lang="uk" sz="2250">
                <a:solidFill>
                  <a:schemeClr val="dk1"/>
                </a:solidFill>
              </a:rPr>
              <a:t>), в якому письменник втілив ідею невмирущості нації, відроджуваної після воєнної катастрофи. Гостро критикований за </a:t>
            </a:r>
            <a:r>
              <a:rPr lang="uk" sz="2250">
                <a:solidFill>
                  <a:schemeClr val="dk1"/>
                </a:solidFill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націоналізм</a:t>
            </a:r>
            <a:r>
              <a:rPr lang="uk" sz="2250">
                <a:solidFill>
                  <a:schemeClr val="dk1"/>
                </a:solidFill>
              </a:rPr>
              <a:t>, Яновський змушений був переробити цей роман згідно з принципами </a:t>
            </a:r>
            <a:r>
              <a:rPr lang="uk" sz="2250">
                <a:solidFill>
                  <a:schemeClr val="dk1"/>
                </a:solidFill>
                <a:uFill>
                  <a:noFill/>
                </a:u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соцреалізму</a:t>
            </a:r>
            <a:r>
              <a:rPr lang="uk" sz="2250">
                <a:solidFill>
                  <a:schemeClr val="dk1"/>
                </a:solidFill>
              </a:rPr>
              <a:t> й перевидати його в далеко слабшому варіанті під іншою назвою «Мир» (1956)</a:t>
            </a:r>
            <a:endParaRPr sz="2400"/>
          </a:p>
          <a:p>
            <a:pPr indent="0" lvl="0" marL="0" rtl="0" algn="l">
              <a:spcBef>
                <a:spcPts val="5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8"/>
          <p:cNvSpPr txBox="1"/>
          <p:nvPr>
            <p:ph type="title"/>
          </p:nvPr>
        </p:nvSpPr>
        <p:spPr>
          <a:xfrm>
            <a:off x="311700" y="2993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375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ct val="34982"/>
              <a:buFont typeface="Arial"/>
              <a:buNone/>
            </a:pPr>
            <a:r>
              <a:rPr b="1" lang="uk" sz="3144">
                <a:latin typeface="Georgia"/>
                <a:ea typeface="Georgia"/>
                <a:cs typeface="Georgia"/>
                <a:sym typeface="Georgia"/>
              </a:rPr>
              <a:t>Особисте життя</a:t>
            </a:r>
            <a:endParaRPr b="1" sz="3144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28"/>
          <p:cNvSpPr txBox="1"/>
          <p:nvPr>
            <p:ph idx="1" type="body"/>
          </p:nvPr>
        </p:nvSpPr>
        <p:spPr>
          <a:xfrm>
            <a:off x="311700" y="1152475"/>
            <a:ext cx="5997600" cy="388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2150">
                <a:solidFill>
                  <a:schemeClr val="dk1"/>
                </a:solidFill>
              </a:rPr>
              <a:t>Дружина письменника — </a:t>
            </a:r>
            <a:r>
              <a:rPr lang="uk" sz="2150">
                <a:solidFill>
                  <a:schemeClr val="dk1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Тамара Жевченко-Яновська</a:t>
            </a:r>
            <a:r>
              <a:rPr lang="uk" sz="2150">
                <a:solidFill>
                  <a:schemeClr val="dk1"/>
                </a:solidFill>
              </a:rPr>
              <a:t> (1908—1958), актриса </a:t>
            </a:r>
            <a:r>
              <a:rPr lang="uk" sz="2150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«Березоля»</a:t>
            </a:r>
            <a:r>
              <a:rPr lang="uk" sz="2150">
                <a:solidFill>
                  <a:schemeClr val="dk1"/>
                </a:solidFill>
              </a:rPr>
              <a:t>, </a:t>
            </a:r>
            <a:r>
              <a:rPr lang="uk" sz="2150">
                <a:solidFill>
                  <a:schemeClr val="dk1"/>
                </a:solidFill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Театру імені Івана Франка</a:t>
            </a:r>
            <a:r>
              <a:rPr lang="uk" sz="2150">
                <a:solidFill>
                  <a:schemeClr val="dk1"/>
                </a:solidFill>
              </a:rPr>
              <a:t>, </a:t>
            </a:r>
            <a:r>
              <a:rPr lang="uk" sz="2150">
                <a:solidFill>
                  <a:schemeClr val="dk1"/>
                </a:solidFill>
                <a:uFill>
                  <a:noFill/>
                </a:u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Харківського театру революції</a:t>
            </a:r>
            <a:r>
              <a:rPr lang="uk" sz="2150">
                <a:solidFill>
                  <a:schemeClr val="dk1"/>
                </a:solidFill>
              </a:rPr>
              <a:t>, </a:t>
            </a:r>
            <a:r>
              <a:rPr lang="uk" sz="2150">
                <a:solidFill>
                  <a:schemeClr val="dk1"/>
                </a:solidFill>
                <a:uFill>
                  <a:noFill/>
                </a:u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Київського театру юного глядача</a:t>
            </a:r>
            <a:r>
              <a:rPr lang="uk" sz="2150">
                <a:solidFill>
                  <a:schemeClr val="dk1"/>
                </a:solidFill>
              </a:rPr>
              <a:t>, донька актриси </a:t>
            </a:r>
            <a:r>
              <a:rPr lang="uk" sz="2150">
                <a:solidFill>
                  <a:schemeClr val="dk1"/>
                </a:solidFill>
                <a:uFill>
                  <a:noFill/>
                </a:uFill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Ольги Горської</a:t>
            </a:r>
            <a:r>
              <a:rPr lang="uk" sz="2150">
                <a:solidFill>
                  <a:schemeClr val="dk1"/>
                </a:solidFill>
              </a:rPr>
              <a:t>. Тамара дуже сподобалася Юрію і у них зав'язалися стосунки. Пройшов рік від зустрічі і пара побралася. Своє кохання і ніжні почуття, вони змогли зберегти все життя</a:t>
            </a:r>
            <a:endParaRPr sz="2900">
              <a:solidFill>
                <a:schemeClr val="dk1"/>
              </a:solidFill>
            </a:endParaRPr>
          </a:p>
        </p:txBody>
      </p:sp>
      <p:pic>
        <p:nvPicPr>
          <p:cNvPr id="158" name="Google Shape;158;p2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417975" y="397875"/>
            <a:ext cx="2581400" cy="1875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8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700625" y="2338025"/>
            <a:ext cx="1898543" cy="2565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b="1" lang="uk" sz="3195"/>
              <a:t>Останні роки життя</a:t>
            </a:r>
            <a:endParaRPr sz="4320"/>
          </a:p>
        </p:txBody>
      </p:sp>
      <p:sp>
        <p:nvSpPr>
          <p:cNvPr id="165" name="Google Shape;165;p29"/>
          <p:cNvSpPr txBox="1"/>
          <p:nvPr>
            <p:ph idx="1" type="body"/>
          </p:nvPr>
        </p:nvSpPr>
        <p:spPr>
          <a:xfrm>
            <a:off x="69600" y="947100"/>
            <a:ext cx="6035700" cy="437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10000"/>
          </a:bodyPr>
          <a:lstStyle/>
          <a:p>
            <a:pPr indent="0" lvl="0" marL="0" rtl="0" algn="l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500"/>
              </a:spcBef>
              <a:spcAft>
                <a:spcPts val="0"/>
              </a:spcAft>
              <a:buNone/>
            </a:pPr>
            <a:r>
              <a:rPr lang="uk" sz="2158">
                <a:solidFill>
                  <a:schemeClr val="dk1"/>
                </a:solidFill>
              </a:rPr>
              <a:t>Бувши слабкого здоров'я, Яновський, проте, довго витримував тиск безнастанних репресій і капітулював щойно під кінець життя збіркою з мистецького погляду анемічних «Київських оповідань» (</a:t>
            </a:r>
            <a:r>
              <a:rPr lang="uk" sz="2158">
                <a:solidFill>
                  <a:schemeClr val="dk1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1948</a:t>
            </a:r>
            <a:r>
              <a:rPr lang="uk" sz="2158">
                <a:solidFill>
                  <a:schemeClr val="dk1"/>
                </a:solidFill>
              </a:rPr>
              <a:t>). </a:t>
            </a:r>
            <a:endParaRPr sz="2158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500"/>
              </a:spcBef>
              <a:spcAft>
                <a:spcPts val="0"/>
              </a:spcAft>
              <a:buNone/>
            </a:pPr>
            <a:r>
              <a:rPr lang="uk" sz="2158">
                <a:solidFill>
                  <a:schemeClr val="dk1"/>
                </a:solidFill>
              </a:rPr>
              <a:t>Помер Юрій 25 лютого 1954 року. Попри це, твори Яновського нарівні з творчістю таких визначних майстрів слова, як </a:t>
            </a:r>
            <a:r>
              <a:rPr lang="uk" sz="2158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Павло Тичина</a:t>
            </a:r>
            <a:r>
              <a:rPr lang="uk" sz="2158">
                <a:solidFill>
                  <a:schemeClr val="dk1"/>
                </a:solidFill>
              </a:rPr>
              <a:t>, </a:t>
            </a:r>
            <a:r>
              <a:rPr lang="uk" sz="2158">
                <a:solidFill>
                  <a:schemeClr val="dk1"/>
                </a:solidFill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Микола Хвильовий</a:t>
            </a:r>
            <a:r>
              <a:rPr lang="uk" sz="2158">
                <a:solidFill>
                  <a:schemeClr val="dk1"/>
                </a:solidFill>
              </a:rPr>
              <a:t>, </a:t>
            </a:r>
            <a:r>
              <a:rPr lang="uk" sz="2158">
                <a:solidFill>
                  <a:schemeClr val="dk1"/>
                </a:solidFill>
                <a:uFill>
                  <a:noFill/>
                </a:u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Микола Зеров</a:t>
            </a:r>
            <a:r>
              <a:rPr lang="uk" sz="2158">
                <a:solidFill>
                  <a:schemeClr val="dk1"/>
                </a:solidFill>
              </a:rPr>
              <a:t>, </a:t>
            </a:r>
            <a:r>
              <a:rPr lang="uk" sz="2158">
                <a:solidFill>
                  <a:schemeClr val="dk1"/>
                </a:solidFill>
                <a:uFill>
                  <a:noFill/>
                </a:u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Максим Рильський</a:t>
            </a:r>
            <a:r>
              <a:rPr lang="uk" sz="2158">
                <a:solidFill>
                  <a:schemeClr val="dk1"/>
                </a:solidFill>
              </a:rPr>
              <a:t>, </a:t>
            </a:r>
            <a:r>
              <a:rPr lang="uk" sz="2158">
                <a:solidFill>
                  <a:schemeClr val="dk1"/>
                </a:solidFill>
                <a:uFill>
                  <a:noFill/>
                </a:uFill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Євген Плужник</a:t>
            </a:r>
            <a:r>
              <a:rPr lang="uk" sz="2158">
                <a:solidFill>
                  <a:schemeClr val="dk1"/>
                </a:solidFill>
              </a:rPr>
              <a:t>, увійшли в класичний фонд літератури українського відродження першої половини </a:t>
            </a:r>
            <a:r>
              <a:rPr lang="uk" sz="2158">
                <a:solidFill>
                  <a:schemeClr val="dk1"/>
                </a:solidFill>
                <a:uFill>
                  <a:noFill/>
                </a:uFill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XX століття</a:t>
            </a:r>
            <a:r>
              <a:rPr lang="uk" sz="2158">
                <a:solidFill>
                  <a:schemeClr val="dk1"/>
                </a:solidFill>
              </a:rPr>
              <a:t>.</a:t>
            </a:r>
            <a:endParaRPr sz="2158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500"/>
              </a:spcBef>
              <a:spcAft>
                <a:spcPts val="0"/>
              </a:spcAft>
              <a:buNone/>
            </a:pPr>
            <a:r>
              <a:rPr lang="uk" sz="2158">
                <a:solidFill>
                  <a:schemeClr val="dk1"/>
                </a:solidFill>
              </a:rPr>
              <a:t>Лауреат </a:t>
            </a:r>
            <a:r>
              <a:rPr lang="uk" sz="2158">
                <a:solidFill>
                  <a:schemeClr val="dk1"/>
                </a:solidFill>
                <a:uFill>
                  <a:noFill/>
                </a:uFill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Сталінської премії</a:t>
            </a:r>
            <a:r>
              <a:rPr lang="uk" sz="2158">
                <a:solidFill>
                  <a:schemeClr val="dk1"/>
                </a:solidFill>
              </a:rPr>
              <a:t> (1949).</a:t>
            </a:r>
            <a:endParaRPr sz="2158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5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6" name="Google Shape;166;p29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6345125" y="703875"/>
            <a:ext cx="2574600" cy="38830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0"/>
          <p:cNvSpPr txBox="1"/>
          <p:nvPr>
            <p:ph type="title"/>
          </p:nvPr>
        </p:nvSpPr>
        <p:spPr>
          <a:xfrm>
            <a:off x="311700" y="807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ct val="30650"/>
              <a:buFont typeface="Arial"/>
              <a:buNone/>
            </a:pPr>
            <a:r>
              <a:rPr b="1" lang="uk" sz="3588">
                <a:latin typeface="Georgia"/>
                <a:ea typeface="Georgia"/>
                <a:cs typeface="Georgia"/>
                <a:sym typeface="Georgia"/>
              </a:rPr>
              <a:t>Пам'ять про письменника</a:t>
            </a:r>
            <a:endParaRPr b="1" sz="3588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30"/>
          <p:cNvSpPr txBox="1"/>
          <p:nvPr>
            <p:ph idx="1" type="body"/>
          </p:nvPr>
        </p:nvSpPr>
        <p:spPr>
          <a:xfrm>
            <a:off x="0" y="1152475"/>
            <a:ext cx="6105300" cy="399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6075" lvl="0" marL="45720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50"/>
              <a:buChar char="-"/>
            </a:pPr>
            <a:r>
              <a:rPr lang="uk" sz="1850">
                <a:solidFill>
                  <a:schemeClr val="dk1"/>
                </a:solidFill>
              </a:rPr>
              <a:t>У рідному селі письменника Нечаївка створено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музей його імені</a:t>
            </a:r>
            <a:r>
              <a:rPr lang="uk" sz="1850">
                <a:solidFill>
                  <a:schemeClr val="dk1"/>
                </a:solidFill>
              </a:rPr>
              <a:t>. Іменем Юрія Яновського в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Києві</a:t>
            </a:r>
            <a:r>
              <a:rPr lang="uk" sz="1850">
                <a:solidFill>
                  <a:schemeClr val="dk1"/>
                </a:solidFill>
              </a:rPr>
              <a:t> в 1955 році була названа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вулиця</a:t>
            </a:r>
            <a:r>
              <a:rPr lang="uk" sz="1850">
                <a:solidFill>
                  <a:schemeClr val="dk1"/>
                </a:solidFill>
              </a:rPr>
              <a:t> (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Печерський район</a:t>
            </a:r>
            <a:r>
              <a:rPr lang="uk" sz="1850">
                <a:solidFill>
                  <a:schemeClr val="dk1"/>
                </a:solidFill>
              </a:rPr>
              <a:t>,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Звіринець</a:t>
            </a:r>
            <a:r>
              <a:rPr lang="uk" sz="1850">
                <a:solidFill>
                  <a:schemeClr val="dk1"/>
                </a:solidFill>
              </a:rPr>
              <a:t>).</a:t>
            </a:r>
            <a:endParaRPr sz="1850">
              <a:solidFill>
                <a:schemeClr val="dk1"/>
              </a:solidFill>
            </a:endParaRPr>
          </a:p>
          <a:p>
            <a:pPr indent="-346075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50"/>
              <a:buChar char="-"/>
            </a:pPr>
            <a:r>
              <a:rPr lang="uk" sz="1850">
                <a:solidFill>
                  <a:schemeClr val="dk1"/>
                </a:solidFill>
              </a:rPr>
              <a:t>На будинку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Роліту</a:t>
            </a:r>
            <a:r>
              <a:rPr lang="uk" sz="1850">
                <a:solidFill>
                  <a:schemeClr val="dk1"/>
                </a:solidFill>
              </a:rPr>
              <a:t> в Києві, де з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1939</a:t>
            </a:r>
            <a:r>
              <a:rPr lang="uk" sz="1850">
                <a:solidFill>
                  <a:schemeClr val="dk1"/>
                </a:solidFill>
              </a:rPr>
              <a:t>-го по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1954</a:t>
            </a:r>
            <a:r>
              <a:rPr lang="uk" sz="1850">
                <a:solidFill>
                  <a:schemeClr val="dk1"/>
                </a:solidFill>
              </a:rPr>
              <a:t> рік жив і працював письменник у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11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1958</a:t>
            </a:r>
            <a:r>
              <a:rPr lang="uk" sz="1850">
                <a:solidFill>
                  <a:schemeClr val="dk1"/>
                </a:solidFill>
              </a:rPr>
              <a:t> році встановлена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меморіальна дошка</a:t>
            </a:r>
            <a:r>
              <a:rPr lang="uk" sz="1850">
                <a:solidFill>
                  <a:schemeClr val="dk1"/>
                </a:solidFill>
              </a:rPr>
              <a:t> (граніт, бронза;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1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барельєф</a:t>
            </a:r>
            <a:r>
              <a:rPr lang="uk" sz="1850">
                <a:solidFill>
                  <a:schemeClr val="dk1"/>
                </a:solidFill>
              </a:rPr>
              <a:t>, скульптор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1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Андрій Німенко</a:t>
            </a:r>
            <a:r>
              <a:rPr lang="uk" sz="1850">
                <a:solidFill>
                  <a:schemeClr val="dk1"/>
                </a:solidFill>
              </a:rPr>
              <a:t>).</a:t>
            </a:r>
            <a:endParaRPr sz="1850">
              <a:solidFill>
                <a:schemeClr val="dk1"/>
              </a:solidFill>
            </a:endParaRPr>
          </a:p>
          <a:p>
            <a:pPr indent="-346075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50"/>
              <a:buChar char="-"/>
            </a:pPr>
            <a:r>
              <a:rPr lang="uk" sz="1850">
                <a:solidFill>
                  <a:schemeClr val="dk1"/>
                </a:solidFill>
              </a:rPr>
              <a:t>Його ім'ям названі вулиці в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1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Одесі</a:t>
            </a:r>
            <a:r>
              <a:rPr lang="uk" sz="1850">
                <a:solidFill>
                  <a:schemeClr val="dk1"/>
                </a:solidFill>
              </a:rPr>
              <a:t>,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1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Краматорську</a:t>
            </a:r>
            <a:r>
              <a:rPr lang="uk" sz="1850">
                <a:solidFill>
                  <a:schemeClr val="dk1"/>
                </a:solidFill>
              </a:rPr>
              <a:t>,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1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Кривому Розі</a:t>
            </a:r>
            <a:r>
              <a:rPr lang="uk" sz="1850">
                <a:solidFill>
                  <a:schemeClr val="dk1"/>
                </a:solidFill>
              </a:rPr>
              <a:t>,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1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Кропивницькому</a:t>
            </a:r>
            <a:r>
              <a:rPr lang="uk" sz="1850">
                <a:solidFill>
                  <a:schemeClr val="dk1"/>
                </a:solidFill>
              </a:rPr>
              <a:t>,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1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Львові</a:t>
            </a:r>
            <a:r>
              <a:rPr lang="uk" sz="1850">
                <a:solidFill>
                  <a:schemeClr val="dk1"/>
                </a:solidFill>
              </a:rPr>
              <a:t>, </a:t>
            </a:r>
            <a:r>
              <a:rPr lang="uk" sz="1850">
                <a:solidFill>
                  <a:schemeClr val="dk1"/>
                </a:solidFill>
                <a:uFill>
                  <a:noFill/>
                </a:uFill>
                <a:hlinkClick r:id="rId2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Баштанці</a:t>
            </a:r>
            <a:r>
              <a:rPr lang="uk" sz="1850">
                <a:solidFill>
                  <a:schemeClr val="dk1"/>
                </a:solidFill>
              </a:rPr>
              <a:t>.</a:t>
            </a:r>
            <a:endParaRPr sz="185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5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3" name="Google Shape;173;p30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6331951" y="1763100"/>
            <a:ext cx="2294788" cy="30597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30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6574475" y="292675"/>
            <a:ext cx="1809750" cy="1352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1"/>
          <p:cNvSpPr txBox="1"/>
          <p:nvPr>
            <p:ph type="title"/>
          </p:nvPr>
        </p:nvSpPr>
        <p:spPr>
          <a:xfrm>
            <a:off x="311700" y="807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1700"/>
              </a:spcBef>
              <a:spcAft>
                <a:spcPts val="0"/>
              </a:spcAft>
              <a:buNone/>
            </a:pPr>
            <a:r>
              <a:rPr b="1" lang="uk" sz="3588">
                <a:latin typeface="Georgia"/>
                <a:ea typeface="Georgia"/>
                <a:cs typeface="Georgia"/>
                <a:sym typeface="Georgia"/>
              </a:rPr>
              <a:t>ЦІКАВО ЗНАТИ …</a:t>
            </a:r>
            <a:endParaRPr b="1" sz="3588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31"/>
          <p:cNvSpPr txBox="1"/>
          <p:nvPr>
            <p:ph idx="1" type="body"/>
          </p:nvPr>
        </p:nvSpPr>
        <p:spPr>
          <a:xfrm>
            <a:off x="0" y="653450"/>
            <a:ext cx="8946600" cy="399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500"/>
              </a:spcBef>
              <a:spcAft>
                <a:spcPts val="0"/>
              </a:spcAft>
              <a:buNone/>
            </a:pPr>
            <a:r>
              <a:rPr lang="uk" sz="1900">
                <a:solidFill>
                  <a:schemeClr val="dk1"/>
                </a:solidFill>
              </a:rPr>
              <a:t>За цикл оповідань “Київські оповідання” Яновського нагородили Сталінською премією. </a:t>
            </a:r>
            <a:endParaRPr sz="19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500"/>
              </a:spcBef>
              <a:spcAft>
                <a:spcPts val="0"/>
              </a:spcAft>
              <a:buNone/>
            </a:pPr>
            <a:r>
              <a:rPr lang="uk" sz="1900">
                <a:solidFill>
                  <a:schemeClr val="dk1"/>
                </a:solidFill>
              </a:rPr>
              <a:t>Сам письменник занотував: “Після премії я повинен боротися за право писати, я повинен виправдати довір’я і премію”. Яновський давно розумів, що став невільником ідеології та системи. Це гризло Юрія ще більше, ніж злидні. </a:t>
            </a:r>
            <a:endParaRPr sz="19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500"/>
              </a:spcBef>
              <a:spcAft>
                <a:spcPts val="0"/>
              </a:spcAft>
              <a:buNone/>
            </a:pPr>
            <a:r>
              <a:rPr b="1" lang="uk" sz="1700">
                <a:solidFill>
                  <a:schemeClr val="dk1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Олександр Довженко </a:t>
            </a:r>
            <a:r>
              <a:rPr lang="uk" sz="1700">
                <a:solidFill>
                  <a:schemeClr val="dk1"/>
                </a:solidFill>
              </a:rPr>
              <a:t>писав:</a:t>
            </a:r>
            <a:endParaRPr sz="225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500"/>
              </a:spcBef>
              <a:spcAft>
                <a:spcPts val="1200"/>
              </a:spcAft>
              <a:buNone/>
            </a:pPr>
            <a:r>
              <a:rPr i="1" lang="uk" sz="2000">
                <a:solidFill>
                  <a:schemeClr val="dk1"/>
                </a:solidFill>
              </a:rPr>
              <a:t>“Нещасливий мій друг. Скільки й пам’ятаю я, весь час він мучився, страждав і фізично, і душевно. Все життя його було скорботне. Навіть писати перед смертю почав по-російські, очевидно, з огиди до обвинувачень у націоналізмі, з огиди до дурнів безперечних, злих гайдуків і кар’єристів. Чоловік талановитий, чесний, тонкий, ображений до краю життям”.</a:t>
            </a:r>
            <a:endParaRPr i="1" sz="25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800">
                <a:latin typeface="Roboto"/>
                <a:ea typeface="Roboto"/>
                <a:cs typeface="Roboto"/>
                <a:sym typeface="Roboto"/>
              </a:rPr>
              <a:t>ТВОРЧА СПАДЩИНА</a:t>
            </a:r>
            <a:endParaRPr sz="3800"/>
          </a:p>
        </p:txBody>
      </p:sp>
      <p:sp>
        <p:nvSpPr>
          <p:cNvPr id="186" name="Google Shape;186;p32"/>
          <p:cNvSpPr txBox="1"/>
          <p:nvPr>
            <p:ph idx="1" type="body"/>
          </p:nvPr>
        </p:nvSpPr>
        <p:spPr>
          <a:xfrm>
            <a:off x="311700" y="1152475"/>
            <a:ext cx="8520600" cy="3878100"/>
          </a:xfrm>
          <a:prstGeom prst="rect">
            <a:avLst/>
          </a:prstGeom>
        </p:spPr>
        <p:txBody>
          <a:bodyPr anchorCtr="0" anchor="t" bIns="91425" lIns="270000" spcFirstLastPara="1" rIns="91425" wrap="square" tIns="91425">
            <a:normAutofit fontScale="62500" lnSpcReduction="20000"/>
          </a:bodyPr>
          <a:lstStyle/>
          <a:p>
            <a:pPr indent="0" lvl="0" marL="0" marR="190500" rtl="0" algn="just">
              <a:spcBef>
                <a:spcPts val="1600"/>
              </a:spcBef>
              <a:spcAft>
                <a:spcPts val="0"/>
              </a:spcAft>
              <a:buNone/>
            </a:pPr>
            <a:r>
              <a:rPr lang="uk" sz="3881">
                <a:solidFill>
                  <a:schemeClr val="dk1"/>
                </a:solidFill>
              </a:rPr>
              <a:t>Ю. Яновський залишив нам багатожанрову спадщину: </a:t>
            </a:r>
            <a:endParaRPr sz="3881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6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b="1" lang="uk" sz="3059">
                <a:solidFill>
                  <a:schemeClr val="dk1"/>
                </a:solidFill>
              </a:rPr>
              <a:t>Прозові твори</a:t>
            </a:r>
            <a:endParaRPr sz="2609">
              <a:solidFill>
                <a:schemeClr val="dk1"/>
              </a:solidFill>
            </a:endParaRPr>
          </a:p>
          <a:p>
            <a:pPr indent="-345752" lvl="0" marL="685800" marR="139700" rtl="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uk" sz="2951">
                <a:solidFill>
                  <a:schemeClr val="dk1"/>
                </a:solidFill>
              </a:rPr>
              <a:t>Мамунтові бивні (збірка оповідань) (1925)</a:t>
            </a:r>
            <a:endParaRPr sz="2951">
              <a:solidFill>
                <a:schemeClr val="dk1"/>
              </a:solidFill>
            </a:endParaRPr>
          </a:p>
          <a:p>
            <a:pPr indent="-345752" lvl="0" marL="6858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uk" sz="2951">
                <a:solidFill>
                  <a:schemeClr val="dk1"/>
                </a:solidFill>
              </a:rPr>
              <a:t>Кров землі (збірка оповідань) (1927)</a:t>
            </a:r>
            <a:endParaRPr sz="2951">
              <a:solidFill>
                <a:schemeClr val="dk1"/>
              </a:solidFill>
            </a:endParaRPr>
          </a:p>
          <a:p>
            <a:pPr indent="-345752" lvl="0" marL="6858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uk" sz="2951">
                <a:solidFill>
                  <a:schemeClr val="dk1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Байгород</a:t>
            </a:r>
            <a:r>
              <a:rPr lang="uk" sz="2951">
                <a:solidFill>
                  <a:schemeClr val="dk1"/>
                </a:solidFill>
              </a:rPr>
              <a:t> (повість) (1927)</a:t>
            </a:r>
            <a:endParaRPr sz="2951">
              <a:solidFill>
                <a:schemeClr val="dk1"/>
              </a:solidFill>
            </a:endParaRPr>
          </a:p>
          <a:p>
            <a:pPr indent="-345752" lvl="0" marL="6858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uk" sz="2951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Майстер корабля</a:t>
            </a:r>
            <a:r>
              <a:rPr lang="uk" sz="2951">
                <a:solidFill>
                  <a:schemeClr val="dk1"/>
                </a:solidFill>
              </a:rPr>
              <a:t> (роман) (1928)</a:t>
            </a:r>
            <a:endParaRPr sz="2951">
              <a:solidFill>
                <a:schemeClr val="dk1"/>
              </a:solidFill>
            </a:endParaRPr>
          </a:p>
          <a:p>
            <a:pPr indent="-345752" lvl="0" marL="6858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uk" sz="2951">
                <a:solidFill>
                  <a:schemeClr val="dk1"/>
                </a:solidFill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Чотири Шаблі</a:t>
            </a:r>
            <a:r>
              <a:rPr lang="uk" sz="2951">
                <a:solidFill>
                  <a:schemeClr val="dk1"/>
                </a:solidFill>
              </a:rPr>
              <a:t> (роман) (1930)</a:t>
            </a:r>
            <a:endParaRPr sz="2951">
              <a:solidFill>
                <a:schemeClr val="dk1"/>
              </a:solidFill>
            </a:endParaRPr>
          </a:p>
          <a:p>
            <a:pPr indent="-345752" lvl="0" marL="6858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uk" sz="2951">
                <a:solidFill>
                  <a:schemeClr val="dk1"/>
                </a:solidFill>
                <a:uFill>
                  <a:noFill/>
                </a:u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Вершники</a:t>
            </a:r>
            <a:r>
              <a:rPr lang="uk" sz="2951">
                <a:solidFill>
                  <a:schemeClr val="dk1"/>
                </a:solidFill>
              </a:rPr>
              <a:t> (роман у новелах) (1935)</a:t>
            </a:r>
            <a:endParaRPr sz="2951">
              <a:solidFill>
                <a:schemeClr val="dk1"/>
              </a:solidFill>
            </a:endParaRPr>
          </a:p>
          <a:p>
            <a:pPr indent="-345752" lvl="0" marL="6858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uk" sz="2951">
                <a:solidFill>
                  <a:schemeClr val="dk1"/>
                </a:solidFill>
              </a:rPr>
              <a:t>Короткі історії (збірка оповідань) (1940)</a:t>
            </a:r>
            <a:endParaRPr sz="2951">
              <a:solidFill>
                <a:schemeClr val="dk1"/>
              </a:solidFill>
            </a:endParaRPr>
          </a:p>
          <a:p>
            <a:pPr indent="-345752" lvl="0" marL="6858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uk" sz="2951">
                <a:solidFill>
                  <a:schemeClr val="dk1"/>
                </a:solidFill>
              </a:rPr>
              <a:t>Земля батьків (збірка оповідань) (1944)</a:t>
            </a:r>
            <a:endParaRPr sz="2951">
              <a:solidFill>
                <a:schemeClr val="dk1"/>
              </a:solidFill>
            </a:endParaRPr>
          </a:p>
          <a:p>
            <a:pPr indent="-345752" lvl="0" marL="6858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uk" sz="2951">
                <a:solidFill>
                  <a:schemeClr val="dk1"/>
                </a:solidFill>
              </a:rPr>
              <a:t>Жива вода /</a:t>
            </a:r>
            <a:r>
              <a:rPr lang="uk" sz="2951">
                <a:solidFill>
                  <a:schemeClr val="dk1"/>
                </a:solidFill>
                <a:uFill>
                  <a:noFill/>
                </a:u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Мир (роман)</a:t>
            </a:r>
            <a:r>
              <a:rPr lang="uk" sz="2951">
                <a:solidFill>
                  <a:schemeClr val="dk1"/>
                </a:solidFill>
              </a:rPr>
              <a:t>(1947, 1956)</a:t>
            </a:r>
            <a:endParaRPr sz="2951">
              <a:solidFill>
                <a:schemeClr val="dk1"/>
              </a:solidFill>
            </a:endParaRPr>
          </a:p>
          <a:p>
            <a:pPr indent="-345752" lvl="0" marL="6858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uk" sz="2951">
                <a:solidFill>
                  <a:schemeClr val="dk1"/>
                </a:solidFill>
              </a:rPr>
              <a:t>Київські оповідання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b="1" lang="uk" sz="2800">
                <a:latin typeface="Roboto"/>
                <a:ea typeface="Roboto"/>
                <a:cs typeface="Roboto"/>
                <a:sym typeface="Roboto"/>
              </a:rPr>
              <a:t>ТВОРЧА СПАДЩИНА</a:t>
            </a:r>
            <a:endParaRPr sz="3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3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b="1" lang="uk" sz="2350">
                <a:solidFill>
                  <a:schemeClr val="dk1"/>
                </a:solidFill>
              </a:rPr>
              <a:t>Поетичні твори</a:t>
            </a:r>
            <a:endParaRPr sz="1900">
              <a:solidFill>
                <a:srgbClr val="54595D"/>
              </a:solidFill>
            </a:endParaRPr>
          </a:p>
          <a:p>
            <a:pPr indent="-346075" lvl="0" marL="457200" rtl="0" algn="l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Clr>
                <a:srgbClr val="202122"/>
              </a:buClr>
              <a:buSzPts val="1850"/>
              <a:buChar char="●"/>
            </a:pPr>
            <a:r>
              <a:rPr lang="uk" sz="1850">
                <a:solidFill>
                  <a:srgbClr val="202122"/>
                </a:solidFill>
              </a:rPr>
              <a:t>Прекрасна УТ (1927)</a:t>
            </a:r>
            <a:endParaRPr sz="1850">
              <a:solidFill>
                <a:srgbClr val="202122"/>
              </a:solidFill>
            </a:endParaRPr>
          </a:p>
          <a:p>
            <a:pPr indent="0" lvl="0" marL="0" rtl="0" algn="l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uk" sz="2350">
                <a:solidFill>
                  <a:schemeClr val="dk1"/>
                </a:solidFill>
              </a:rPr>
              <a:t>Драматичні твори</a:t>
            </a:r>
            <a:endParaRPr sz="1900">
              <a:solidFill>
                <a:srgbClr val="54595D"/>
              </a:solidFill>
            </a:endParaRPr>
          </a:p>
          <a:p>
            <a:pPr indent="-346075" lvl="0" marL="685800" rtl="0" algn="l">
              <a:spcBef>
                <a:spcPts val="300"/>
              </a:spcBef>
              <a:spcAft>
                <a:spcPts val="0"/>
              </a:spcAft>
              <a:buClr>
                <a:srgbClr val="202122"/>
              </a:buClr>
              <a:buSzPts val="1850"/>
              <a:buChar char="●"/>
            </a:pPr>
            <a:r>
              <a:rPr lang="uk" sz="1850">
                <a:solidFill>
                  <a:srgbClr val="202122"/>
                </a:solidFill>
              </a:rPr>
              <a:t>Завойовники (1931)</a:t>
            </a:r>
            <a:endParaRPr sz="1850">
              <a:solidFill>
                <a:srgbClr val="202122"/>
              </a:solidFill>
            </a:endParaRPr>
          </a:p>
          <a:p>
            <a:pPr indent="-346075" lvl="0" marL="685800" rtl="0" algn="l"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1850"/>
              <a:buChar char="●"/>
            </a:pPr>
            <a:r>
              <a:rPr lang="uk" sz="1850">
                <a:solidFill>
                  <a:srgbClr val="202122"/>
                </a:solidFill>
              </a:rPr>
              <a:t>Дума про Британку (1937)</a:t>
            </a:r>
            <a:endParaRPr sz="1850">
              <a:solidFill>
                <a:srgbClr val="202122"/>
              </a:solidFill>
            </a:endParaRPr>
          </a:p>
          <a:p>
            <a:pPr indent="-346075" lvl="0" marL="685800" rtl="0" algn="l"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1850"/>
              <a:buChar char="●"/>
            </a:pPr>
            <a:r>
              <a:rPr lang="uk" sz="1850">
                <a:solidFill>
                  <a:srgbClr val="202122"/>
                </a:solidFill>
              </a:rPr>
              <a:t>Потомки (1939) </a:t>
            </a:r>
            <a:endParaRPr sz="1850">
              <a:solidFill>
                <a:srgbClr val="202122"/>
              </a:solidFill>
            </a:endParaRPr>
          </a:p>
          <a:p>
            <a:pPr indent="-346075" lvl="0" marL="685800" rtl="0" algn="l"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1850"/>
              <a:buChar char="●"/>
            </a:pPr>
            <a:r>
              <a:rPr lang="uk" sz="1850">
                <a:solidFill>
                  <a:srgbClr val="202122"/>
                </a:solidFill>
              </a:rPr>
              <a:t>Син династії (1942)</a:t>
            </a:r>
            <a:endParaRPr sz="1850">
              <a:solidFill>
                <a:srgbClr val="202122"/>
              </a:solidFill>
            </a:endParaRPr>
          </a:p>
          <a:p>
            <a:pPr indent="-346075" lvl="0" marL="685800" rtl="0" algn="l"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1850"/>
              <a:buChar char="●"/>
            </a:pPr>
            <a:r>
              <a:rPr lang="uk" sz="1850">
                <a:solidFill>
                  <a:srgbClr val="202122"/>
                </a:solidFill>
              </a:rPr>
              <a:t>Райський табір (1952)</a:t>
            </a:r>
            <a:endParaRPr sz="1850">
              <a:solidFill>
                <a:srgbClr val="202122"/>
              </a:solidFill>
            </a:endParaRPr>
          </a:p>
          <a:p>
            <a:pPr indent="-346075" lvl="0" marL="685800" rtl="0" algn="l"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1850"/>
              <a:buChar char="●"/>
            </a:pPr>
            <a:r>
              <a:rPr lang="uk" sz="1850">
                <a:solidFill>
                  <a:srgbClr val="202122"/>
                </a:solidFill>
              </a:rPr>
              <a:t>Дочка прокурора (1954)</a:t>
            </a:r>
            <a:endParaRPr sz="26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688">
                <a:latin typeface="Roboto"/>
                <a:ea typeface="Roboto"/>
                <a:cs typeface="Roboto"/>
                <a:sym typeface="Roboto"/>
              </a:rPr>
              <a:t>Роман у новелах «Вершники» — зразок соцреалізму</a:t>
            </a:r>
            <a:endParaRPr sz="3688"/>
          </a:p>
        </p:txBody>
      </p:sp>
      <p:sp>
        <p:nvSpPr>
          <p:cNvPr id="198" name="Google Shape;198;p34"/>
          <p:cNvSpPr txBox="1"/>
          <p:nvPr>
            <p:ph idx="1" type="body"/>
          </p:nvPr>
        </p:nvSpPr>
        <p:spPr>
          <a:xfrm>
            <a:off x="311700" y="1152475"/>
            <a:ext cx="8520600" cy="381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500">
                <a:solidFill>
                  <a:srgbClr val="333333"/>
                </a:solidFill>
              </a:rPr>
              <a:t>«Вершники» — перлина творчості Ю. Яновського. </a:t>
            </a:r>
            <a:endParaRPr sz="2500">
              <a:solidFill>
                <a:srgbClr val="333333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i="1" lang="uk" sz="2400">
                <a:solidFill>
                  <a:srgbClr val="333333"/>
                </a:solidFill>
              </a:rPr>
              <a:t>П. Г. Тичина сказав, що саме цим романом новітня українська література склала екзамен на атестат зрілості. Тема громадянської війни постає у творі по-справжньому героїчною й романтичною. Автор правдиво показує трагедію цілої родини Половців, яких революція розкидала по різні ідеологічні фронти.</a:t>
            </a:r>
            <a:endParaRPr i="1" sz="17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2620"/>
              <a:t>КОМПОЗИЦІЙНА МАЙСТЕРНІСТЬ</a:t>
            </a:r>
            <a:endParaRPr b="1" sz="26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2620"/>
              <a:t> Ю.ЯНОВСЬКОГО</a:t>
            </a:r>
            <a:endParaRPr b="1" sz="2620"/>
          </a:p>
        </p:txBody>
      </p:sp>
      <p:sp>
        <p:nvSpPr>
          <p:cNvPr id="204" name="Google Shape;204;p35"/>
          <p:cNvSpPr txBox="1"/>
          <p:nvPr>
            <p:ph idx="1" type="body"/>
          </p:nvPr>
        </p:nvSpPr>
        <p:spPr>
          <a:xfrm>
            <a:off x="311700" y="1152475"/>
            <a:ext cx="6478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rgbClr val="333333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uk" sz="2100">
                <a:solidFill>
                  <a:srgbClr val="333333"/>
                </a:solidFill>
              </a:rPr>
              <a:t> </a:t>
            </a:r>
            <a:r>
              <a:rPr lang="uk" sz="2600">
                <a:solidFill>
                  <a:srgbClr val="333333"/>
                </a:solidFill>
              </a:rPr>
              <a:t>Роман складається із восьми сюжетно завершених новел («Подвійне коло», «Дитинство», «Шаланда в морі», «Батальйон Шведа», «Лист у вічність», «Чубенко, командир полку», «Шлях армій», «Адаменко»), які в сукупності передають панораму періоду громадянської війни.</a:t>
            </a:r>
            <a:endParaRPr sz="2300"/>
          </a:p>
        </p:txBody>
      </p:sp>
      <p:pic>
        <p:nvPicPr>
          <p:cNvPr id="205" name="Google Shape;205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42300" y="1170125"/>
            <a:ext cx="1885950" cy="3276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3120"/>
              <a:t>ТЕОРІЯ ЛІТЕРАТУРИ</a:t>
            </a:r>
            <a:endParaRPr b="1" sz="3120"/>
          </a:p>
        </p:txBody>
      </p:sp>
      <p:sp>
        <p:nvSpPr>
          <p:cNvPr id="211" name="Google Shape;211;p36"/>
          <p:cNvSpPr txBox="1"/>
          <p:nvPr>
            <p:ph idx="1" type="body"/>
          </p:nvPr>
        </p:nvSpPr>
        <p:spPr>
          <a:xfrm>
            <a:off x="311700" y="1152475"/>
            <a:ext cx="49950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uk" sz="2150">
                <a:solidFill>
                  <a:schemeClr val="dk1"/>
                </a:solidFill>
              </a:rPr>
              <a:t>Рома́н у нове́лах</a:t>
            </a:r>
            <a:r>
              <a:rPr lang="uk" sz="2150">
                <a:solidFill>
                  <a:schemeClr val="dk1"/>
                </a:solidFill>
              </a:rPr>
              <a:t> — один із різновидів роману, який використовує новелу як основну композиційну одиницю. Ця форма зародилася в європейській літературі. Вирізняються кілька способів побудови роману в новелах — ланцюговий, паралельний та інші.</a:t>
            </a:r>
            <a:endParaRPr sz="2900">
              <a:solidFill>
                <a:schemeClr val="dk1"/>
              </a:solidFill>
            </a:endParaRPr>
          </a:p>
        </p:txBody>
      </p:sp>
      <p:pic>
        <p:nvPicPr>
          <p:cNvPr id="212" name="Google Shape;212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97100" y="179050"/>
            <a:ext cx="2686050" cy="3810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36"/>
          <p:cNvSpPr txBox="1"/>
          <p:nvPr/>
        </p:nvSpPr>
        <p:spPr>
          <a:xfrm>
            <a:off x="2534125" y="4215150"/>
            <a:ext cx="5908800" cy="6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5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Вершники: роман у новелах. Серія ''Скарби'' / Яновський Ю. — К., 2021. — 159 с.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37"/>
          <p:cNvSpPr txBox="1"/>
          <p:nvPr>
            <p:ph type="title"/>
          </p:nvPr>
        </p:nvSpPr>
        <p:spPr>
          <a:xfrm>
            <a:off x="311700" y="2701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688">
                <a:latin typeface="Roboto"/>
                <a:ea typeface="Roboto"/>
                <a:cs typeface="Roboto"/>
                <a:sym typeface="Roboto"/>
              </a:rPr>
              <a:t>Роман у новелах «Вершники» — зразок соцреалізму</a:t>
            </a:r>
            <a:endParaRPr sz="3688"/>
          </a:p>
        </p:txBody>
      </p:sp>
      <p:sp>
        <p:nvSpPr>
          <p:cNvPr id="219" name="Google Shape;219;p37"/>
          <p:cNvSpPr txBox="1"/>
          <p:nvPr>
            <p:ph idx="1" type="body"/>
          </p:nvPr>
        </p:nvSpPr>
        <p:spPr>
          <a:xfrm>
            <a:off x="311700" y="1152475"/>
            <a:ext cx="8520600" cy="391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➢"/>
            </a:pPr>
            <a:r>
              <a:rPr lang="uk" sz="2000">
                <a:solidFill>
                  <a:srgbClr val="333333"/>
                </a:solidFill>
              </a:rPr>
              <a:t>«Вершники» — новелістичний роман. 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➢"/>
            </a:pPr>
            <a:r>
              <a:rPr lang="uk" sz="2000">
                <a:solidFill>
                  <a:srgbClr val="333333"/>
                </a:solidFill>
              </a:rPr>
              <a:t>Роман складається з восьми композиційно й сюжетно пов’язаних новел. 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➢"/>
            </a:pPr>
            <a:r>
              <a:rPr lang="uk" sz="2000">
                <a:solidFill>
                  <a:srgbClr val="333333"/>
                </a:solidFill>
              </a:rPr>
              <a:t>Відсутність хронологічної послідовності в розгортанні подій. 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➢"/>
            </a:pPr>
            <a:r>
              <a:rPr lang="uk" sz="2000">
                <a:solidFill>
                  <a:srgbClr val="333333"/>
                </a:solidFill>
              </a:rPr>
              <a:t>Використання кінематографічного прийому монтажу «кадрів». 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➢"/>
            </a:pPr>
            <a:r>
              <a:rPr lang="uk" sz="2000">
                <a:solidFill>
                  <a:srgbClr val="333333"/>
                </a:solidFill>
              </a:rPr>
              <a:t>Має ознаки народної думи, героїчної поеми,новели. 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➢"/>
            </a:pPr>
            <a:r>
              <a:rPr lang="uk" sz="2000">
                <a:solidFill>
                  <a:srgbClr val="333333"/>
                </a:solidFill>
              </a:rPr>
              <a:t>Виняткових героїв автор показує у виняткових обставинах. 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➢"/>
            </a:pPr>
            <a:r>
              <a:rPr lang="uk" sz="2000">
                <a:solidFill>
                  <a:srgbClr val="333333"/>
                </a:solidFill>
              </a:rPr>
              <a:t>Головний мотив — розпад людського роду, що почався з революцією. 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➢"/>
            </a:pPr>
            <a:r>
              <a:rPr lang="uk" sz="2000">
                <a:solidFill>
                  <a:srgbClr val="333333"/>
                </a:solidFill>
              </a:rPr>
              <a:t>Правдивість і типовість у відтворенні історичних подій та змалюванні дійових осіб</a:t>
            </a:r>
            <a:endParaRPr sz="19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688">
                <a:latin typeface="Roboto"/>
                <a:ea typeface="Roboto"/>
                <a:cs typeface="Roboto"/>
                <a:sym typeface="Roboto"/>
              </a:rPr>
              <a:t>ПРОБЛЕМАТИКА</a:t>
            </a:r>
            <a:endParaRPr sz="3688"/>
          </a:p>
        </p:txBody>
      </p:sp>
      <p:sp>
        <p:nvSpPr>
          <p:cNvPr id="225" name="Google Shape;225;p38"/>
          <p:cNvSpPr txBox="1"/>
          <p:nvPr>
            <p:ph idx="1" type="body"/>
          </p:nvPr>
        </p:nvSpPr>
        <p:spPr>
          <a:xfrm>
            <a:off x="311700" y="1152475"/>
            <a:ext cx="8520600" cy="384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 • Трагедія роду й народу. </a:t>
            </a:r>
            <a:endParaRPr sz="2000">
              <a:solidFill>
                <a:srgbClr val="333333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• Розпад родини заради ідеї.</a:t>
            </a:r>
            <a:endParaRPr sz="2000">
              <a:solidFill>
                <a:srgbClr val="333333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• Революція і народ. </a:t>
            </a:r>
            <a:endParaRPr sz="2000">
              <a:solidFill>
                <a:srgbClr val="333333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• Політичні платформи різних партій і політичних сил. </a:t>
            </a:r>
            <a:endParaRPr sz="2000">
              <a:solidFill>
                <a:srgbClr val="333333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• Відданість справі. </a:t>
            </a:r>
            <a:endParaRPr sz="2000">
              <a:solidFill>
                <a:srgbClr val="333333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• Творча праця та духовні цінності. </a:t>
            </a:r>
            <a:endParaRPr sz="2000">
              <a:solidFill>
                <a:srgbClr val="333333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uk" sz="2000">
                <a:solidFill>
                  <a:srgbClr val="333333"/>
                </a:solidFill>
                <a:latin typeface="Roboto"/>
                <a:ea typeface="Roboto"/>
                <a:cs typeface="Roboto"/>
                <a:sym typeface="Roboto"/>
              </a:rPr>
              <a:t>• Проблема братовбивчої громадянської війни.</a:t>
            </a:r>
            <a:endParaRPr/>
          </a:p>
        </p:txBody>
      </p:sp>
      <p:pic>
        <p:nvPicPr>
          <p:cNvPr id="226" name="Google Shape;226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72275" y="0"/>
            <a:ext cx="1676400" cy="2724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33788" y="2124225"/>
            <a:ext cx="1704975" cy="2686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9"/>
          <p:cNvSpPr txBox="1"/>
          <p:nvPr>
            <p:ph idx="1" type="body"/>
          </p:nvPr>
        </p:nvSpPr>
        <p:spPr>
          <a:xfrm>
            <a:off x="378825" y="670275"/>
            <a:ext cx="7897500" cy="461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i="1" lang="uk" sz="2650">
                <a:solidFill>
                  <a:schemeClr val="dk1"/>
                </a:solidFill>
              </a:rPr>
              <a:t>23 червня 1933 року Юрій Яновський зробив у щоденнику запис, який, по суті, був його «листом у вічність»: «Сидів допізна на юті, дивився на зорі, астральна якась нудьга, хочеться сказати до всіх нащадків, що ще не виходили з небуття (а вмруть, як і я), що я теж жив і дивився на ці сузір’я, і думав я не тільки те, що написав у книжках…»</a:t>
            </a:r>
            <a:endParaRPr i="1" sz="31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5CD"/>
        </a:solidFill>
      </p:bgPr>
    </p:bg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4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p4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3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 sz="3300">
                <a:solidFill>
                  <a:schemeClr val="dk1"/>
                </a:solidFill>
              </a:rPr>
              <a:t>ДЯКУЮ ЗА УВАГУ!</a:t>
            </a:r>
            <a:endParaRPr b="1" sz="3300">
              <a:solidFill>
                <a:schemeClr val="dk1"/>
              </a:solidFill>
            </a:endParaRPr>
          </a:p>
        </p:txBody>
      </p:sp>
      <p:pic>
        <p:nvPicPr>
          <p:cNvPr id="239" name="Google Shape;239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778660">
            <a:off x="1980800" y="2191737"/>
            <a:ext cx="7029451" cy="1990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