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Gelasio" panose="020B0604020202020204" charset="0"/>
      <p:regular r:id="rId13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AA855A-CD43-450C-AE32-F386F69612F4}" v="9" dt="2025-04-10T19:20:14.5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6" d="100"/>
          <a:sy n="66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Юлія Лісова" userId="d496ecedf80ba698" providerId="LiveId" clId="{46AA855A-CD43-450C-AE32-F386F69612F4}"/>
    <pc:docChg chg="undo custSel modSld modMainMaster">
      <pc:chgData name="Юлія Лісова" userId="d496ecedf80ba698" providerId="LiveId" clId="{46AA855A-CD43-450C-AE32-F386F69612F4}" dt="2025-04-11T06:11:28.502" v="144" actId="1076"/>
      <pc:docMkLst>
        <pc:docMk/>
      </pc:docMkLst>
      <pc:sldChg chg="modSp mod">
        <pc:chgData name="Юлія Лісова" userId="d496ecedf80ba698" providerId="LiveId" clId="{46AA855A-CD43-450C-AE32-F386F69612F4}" dt="2025-04-11T06:11:28.502" v="144" actId="1076"/>
        <pc:sldMkLst>
          <pc:docMk/>
          <pc:sldMk cId="0" sldId="256"/>
        </pc:sldMkLst>
        <pc:spChg chg="mod">
          <ac:chgData name="Юлія Лісова" userId="d496ecedf80ba698" providerId="LiveId" clId="{46AA855A-CD43-450C-AE32-F386F69612F4}" dt="2025-04-11T06:11:18.399" v="142" actId="20577"/>
          <ac:spMkLst>
            <pc:docMk/>
            <pc:sldMk cId="0" sldId="256"/>
            <ac:spMk id="3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11:28.502" v="144" actId="1076"/>
          <ac:spMkLst>
            <pc:docMk/>
            <pc:sldMk cId="0" sldId="256"/>
            <ac:spMk id="4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11:22.780" v="143" actId="1076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Юлія Лісова" userId="d496ecedf80ba698" providerId="LiveId" clId="{46AA855A-CD43-450C-AE32-F386F69612F4}" dt="2025-04-11T05:55:11.195" v="76" actId="20577"/>
        <pc:sldMkLst>
          <pc:docMk/>
          <pc:sldMk cId="0" sldId="257"/>
        </pc:sldMkLst>
        <pc:spChg chg="mod">
          <ac:chgData name="Юлія Лісова" userId="d496ecedf80ba698" providerId="LiveId" clId="{46AA855A-CD43-450C-AE32-F386F69612F4}" dt="2025-04-11T05:54:14.347" v="67" actId="255"/>
          <ac:spMkLst>
            <pc:docMk/>
            <pc:sldMk cId="0" sldId="257"/>
            <ac:spMk id="9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4:04.514" v="66" actId="255"/>
          <ac:spMkLst>
            <pc:docMk/>
            <pc:sldMk cId="0" sldId="257"/>
            <ac:spMk id="10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4:21.755" v="68" actId="255"/>
          <ac:spMkLst>
            <pc:docMk/>
            <pc:sldMk cId="0" sldId="257"/>
            <ac:spMk id="14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4:26.472" v="69" actId="255"/>
          <ac:spMkLst>
            <pc:docMk/>
            <pc:sldMk cId="0" sldId="257"/>
            <ac:spMk id="15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4:31.135" v="70" actId="255"/>
          <ac:spMkLst>
            <pc:docMk/>
            <pc:sldMk cId="0" sldId="257"/>
            <ac:spMk id="19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4:39.508" v="71" actId="255"/>
          <ac:spMkLst>
            <pc:docMk/>
            <pc:sldMk cId="0" sldId="257"/>
            <ac:spMk id="20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4:44.411" v="72" actId="255"/>
          <ac:spMkLst>
            <pc:docMk/>
            <pc:sldMk cId="0" sldId="257"/>
            <ac:spMk id="24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5:11.195" v="76" actId="20577"/>
          <ac:spMkLst>
            <pc:docMk/>
            <pc:sldMk cId="0" sldId="257"/>
            <ac:spMk id="25" creationId="{00000000-0000-0000-0000-000000000000}"/>
          </ac:spMkLst>
        </pc:spChg>
      </pc:sldChg>
      <pc:sldChg chg="modSp mod">
        <pc:chgData name="Юлія Лісова" userId="d496ecedf80ba698" providerId="LiveId" clId="{46AA855A-CD43-450C-AE32-F386F69612F4}" dt="2025-04-10T19:15:03.443" v="9" actId="14100"/>
        <pc:sldMkLst>
          <pc:docMk/>
          <pc:sldMk cId="0" sldId="258"/>
        </pc:sldMkLst>
        <pc:spChg chg="mod">
          <ac:chgData name="Юлія Лісова" userId="d496ecedf80ba698" providerId="LiveId" clId="{46AA855A-CD43-450C-AE32-F386F69612F4}" dt="2025-04-10T19:15:03.443" v="9" actId="14100"/>
          <ac:spMkLst>
            <pc:docMk/>
            <pc:sldMk cId="0" sldId="258"/>
            <ac:spMk id="4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0T19:14:59.473" v="8" actId="14100"/>
          <ac:spMkLst>
            <pc:docMk/>
            <pc:sldMk cId="0" sldId="258"/>
            <ac:spMk id="7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0T19:14:53.684" v="6" actId="14100"/>
          <ac:spMkLst>
            <pc:docMk/>
            <pc:sldMk cId="0" sldId="258"/>
            <ac:spMk id="10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0T19:14:50.563" v="5" actId="14100"/>
          <ac:spMkLst>
            <pc:docMk/>
            <pc:sldMk cId="0" sldId="258"/>
            <ac:spMk id="13" creationId="{00000000-0000-0000-0000-000000000000}"/>
          </ac:spMkLst>
        </pc:spChg>
        <pc:picChg chg="mod">
          <ac:chgData name="Юлія Лісова" userId="d496ecedf80ba698" providerId="LiveId" clId="{46AA855A-CD43-450C-AE32-F386F69612F4}" dt="2025-04-10T19:14:38.371" v="3" actId="14100"/>
          <ac:picMkLst>
            <pc:docMk/>
            <pc:sldMk cId="0" sldId="258"/>
            <ac:picMk id="2" creationId="{00000000-0000-0000-0000-000000000000}"/>
          </ac:picMkLst>
        </pc:picChg>
      </pc:sldChg>
      <pc:sldChg chg="modSp mod setBg modClrScheme chgLayout">
        <pc:chgData name="Юлія Лісова" userId="d496ecedf80ba698" providerId="LiveId" clId="{46AA855A-CD43-450C-AE32-F386F69612F4}" dt="2025-04-11T05:57:52.212" v="84" actId="255"/>
        <pc:sldMkLst>
          <pc:docMk/>
          <pc:sldMk cId="0" sldId="259"/>
        </pc:sldMkLst>
        <pc:spChg chg="mod">
          <ac:chgData name="Юлія Лісова" userId="d496ecedf80ba698" providerId="LiveId" clId="{46AA855A-CD43-450C-AE32-F386F69612F4}" dt="2025-04-10T19:16:14.677" v="23" actId="1076"/>
          <ac:spMkLst>
            <pc:docMk/>
            <pc:sldMk cId="0" sldId="259"/>
            <ac:spMk id="3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7:22.287" v="79" actId="255"/>
          <ac:spMkLst>
            <pc:docMk/>
            <pc:sldMk cId="0" sldId="259"/>
            <ac:spMk id="6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7:40.087" v="82" actId="255"/>
          <ac:spMkLst>
            <pc:docMk/>
            <pc:sldMk cId="0" sldId="259"/>
            <ac:spMk id="7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7:29.062" v="80" actId="255"/>
          <ac:spMkLst>
            <pc:docMk/>
            <pc:sldMk cId="0" sldId="259"/>
            <ac:spMk id="10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7:46.075" v="83" actId="255"/>
          <ac:spMkLst>
            <pc:docMk/>
            <pc:sldMk cId="0" sldId="259"/>
            <ac:spMk id="11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7:34.616" v="81" actId="255"/>
          <ac:spMkLst>
            <pc:docMk/>
            <pc:sldMk cId="0" sldId="259"/>
            <ac:spMk id="14" creationId="{00000000-0000-0000-0000-000000000000}"/>
          </ac:spMkLst>
        </pc:spChg>
        <pc:spChg chg="mod ord">
          <ac:chgData name="Юлія Лісова" userId="d496ecedf80ba698" providerId="LiveId" clId="{46AA855A-CD43-450C-AE32-F386F69612F4}" dt="2025-04-11T05:57:52.212" v="84" actId="255"/>
          <ac:spMkLst>
            <pc:docMk/>
            <pc:sldMk cId="0" sldId="259"/>
            <ac:spMk id="15" creationId="{00000000-0000-0000-0000-000000000000}"/>
          </ac:spMkLst>
        </pc:spChg>
        <pc:picChg chg="mod">
          <ac:chgData name="Юлія Лісова" userId="d496ecedf80ba698" providerId="LiveId" clId="{46AA855A-CD43-450C-AE32-F386F69612F4}" dt="2025-04-10T19:16:15.152" v="24" actId="1076"/>
          <ac:picMkLst>
            <pc:docMk/>
            <pc:sldMk cId="0" sldId="259"/>
            <ac:picMk id="2" creationId="{00000000-0000-0000-0000-000000000000}"/>
          </ac:picMkLst>
        </pc:picChg>
      </pc:sldChg>
      <pc:sldChg chg="addSp delSp modSp mod">
        <pc:chgData name="Юлія Лісова" userId="d496ecedf80ba698" providerId="LiveId" clId="{46AA855A-CD43-450C-AE32-F386F69612F4}" dt="2025-04-11T05:58:56.860" v="95" actId="1076"/>
        <pc:sldMkLst>
          <pc:docMk/>
          <pc:sldMk cId="0" sldId="260"/>
        </pc:sldMkLst>
        <pc:spChg chg="mod">
          <ac:chgData name="Юлія Лісова" userId="d496ecedf80ba698" providerId="LiveId" clId="{46AA855A-CD43-450C-AE32-F386F69612F4}" dt="2025-04-11T05:58:56.860" v="95" actId="1076"/>
          <ac:spMkLst>
            <pc:docMk/>
            <pc:sldMk cId="0" sldId="260"/>
            <ac:spMk id="2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8:04.162" v="85" actId="255"/>
          <ac:spMkLst>
            <pc:docMk/>
            <pc:sldMk cId="0" sldId="260"/>
            <ac:spMk id="3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8:20.592" v="87" actId="255"/>
          <ac:spMkLst>
            <pc:docMk/>
            <pc:sldMk cId="0" sldId="260"/>
            <ac:spMk id="4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8:30.448" v="89" actId="1076"/>
          <ac:spMkLst>
            <pc:docMk/>
            <pc:sldMk cId="0" sldId="260"/>
            <ac:spMk id="5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8:13.896" v="86" actId="255"/>
          <ac:spMkLst>
            <pc:docMk/>
            <pc:sldMk cId="0" sldId="260"/>
            <ac:spMk id="6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8:45.247" v="92" actId="255"/>
          <ac:spMkLst>
            <pc:docMk/>
            <pc:sldMk cId="0" sldId="260"/>
            <ac:spMk id="7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8:40.002" v="91" actId="1076"/>
          <ac:spMkLst>
            <pc:docMk/>
            <pc:sldMk cId="0" sldId="260"/>
            <ac:spMk id="8" creationId="{00000000-0000-0000-0000-000000000000}"/>
          </ac:spMkLst>
        </pc:spChg>
        <pc:spChg chg="add del">
          <ac:chgData name="Юлія Лісова" userId="d496ecedf80ba698" providerId="LiveId" clId="{46AA855A-CD43-450C-AE32-F386F69612F4}" dt="2025-04-10T19:16:48.760" v="26" actId="22"/>
          <ac:spMkLst>
            <pc:docMk/>
            <pc:sldMk cId="0" sldId="260"/>
            <ac:spMk id="10" creationId="{E62CB363-CB63-AC2A-E36B-C097DBADC1AE}"/>
          </ac:spMkLst>
        </pc:spChg>
      </pc:sldChg>
      <pc:sldChg chg="modSp mod">
        <pc:chgData name="Юлія Лісова" userId="d496ecedf80ba698" providerId="LiveId" clId="{46AA855A-CD43-450C-AE32-F386F69612F4}" dt="2025-04-11T05:59:45.148" v="101" actId="255"/>
        <pc:sldMkLst>
          <pc:docMk/>
          <pc:sldMk cId="0" sldId="262"/>
        </pc:sldMkLst>
        <pc:spChg chg="mod">
          <ac:chgData name="Юлія Лісова" userId="d496ecedf80ba698" providerId="LiveId" clId="{46AA855A-CD43-450C-AE32-F386F69612F4}" dt="2025-04-11T05:59:35.411" v="99" actId="255"/>
          <ac:spMkLst>
            <pc:docMk/>
            <pc:sldMk cId="0" sldId="262"/>
            <ac:spMk id="5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9:28.653" v="98" actId="255"/>
          <ac:spMkLst>
            <pc:docMk/>
            <pc:sldMk cId="0" sldId="262"/>
            <ac:spMk id="6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9:39.952" v="100" actId="255"/>
          <ac:spMkLst>
            <pc:docMk/>
            <pc:sldMk cId="0" sldId="262"/>
            <ac:spMk id="8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9:18.175" v="96" actId="255"/>
          <ac:spMkLst>
            <pc:docMk/>
            <pc:sldMk cId="0" sldId="262"/>
            <ac:spMk id="9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9:45.148" v="101" actId="255"/>
          <ac:spMkLst>
            <pc:docMk/>
            <pc:sldMk cId="0" sldId="262"/>
            <ac:spMk id="11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5:59:23.483" v="97" actId="255"/>
          <ac:spMkLst>
            <pc:docMk/>
            <pc:sldMk cId="0" sldId="262"/>
            <ac:spMk id="12" creationId="{00000000-0000-0000-0000-000000000000}"/>
          </ac:spMkLst>
        </pc:spChg>
      </pc:sldChg>
      <pc:sldChg chg="modSp mod">
        <pc:chgData name="Юлія Лісова" userId="d496ecedf80ba698" providerId="LiveId" clId="{46AA855A-CD43-450C-AE32-F386F69612F4}" dt="2025-04-11T06:01:03.606" v="115" actId="1076"/>
        <pc:sldMkLst>
          <pc:docMk/>
          <pc:sldMk cId="0" sldId="263"/>
        </pc:sldMkLst>
        <pc:spChg chg="mod">
          <ac:chgData name="Юлія Лісова" userId="d496ecedf80ba698" providerId="LiveId" clId="{46AA855A-CD43-450C-AE32-F386F69612F4}" dt="2025-04-11T06:00:42.009" v="110" actId="1076"/>
          <ac:spMkLst>
            <pc:docMk/>
            <pc:sldMk cId="0" sldId="263"/>
            <ac:spMk id="5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0:44.892" v="111" actId="1076"/>
          <ac:spMkLst>
            <pc:docMk/>
            <pc:sldMk cId="0" sldId="263"/>
            <ac:spMk id="6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00.783" v="114" actId="1076"/>
          <ac:spMkLst>
            <pc:docMk/>
            <pc:sldMk cId="0" sldId="263"/>
            <ac:spMk id="8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03.606" v="115" actId="1076"/>
          <ac:spMkLst>
            <pc:docMk/>
            <pc:sldMk cId="0" sldId="263"/>
            <ac:spMk id="9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0:07.944" v="104" actId="255"/>
          <ac:spMkLst>
            <pc:docMk/>
            <pc:sldMk cId="0" sldId="263"/>
            <ac:spMk id="11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0:33.292" v="108" actId="255"/>
          <ac:spMkLst>
            <pc:docMk/>
            <pc:sldMk cId="0" sldId="263"/>
            <ac:spMk id="12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0:53.717" v="113" actId="1076"/>
          <ac:spMkLst>
            <pc:docMk/>
            <pc:sldMk cId="0" sldId="263"/>
            <ac:spMk id="14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0:51.506" v="112" actId="1076"/>
          <ac:spMkLst>
            <pc:docMk/>
            <pc:sldMk cId="0" sldId="263"/>
            <ac:spMk id="15" creationId="{00000000-0000-0000-0000-000000000000}"/>
          </ac:spMkLst>
        </pc:spChg>
      </pc:sldChg>
      <pc:sldChg chg="modSp mod">
        <pc:chgData name="Юлія Лісова" userId="d496ecedf80ba698" providerId="LiveId" clId="{46AA855A-CD43-450C-AE32-F386F69612F4}" dt="2025-04-11T06:01:59.203" v="124" actId="255"/>
        <pc:sldMkLst>
          <pc:docMk/>
          <pc:sldMk cId="0" sldId="264"/>
        </pc:sldMkLst>
        <pc:spChg chg="mod">
          <ac:chgData name="Юлія Лісова" userId="d496ecedf80ba698" providerId="LiveId" clId="{46AA855A-CD43-450C-AE32-F386F69612F4}" dt="2025-04-11T06:01:17.176" v="116" actId="255"/>
          <ac:spMkLst>
            <pc:docMk/>
            <pc:sldMk cId="0" sldId="264"/>
            <ac:spMk id="3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41.874" v="120" actId="255"/>
          <ac:spMkLst>
            <pc:docMk/>
            <pc:sldMk cId="0" sldId="264"/>
            <ac:spMk id="4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27.689" v="118" actId="255"/>
          <ac:spMkLst>
            <pc:docMk/>
            <pc:sldMk cId="0" sldId="264"/>
            <ac:spMk id="7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53.351" v="123" actId="255"/>
          <ac:spMkLst>
            <pc:docMk/>
            <pc:sldMk cId="0" sldId="264"/>
            <ac:spMk id="8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32.590" v="119" actId="255"/>
          <ac:spMkLst>
            <pc:docMk/>
            <pc:sldMk cId="0" sldId="264"/>
            <ac:spMk id="11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59.203" v="124" actId="255"/>
          <ac:spMkLst>
            <pc:docMk/>
            <pc:sldMk cId="0" sldId="264"/>
            <ac:spMk id="12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22.301" v="117" actId="255"/>
          <ac:spMkLst>
            <pc:docMk/>
            <pc:sldMk cId="0" sldId="264"/>
            <ac:spMk id="15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1T06:01:47.718" v="122" actId="255"/>
          <ac:spMkLst>
            <pc:docMk/>
            <pc:sldMk cId="0" sldId="264"/>
            <ac:spMk id="16" creationId="{00000000-0000-0000-0000-000000000000}"/>
          </ac:spMkLst>
        </pc:spChg>
      </pc:sldChg>
      <pc:sldChg chg="modSp mod">
        <pc:chgData name="Юлія Лісова" userId="d496ecedf80ba698" providerId="LiveId" clId="{46AA855A-CD43-450C-AE32-F386F69612F4}" dt="2025-04-10T19:21:11.164" v="57" actId="1076"/>
        <pc:sldMkLst>
          <pc:docMk/>
          <pc:sldMk cId="0" sldId="265"/>
        </pc:sldMkLst>
        <pc:spChg chg="mod">
          <ac:chgData name="Юлія Лісова" userId="d496ecedf80ba698" providerId="LiveId" clId="{46AA855A-CD43-450C-AE32-F386F69612F4}" dt="2025-04-10T19:21:11.164" v="57" actId="1076"/>
          <ac:spMkLst>
            <pc:docMk/>
            <pc:sldMk cId="0" sldId="265"/>
            <ac:spMk id="3" creationId="{00000000-0000-0000-0000-000000000000}"/>
          </ac:spMkLst>
        </pc:spChg>
        <pc:spChg chg="mod">
          <ac:chgData name="Юлія Лісова" userId="d496ecedf80ba698" providerId="LiveId" clId="{46AA855A-CD43-450C-AE32-F386F69612F4}" dt="2025-04-10T19:21:08.405" v="56" actId="255"/>
          <ac:spMkLst>
            <pc:docMk/>
            <pc:sldMk cId="0" sldId="265"/>
            <ac:spMk id="5" creationId="{00000000-0000-0000-0000-000000000000}"/>
          </ac:spMkLst>
        </pc:spChg>
      </pc:sldChg>
      <pc:sldMasterChg chg="setBg modSldLayout">
        <pc:chgData name="Юлія Лісова" userId="d496ecedf80ba698" providerId="LiveId" clId="{46AA855A-CD43-450C-AE32-F386F69612F4}" dt="2025-04-10T19:19:40.457" v="48"/>
        <pc:sldMasterMkLst>
          <pc:docMk/>
          <pc:sldMasterMk cId="0" sldId="2147483648"/>
        </pc:sldMasterMkLst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49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0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1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2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3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4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5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6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7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8"/>
          </pc:sldLayoutMkLst>
        </pc:sldLayoutChg>
        <pc:sldLayoutChg chg="setBg">
          <pc:chgData name="Юлія Лісова" userId="d496ecedf80ba698" providerId="LiveId" clId="{46AA855A-CD43-450C-AE32-F386F69612F4}" dt="2025-04-10T19:19:40.457" v="48"/>
          <pc:sldLayoutMkLst>
            <pc:docMk/>
            <pc:sldMasterMk cId="0" sldId="2147483648"/>
            <pc:sldLayoutMk cId="0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5406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302D2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464342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90684" y="341951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Складна морально-етична проблема зв'язку природи і людини в </a:t>
            </a:r>
            <a:r>
              <a:rPr lang="en-US" sz="4450" dirty="0" err="1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поемі</a:t>
            </a:r>
            <a:r>
              <a:rPr lang="uk-UA" sz="44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Бориса Олійника</a:t>
            </a:r>
            <a:r>
              <a:rPr lang="en-US" sz="44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"Крило"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874813" y="3976805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Запрошуємо вас у світ високої поезії Бориса Олійника, видатного українського поета-шістдесятника. Сьогодні ми розглянемо його знакову поему "Крило" та її глибокий філософський зміст.</a:t>
            </a:r>
            <a:endParaRPr lang="en-US" sz="2800" dirty="0"/>
          </a:p>
        </p:txBody>
      </p:sp>
      <p:sp>
        <p:nvSpPr>
          <p:cNvPr id="5" name="Text 2"/>
          <p:cNvSpPr/>
          <p:nvPr/>
        </p:nvSpPr>
        <p:spPr>
          <a:xfrm>
            <a:off x="793790" y="6402968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Дослідимо як майстер слова розкриває складні взаємини людини з природою через проникливі метафори та символи.</a:t>
            </a:r>
            <a:endParaRPr 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7124" y="1604724"/>
            <a:ext cx="5020151" cy="5020151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53058" y="514231"/>
            <a:ext cx="7837884" cy="11660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550"/>
              </a:lnSpc>
              <a:buNone/>
            </a:pPr>
            <a:r>
              <a:rPr lang="en-US" sz="36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Біографія Бориса Олійника: факти та етапи</a:t>
            </a:r>
            <a:endParaRPr lang="en-US" sz="3650" dirty="0"/>
          </a:p>
        </p:txBody>
      </p:sp>
      <p:sp>
        <p:nvSpPr>
          <p:cNvPr id="5" name="Shape 1"/>
          <p:cNvSpPr/>
          <p:nvPr/>
        </p:nvSpPr>
        <p:spPr>
          <a:xfrm>
            <a:off x="862965" y="1960126"/>
            <a:ext cx="22860" cy="5755243"/>
          </a:xfrm>
          <a:prstGeom prst="roundRect">
            <a:avLst>
              <a:gd name="adj" fmla="val 122435"/>
            </a:avLst>
          </a:prstGeom>
          <a:solidFill>
            <a:srgbClr val="504D4C"/>
          </a:solidFill>
          <a:ln/>
        </p:spPr>
      </p:sp>
      <p:sp>
        <p:nvSpPr>
          <p:cNvPr id="6" name="Shape 2"/>
          <p:cNvSpPr/>
          <p:nvPr/>
        </p:nvSpPr>
        <p:spPr>
          <a:xfrm>
            <a:off x="1050012" y="2368510"/>
            <a:ext cx="559713" cy="22860"/>
          </a:xfrm>
          <a:prstGeom prst="roundRect">
            <a:avLst>
              <a:gd name="adj" fmla="val 122435"/>
            </a:avLst>
          </a:prstGeom>
          <a:solidFill>
            <a:srgbClr val="504D4C"/>
          </a:solidFill>
          <a:ln/>
        </p:spPr>
      </p:sp>
      <p:sp>
        <p:nvSpPr>
          <p:cNvPr id="7" name="Shape 3"/>
          <p:cNvSpPr/>
          <p:nvPr/>
        </p:nvSpPr>
        <p:spPr>
          <a:xfrm>
            <a:off x="653058" y="2170033"/>
            <a:ext cx="419814" cy="419814"/>
          </a:xfrm>
          <a:prstGeom prst="roundRect">
            <a:avLst>
              <a:gd name="adj" fmla="val 6667"/>
            </a:avLst>
          </a:prstGeom>
          <a:solidFill>
            <a:srgbClr val="373433"/>
          </a:solidFill>
          <a:ln/>
        </p:spPr>
      </p:sp>
      <p:sp>
        <p:nvSpPr>
          <p:cNvPr id="8" name="Text 4"/>
          <p:cNvSpPr/>
          <p:nvPr/>
        </p:nvSpPr>
        <p:spPr>
          <a:xfrm>
            <a:off x="723067" y="2205038"/>
            <a:ext cx="279797" cy="349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1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1795820" y="2146697"/>
            <a:ext cx="2979539" cy="291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Народження та дитинство</a:t>
            </a:r>
            <a:endParaRPr lang="en-US" sz="2800" dirty="0"/>
          </a:p>
        </p:txBody>
      </p:sp>
      <p:sp>
        <p:nvSpPr>
          <p:cNvPr id="10" name="Text 6"/>
          <p:cNvSpPr/>
          <p:nvPr/>
        </p:nvSpPr>
        <p:spPr>
          <a:xfrm>
            <a:off x="1795820" y="2550081"/>
            <a:ext cx="6695123" cy="596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Народився 22 жовтня 1935 року в с. Зачепилівка на Полтавщині. Зростав серед мальовничої української природи.</a:t>
            </a:r>
            <a:endParaRPr lang="en-US" sz="2400" dirty="0"/>
          </a:p>
        </p:txBody>
      </p:sp>
      <p:sp>
        <p:nvSpPr>
          <p:cNvPr id="11" name="Shape 7"/>
          <p:cNvSpPr/>
          <p:nvPr/>
        </p:nvSpPr>
        <p:spPr>
          <a:xfrm>
            <a:off x="1050012" y="3928586"/>
            <a:ext cx="559713" cy="22860"/>
          </a:xfrm>
          <a:prstGeom prst="roundRect">
            <a:avLst>
              <a:gd name="adj" fmla="val 122435"/>
            </a:avLst>
          </a:prstGeom>
          <a:solidFill>
            <a:srgbClr val="504D4C"/>
          </a:solidFill>
          <a:ln/>
        </p:spPr>
      </p:sp>
      <p:sp>
        <p:nvSpPr>
          <p:cNvPr id="12" name="Shape 8"/>
          <p:cNvSpPr/>
          <p:nvPr/>
        </p:nvSpPr>
        <p:spPr>
          <a:xfrm>
            <a:off x="653058" y="3730109"/>
            <a:ext cx="419814" cy="419814"/>
          </a:xfrm>
          <a:prstGeom prst="roundRect">
            <a:avLst>
              <a:gd name="adj" fmla="val 6667"/>
            </a:avLst>
          </a:prstGeom>
          <a:solidFill>
            <a:srgbClr val="373433"/>
          </a:solidFill>
          <a:ln/>
        </p:spPr>
      </p:sp>
      <p:sp>
        <p:nvSpPr>
          <p:cNvPr id="13" name="Text 9"/>
          <p:cNvSpPr/>
          <p:nvPr/>
        </p:nvSpPr>
        <p:spPr>
          <a:xfrm>
            <a:off x="723067" y="3765113"/>
            <a:ext cx="279797" cy="349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2</a:t>
            </a:r>
            <a:endParaRPr lang="en-US" sz="2200" dirty="0"/>
          </a:p>
        </p:txBody>
      </p:sp>
      <p:sp>
        <p:nvSpPr>
          <p:cNvPr id="14" name="Text 10"/>
          <p:cNvSpPr/>
          <p:nvPr/>
        </p:nvSpPr>
        <p:spPr>
          <a:xfrm>
            <a:off x="1795820" y="3706773"/>
            <a:ext cx="2332315" cy="291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Освіта</a:t>
            </a:r>
            <a:endParaRPr lang="en-US" sz="2800" dirty="0"/>
          </a:p>
        </p:txBody>
      </p:sp>
      <p:sp>
        <p:nvSpPr>
          <p:cNvPr id="15" name="Text 11"/>
          <p:cNvSpPr/>
          <p:nvPr/>
        </p:nvSpPr>
        <p:spPr>
          <a:xfrm>
            <a:off x="1795820" y="4110157"/>
            <a:ext cx="6695123" cy="596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Закінчив факультет журналістики Київського університету ім. Т. Шевченка (1953-1958).</a:t>
            </a:r>
            <a:endParaRPr lang="en-US" sz="2400" dirty="0"/>
          </a:p>
        </p:txBody>
      </p:sp>
      <p:sp>
        <p:nvSpPr>
          <p:cNvPr id="16" name="Shape 12"/>
          <p:cNvSpPr/>
          <p:nvPr/>
        </p:nvSpPr>
        <p:spPr>
          <a:xfrm>
            <a:off x="1050012" y="5488662"/>
            <a:ext cx="559713" cy="22860"/>
          </a:xfrm>
          <a:prstGeom prst="roundRect">
            <a:avLst>
              <a:gd name="adj" fmla="val 122435"/>
            </a:avLst>
          </a:prstGeom>
          <a:solidFill>
            <a:srgbClr val="504D4C"/>
          </a:solidFill>
          <a:ln/>
        </p:spPr>
      </p:sp>
      <p:sp>
        <p:nvSpPr>
          <p:cNvPr id="17" name="Shape 13"/>
          <p:cNvSpPr/>
          <p:nvPr/>
        </p:nvSpPr>
        <p:spPr>
          <a:xfrm>
            <a:off x="653058" y="5290185"/>
            <a:ext cx="419814" cy="419814"/>
          </a:xfrm>
          <a:prstGeom prst="roundRect">
            <a:avLst>
              <a:gd name="adj" fmla="val 6667"/>
            </a:avLst>
          </a:prstGeom>
          <a:solidFill>
            <a:srgbClr val="373433"/>
          </a:solidFill>
          <a:ln/>
        </p:spPr>
      </p:sp>
      <p:sp>
        <p:nvSpPr>
          <p:cNvPr id="18" name="Text 14"/>
          <p:cNvSpPr/>
          <p:nvPr/>
        </p:nvSpPr>
        <p:spPr>
          <a:xfrm>
            <a:off x="723067" y="5325189"/>
            <a:ext cx="279797" cy="349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3</a:t>
            </a:r>
            <a:endParaRPr lang="en-US" sz="2200" dirty="0"/>
          </a:p>
        </p:txBody>
      </p:sp>
      <p:sp>
        <p:nvSpPr>
          <p:cNvPr id="19" name="Text 15"/>
          <p:cNvSpPr/>
          <p:nvPr/>
        </p:nvSpPr>
        <p:spPr>
          <a:xfrm>
            <a:off x="1795820" y="5266849"/>
            <a:ext cx="2560439" cy="291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Професійна діяльність</a:t>
            </a:r>
            <a:endParaRPr lang="en-US" sz="2800" dirty="0"/>
          </a:p>
        </p:txBody>
      </p:sp>
      <p:sp>
        <p:nvSpPr>
          <p:cNvPr id="20" name="Text 16"/>
          <p:cNvSpPr/>
          <p:nvPr/>
        </p:nvSpPr>
        <p:spPr>
          <a:xfrm>
            <a:off x="1795820" y="5670233"/>
            <a:ext cx="6695123" cy="5969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Працював у редакціях журналів "Молодь", "Дніпро". Став відомим літературним діячем.</a:t>
            </a:r>
            <a:endParaRPr lang="en-US" sz="2400" dirty="0"/>
          </a:p>
        </p:txBody>
      </p:sp>
      <p:sp>
        <p:nvSpPr>
          <p:cNvPr id="21" name="Shape 17"/>
          <p:cNvSpPr/>
          <p:nvPr/>
        </p:nvSpPr>
        <p:spPr>
          <a:xfrm>
            <a:off x="1050012" y="7048738"/>
            <a:ext cx="559713" cy="22860"/>
          </a:xfrm>
          <a:prstGeom prst="roundRect">
            <a:avLst>
              <a:gd name="adj" fmla="val 122435"/>
            </a:avLst>
          </a:prstGeom>
          <a:solidFill>
            <a:srgbClr val="504D4C"/>
          </a:solidFill>
          <a:ln/>
        </p:spPr>
      </p:sp>
      <p:sp>
        <p:nvSpPr>
          <p:cNvPr id="22" name="Shape 18"/>
          <p:cNvSpPr/>
          <p:nvPr/>
        </p:nvSpPr>
        <p:spPr>
          <a:xfrm>
            <a:off x="653058" y="6850261"/>
            <a:ext cx="419814" cy="419814"/>
          </a:xfrm>
          <a:prstGeom prst="roundRect">
            <a:avLst>
              <a:gd name="adj" fmla="val 6667"/>
            </a:avLst>
          </a:prstGeom>
          <a:solidFill>
            <a:srgbClr val="373433"/>
          </a:solidFill>
          <a:ln/>
        </p:spPr>
      </p:sp>
      <p:sp>
        <p:nvSpPr>
          <p:cNvPr id="23" name="Text 19"/>
          <p:cNvSpPr/>
          <p:nvPr/>
        </p:nvSpPr>
        <p:spPr>
          <a:xfrm>
            <a:off x="723067" y="6885265"/>
            <a:ext cx="279797" cy="349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4</a:t>
            </a:r>
            <a:endParaRPr lang="en-US" sz="2200" dirty="0"/>
          </a:p>
        </p:txBody>
      </p:sp>
      <p:sp>
        <p:nvSpPr>
          <p:cNvPr id="24" name="Text 20"/>
          <p:cNvSpPr/>
          <p:nvPr/>
        </p:nvSpPr>
        <p:spPr>
          <a:xfrm>
            <a:off x="1795820" y="6826925"/>
            <a:ext cx="2393156" cy="291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Політична діяльність</a:t>
            </a:r>
            <a:endParaRPr lang="en-US" sz="2800" dirty="0"/>
          </a:p>
        </p:txBody>
      </p:sp>
      <p:sp>
        <p:nvSpPr>
          <p:cNvPr id="25" name="Text 21"/>
          <p:cNvSpPr/>
          <p:nvPr/>
        </p:nvSpPr>
        <p:spPr>
          <a:xfrm>
            <a:off x="1795820" y="7230308"/>
            <a:ext cx="7161133" cy="5969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Обирався депутатом Верховної Ради УРСР </a:t>
            </a:r>
            <a:endParaRPr lang="uk-UA" sz="2400" dirty="0">
              <a:solidFill>
                <a:srgbClr val="C9C2C0"/>
              </a:solidFill>
              <a:latin typeface="Gelasio" pitchFamily="34" charset="0"/>
              <a:ea typeface="Gelasio" pitchFamily="34" charset="-122"/>
              <a:cs typeface="Gelasio" pitchFamily="34" charset="-120"/>
            </a:endParaRPr>
          </a:p>
          <a:p>
            <a:pPr marL="0" indent="0" algn="l">
              <a:lnSpc>
                <a:spcPts val="2350"/>
              </a:lnSpc>
              <a:buNone/>
            </a:pPr>
            <a:r>
              <a:rPr lang="en-US" sz="2400" dirty="0" err="1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та</a:t>
            </a: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 незалежної України.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198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39815" y="513398"/>
            <a:ext cx="7837170" cy="11668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550"/>
              </a:lnSpc>
              <a:buNone/>
            </a:pPr>
            <a:r>
              <a:rPr lang="en-US" sz="36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Творчий шлях: збірки та нагороди</a:t>
            </a:r>
            <a:endParaRPr lang="en-US" sz="3650" dirty="0"/>
          </a:p>
        </p:txBody>
      </p:sp>
      <p:sp>
        <p:nvSpPr>
          <p:cNvPr id="4" name="Shape 1"/>
          <p:cNvSpPr/>
          <p:nvPr/>
        </p:nvSpPr>
        <p:spPr>
          <a:xfrm>
            <a:off x="6139815" y="1960245"/>
            <a:ext cx="8363582" cy="1374219"/>
          </a:xfrm>
          <a:prstGeom prst="roundRect">
            <a:avLst>
              <a:gd name="adj" fmla="val 2038"/>
            </a:avLst>
          </a:prstGeom>
          <a:solidFill>
            <a:srgbClr val="373433"/>
          </a:solidFill>
          <a:ln/>
        </p:spPr>
      </p:sp>
      <p:sp>
        <p:nvSpPr>
          <p:cNvPr id="5" name="Text 2"/>
          <p:cNvSpPr/>
          <p:nvPr/>
        </p:nvSpPr>
        <p:spPr>
          <a:xfrm>
            <a:off x="6326505" y="2146935"/>
            <a:ext cx="2333744" cy="2917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Перші кроки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6326505" y="2550557"/>
            <a:ext cx="7463790" cy="5972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Дебютував збіркою "Б'ють у крицю ковалі" (1962). Одразу привернув увагу літературної спільноти.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139814" y="3521154"/>
            <a:ext cx="8363583" cy="1374219"/>
          </a:xfrm>
          <a:prstGeom prst="roundRect">
            <a:avLst>
              <a:gd name="adj" fmla="val 2038"/>
            </a:avLst>
          </a:prstGeom>
          <a:solidFill>
            <a:srgbClr val="373433"/>
          </a:solidFill>
          <a:ln/>
        </p:spPr>
      </p:sp>
      <p:sp>
        <p:nvSpPr>
          <p:cNvPr id="8" name="Text 5"/>
          <p:cNvSpPr/>
          <p:nvPr/>
        </p:nvSpPr>
        <p:spPr>
          <a:xfrm>
            <a:off x="6326505" y="3707844"/>
            <a:ext cx="2333744" cy="2917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Розквіт творчості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6326505" y="4111466"/>
            <a:ext cx="7463790" cy="5972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Видав знакові збірки "Естафета", "Круг", "Сива ластівка". Здобув визнання як талановитий майстер слова.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6139815" y="5082064"/>
            <a:ext cx="8363584" cy="1374219"/>
          </a:xfrm>
          <a:prstGeom prst="roundRect">
            <a:avLst>
              <a:gd name="adj" fmla="val 2038"/>
            </a:avLst>
          </a:prstGeom>
          <a:solidFill>
            <a:srgbClr val="373433"/>
          </a:solidFill>
          <a:ln/>
        </p:spPr>
      </p:sp>
      <p:sp>
        <p:nvSpPr>
          <p:cNvPr id="11" name="Text 8"/>
          <p:cNvSpPr/>
          <p:nvPr/>
        </p:nvSpPr>
        <p:spPr>
          <a:xfrm>
            <a:off x="6326505" y="5268754"/>
            <a:ext cx="2333744" cy="2917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Визнання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6326505" y="5672376"/>
            <a:ext cx="7463790" cy="5972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Отримав Державну премію України ім. Т. Шевченка (1975) за збірки "Стою на землі", "Поезії".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6139814" y="6642973"/>
            <a:ext cx="8363585" cy="1497727"/>
          </a:xfrm>
          <a:prstGeom prst="roundRect">
            <a:avLst>
              <a:gd name="adj" fmla="val 2604"/>
            </a:avLst>
          </a:prstGeom>
          <a:solidFill>
            <a:srgbClr val="373433"/>
          </a:solidFill>
          <a:ln/>
        </p:spPr>
      </p:sp>
      <p:sp>
        <p:nvSpPr>
          <p:cNvPr id="14" name="Text 11"/>
          <p:cNvSpPr/>
          <p:nvPr/>
        </p:nvSpPr>
        <p:spPr>
          <a:xfrm>
            <a:off x="6326505" y="6829663"/>
            <a:ext cx="2333744" cy="2917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Найвища відзнака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6326505" y="7233285"/>
            <a:ext cx="7463790" cy="2986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Удостоєний звання Героя України (2005) за визначний внесок у культуру.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55496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Поема "Крило": історія створення та загальний огляд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5567839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73433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860" y="5610344"/>
            <a:ext cx="340162" cy="4252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530906" y="55678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Натхнення</a:t>
            </a:r>
            <a:endParaRPr lang="en-US" sz="2800" dirty="0"/>
          </a:p>
        </p:txBody>
      </p:sp>
      <p:sp>
        <p:nvSpPr>
          <p:cNvPr id="7" name="Text 3"/>
          <p:cNvSpPr/>
          <p:nvPr/>
        </p:nvSpPr>
        <p:spPr>
          <a:xfrm>
            <a:off x="1530906" y="6058257"/>
            <a:ext cx="345924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Написана 1981 року під впливом роздумів про екологічні проблеми та духовність людини.</a:t>
            </a:r>
            <a:endParaRPr lang="en-US" sz="2400" dirty="0"/>
          </a:p>
        </p:txBody>
      </p:sp>
      <p:sp>
        <p:nvSpPr>
          <p:cNvPr id="8" name="Shape 4"/>
          <p:cNvSpPr/>
          <p:nvPr/>
        </p:nvSpPr>
        <p:spPr>
          <a:xfrm>
            <a:off x="5216962" y="5567839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73433"/>
          </a:solidFill>
          <a:ln/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2032" y="5610344"/>
            <a:ext cx="340162" cy="4252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5954078" y="55678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Жанр і композиція</a:t>
            </a:r>
            <a:endParaRPr lang="en-US" sz="2800" dirty="0"/>
          </a:p>
        </p:txBody>
      </p:sp>
      <p:sp>
        <p:nvSpPr>
          <p:cNvPr id="11" name="Text 6"/>
          <p:cNvSpPr/>
          <p:nvPr/>
        </p:nvSpPr>
        <p:spPr>
          <a:xfrm>
            <a:off x="5954078" y="6058257"/>
            <a:ext cx="345924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Філософська поема з елементами алегорії. Структура відображає шлях від гармонії до руйнування.</a:t>
            </a:r>
            <a:endParaRPr lang="en-US" sz="2400" dirty="0"/>
          </a:p>
        </p:txBody>
      </p:sp>
      <p:sp>
        <p:nvSpPr>
          <p:cNvPr id="12" name="Shape 7"/>
          <p:cNvSpPr/>
          <p:nvPr/>
        </p:nvSpPr>
        <p:spPr>
          <a:xfrm>
            <a:off x="9640133" y="5567839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73433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25204" y="5610344"/>
            <a:ext cx="340162" cy="42529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0377249" y="55678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Місце у творчості</a:t>
            </a:r>
            <a:endParaRPr lang="en-US" sz="2800" dirty="0"/>
          </a:p>
        </p:txBody>
      </p:sp>
      <p:sp>
        <p:nvSpPr>
          <p:cNvPr id="15" name="Text 9"/>
          <p:cNvSpPr/>
          <p:nvPr/>
        </p:nvSpPr>
        <p:spPr>
          <a:xfrm>
            <a:off x="10377249" y="6058257"/>
            <a:ext cx="345924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Вважається однією з вершин творчості Олійника. Відображає його філософсько-етичні погляди.</a:t>
            </a:r>
            <a:endParaRPr lang="en-US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02973"/>
            <a:ext cx="134662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Морально-етична проблематика: людина і природа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8655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Конфлікт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793790" y="4467701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Поема гостро ставить питання складних відносин між людиною та довкіллям. Людина постає як руйнівник.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793790" y="6089036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Олійник показує трагічні наслідки бездумного втручання в природу.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7599521" y="388655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Відповідальність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7599521" y="4467701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Автор наголошує на моральному обов'язку людини перед природою. Кожен відповідає за збереження світу.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7580786" y="6123384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Ставлення до природи розкриває внутрішню сутність людини.</a:t>
            </a:r>
            <a:endParaRPr lang="en-US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4973" y="1078230"/>
            <a:ext cx="11366659" cy="6562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150"/>
              </a:lnSpc>
              <a:buNone/>
            </a:pPr>
            <a:r>
              <a:rPr lang="en-US" sz="410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Образ Крила: символ природи та духовності</a:t>
            </a:r>
            <a:endParaRPr lang="en-US" sz="41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0758" y="2154436"/>
            <a:ext cx="1628537" cy="1209913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270" y="2724864"/>
            <a:ext cx="295275" cy="36909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049203" y="2364343"/>
            <a:ext cx="2625209" cy="3281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Свобода</a:t>
            </a:r>
            <a:endParaRPr lang="en-US" sz="2050" dirty="0"/>
          </a:p>
        </p:txBody>
      </p:sp>
      <p:sp>
        <p:nvSpPr>
          <p:cNvPr id="6" name="Text 2"/>
          <p:cNvSpPr/>
          <p:nvPr/>
        </p:nvSpPr>
        <p:spPr>
          <a:xfrm>
            <a:off x="5049203" y="2818448"/>
            <a:ext cx="5559743" cy="335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Крило символізує вільний політ та нескутість природи</a:t>
            </a:r>
            <a:endParaRPr lang="en-US" sz="1650" dirty="0"/>
          </a:p>
        </p:txBody>
      </p:sp>
      <p:sp>
        <p:nvSpPr>
          <p:cNvPr id="7" name="Shape 3"/>
          <p:cNvSpPr/>
          <p:nvPr/>
        </p:nvSpPr>
        <p:spPr>
          <a:xfrm>
            <a:off x="4891683" y="3381018"/>
            <a:ext cx="8951357" cy="11430"/>
          </a:xfrm>
          <a:prstGeom prst="roundRect">
            <a:avLst>
              <a:gd name="adj" fmla="val 275625"/>
            </a:avLst>
          </a:prstGeom>
          <a:solidFill>
            <a:srgbClr val="504D4C"/>
          </a:solidFill>
          <a:ln/>
        </p:spPr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6371" y="3416737"/>
            <a:ext cx="3257193" cy="1209913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7270" y="3837146"/>
            <a:ext cx="295275" cy="369094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5863471" y="3626644"/>
            <a:ext cx="2625209" cy="3281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Гармонія</a:t>
            </a:r>
            <a:endParaRPr lang="en-US" sz="2050" dirty="0"/>
          </a:p>
        </p:txBody>
      </p:sp>
      <p:sp>
        <p:nvSpPr>
          <p:cNvPr id="11" name="Text 5"/>
          <p:cNvSpPr/>
          <p:nvPr/>
        </p:nvSpPr>
        <p:spPr>
          <a:xfrm>
            <a:off x="5863471" y="4080748"/>
            <a:ext cx="5009674" cy="335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Втілює ідею природного балансу та досконалості</a:t>
            </a:r>
            <a:endParaRPr lang="en-US" sz="1650" dirty="0"/>
          </a:p>
        </p:txBody>
      </p:sp>
      <p:sp>
        <p:nvSpPr>
          <p:cNvPr id="12" name="Shape 6"/>
          <p:cNvSpPr/>
          <p:nvPr/>
        </p:nvSpPr>
        <p:spPr>
          <a:xfrm>
            <a:off x="5705951" y="4643318"/>
            <a:ext cx="8137088" cy="11430"/>
          </a:xfrm>
          <a:prstGeom prst="roundRect">
            <a:avLst>
              <a:gd name="adj" fmla="val 275625"/>
            </a:avLst>
          </a:prstGeom>
          <a:solidFill>
            <a:srgbClr val="504D4C"/>
          </a:solidFill>
          <a:ln/>
        </p:spPr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2103" y="4679037"/>
            <a:ext cx="4885730" cy="1209913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77270" y="5099447"/>
            <a:ext cx="295275" cy="369094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6677739" y="4888944"/>
            <a:ext cx="2625209" cy="3281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Духовність</a:t>
            </a:r>
            <a:endParaRPr lang="en-US" sz="2050" dirty="0"/>
          </a:p>
        </p:txBody>
      </p:sp>
      <p:sp>
        <p:nvSpPr>
          <p:cNvPr id="16" name="Text 8"/>
          <p:cNvSpPr/>
          <p:nvPr/>
        </p:nvSpPr>
        <p:spPr>
          <a:xfrm>
            <a:off x="6677739" y="5343049"/>
            <a:ext cx="5382697" cy="335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Відображає зв'язок між фізичним і духовним світами</a:t>
            </a:r>
            <a:endParaRPr lang="en-US" sz="1650" dirty="0"/>
          </a:p>
        </p:txBody>
      </p:sp>
      <p:sp>
        <p:nvSpPr>
          <p:cNvPr id="17" name="Shape 9"/>
          <p:cNvSpPr/>
          <p:nvPr/>
        </p:nvSpPr>
        <p:spPr>
          <a:xfrm>
            <a:off x="6520220" y="5905619"/>
            <a:ext cx="7322820" cy="11430"/>
          </a:xfrm>
          <a:prstGeom prst="roundRect">
            <a:avLst>
              <a:gd name="adj" fmla="val 275625"/>
            </a:avLst>
          </a:prstGeom>
          <a:solidFill>
            <a:srgbClr val="504D4C"/>
          </a:solidFill>
          <a:ln/>
        </p:spPr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7834" y="5941338"/>
            <a:ext cx="6514386" cy="1209913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77389" y="6361748"/>
            <a:ext cx="295275" cy="369094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7492127" y="6151245"/>
            <a:ext cx="2625209" cy="3281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Вразливість</a:t>
            </a:r>
            <a:endParaRPr lang="en-US" sz="2050" dirty="0"/>
          </a:p>
        </p:txBody>
      </p:sp>
      <p:sp>
        <p:nvSpPr>
          <p:cNvPr id="21" name="Text 11"/>
          <p:cNvSpPr/>
          <p:nvPr/>
        </p:nvSpPr>
        <p:spPr>
          <a:xfrm>
            <a:off x="7492127" y="6605349"/>
            <a:ext cx="5688925" cy="3359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Показує крихкість природи перед людською діяльністю</a:t>
            </a:r>
            <a:endParaRPr lang="en-US" sz="16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257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0098" y="612934"/>
            <a:ext cx="7583805" cy="13930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450"/>
              </a:lnSpc>
              <a:buNone/>
            </a:pPr>
            <a:r>
              <a:rPr lang="en-US" sz="43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Художні засоби: метафори, символи, алегорії</a:t>
            </a:r>
            <a:endParaRPr lang="en-US" sz="43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098" y="2379226"/>
            <a:ext cx="557213" cy="55721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560195" y="2340293"/>
            <a:ext cx="2786301" cy="3482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Метафори</a:t>
            </a:r>
            <a:endParaRPr lang="en-US" sz="2800" dirty="0"/>
          </a:p>
        </p:txBody>
      </p:sp>
      <p:sp>
        <p:nvSpPr>
          <p:cNvPr id="6" name="Text 2"/>
          <p:cNvSpPr/>
          <p:nvPr/>
        </p:nvSpPr>
        <p:spPr>
          <a:xfrm>
            <a:off x="1560195" y="2822258"/>
            <a:ext cx="6803708" cy="10697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Олійник майстерно використовує метафори для зображення краси природи та її руйнування. Мова поеми насичена образами.</a:t>
            </a:r>
            <a:endParaRPr lang="en-US" sz="2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098" y="4599623"/>
            <a:ext cx="557213" cy="55721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560195" y="4560689"/>
            <a:ext cx="2786301" cy="3482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Символи</a:t>
            </a:r>
            <a:endParaRPr lang="en-US" sz="2800" dirty="0"/>
          </a:p>
        </p:txBody>
      </p:sp>
      <p:sp>
        <p:nvSpPr>
          <p:cNvPr id="9" name="Text 4"/>
          <p:cNvSpPr/>
          <p:nvPr/>
        </p:nvSpPr>
        <p:spPr>
          <a:xfrm>
            <a:off x="1560195" y="5042654"/>
            <a:ext cx="6803708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Дерева, річки, птахи постають не просто елементами пейзажу, а символами життя, свободи, вічності.</a:t>
            </a:r>
            <a:endParaRPr lang="en-US" sz="24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098" y="6463427"/>
            <a:ext cx="557213" cy="55721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560195" y="6424493"/>
            <a:ext cx="2786301" cy="3482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Алегорії</a:t>
            </a:r>
            <a:endParaRPr lang="en-US" sz="2800" dirty="0"/>
          </a:p>
        </p:txBody>
      </p:sp>
      <p:sp>
        <p:nvSpPr>
          <p:cNvPr id="12" name="Text 6"/>
          <p:cNvSpPr/>
          <p:nvPr/>
        </p:nvSpPr>
        <p:spPr>
          <a:xfrm>
            <a:off x="1560195" y="6906458"/>
            <a:ext cx="6803708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Поема алегорично зображує трагедію руйнування зв'язку між людиною і природою. Звучить як застереження.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55769" y="558284"/>
            <a:ext cx="7805261" cy="11953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37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Ідейний зміст: заклик до гармонії та відповідальності</a:t>
            </a:r>
            <a:endParaRPr lang="en-US" sz="37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5769" y="2040493"/>
            <a:ext cx="956310" cy="14076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398901" y="2002214"/>
            <a:ext cx="3039428" cy="298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Гармонійне співіснування</a:t>
            </a:r>
            <a:endParaRPr lang="en-US" sz="2800" dirty="0"/>
          </a:p>
        </p:txBody>
      </p:sp>
      <p:sp>
        <p:nvSpPr>
          <p:cNvPr id="6" name="Text 2"/>
          <p:cNvSpPr/>
          <p:nvPr/>
        </p:nvSpPr>
        <p:spPr>
          <a:xfrm>
            <a:off x="7398901" y="2459771"/>
            <a:ext cx="6562130" cy="611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Поема закликає до відновлення балансу між людиною і природою. Це основа здорового суспільства.</a:t>
            </a:r>
            <a:endParaRPr lang="en-US" sz="2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5769" y="3448169"/>
            <a:ext cx="956310" cy="14076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398901" y="3569958"/>
            <a:ext cx="2935010" cy="298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Відповідальне ставлення</a:t>
            </a:r>
            <a:endParaRPr lang="en-US" sz="2800" dirty="0"/>
          </a:p>
        </p:txBody>
      </p:sp>
      <p:sp>
        <p:nvSpPr>
          <p:cNvPr id="9" name="Text 4"/>
          <p:cNvSpPr/>
          <p:nvPr/>
        </p:nvSpPr>
        <p:spPr>
          <a:xfrm>
            <a:off x="7375505" y="3994167"/>
            <a:ext cx="6562130" cy="611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Олійник наголошує на обов'язку кожної людини дбати про довкілля. Природа потребує захисту.</a:t>
            </a:r>
            <a:endParaRPr lang="en-US" sz="24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5769" y="4855845"/>
            <a:ext cx="956310" cy="14076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398901" y="5047059"/>
            <a:ext cx="2390894" cy="298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Духовний розвиток</a:t>
            </a:r>
            <a:endParaRPr lang="en-US" sz="2800" dirty="0"/>
          </a:p>
        </p:txBody>
      </p:sp>
      <p:sp>
        <p:nvSpPr>
          <p:cNvPr id="12" name="Text 6"/>
          <p:cNvSpPr/>
          <p:nvPr/>
        </p:nvSpPr>
        <p:spPr>
          <a:xfrm>
            <a:off x="7398901" y="5460563"/>
            <a:ext cx="6562130" cy="611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Автор підкреслює, що екологічна свідомість нерозривно пов'язана з духовністю. Внутрішній світ визначає зовнішній.</a:t>
            </a:r>
            <a:endParaRPr lang="en-US" sz="24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5769" y="6263521"/>
            <a:ext cx="956310" cy="1407676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375505" y="6553878"/>
            <a:ext cx="2981801" cy="2988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Засудження споживацтва</a:t>
            </a:r>
            <a:endParaRPr lang="en-US" sz="2800" dirty="0"/>
          </a:p>
        </p:txBody>
      </p:sp>
      <p:sp>
        <p:nvSpPr>
          <p:cNvPr id="15" name="Text 8"/>
          <p:cNvSpPr/>
          <p:nvPr/>
        </p:nvSpPr>
        <p:spPr>
          <a:xfrm>
            <a:off x="7398901" y="6994959"/>
            <a:ext cx="6562130" cy="6117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24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Поема рішуче виступає проти утилітарного ставлення до природи. Природа – не ресурс, а цінність.</a:t>
            </a:r>
            <a:endParaRPr 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51109"/>
            <a:ext cx="920650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Сучасне звучання поеми "Крило"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1361599" y="2498646"/>
            <a:ext cx="333089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Екологічна актуальність</a:t>
            </a:r>
            <a:endParaRPr lang="en-US" sz="2800" dirty="0"/>
          </a:p>
        </p:txBody>
      </p:sp>
      <p:sp>
        <p:nvSpPr>
          <p:cNvPr id="4" name="Text 2"/>
          <p:cNvSpPr/>
          <p:nvPr/>
        </p:nvSpPr>
        <p:spPr>
          <a:xfrm>
            <a:off x="793790" y="2989064"/>
            <a:ext cx="389870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20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Поема набуває особливого значення в умовах глобальної екологічної кризи. Застереження поета звучать пророче.</a:t>
            </a:r>
            <a:endParaRPr lang="en-US" sz="20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5633" y="3353991"/>
            <a:ext cx="339328" cy="42422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937790" y="249864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Заклик до дій</a:t>
            </a:r>
            <a:endParaRPr lang="en-US" sz="2800" dirty="0"/>
          </a:p>
        </p:txBody>
      </p:sp>
      <p:sp>
        <p:nvSpPr>
          <p:cNvPr id="8" name="Text 4"/>
          <p:cNvSpPr/>
          <p:nvPr/>
        </p:nvSpPr>
        <p:spPr>
          <a:xfrm>
            <a:off x="9937790" y="2989064"/>
            <a:ext cx="38988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"Крило" спонукає читачів до активних дій для збереження довкілля. Філософія переходить у практику.</a:t>
            </a:r>
            <a:endParaRPr lang="en-US" sz="20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5201" y="3353991"/>
            <a:ext cx="339328" cy="42422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937790" y="513266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Читацький відгук</a:t>
            </a:r>
            <a:endParaRPr lang="en-US" sz="2800" dirty="0"/>
          </a:p>
        </p:txBody>
      </p:sp>
      <p:sp>
        <p:nvSpPr>
          <p:cNvPr id="12" name="Text 6"/>
          <p:cNvSpPr/>
          <p:nvPr/>
        </p:nvSpPr>
        <p:spPr>
          <a:xfrm>
            <a:off x="9937790" y="5623084"/>
            <a:ext cx="38988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Критики відзначають пророчий характер поеми. Твір залишається актуальним для нових поколінь.</a:t>
            </a:r>
            <a:endParaRPr lang="en-US" sz="20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75201" y="5613559"/>
            <a:ext cx="339328" cy="424220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1857256" y="495121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8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Духовний вимір</a:t>
            </a:r>
            <a:endParaRPr lang="en-US" sz="2800" dirty="0"/>
          </a:p>
        </p:txBody>
      </p:sp>
      <p:sp>
        <p:nvSpPr>
          <p:cNvPr id="16" name="Text 8"/>
          <p:cNvSpPr/>
          <p:nvPr/>
        </p:nvSpPr>
        <p:spPr>
          <a:xfrm>
            <a:off x="793790" y="5431590"/>
            <a:ext cx="389870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20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Екологічні проблеми розглядаються як частина духовної кризи. Порятунок природи – порятунок людини.</a:t>
            </a:r>
            <a:endParaRPr lang="en-US" sz="2000" dirty="0"/>
          </a:p>
        </p:txBody>
      </p:sp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15633" y="5613559"/>
            <a:ext cx="339328" cy="42422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4432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D8B6A4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Висновки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293263"/>
            <a:ext cx="170021" cy="1216223"/>
          </a:xfrm>
          <a:prstGeom prst="roundRect">
            <a:avLst>
              <a:gd name="adj" fmla="val 20012"/>
            </a:avLst>
          </a:prstGeom>
          <a:solidFill>
            <a:srgbClr val="373433"/>
          </a:solidFill>
          <a:ln/>
        </p:spPr>
      </p:sp>
      <p:sp>
        <p:nvSpPr>
          <p:cNvPr id="5" name="Text 2"/>
          <p:cNvSpPr/>
          <p:nvPr/>
        </p:nvSpPr>
        <p:spPr>
          <a:xfrm>
            <a:off x="1303973" y="2293263"/>
            <a:ext cx="325826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Глибина проблематики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303973" y="2783681"/>
            <a:ext cx="704623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Поема "Крило" досліджує фундаментальні питання людського буття. Вона піднімає філософський дискурс про природу.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133951" y="3736300"/>
            <a:ext cx="170021" cy="1216223"/>
          </a:xfrm>
          <a:prstGeom prst="roundRect">
            <a:avLst>
              <a:gd name="adj" fmla="val 20012"/>
            </a:avLst>
          </a:prstGeom>
          <a:solidFill>
            <a:srgbClr val="373433"/>
          </a:solidFill>
          <a:ln/>
        </p:spPr>
      </p:sp>
      <p:sp>
        <p:nvSpPr>
          <p:cNvPr id="8" name="Text 5"/>
          <p:cNvSpPr/>
          <p:nvPr/>
        </p:nvSpPr>
        <p:spPr>
          <a:xfrm>
            <a:off x="1644134" y="3736300"/>
            <a:ext cx="307002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Літературне значення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644134" y="4226719"/>
            <a:ext cx="670607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Творчість Бориса Олійника збагатила українську літературу новими темами. Він сміливо відкривав нові горизонти.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1474232" y="5179338"/>
            <a:ext cx="170021" cy="1579126"/>
          </a:xfrm>
          <a:prstGeom prst="roundRect">
            <a:avLst>
              <a:gd name="adj" fmla="val 20012"/>
            </a:avLst>
          </a:prstGeom>
          <a:solidFill>
            <a:srgbClr val="373433"/>
          </a:solidFill>
          <a:ln/>
        </p:spPr>
      </p:sp>
      <p:sp>
        <p:nvSpPr>
          <p:cNvPr id="11" name="Text 8"/>
          <p:cNvSpPr/>
          <p:nvPr/>
        </p:nvSpPr>
        <p:spPr>
          <a:xfrm>
            <a:off x="1984415" y="5179338"/>
            <a:ext cx="299668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Екологічна свідомість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984415" y="5669756"/>
            <a:ext cx="636579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9C2C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Поема залишається актуальним закликом до формування екологічного мислення. Майбутнє залежить від наших дій.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643</Words>
  <Application>Microsoft Office PowerPoint</Application>
  <PresentationFormat>Довільний</PresentationFormat>
  <Paragraphs>91</Paragraphs>
  <Slides>10</Slides>
  <Notes>10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3" baseType="lpstr">
      <vt:lpstr>Gelasio</vt:lpstr>
      <vt:lpstr>Arial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Юлія Лісова</cp:lastModifiedBy>
  <cp:revision>1</cp:revision>
  <dcterms:created xsi:type="dcterms:W3CDTF">2025-04-10T19:11:41Z</dcterms:created>
  <dcterms:modified xsi:type="dcterms:W3CDTF">2025-04-11T06:11:37Z</dcterms:modified>
</cp:coreProperties>
</file>