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fif" ContentType="image/jpe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69" r:id="rId2"/>
    <p:sldId id="277" r:id="rId3"/>
    <p:sldId id="268" r:id="rId4"/>
    <p:sldId id="270" r:id="rId5"/>
    <p:sldId id="272" r:id="rId6"/>
    <p:sldId id="271" r:id="rId7"/>
    <p:sldId id="276" r:id="rId8"/>
    <p:sldId id="273" r:id="rId9"/>
    <p:sldId id="275" r:id="rId10"/>
    <p:sldId id="278" r:id="rId11"/>
    <p:sldId id="282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AA1F"/>
    <a:srgbClr val="FF0000"/>
    <a:srgbClr val="008000"/>
    <a:srgbClr val="0000CC"/>
    <a:srgbClr val="FFFF99"/>
    <a:srgbClr val="FF6600"/>
    <a:srgbClr val="993366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3" autoAdjust="0"/>
    <p:restoredTop sz="94660"/>
  </p:normalViewPr>
  <p:slideViewPr>
    <p:cSldViewPr>
      <p:cViewPr varScale="1">
        <p:scale>
          <a:sx n="66" d="100"/>
          <a:sy n="66" d="100"/>
        </p:scale>
        <p:origin x="122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DC68E0F-AEC8-45F6-B219-ADC23E0655D6}" type="datetimeFigureOut">
              <a:rPr lang="ru-RU"/>
              <a:pPr>
                <a:defRPr/>
              </a:pPr>
              <a:t>12.02.2023</a:t>
            </a:fld>
            <a:endParaRPr lang="ru-RU" dirty="0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FB0D304-AFFB-4E64-8A6B-4492560A50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0589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516" y="1556932"/>
            <a:ext cx="8676964" cy="1260000"/>
          </a:xfrm>
        </p:spPr>
        <p:txBody>
          <a:bodyPr/>
          <a:lstStyle>
            <a:lvl1pPr>
              <a:defRPr sz="8000" b="0">
                <a:solidFill>
                  <a:srgbClr val="C00000"/>
                </a:solidFill>
                <a:effectLst/>
                <a:latin typeface="Matreshka" pitchFamily="2" charset="0"/>
                <a:ea typeface="Arial Unicode MS" pitchFamily="34" charset="-128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528591"/>
            <a:ext cx="7452828" cy="1260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185" y="620614"/>
            <a:ext cx="8280000" cy="900113"/>
          </a:xfrm>
        </p:spPr>
        <p:txBody>
          <a:bodyPr/>
          <a:lstStyle>
            <a:lvl1pPr>
              <a:defRPr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540" y="1880828"/>
            <a:ext cx="8280000" cy="4320000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540" y="620614"/>
            <a:ext cx="8280000" cy="900113"/>
          </a:xfrm>
        </p:spPr>
        <p:txBody>
          <a:bodyPr/>
          <a:lstStyle>
            <a:lvl1pPr>
              <a:defRPr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431540" y="1880828"/>
            <a:ext cx="8280000" cy="4320000"/>
          </a:xfrm>
        </p:spPr>
        <p:txBody>
          <a:bodyPr/>
          <a:lstStyle>
            <a:lvl1pPr marL="0" indent="0">
              <a:buNone/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460" y="620688"/>
            <a:ext cx="8280000" cy="900113"/>
          </a:xfrm>
        </p:spPr>
        <p:txBody>
          <a:bodyPr/>
          <a:lstStyle>
            <a:lvl1pPr>
              <a:defRPr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432460" y="1880828"/>
            <a:ext cx="8280000" cy="4320000"/>
          </a:xfrm>
        </p:spPr>
        <p:txBody>
          <a:bodyPr/>
          <a:lstStyle>
            <a:lvl1pPr marL="342000" indent="-342000">
              <a:buSzPct val="60000"/>
              <a:buFont typeface="Wingdings" pitchFamily="2" charset="2"/>
              <a:buChar char="v"/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 marL="741600" indent="-284400">
              <a:buFont typeface="Arial" pitchFamily="34" charset="0"/>
              <a:buChar char="•"/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2pPr>
            <a:lvl3pPr marL="1144800" indent="-230400">
              <a:buFont typeface="Arial" pitchFamily="34" charset="0"/>
              <a:buChar char="•"/>
              <a:defRPr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3pPr>
            <a:lvl4pPr indent="-324000"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 indent="-324000"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460" y="620688"/>
            <a:ext cx="8280000" cy="900113"/>
          </a:xfrm>
        </p:spPr>
        <p:txBody>
          <a:bodyPr/>
          <a:lstStyle>
            <a:lvl1pPr>
              <a:defRPr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32460" y="1880828"/>
            <a:ext cx="3780000" cy="4320000"/>
          </a:xfrm>
        </p:spPr>
        <p:txBody>
          <a:bodyPr/>
          <a:lstStyle>
            <a:lvl1pPr>
              <a:defRPr sz="3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460" y="1880828"/>
            <a:ext cx="3780000" cy="4320000"/>
          </a:xfrm>
        </p:spPr>
        <p:txBody>
          <a:bodyPr/>
          <a:lstStyle>
            <a:lvl1pPr>
              <a:defRPr sz="3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620713"/>
            <a:ext cx="82788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68313" y="1916113"/>
            <a:ext cx="827881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5" r:id="rId2"/>
    <p:sldLayoutId id="2147483706" r:id="rId3"/>
    <p:sldLayoutId id="2147483707" r:id="rId4"/>
    <p:sldLayoutId id="2147483708" r:id="rId5"/>
    <p:sldLayoutId id="2147483709" r:id="rId6"/>
  </p:sldLayoutIdLst>
  <p:transition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C00000"/>
          </a:solidFill>
          <a:latin typeface="+mj-lt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C00000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C00000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C00000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C00000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v"/>
        <a:defRPr sz="3200" kern="1200">
          <a:solidFill>
            <a:srgbClr val="0D0D0D"/>
          </a:solidFill>
          <a:latin typeface="+mj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rgbClr val="0D0D0D"/>
          </a:solidFill>
          <a:latin typeface="+mj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D0D0D"/>
          </a:solidFill>
          <a:latin typeface="+mj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eprints.zu.edu.ua/25385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jfi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tnoxata.com.ua/statti/traditsiji/traditsijne-ukrajinske-vesillja-vid-znajomstva-do-kolachin-video/" TargetMode="External"/><Relationship Id="rId2" Type="http://schemas.openxmlformats.org/officeDocument/2006/relationships/hyperlink" Target="https://shron1.chtyvo.org.ua/Kurochkin_Oleksandr/Obriadovi_tantsi-ihry_malodoslidzheni_komponenty_tradytsiinoho_vesillia_ukraintsiv.pdf?PHPSESSID=pst8na2qi89bs2rnqj8oateua5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u="sng" dirty="0">
                <a:hlinkClick r:id="rId2"/>
              </a:rPr>
              <a:t/>
            </a:r>
            <a:br>
              <a:rPr lang="ru-RU" b="0" u="sng" dirty="0">
                <a:hlinkClick r:id="rId2"/>
              </a:rPr>
            </a:br>
            <a:r>
              <a:rPr lang="ru-RU" u="sng" dirty="0" smtClean="0">
                <a:solidFill>
                  <a:srgbClr val="FF0000"/>
                </a:solidFill>
                <a:hlinkClick r:id="rId2"/>
              </a:rPr>
              <a:t>ІГРИ НА СТАРОВИННОМУ УКРАЇНСЬКОМУ  ВЕСІЛЛІ</a:t>
            </a:r>
            <a:endParaRPr lang="ru-RU" u="sng" dirty="0">
              <a:solidFill>
                <a:srgbClr val="FF0000"/>
              </a:solidFill>
              <a:hlinkClick r:id="rId2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 smtClean="0"/>
              <a:t>	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2205968"/>
            <a:ext cx="4740472" cy="3819429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59532" y="584684"/>
            <a:ext cx="8366956" cy="4900129"/>
          </a:xfrm>
        </p:spPr>
        <p:txBody>
          <a:bodyPr/>
          <a:lstStyle/>
          <a:p>
            <a:pPr algn="ctr">
              <a:defRPr/>
            </a:pPr>
            <a:r>
              <a:rPr lang="uk-UA" sz="4800" b="1" dirty="0">
                <a:solidFill>
                  <a:srgbClr val="FF0000"/>
                </a:solidFill>
              </a:rPr>
              <a:t>Чи чіт, чи лишка</a:t>
            </a:r>
            <a:r>
              <a:rPr lang="uk-UA" sz="4800" b="1" dirty="0" smtClean="0">
                <a:solidFill>
                  <a:srgbClr val="FF0000"/>
                </a:solidFill>
              </a:rPr>
              <a:t>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68" y="4005064"/>
            <a:ext cx="3138996" cy="22475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19572" y="1160748"/>
            <a:ext cx="800691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Суть гри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полягає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угадуванні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яке число — парне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чи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непарне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взяте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тим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хто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веде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uk-UA" dirty="0">
              <a:solidFill>
                <a:srgbClr val="252525"/>
              </a:solidFill>
              <a:latin typeface="Times New Roman" panose="02020603050405020304" pitchFamily="18" charset="0"/>
            </a:endParaRPr>
          </a:p>
          <a:p>
            <a:r>
              <a:rPr lang="uk-UA" sz="2800" i="1" dirty="0" smtClean="0"/>
              <a:t>«… познімали </a:t>
            </a:r>
            <a:r>
              <a:rPr lang="uk-UA" sz="2800" i="1" dirty="0"/>
              <a:t>страву і поставили на стіл горіхи. Дружечки зараз кинулись з боярами </a:t>
            </a:r>
            <a:r>
              <a:rPr lang="uk-UA" sz="2800" i="1" dirty="0" err="1"/>
              <a:t>цятаться</a:t>
            </a:r>
            <a:r>
              <a:rPr lang="uk-UA" sz="2800" i="1" dirty="0"/>
              <a:t>; </a:t>
            </a:r>
            <a:r>
              <a:rPr lang="uk-UA" sz="2800" i="1" dirty="0" err="1"/>
              <a:t>щебечуть</a:t>
            </a:r>
            <a:r>
              <a:rPr lang="uk-UA" sz="2800" i="1" dirty="0"/>
              <a:t>, регочуться, вигадують дещо проміж весільних пісеньок…».</a:t>
            </a:r>
            <a:r>
              <a:rPr lang="uk-UA" sz="2800" dirty="0"/>
              <a:t> </a:t>
            </a:r>
            <a:endParaRPr lang="uk-UA" sz="2800" dirty="0">
              <a:solidFill>
                <a:srgbClr val="252525"/>
              </a:solidFill>
              <a:latin typeface="Times New Roman" panose="02020603050405020304" pitchFamily="18" charset="0"/>
            </a:endParaRPr>
          </a:p>
          <a:p>
            <a:endParaRPr lang="uk-UA" dirty="0" smtClean="0">
              <a:solidFill>
                <a:srgbClr val="252525"/>
              </a:solidFill>
              <a:latin typeface="Times New Roman" panose="02020603050405020304" pitchFamily="18" charset="0"/>
            </a:endParaRPr>
          </a:p>
          <a:p>
            <a:endParaRPr lang="uk-UA" dirty="0">
              <a:solidFill>
                <a:srgbClr val="252525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51620" y="728700"/>
            <a:ext cx="68047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RU" sz="4000" b="1" dirty="0">
                <a:solidFill>
                  <a:srgbClr val="C00000"/>
                </a:solidFill>
                <a:latin typeface="+mn-lt"/>
              </a:rPr>
              <a:t>ЖУРАВЕЛЬ – ВЕСІЛЬНИЙ ТАНЕЦЬ – ГРА</a:t>
            </a:r>
            <a:br>
              <a:rPr lang="uk-UA" altLang="ru-RU" sz="4000" b="1" dirty="0">
                <a:solidFill>
                  <a:srgbClr val="C00000"/>
                </a:solidFill>
                <a:latin typeface="+mn-lt"/>
              </a:rPr>
            </a:br>
            <a:endParaRPr lang="ru-RU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096852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+mn-lt"/>
              </a:rPr>
              <a:t>У </a:t>
            </a:r>
            <a:r>
              <a:rPr lang="ru-RU" sz="2400" dirty="0" err="1">
                <a:latin typeface="+mn-lt"/>
              </a:rPr>
              <a:t>танці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відтворюється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поведінка</a:t>
            </a:r>
            <a:r>
              <a:rPr lang="ru-RU" sz="2400" dirty="0">
                <a:latin typeface="+mn-lt"/>
              </a:rPr>
              <a:t>, </a:t>
            </a:r>
            <a:r>
              <a:rPr lang="ru-RU" sz="2400" dirty="0" err="1">
                <a:latin typeface="+mn-lt"/>
              </a:rPr>
              <a:t>пози</a:t>
            </a:r>
            <a:r>
              <a:rPr lang="ru-RU" sz="2400" dirty="0">
                <a:latin typeface="+mn-lt"/>
              </a:rPr>
              <a:t> журавля (як ходить, скубе траву, </a:t>
            </a:r>
            <a:r>
              <a:rPr lang="ru-RU" sz="2400" dirty="0" err="1">
                <a:latin typeface="+mn-lt"/>
              </a:rPr>
              <a:t>злітає</a:t>
            </a:r>
            <a:r>
              <a:rPr lang="ru-RU" sz="2400" dirty="0">
                <a:latin typeface="+mn-lt"/>
              </a:rPr>
              <a:t> у </a:t>
            </a:r>
            <a:r>
              <a:rPr lang="ru-RU" sz="2400" dirty="0" err="1">
                <a:latin typeface="+mn-lt"/>
              </a:rPr>
              <a:t>повітря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 smtClean="0">
                <a:latin typeface="+mn-lt"/>
              </a:rPr>
              <a:t>тощо</a:t>
            </a:r>
            <a:r>
              <a:rPr lang="ru-RU" sz="2400" dirty="0" smtClean="0">
                <a:latin typeface="+mn-lt"/>
              </a:rPr>
              <a:t>).</a:t>
            </a: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r>
              <a:rPr lang="uk-UA" altLang="ru-RU" sz="2400" dirty="0">
                <a:latin typeface="+mn-lt"/>
              </a:rPr>
              <a:t/>
            </a:r>
            <a:br>
              <a:rPr lang="uk-UA" altLang="ru-RU" sz="2400" dirty="0">
                <a:latin typeface="+mn-lt"/>
              </a:rPr>
            </a:br>
            <a:r>
              <a:rPr lang="ru-RU" sz="2400" dirty="0" err="1">
                <a:latin typeface="+mn-lt"/>
              </a:rPr>
              <a:t>Здебільшого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це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робить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ведучий</a:t>
            </a:r>
            <a:r>
              <a:rPr lang="ru-RU" sz="2400" dirty="0">
                <a:latin typeface="+mn-lt"/>
              </a:rPr>
              <a:t>, </a:t>
            </a:r>
            <a:r>
              <a:rPr lang="ru-RU" sz="2400" dirty="0" err="1">
                <a:latin typeface="+mn-lt"/>
              </a:rPr>
              <a:t>соліст-танцюрист</a:t>
            </a:r>
            <a:r>
              <a:rPr lang="ru-RU" sz="2400" dirty="0">
                <a:latin typeface="+mn-lt"/>
              </a:rPr>
              <a:t>. </a:t>
            </a:r>
            <a:r>
              <a:rPr lang="ru-RU" sz="2400" dirty="0" err="1">
                <a:latin typeface="+mn-lt"/>
              </a:rPr>
              <a:t>Інші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учасники</a:t>
            </a:r>
            <a:r>
              <a:rPr lang="ru-RU" sz="2400" dirty="0">
                <a:latin typeface="+mn-lt"/>
              </a:rPr>
              <a:t> стоять у </a:t>
            </a:r>
            <a:r>
              <a:rPr lang="ru-RU" sz="2400" dirty="0" err="1">
                <a:latin typeface="+mn-lt"/>
              </a:rPr>
              <a:t>колі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або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біжать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слідом</a:t>
            </a:r>
            <a:r>
              <a:rPr lang="ru-RU" sz="2400" dirty="0">
                <a:latin typeface="+mn-lt"/>
              </a:rPr>
              <a:t> за </a:t>
            </a:r>
            <a:r>
              <a:rPr lang="ru-RU" sz="2400" dirty="0" err="1">
                <a:latin typeface="+mn-lt"/>
              </a:rPr>
              <a:t>ведучим</a:t>
            </a:r>
            <a:r>
              <a:rPr lang="ru-RU" sz="2400" dirty="0">
                <a:latin typeface="+mn-lt"/>
              </a:rPr>
              <a:t>. Вони </a:t>
            </a:r>
            <a:r>
              <a:rPr lang="ru-RU" sz="2400" dirty="0" err="1">
                <a:latin typeface="+mn-lt"/>
              </a:rPr>
              <a:t>співають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пісню</a:t>
            </a:r>
            <a:r>
              <a:rPr lang="ru-RU" sz="2400" dirty="0">
                <a:latin typeface="+mn-lt"/>
              </a:rPr>
              <a:t>, </a:t>
            </a:r>
            <a:r>
              <a:rPr lang="ru-RU" sz="2400" dirty="0" err="1">
                <a:latin typeface="+mn-lt"/>
              </a:rPr>
              <a:t>супроводжуючи</a:t>
            </a:r>
            <a:r>
              <a:rPr lang="ru-RU" sz="2400" dirty="0">
                <a:latin typeface="+mn-lt"/>
              </a:rPr>
              <a:t> текст </a:t>
            </a:r>
            <a:r>
              <a:rPr lang="ru-RU" sz="2400" dirty="0" err="1">
                <a:latin typeface="+mn-lt"/>
              </a:rPr>
              <a:t>її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відповідними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рухами</a:t>
            </a:r>
            <a:r>
              <a:rPr lang="ru-RU" sz="2400" dirty="0">
                <a:latin typeface="+mn-lt"/>
              </a:rPr>
              <a:t> та жестами. На </a:t>
            </a:r>
            <a:r>
              <a:rPr lang="ru-RU" sz="2400" dirty="0" err="1">
                <a:latin typeface="+mn-lt"/>
              </a:rPr>
              <a:t>весіллі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звичайно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водять</a:t>
            </a:r>
            <a:r>
              <a:rPr lang="ru-RU" sz="2400" dirty="0">
                <a:latin typeface="+mn-lt"/>
              </a:rPr>
              <a:t> "журавля" в </a:t>
            </a:r>
            <a:r>
              <a:rPr lang="ru-RU" sz="2400" dirty="0" err="1">
                <a:latin typeface="+mn-lt"/>
              </a:rPr>
              <a:t>понеділок</a:t>
            </a:r>
            <a:r>
              <a:rPr lang="ru-RU" sz="2400" dirty="0">
                <a:latin typeface="+mn-lt"/>
              </a:rPr>
              <a:t>, коли </a:t>
            </a:r>
            <a:r>
              <a:rPr lang="ru-RU" sz="2400" dirty="0" err="1">
                <a:latin typeface="+mn-lt"/>
              </a:rPr>
              <a:t>несуть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снідання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молодій</a:t>
            </a:r>
            <a:r>
              <a:rPr lang="ru-RU" sz="2400" dirty="0">
                <a:latin typeface="+mn-lt"/>
              </a:rPr>
              <a:t>. </a:t>
            </a:r>
            <a:r>
              <a:rPr lang="ru-RU" sz="2400" dirty="0" err="1">
                <a:latin typeface="+mn-lt"/>
              </a:rPr>
              <a:t>Якщо</a:t>
            </a:r>
            <a:r>
              <a:rPr lang="ru-RU" sz="2400" dirty="0">
                <a:latin typeface="+mn-lt"/>
              </a:rPr>
              <a:t> в </a:t>
            </a:r>
            <a:r>
              <a:rPr lang="ru-RU" sz="2400" dirty="0" err="1">
                <a:latin typeface="+mn-lt"/>
              </a:rPr>
              <a:t>селі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була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церква</a:t>
            </a:r>
            <a:r>
              <a:rPr lang="ru-RU" sz="2400" dirty="0">
                <a:latin typeface="+mn-lt"/>
              </a:rPr>
              <a:t>,, то в </a:t>
            </a:r>
            <a:r>
              <a:rPr lang="ru-RU" sz="2400" dirty="0" err="1">
                <a:latin typeface="+mn-lt"/>
              </a:rPr>
              <a:t>цей</a:t>
            </a:r>
            <a:r>
              <a:rPr lang="ru-RU" sz="2400" dirty="0">
                <a:latin typeface="+mn-lt"/>
              </a:rPr>
              <a:t> час </a:t>
            </a:r>
            <a:r>
              <a:rPr lang="ru-RU" sz="2400" dirty="0" err="1">
                <a:latin typeface="+mn-lt"/>
              </a:rPr>
              <a:t>мелодію</a:t>
            </a:r>
            <a:r>
              <a:rPr lang="ru-RU" sz="2400" dirty="0">
                <a:latin typeface="+mn-lt"/>
              </a:rPr>
              <a:t> "журавля" </a:t>
            </a:r>
            <a:r>
              <a:rPr lang="ru-RU" sz="2400" dirty="0" err="1">
                <a:latin typeface="+mn-lt"/>
              </a:rPr>
              <a:t>міг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виконувати</a:t>
            </a:r>
            <a:r>
              <a:rPr lang="ru-RU" sz="2400" dirty="0">
                <a:latin typeface="+mn-lt"/>
              </a:rPr>
              <a:t> на </a:t>
            </a:r>
            <a:r>
              <a:rPr lang="ru-RU" sz="2400" dirty="0" err="1">
                <a:latin typeface="+mn-lt"/>
              </a:rPr>
              <a:t>дзвонах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паламар</a:t>
            </a:r>
            <a:r>
              <a:rPr lang="ru-RU" sz="2400" dirty="0" smtClean="0">
                <a:latin typeface="+mn-lt"/>
              </a:rPr>
              <a:t>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5556" y="692696"/>
            <a:ext cx="62824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n-lt"/>
              </a:rPr>
              <a:t>Да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внадився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журавель, журавель</a:t>
            </a:r>
          </a:p>
          <a:p>
            <a:r>
              <a:rPr lang="ru-RU" sz="2800" dirty="0">
                <a:solidFill>
                  <a:srgbClr val="000000"/>
                </a:solidFill>
                <a:latin typeface="+mn-lt"/>
              </a:rPr>
              <a:t>До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бабиних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конопель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конопель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!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журавель,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дибле</a:t>
            </a:r>
            <a:endParaRPr lang="ru-RU" sz="2800" dirty="0">
              <a:solidFill>
                <a:srgbClr val="000000"/>
              </a:solidFill>
              <a:latin typeface="+mn-lt"/>
            </a:endParaRP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Конопельки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щипле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!</a:t>
            </a:r>
          </a:p>
          <a:p>
            <a:r>
              <a:rPr lang="ru-RU" sz="2800" dirty="0">
                <a:solidFill>
                  <a:srgbClr val="000000"/>
                </a:solidFill>
                <a:latin typeface="+mn-lt"/>
              </a:rPr>
              <a:t>А я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сьому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журавлю, журавлю,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Києм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циби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переб’ю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переб’ю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!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журавель,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такий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дибле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,</a:t>
            </a:r>
          </a:p>
          <a:p>
            <a:r>
              <a:rPr lang="ru-RU" sz="2800" dirty="0" err="1">
                <a:solidFill>
                  <a:srgbClr val="000000"/>
                </a:solidFill>
                <a:latin typeface="+mn-lt"/>
              </a:rPr>
              <a:t>Конопельки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+mn-lt"/>
              </a:rPr>
              <a:t>щипле</a:t>
            </a:r>
            <a:r>
              <a:rPr lang="ru-RU" sz="2800" dirty="0">
                <a:solidFill>
                  <a:srgbClr val="000000"/>
                </a:solidFill>
                <a:latin typeface="+mn-lt"/>
              </a:rPr>
              <a:t>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1" y="3753037"/>
            <a:ext cx="3632656" cy="242177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31800" y="620713"/>
            <a:ext cx="8280400" cy="900112"/>
          </a:xfrm>
        </p:spPr>
        <p:txBody>
          <a:bodyPr/>
          <a:lstStyle/>
          <a:p>
            <a:r>
              <a:rPr lang="uk-UA" dirty="0" smtClean="0">
                <a:cs typeface="Arial" charset="0"/>
              </a:rPr>
              <a:t>ДУДОЧКА</a:t>
            </a:r>
            <a:endParaRPr lang="ru-RU" dirty="0" smtClean="0"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1800" y="1340768"/>
            <a:ext cx="83886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+mn-lt"/>
              </a:rPr>
              <a:t>Дудочка —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народний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дівочий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танець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сольний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, зараз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відомий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під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назвою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"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козачок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". У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давнину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його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танцювали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під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акомпанемент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дудки (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волинки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),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звідки</a:t>
            </a:r>
            <a:r>
              <a:rPr lang="ru-RU" sz="2400" dirty="0">
                <a:solidFill>
                  <a:srgbClr val="000000"/>
                </a:solidFill>
                <a:latin typeface="+mn-lt"/>
              </a:rPr>
              <a:t> й </a:t>
            </a:r>
            <a:r>
              <a:rPr lang="ru-RU" sz="2400" dirty="0" err="1">
                <a:solidFill>
                  <a:srgbClr val="000000"/>
                </a:solidFill>
                <a:latin typeface="+mn-lt"/>
              </a:rPr>
              <a:t>назва</a:t>
            </a:r>
            <a:r>
              <a:rPr lang="ru-RU" sz="2400" dirty="0" smtClean="0">
                <a:solidFill>
                  <a:srgbClr val="000000"/>
                </a:solidFill>
                <a:latin typeface="+mn-lt"/>
              </a:rPr>
              <a:t>.</a:t>
            </a:r>
          </a:p>
          <a:p>
            <a:r>
              <a:rPr lang="ru-RU" sz="2400" dirty="0" err="1">
                <a:latin typeface="+mn-lt"/>
              </a:rPr>
              <a:t>Ти</a:t>
            </a:r>
            <a:r>
              <a:rPr lang="ru-RU" sz="2400" dirty="0">
                <a:latin typeface="+mn-lt"/>
              </a:rPr>
              <a:t> ж </a:t>
            </a:r>
            <a:r>
              <a:rPr lang="ru-RU" sz="2400" dirty="0" err="1">
                <a:latin typeface="+mn-lt"/>
              </a:rPr>
              <a:t>мій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дударику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 err="1">
                <a:latin typeface="+mn-lt"/>
              </a:rPr>
              <a:t>Ти</a:t>
            </a:r>
            <a:r>
              <a:rPr lang="ru-RU" sz="2400" dirty="0">
                <a:latin typeface="+mn-lt"/>
              </a:rPr>
              <a:t> ж </a:t>
            </a:r>
            <a:r>
              <a:rPr lang="ru-RU" sz="2400" dirty="0" err="1">
                <a:latin typeface="+mn-lt"/>
              </a:rPr>
              <a:t>мій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сподарику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 err="1">
                <a:latin typeface="+mn-lt"/>
              </a:rPr>
              <a:t>Ти</a:t>
            </a:r>
            <a:r>
              <a:rPr lang="ru-RU" sz="2400" dirty="0">
                <a:latin typeface="+mn-lt"/>
              </a:rPr>
              <a:t> ж </a:t>
            </a:r>
            <a:r>
              <a:rPr lang="ru-RU" sz="2400" dirty="0" err="1">
                <a:latin typeface="+mn-lt"/>
              </a:rPr>
              <a:t>було</a:t>
            </a:r>
            <a:r>
              <a:rPr lang="ru-RU" sz="2400" dirty="0">
                <a:latin typeface="+mn-lt"/>
              </a:rPr>
              <a:t> селом </a:t>
            </a:r>
            <a:r>
              <a:rPr lang="ru-RU" sz="2400" dirty="0" err="1">
                <a:latin typeface="+mn-lt"/>
              </a:rPr>
              <a:t>ідеш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 err="1">
                <a:latin typeface="+mn-lt"/>
              </a:rPr>
              <a:t>Ти</a:t>
            </a:r>
            <a:r>
              <a:rPr lang="ru-RU" sz="2400" dirty="0">
                <a:latin typeface="+mn-lt"/>
              </a:rPr>
              <a:t> ж </a:t>
            </a:r>
            <a:r>
              <a:rPr lang="ru-RU" sz="2400" dirty="0" err="1">
                <a:latin typeface="+mn-lt"/>
              </a:rPr>
              <a:t>було</a:t>
            </a:r>
            <a:r>
              <a:rPr lang="ru-RU" sz="2400" dirty="0">
                <a:latin typeface="+mn-lt"/>
              </a:rPr>
              <a:t> в дуду </a:t>
            </a:r>
            <a:r>
              <a:rPr lang="ru-RU" sz="2400" dirty="0" err="1">
                <a:latin typeface="+mn-lt"/>
              </a:rPr>
              <a:t>граєш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 err="1">
                <a:latin typeface="+mn-lt"/>
              </a:rPr>
              <a:t>Ти</a:t>
            </a:r>
            <a:r>
              <a:rPr lang="ru-RU" sz="2400" dirty="0">
                <a:latin typeface="+mn-lt"/>
              </a:rPr>
              <a:t> ж мене </a:t>
            </a:r>
            <a:r>
              <a:rPr lang="ru-RU" sz="2400" dirty="0" err="1">
                <a:latin typeface="+mn-lt"/>
              </a:rPr>
              <a:t>забавляєш</a:t>
            </a:r>
            <a:r>
              <a:rPr lang="ru-RU" sz="2400" dirty="0">
                <a:latin typeface="+mn-lt"/>
              </a:rPr>
              <a:t>!</a:t>
            </a:r>
          </a:p>
          <a:p>
            <a:r>
              <a:rPr lang="ru-RU" sz="2400" dirty="0" err="1">
                <a:latin typeface="+mn-lt"/>
              </a:rPr>
              <a:t>Тепер</a:t>
            </a:r>
            <a:r>
              <a:rPr lang="ru-RU" sz="2400" dirty="0">
                <a:latin typeface="+mn-lt"/>
              </a:rPr>
              <a:t> тебе </a:t>
            </a:r>
            <a:r>
              <a:rPr lang="ru-RU" sz="2400" dirty="0" err="1">
                <a:latin typeface="+mn-lt"/>
              </a:rPr>
              <a:t>немає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>
                <a:latin typeface="+mn-lt"/>
              </a:rPr>
              <a:t>Й дуда твоя </a:t>
            </a:r>
            <a:r>
              <a:rPr lang="ru-RU" sz="2400" dirty="0" err="1">
                <a:latin typeface="+mn-lt"/>
              </a:rPr>
              <a:t>гуляє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>
                <a:latin typeface="+mn-lt"/>
              </a:rPr>
              <a:t>І пищики </a:t>
            </a:r>
            <a:r>
              <a:rPr lang="ru-RU" sz="2400" dirty="0" err="1">
                <a:latin typeface="+mn-lt"/>
              </a:rPr>
              <a:t>запалися</a:t>
            </a:r>
            <a:r>
              <a:rPr lang="ru-RU" sz="2400" dirty="0">
                <a:latin typeface="+mn-lt"/>
              </a:rPr>
              <a:t>,</a:t>
            </a:r>
          </a:p>
          <a:p>
            <a:r>
              <a:rPr lang="ru-RU" sz="2400" dirty="0" err="1">
                <a:latin typeface="+mn-lt"/>
              </a:rPr>
              <a:t>Бозна</a:t>
            </a:r>
            <a:r>
              <a:rPr lang="ru-RU" sz="2400" dirty="0">
                <a:latin typeface="+mn-lt"/>
              </a:rPr>
              <a:t> кому </a:t>
            </a:r>
            <a:r>
              <a:rPr lang="ru-RU" sz="2400" dirty="0" err="1">
                <a:latin typeface="+mn-lt"/>
              </a:rPr>
              <a:t>досталися</a:t>
            </a:r>
            <a:endParaRPr lang="ru-RU" sz="2400" dirty="0">
              <a:latin typeface="+mn-lt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368660"/>
            <a:ext cx="86769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uk-UA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+mn-lt"/>
              </a:rPr>
              <a:t>ГОРЮДУБ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sz="3600" dirty="0" err="1">
                <a:solidFill>
                  <a:srgbClr val="000000"/>
                </a:solidFill>
                <a:latin typeface="+mn-lt"/>
              </a:rPr>
              <a:t>Г</a:t>
            </a:r>
            <a:r>
              <a:rPr lang="ru-RU" sz="3600" dirty="0" err="1" smtClean="0">
                <a:solidFill>
                  <a:srgbClr val="000000"/>
                </a:solidFill>
                <a:latin typeface="+mn-lt"/>
              </a:rPr>
              <a:t>ра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учасники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якої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стають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парами, а той,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хто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"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горить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",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стоїть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спереду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і за сигналом ловить одного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із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задньої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пари,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що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роз’єднується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перебігаючи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наперед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3912180"/>
            <a:ext cx="3960440" cy="2345017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575555" y="1232756"/>
            <a:ext cx="8223957" cy="4580669"/>
          </a:xfrm>
        </p:spPr>
        <p:txBody>
          <a:bodyPr/>
          <a:lstStyle/>
          <a:p>
            <a:pPr algn="just"/>
            <a:r>
              <a:rPr lang="ru-RU" sz="2200" dirty="0" smtClean="0"/>
              <a:t>	</a:t>
            </a:r>
            <a:r>
              <a:rPr lang="ru-RU" sz="2000" b="1" dirty="0"/>
              <a:t> </a:t>
            </a:r>
            <a:r>
              <a:rPr lang="ru-RU" sz="2000" dirty="0" err="1"/>
              <a:t>Танець-гра</a:t>
            </a:r>
            <a:r>
              <a:rPr lang="ru-RU" sz="2000" dirty="0"/>
              <a:t> </a:t>
            </a:r>
            <a:r>
              <a:rPr lang="ru-RU" sz="2000" dirty="0" err="1"/>
              <a:t>зазвичай</a:t>
            </a:r>
            <a:r>
              <a:rPr lang="ru-RU" sz="2000" dirty="0"/>
              <a:t> уходив до </a:t>
            </a:r>
            <a:r>
              <a:rPr lang="ru-RU" sz="2000" dirty="0" err="1"/>
              <a:t>програми</a:t>
            </a:r>
            <a:r>
              <a:rPr lang="ru-RU" sz="2000" dirty="0"/>
              <a:t> </a:t>
            </a:r>
            <a:r>
              <a:rPr lang="ru-RU" sz="2000" dirty="0" err="1"/>
              <a:t>традиційних</a:t>
            </a:r>
            <a:r>
              <a:rPr lang="ru-RU" sz="2000" dirty="0"/>
              <a:t> </a:t>
            </a:r>
          </a:p>
          <a:p>
            <a:pPr algn="just"/>
            <a:r>
              <a:rPr lang="ru-RU" sz="2000" dirty="0"/>
              <a:t>забав </a:t>
            </a:r>
            <a:r>
              <a:rPr lang="ru-RU" sz="2000" dirty="0" err="1"/>
              <a:t>весільного</a:t>
            </a:r>
            <a:r>
              <a:rPr lang="ru-RU" sz="2000" dirty="0"/>
              <a:t> </a:t>
            </a:r>
            <a:r>
              <a:rPr lang="ru-RU" sz="2000" dirty="0" err="1"/>
              <a:t>понеділка</a:t>
            </a:r>
            <a:r>
              <a:rPr lang="ru-RU" sz="2000" dirty="0"/>
              <a:t>, у </a:t>
            </a:r>
            <a:r>
              <a:rPr lang="ru-RU" sz="2000" dirty="0" err="1"/>
              <a:t>якій</a:t>
            </a:r>
            <a:r>
              <a:rPr lang="ru-RU" sz="2000" dirty="0"/>
              <a:t> </a:t>
            </a:r>
            <a:r>
              <a:rPr lang="ru-RU" sz="2000" dirty="0" err="1"/>
              <a:t>домінували</a:t>
            </a:r>
            <a:r>
              <a:rPr lang="ru-RU" sz="2000" dirty="0"/>
              <a:t> </a:t>
            </a:r>
            <a:r>
              <a:rPr lang="ru-RU" sz="2000" dirty="0" err="1" smtClean="0"/>
              <a:t>життєрадісні</a:t>
            </a:r>
            <a:r>
              <a:rPr lang="ru-RU" sz="2000" dirty="0" smtClean="0"/>
              <a:t> </a:t>
            </a:r>
            <a:r>
              <a:rPr lang="ru-RU" sz="2000" dirty="0" err="1" smtClean="0"/>
              <a:t>мотиви</a:t>
            </a:r>
            <a:r>
              <a:rPr lang="ru-RU" sz="2000" dirty="0"/>
              <a:t>. </a:t>
            </a:r>
          </a:p>
          <a:p>
            <a:pPr algn="just"/>
            <a:r>
              <a:rPr lang="ru-RU" sz="2000" dirty="0" err="1" smtClean="0"/>
              <a:t>Гра</a:t>
            </a:r>
            <a:r>
              <a:rPr lang="ru-RU" sz="2000" dirty="0" smtClean="0"/>
              <a:t> могла </a:t>
            </a:r>
            <a:r>
              <a:rPr lang="ru-RU" sz="2000" dirty="0" err="1" smtClean="0"/>
              <a:t>міг</a:t>
            </a:r>
            <a:r>
              <a:rPr lang="ru-RU" sz="2000" dirty="0" smtClean="0"/>
              <a:t> </a:t>
            </a:r>
            <a:r>
              <a:rPr lang="ru-RU" sz="2000" dirty="0" err="1"/>
              <a:t>відбуватися</a:t>
            </a:r>
            <a:r>
              <a:rPr lang="ru-RU" sz="2000" dirty="0"/>
              <a:t> і в </a:t>
            </a:r>
            <a:r>
              <a:rPr lang="ru-RU" sz="2000" dirty="0" err="1"/>
              <a:t>хаті</a:t>
            </a:r>
            <a:r>
              <a:rPr lang="ru-RU" sz="2000" dirty="0"/>
              <a:t>, і на </a:t>
            </a:r>
            <a:r>
              <a:rPr lang="ru-RU" sz="2000" dirty="0" err="1"/>
              <a:t>подвір’ї</a:t>
            </a:r>
            <a:r>
              <a:rPr lang="ru-RU" sz="2000" dirty="0"/>
              <a:t>. </a:t>
            </a:r>
            <a:r>
              <a:rPr lang="ru-RU" sz="2000" dirty="0" err="1" smtClean="0"/>
              <a:t>Спочатку</a:t>
            </a:r>
            <a:r>
              <a:rPr lang="ru-RU" sz="2000" dirty="0" smtClean="0"/>
              <a:t> </a:t>
            </a:r>
            <a:r>
              <a:rPr lang="ru-RU" sz="2000" dirty="0"/>
              <a:t>свекруха і </a:t>
            </a:r>
            <a:r>
              <a:rPr lang="ru-RU" sz="2000" dirty="0" err="1"/>
              <a:t>свекр</a:t>
            </a:r>
            <a:r>
              <a:rPr lang="ru-RU" sz="2000" dirty="0"/>
              <a:t>, а за ними й </a:t>
            </a:r>
            <a:r>
              <a:rPr lang="ru-RU" sz="2000" dirty="0" err="1"/>
              <a:t>інші</a:t>
            </a:r>
            <a:r>
              <a:rPr lang="ru-RU" sz="2000" dirty="0"/>
              <a:t> </a:t>
            </a:r>
            <a:r>
              <a:rPr lang="ru-RU" sz="2000" dirty="0" err="1"/>
              <a:t>учасники</a:t>
            </a:r>
            <a:r>
              <a:rPr lang="ru-RU" sz="2000" dirty="0"/>
              <a:t> </a:t>
            </a:r>
            <a:r>
              <a:rPr lang="ru-RU" sz="2000" dirty="0" err="1"/>
              <a:t>гостини</a:t>
            </a:r>
            <a:r>
              <a:rPr lang="ru-RU" sz="2000" dirty="0"/>
              <a:t>, </a:t>
            </a:r>
            <a:r>
              <a:rPr lang="ru-RU" sz="2000" dirty="0" err="1"/>
              <a:t>хто</a:t>
            </a:r>
            <a:r>
              <a:rPr lang="ru-RU" sz="2000" dirty="0"/>
              <a:t> </a:t>
            </a:r>
            <a:r>
              <a:rPr lang="ru-RU" sz="2000" dirty="0" err="1"/>
              <a:t>бажав</a:t>
            </a:r>
            <a:r>
              <a:rPr lang="ru-RU" sz="2000" dirty="0"/>
              <a:t>, </a:t>
            </a:r>
            <a:r>
              <a:rPr lang="ru-RU" sz="2000" dirty="0" err="1"/>
              <a:t>виконували</a:t>
            </a:r>
            <a:r>
              <a:rPr lang="ru-RU" sz="2000" dirty="0"/>
              <a:t> </a:t>
            </a:r>
          </a:p>
          <a:p>
            <a:pPr algn="just"/>
            <a:r>
              <a:rPr lang="ru-RU" sz="2000" dirty="0" err="1"/>
              <a:t>кумедні</a:t>
            </a:r>
            <a:r>
              <a:rPr lang="ru-RU" sz="2000" dirty="0"/>
              <a:t> </a:t>
            </a:r>
            <a:r>
              <a:rPr lang="ru-RU" sz="2000" dirty="0" err="1"/>
              <a:t>підскоки</a:t>
            </a:r>
            <a:r>
              <a:rPr lang="ru-RU" sz="2000" dirty="0"/>
              <a:t>, </a:t>
            </a:r>
            <a:r>
              <a:rPr lang="ru-RU" sz="2000" dirty="0" err="1"/>
              <a:t>зводячи</a:t>
            </a:r>
            <a:r>
              <a:rPr lang="ru-RU" sz="2000" dirty="0"/>
              <a:t> й </a:t>
            </a:r>
            <a:r>
              <a:rPr lang="ru-RU" sz="2000" dirty="0" err="1"/>
              <a:t>розводячи</a:t>
            </a:r>
            <a:r>
              <a:rPr lang="ru-RU" sz="2000" dirty="0"/>
              <a:t> ноги над </a:t>
            </a:r>
            <a:r>
              <a:rPr lang="ru-RU" sz="2000" dirty="0" err="1"/>
              <a:t>двома</a:t>
            </a:r>
            <a:r>
              <a:rPr lang="ru-RU" sz="2000" dirty="0"/>
              <a:t> </a:t>
            </a:r>
            <a:r>
              <a:rPr lang="ru-RU" sz="2000" dirty="0" err="1"/>
              <a:t>схрещеними</a:t>
            </a:r>
            <a:r>
              <a:rPr lang="ru-RU" sz="2000" dirty="0"/>
              <a:t> рогачами, </a:t>
            </a:r>
            <a:r>
              <a:rPr lang="ru-RU" sz="2000" dirty="0" err="1" smtClean="0"/>
              <a:t>покладеними</a:t>
            </a:r>
            <a:r>
              <a:rPr lang="ru-RU" sz="2000" dirty="0" smtClean="0"/>
              <a:t> </a:t>
            </a:r>
            <a:r>
              <a:rPr lang="ru-RU" sz="2000" dirty="0"/>
              <a:t>на землю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dirty="0" err="1"/>
              <a:t>підлогу</a:t>
            </a:r>
            <a:r>
              <a:rPr lang="ru-RU" sz="2000" dirty="0"/>
              <a:t>. </a:t>
            </a:r>
            <a:r>
              <a:rPr lang="ru-RU" sz="2000" dirty="0" err="1"/>
              <a:t>Подекуди</a:t>
            </a:r>
            <a:r>
              <a:rPr lang="ru-RU" sz="2000" dirty="0"/>
              <a:t> один з </a:t>
            </a:r>
            <a:r>
              <a:rPr lang="ru-RU" sz="2000" dirty="0" err="1"/>
              <a:t>рогачів</a:t>
            </a:r>
            <a:r>
              <a:rPr lang="ru-RU" sz="2000" dirty="0"/>
              <a:t> </a:t>
            </a:r>
            <a:r>
              <a:rPr lang="ru-RU" sz="2000" dirty="0" err="1"/>
              <a:t>заміняла</a:t>
            </a:r>
            <a:r>
              <a:rPr lang="ru-RU" sz="2000" dirty="0"/>
              <a:t> кочерга </a:t>
            </a:r>
            <a:r>
              <a:rPr lang="ru-RU" sz="2000" dirty="0" smtClean="0"/>
              <a:t>(</a:t>
            </a:r>
            <a:r>
              <a:rPr lang="ru-RU" sz="2000" dirty="0" err="1"/>
              <a:t>коцюба</a:t>
            </a:r>
            <a:r>
              <a:rPr lang="ru-RU" sz="2000" dirty="0"/>
              <a:t>)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пікна</a:t>
            </a:r>
            <a:r>
              <a:rPr lang="ru-RU" sz="2000" dirty="0"/>
              <a:t> лопата. </a:t>
            </a:r>
          </a:p>
          <a:p>
            <a:pPr algn="just">
              <a:spcBef>
                <a:spcPts val="0"/>
              </a:spcBef>
              <a:defRPr/>
            </a:pPr>
            <a:endParaRPr lang="ru-RU" sz="2800" dirty="0"/>
          </a:p>
        </p:txBody>
      </p:sp>
      <p:sp>
        <p:nvSpPr>
          <p:cNvPr id="9221" name="Заголовок 1"/>
          <p:cNvSpPr>
            <a:spLocks noGrp="1"/>
          </p:cNvSpPr>
          <p:nvPr>
            <p:ph type="title"/>
          </p:nvPr>
        </p:nvSpPr>
        <p:spPr>
          <a:xfrm>
            <a:off x="431800" y="620713"/>
            <a:ext cx="8280400" cy="900112"/>
          </a:xfrm>
        </p:spPr>
        <p:txBody>
          <a:bodyPr/>
          <a:lstStyle/>
          <a:p>
            <a:r>
              <a:rPr lang="uk-UA" dirty="0" smtClean="0">
                <a:cs typeface="Arial" charset="0"/>
              </a:rPr>
              <a:t>ЗАЙЧИК</a:t>
            </a:r>
            <a:endParaRPr lang="ru-RU" dirty="0" smtClean="0">
              <a:cs typeface="Arial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744577"/>
              </p:ext>
            </p:extLst>
          </p:nvPr>
        </p:nvGraphicFramePr>
        <p:xfrm>
          <a:off x="47625" y="47625"/>
          <a:ext cx="422275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Объект упаковщика для оболочки" showAsIcon="1" r:id="rId3" imgW="423000" imgH="481320" progId="Package">
                  <p:embed/>
                </p:oleObj>
              </mc:Choice>
              <mc:Fallback>
                <p:oleObj name="Объект упаковщика для оболочки" showAsIcon="1" r:id="rId3" imgW="423000" imgH="4813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625" y="47625"/>
                        <a:ext cx="422275" cy="4810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48" y="3717453"/>
            <a:ext cx="5400600" cy="2708015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0" y="620713"/>
            <a:ext cx="8990013" cy="900112"/>
          </a:xfrm>
        </p:spPr>
        <p:txBody>
          <a:bodyPr/>
          <a:lstStyle/>
          <a:p>
            <a:r>
              <a:rPr lang="ru-RU" sz="3200" dirty="0" smtClean="0">
                <a:cs typeface="Arial" charset="0"/>
              </a:rPr>
              <a:t> </a:t>
            </a:r>
            <a:br>
              <a:rPr lang="ru-RU" sz="3200" dirty="0" smtClean="0">
                <a:cs typeface="Arial" charset="0"/>
              </a:rPr>
            </a:br>
            <a:endParaRPr lang="ru-RU" sz="3200" dirty="0" smtClean="0">
              <a:cs typeface="Arial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446088" y="1128713"/>
            <a:ext cx="8280400" cy="4319587"/>
          </a:xfrm>
        </p:spPr>
        <p:txBody>
          <a:bodyPr/>
          <a:lstStyle/>
          <a:p>
            <a:pPr algn="just">
              <a:spcBef>
                <a:spcPts val="0"/>
              </a:spcBef>
              <a:defRPr/>
            </a:pPr>
            <a:r>
              <a:rPr lang="ru-RU" sz="2200" dirty="0" smtClean="0"/>
              <a:t>	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6088" y="800708"/>
            <a:ext cx="82804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231F20"/>
              </a:solidFill>
              <a:latin typeface="ff7"/>
            </a:endParaRPr>
          </a:p>
          <a:p>
            <a:pPr algn="just"/>
            <a:r>
              <a:rPr lang="ru-RU" sz="2400" dirty="0"/>
              <a:t>Стрибаючи, </a:t>
            </a:r>
            <a:r>
              <a:rPr lang="ru-RU" sz="2400" dirty="0" err="1"/>
              <a:t>виконавці</a:t>
            </a:r>
            <a:r>
              <a:rPr lang="ru-RU" sz="2400" dirty="0"/>
              <a:t> </a:t>
            </a:r>
            <a:r>
              <a:rPr lang="ru-RU" sz="2400" dirty="0" err="1"/>
              <a:t>намагалися</a:t>
            </a:r>
            <a:r>
              <a:rPr lang="ru-RU" sz="2400" dirty="0"/>
              <a:t> не </a:t>
            </a:r>
            <a:r>
              <a:rPr lang="ru-RU" sz="2400" dirty="0" err="1"/>
              <a:t>збити</a:t>
            </a:r>
            <a:r>
              <a:rPr lang="ru-RU" sz="2400" dirty="0"/>
              <a:t> й не </a:t>
            </a:r>
            <a:r>
              <a:rPr lang="ru-RU" sz="2400" dirty="0" err="1"/>
              <a:t>заче</a:t>
            </a:r>
            <a:r>
              <a:rPr lang="ru-RU" sz="2400" dirty="0"/>
              <a:t>-</a:t>
            </a:r>
          </a:p>
          <a:p>
            <a:pPr algn="just"/>
            <a:r>
              <a:rPr lang="ru-RU" sz="2400" dirty="0" err="1"/>
              <a:t>пити</a:t>
            </a:r>
            <a:r>
              <a:rPr lang="ru-RU" sz="2400" dirty="0"/>
              <a:t> </a:t>
            </a:r>
            <a:r>
              <a:rPr lang="ru-RU" sz="2400" dirty="0" err="1"/>
              <a:t>ці</a:t>
            </a:r>
            <a:r>
              <a:rPr lang="ru-RU" sz="2400" dirty="0"/>
              <a:t> </a:t>
            </a:r>
            <a:r>
              <a:rPr lang="ru-RU" sz="2400" dirty="0" err="1"/>
              <a:t>інструменти</a:t>
            </a:r>
            <a:r>
              <a:rPr lang="ru-RU" sz="2400" dirty="0"/>
              <a:t> </a:t>
            </a:r>
            <a:r>
              <a:rPr lang="ru-RU" sz="2400" dirty="0" err="1"/>
              <a:t>хатнього</a:t>
            </a:r>
            <a:r>
              <a:rPr lang="ru-RU" sz="2400" dirty="0"/>
              <a:t> </a:t>
            </a:r>
            <a:r>
              <a:rPr lang="ru-RU" sz="2400" dirty="0" err="1"/>
              <a:t>начиння</a:t>
            </a:r>
            <a:r>
              <a:rPr lang="ru-RU" sz="2400" dirty="0"/>
              <a:t>. Той, кому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вдавалося</a:t>
            </a:r>
            <a:r>
              <a:rPr lang="ru-RU" sz="2400" dirty="0"/>
              <a:t>, </a:t>
            </a:r>
            <a:r>
              <a:rPr lang="ru-RU" sz="2400" dirty="0" err="1"/>
              <a:t>зазнавав</a:t>
            </a:r>
            <a:r>
              <a:rPr lang="ru-RU" sz="2400" dirty="0"/>
              <a:t> пока-</a:t>
            </a:r>
          </a:p>
          <a:p>
            <a:pPr algn="just"/>
            <a:r>
              <a:rPr lang="ru-RU" sz="2400" dirty="0" err="1"/>
              <a:t>рання</a:t>
            </a:r>
            <a:r>
              <a:rPr lang="ru-RU" sz="2400" dirty="0"/>
              <a:t> через </a:t>
            </a:r>
            <a:r>
              <a:rPr lang="ru-RU" sz="2400" dirty="0" err="1"/>
              <a:t>вимазування</a:t>
            </a:r>
            <a:r>
              <a:rPr lang="ru-RU" sz="2400" dirty="0"/>
              <a:t> </a:t>
            </a:r>
            <a:r>
              <a:rPr lang="ru-RU" sz="2400" dirty="0" err="1"/>
              <a:t>обличчя</a:t>
            </a:r>
            <a:r>
              <a:rPr lang="ru-RU" sz="2400" dirty="0"/>
              <a:t> </a:t>
            </a:r>
            <a:r>
              <a:rPr lang="ru-RU" sz="2400" dirty="0" err="1" smtClean="0"/>
              <a:t>сажею</a:t>
            </a:r>
            <a:r>
              <a:rPr lang="ru-RU" sz="2400" dirty="0" smtClean="0"/>
              <a:t>.</a:t>
            </a:r>
            <a:endParaRPr lang="ru-RU" sz="2400" dirty="0">
              <a:solidFill>
                <a:srgbClr val="231F20"/>
              </a:solidFill>
              <a:latin typeface="ff7"/>
            </a:endParaRPr>
          </a:p>
          <a:p>
            <a:r>
              <a:rPr lang="ru-RU" sz="2400" dirty="0" err="1" smtClean="0">
                <a:solidFill>
                  <a:srgbClr val="231F20"/>
                </a:solidFill>
                <a:latin typeface="ff7"/>
              </a:rPr>
              <a:t>Під</a:t>
            </a:r>
            <a:r>
              <a:rPr lang="ru-RU" sz="2400" dirty="0" smtClean="0">
                <a:solidFill>
                  <a:srgbClr val="231F20"/>
                </a:solidFill>
                <a:latin typeface="ff7"/>
              </a:rPr>
              <a:t> 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час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стрибання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чергового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«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зайця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»,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весільні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гості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співали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,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плещучи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в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долоні</a:t>
            </a:r>
            <a:r>
              <a:rPr lang="ru-RU" sz="2400" dirty="0" smtClean="0">
                <a:solidFill>
                  <a:srgbClr val="231F20"/>
                </a:solidFill>
                <a:latin typeface="ff7"/>
              </a:rPr>
              <a:t>:</a:t>
            </a:r>
          </a:p>
          <a:p>
            <a:endParaRPr lang="ru-RU" sz="2400" dirty="0">
              <a:solidFill>
                <a:srgbClr val="231F20"/>
              </a:solidFill>
              <a:latin typeface="ff7"/>
            </a:endParaRPr>
          </a:p>
          <a:p>
            <a:pPr algn="ctr"/>
            <a:r>
              <a:rPr lang="ru-RU" sz="2400" dirty="0">
                <a:solidFill>
                  <a:srgbClr val="231F20"/>
                </a:solidFill>
                <a:latin typeface="ff7"/>
              </a:rPr>
              <a:t>А у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полі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гречка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процвітає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.</a:t>
            </a:r>
          </a:p>
          <a:p>
            <a:pPr algn="ctr"/>
            <a:r>
              <a:rPr lang="ru-RU" sz="2400" dirty="0">
                <a:solidFill>
                  <a:srgbClr val="231F20"/>
                </a:solidFill>
                <a:latin typeface="ff7"/>
              </a:rPr>
              <a:t>А в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долині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зайчик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чибиряє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.</a:t>
            </a:r>
          </a:p>
          <a:p>
            <a:pPr algn="ctr"/>
            <a:r>
              <a:rPr lang="ru-RU" sz="2400" dirty="0">
                <a:solidFill>
                  <a:srgbClr val="231F20"/>
                </a:solidFill>
                <a:latin typeface="ff7"/>
              </a:rPr>
              <a:t>Ой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якби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я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такі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ніжки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мала (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мав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)</a:t>
            </a:r>
          </a:p>
          <a:p>
            <a:pPr algn="ctr"/>
            <a:r>
              <a:rPr lang="ru-RU" sz="2400" dirty="0">
                <a:solidFill>
                  <a:srgbClr val="231F20"/>
                </a:solidFill>
                <a:latin typeface="ff7"/>
              </a:rPr>
              <a:t>То й я як зайчик 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чибуряла</a:t>
            </a:r>
            <a:r>
              <a:rPr lang="ru-RU" sz="2400" dirty="0">
                <a:solidFill>
                  <a:srgbClr val="231F20"/>
                </a:solidFill>
                <a:latin typeface="ff7"/>
              </a:rPr>
              <a:t> (</a:t>
            </a:r>
            <a:r>
              <a:rPr lang="ru-RU" sz="2400" dirty="0" err="1">
                <a:solidFill>
                  <a:srgbClr val="231F20"/>
                </a:solidFill>
                <a:latin typeface="ff7"/>
              </a:rPr>
              <a:t>чибуряв</a:t>
            </a:r>
            <a:r>
              <a:rPr lang="ru-RU" sz="2400" dirty="0" smtClean="0">
                <a:solidFill>
                  <a:srgbClr val="231F20"/>
                </a:solidFill>
                <a:latin typeface="ff7"/>
              </a:rPr>
              <a:t>).</a:t>
            </a:r>
            <a:endParaRPr lang="ru-RU" sz="2400" b="0" i="0" dirty="0">
              <a:solidFill>
                <a:srgbClr val="231F20"/>
              </a:solidFill>
              <a:effectLst/>
              <a:latin typeface="ff7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43508" y="656692"/>
            <a:ext cx="9000492" cy="906996"/>
          </a:xfrm>
        </p:spPr>
        <p:txBody>
          <a:bodyPr/>
          <a:lstStyle/>
          <a:p>
            <a:r>
              <a:rPr lang="uk-UA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ТАНЦІ НА РЯДНІ</a:t>
            </a:r>
            <a:endParaRPr lang="ru-RU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467544" y="548680"/>
            <a:ext cx="8295456" cy="5472608"/>
          </a:xfrm>
        </p:spPr>
        <p:txBody>
          <a:bodyPr/>
          <a:lstStyle/>
          <a:p>
            <a:pPr algn="just">
              <a:defRPr/>
            </a:pPr>
            <a:r>
              <a:rPr lang="ru-RU" sz="2200" dirty="0" smtClean="0"/>
              <a:t>	</a:t>
            </a:r>
          </a:p>
          <a:p>
            <a:pPr algn="just">
              <a:defRPr/>
            </a:pPr>
            <a:endParaRPr lang="ru-RU" sz="2200" dirty="0"/>
          </a:p>
          <a:p>
            <a:pPr algn="just">
              <a:defRPr/>
            </a:pPr>
            <a:endParaRPr lang="ru-RU" sz="2200" dirty="0" smtClean="0"/>
          </a:p>
          <a:p>
            <a:pPr algn="just">
              <a:defRPr/>
            </a:pPr>
            <a:r>
              <a:rPr lang="ru-RU" sz="2400" dirty="0" smtClean="0"/>
              <a:t>У </a:t>
            </a:r>
            <a:r>
              <a:rPr lang="ru-RU" sz="2400" dirty="0" err="1"/>
              <a:t>народній</a:t>
            </a:r>
            <a:r>
              <a:rPr lang="ru-RU" sz="2400" dirty="0"/>
              <a:t> </a:t>
            </a:r>
            <a:r>
              <a:rPr lang="ru-RU" sz="2400" dirty="0" err="1"/>
              <a:t>свідомості</a:t>
            </a:r>
            <a:r>
              <a:rPr lang="ru-RU" sz="2400" dirty="0"/>
              <a:t> «</a:t>
            </a:r>
            <a:r>
              <a:rPr lang="ru-RU" sz="2400" dirty="0" err="1"/>
              <a:t>танці</a:t>
            </a:r>
            <a:r>
              <a:rPr lang="ru-RU" sz="2400" dirty="0"/>
              <a:t> на </a:t>
            </a:r>
            <a:r>
              <a:rPr lang="ru-RU" sz="2400" dirty="0" err="1"/>
              <a:t>рядні</a:t>
            </a:r>
            <a:r>
              <a:rPr lang="ru-RU" sz="2400" dirty="0"/>
              <a:t>» </a:t>
            </a:r>
            <a:r>
              <a:rPr lang="ru-RU" sz="2400" dirty="0" err="1"/>
              <a:t>вважалися</a:t>
            </a:r>
            <a:r>
              <a:rPr lang="ru-RU" sz="2400" dirty="0"/>
              <a:t> </a:t>
            </a:r>
            <a:r>
              <a:rPr lang="ru-RU" sz="2400" dirty="0" err="1"/>
              <a:t>запорукою</a:t>
            </a:r>
            <a:r>
              <a:rPr lang="ru-RU" sz="2400" dirty="0"/>
              <a:t> </a:t>
            </a:r>
            <a:r>
              <a:rPr lang="ru-RU" sz="2400" dirty="0" err="1"/>
              <a:t>щасливого</a:t>
            </a:r>
            <a:r>
              <a:rPr lang="ru-RU" sz="2400" dirty="0"/>
              <a:t> </a:t>
            </a:r>
            <a:r>
              <a:rPr lang="ru-RU" sz="2400" dirty="0" err="1"/>
              <a:t>шлюбу</a:t>
            </a:r>
            <a:r>
              <a:rPr lang="ru-RU" sz="2400" dirty="0"/>
              <a:t>. </a:t>
            </a:r>
            <a:r>
              <a:rPr lang="ru-RU" sz="2400" dirty="0" err="1"/>
              <a:t>Закликаючи</a:t>
            </a:r>
            <a:r>
              <a:rPr lang="ru-RU" sz="2400" dirty="0"/>
              <a:t> </a:t>
            </a:r>
            <a:r>
              <a:rPr lang="ru-RU" sz="2400" dirty="0" err="1"/>
              <a:t>весільних</a:t>
            </a:r>
            <a:r>
              <a:rPr lang="ru-RU" sz="2400" dirty="0"/>
              <a:t> гостей до </a:t>
            </a:r>
            <a:r>
              <a:rPr lang="ru-RU" sz="2400" dirty="0" err="1"/>
              <a:t>цього</a:t>
            </a:r>
            <a:r>
              <a:rPr lang="ru-RU" sz="2400" dirty="0"/>
              <a:t> </a:t>
            </a:r>
            <a:r>
              <a:rPr lang="ru-RU" sz="2400" dirty="0" err="1"/>
              <a:t>обрядо</a:t>
            </a:r>
            <a:r>
              <a:rPr lang="ru-RU" sz="2400" dirty="0"/>
              <a:t> </a:t>
            </a:r>
            <a:r>
              <a:rPr lang="ru-RU" sz="2400" dirty="0" err="1"/>
              <a:t>дійства</a:t>
            </a:r>
            <a:r>
              <a:rPr lang="ru-RU" sz="2400" dirty="0"/>
              <a:t>, свахи </a:t>
            </a:r>
            <a:r>
              <a:rPr lang="ru-RU" sz="2400" dirty="0" err="1"/>
              <a:t>співали</a:t>
            </a:r>
            <a:r>
              <a:rPr lang="ru-RU" sz="2400" dirty="0"/>
              <a:t>: «На рядно, </a:t>
            </a:r>
            <a:r>
              <a:rPr lang="ru-RU" sz="2400" dirty="0" err="1"/>
              <a:t>родинонько</a:t>
            </a:r>
            <a:r>
              <a:rPr lang="ru-RU" sz="2400" dirty="0"/>
              <a:t>, на рядно, на </a:t>
            </a:r>
            <a:r>
              <a:rPr lang="ru-RU" sz="2400" dirty="0" err="1"/>
              <a:t>рядні</a:t>
            </a:r>
            <a:r>
              <a:rPr lang="ru-RU" sz="2400" dirty="0"/>
              <a:t> </a:t>
            </a:r>
            <a:r>
              <a:rPr lang="ru-RU" sz="2400" dirty="0" smtClean="0"/>
              <a:t>добре </a:t>
            </a:r>
            <a:r>
              <a:rPr lang="ru-RU" sz="2400" dirty="0" err="1"/>
              <a:t>сидіти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наші</a:t>
            </a:r>
            <a:r>
              <a:rPr lang="ru-RU" sz="2400" dirty="0"/>
              <a:t> </a:t>
            </a:r>
            <a:r>
              <a:rPr lang="ru-RU" sz="2400" dirty="0" err="1"/>
              <a:t>любилися</a:t>
            </a:r>
            <a:r>
              <a:rPr lang="ru-RU" sz="2400" dirty="0"/>
              <a:t> </a:t>
            </a:r>
            <a:r>
              <a:rPr lang="ru-RU" sz="2400" dirty="0" err="1"/>
              <a:t>діти</a:t>
            </a:r>
            <a:r>
              <a:rPr lang="ru-RU" sz="2400" dirty="0" smtClean="0"/>
              <a:t>».</a:t>
            </a:r>
          </a:p>
          <a:p>
            <a:pPr algn="just">
              <a:defRPr/>
            </a:pPr>
            <a:endParaRPr lang="ru-RU" sz="2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75556" y="1563688"/>
            <a:ext cx="8316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93428"/>
            <a:ext cx="7884876" cy="275140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63525" y="727075"/>
            <a:ext cx="8280400" cy="4319588"/>
          </a:xfrm>
        </p:spPr>
        <p:txBody>
          <a:bodyPr/>
          <a:lstStyle/>
          <a:p>
            <a:pPr algn="ctr">
              <a:defRPr/>
            </a:pPr>
            <a:r>
              <a:rPr lang="uk-UA" sz="2400" dirty="0" smtClean="0">
                <a:latin typeface="+mn-lt"/>
                <a:cs typeface="Times New Roman" pitchFamily="18" charset="0"/>
              </a:rPr>
              <a:t>	</a:t>
            </a:r>
            <a:r>
              <a:rPr lang="uk-UA" sz="4400" b="1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ЧУМАКОВА ЖІНКА</a:t>
            </a:r>
          </a:p>
          <a:p>
            <a:pPr algn="just">
              <a:defRPr/>
            </a:pPr>
            <a:r>
              <a:rPr lang="ru-RU" sz="2400" dirty="0" err="1" smtClean="0"/>
              <a:t>Молодиця</a:t>
            </a:r>
            <a:r>
              <a:rPr lang="ru-RU" sz="2400" dirty="0"/>
              <a:t> – “</a:t>
            </a:r>
            <a:r>
              <a:rPr lang="ru-RU" sz="2400" dirty="0" err="1"/>
              <a:t>чумакова</a:t>
            </a:r>
            <a:r>
              <a:rPr lang="ru-RU" sz="2400" dirty="0"/>
              <a:t> </a:t>
            </a:r>
            <a:r>
              <a:rPr lang="ru-RU" sz="2400" dirty="0" err="1"/>
              <a:t>жінка</a:t>
            </a:r>
            <a:r>
              <a:rPr lang="ru-RU" sz="2400" dirty="0"/>
              <a:t>”  – </a:t>
            </a:r>
            <a:r>
              <a:rPr lang="ru-RU" sz="2400" dirty="0" err="1"/>
              <a:t>вдає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вона </a:t>
            </a:r>
            <a:r>
              <a:rPr lang="ru-RU" sz="2400" dirty="0" err="1"/>
              <a:t>ображається</a:t>
            </a:r>
            <a:r>
              <a:rPr lang="ru-RU" sz="2400" dirty="0"/>
              <a:t> й сердиться на “чумака”, і весь час вона, як </a:t>
            </a:r>
            <a:r>
              <a:rPr lang="ru-RU" sz="2400" dirty="0" err="1"/>
              <a:t>танцює</a:t>
            </a:r>
            <a:r>
              <a:rPr lang="ru-RU" sz="2400" dirty="0"/>
              <a:t>, то </a:t>
            </a:r>
            <a:r>
              <a:rPr lang="ru-RU" sz="2400" dirty="0" err="1"/>
              <a:t>одвертається</a:t>
            </a:r>
            <a:r>
              <a:rPr lang="ru-RU" sz="2400" dirty="0"/>
              <a:t> од </a:t>
            </a:r>
            <a:r>
              <a:rPr lang="ru-RU" sz="2400" dirty="0" err="1"/>
              <a:t>нього</a:t>
            </a:r>
            <a:r>
              <a:rPr lang="ru-RU" sz="2400" dirty="0"/>
              <a:t>, а “чумак”, </a:t>
            </a:r>
            <a:r>
              <a:rPr lang="ru-RU" sz="2400" dirty="0" err="1"/>
              <a:t>буярин</a:t>
            </a:r>
            <a:r>
              <a:rPr lang="ru-RU" sz="2400" dirty="0"/>
              <a:t> той, </a:t>
            </a:r>
            <a:r>
              <a:rPr lang="ru-RU" sz="2400" dirty="0" err="1"/>
              <a:t>танцюючи</a:t>
            </a:r>
            <a:r>
              <a:rPr lang="ru-RU" sz="2400" dirty="0"/>
              <a:t>, ловить </a:t>
            </a:r>
            <a:r>
              <a:rPr lang="ru-RU" sz="2400" dirty="0" err="1"/>
              <a:t>її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зазирнути</a:t>
            </a:r>
            <a:r>
              <a:rPr lang="ru-RU" sz="2400" dirty="0"/>
              <a:t> в </a:t>
            </a:r>
            <a:r>
              <a:rPr lang="ru-RU" sz="2400" dirty="0" err="1"/>
              <a:t>очі</a:t>
            </a:r>
            <a:r>
              <a:rPr lang="ru-RU" sz="2400" dirty="0"/>
              <a:t>, і  </a:t>
            </a:r>
            <a:r>
              <a:rPr lang="ru-RU" sz="2400" dirty="0" err="1"/>
              <a:t>танцює</a:t>
            </a:r>
            <a:r>
              <a:rPr lang="ru-RU" sz="2400" dirty="0"/>
              <a:t>, скинувши шапку, </a:t>
            </a:r>
            <a:r>
              <a:rPr lang="ru-RU" sz="2400" dirty="0" err="1"/>
              <a:t>ніби</a:t>
            </a:r>
            <a:r>
              <a:rPr lang="ru-RU" sz="2400" dirty="0"/>
              <a:t> </a:t>
            </a:r>
            <a:r>
              <a:rPr lang="ru-RU" sz="2400" dirty="0" err="1"/>
              <a:t>перепрошує</a:t>
            </a:r>
            <a:r>
              <a:rPr lang="ru-RU" sz="2400" dirty="0"/>
              <a:t>. І так у </a:t>
            </a:r>
            <a:r>
              <a:rPr lang="ru-RU" sz="2400" dirty="0" err="1"/>
              <a:t>танцях</a:t>
            </a:r>
            <a:r>
              <a:rPr lang="ru-RU" sz="2400" dirty="0"/>
              <a:t> вони красивенько </a:t>
            </a:r>
            <a:r>
              <a:rPr lang="ru-RU" sz="2400" dirty="0" err="1"/>
              <a:t>собі</a:t>
            </a:r>
            <a:r>
              <a:rPr lang="ru-RU" sz="2400" dirty="0"/>
              <a:t> </a:t>
            </a:r>
            <a:r>
              <a:rPr lang="ru-RU" sz="2400" dirty="0" err="1"/>
              <a:t>вихиляються</a:t>
            </a:r>
            <a:r>
              <a:rPr lang="ru-RU" sz="2400" dirty="0"/>
              <a:t>. Коли вона, “</a:t>
            </a:r>
            <a:r>
              <a:rPr lang="ru-RU" sz="2400" dirty="0" err="1"/>
              <a:t>чумакова</a:t>
            </a:r>
            <a:r>
              <a:rPr lang="ru-RU" sz="2400" dirty="0"/>
              <a:t> </a:t>
            </a:r>
            <a:r>
              <a:rPr lang="ru-RU" sz="2400" dirty="0" err="1"/>
              <a:t>жінка</a:t>
            </a:r>
            <a:r>
              <a:rPr lang="ru-RU" sz="2400" dirty="0"/>
              <a:t>”, помириться, то </a:t>
            </a:r>
            <a:r>
              <a:rPr lang="ru-RU" sz="2400" dirty="0" err="1"/>
              <a:t>поцілується</a:t>
            </a:r>
            <a:r>
              <a:rPr lang="ru-RU" sz="2400" dirty="0"/>
              <a:t> з ним, і  </a:t>
            </a:r>
            <a:r>
              <a:rPr lang="ru-RU" sz="2400" dirty="0" err="1"/>
              <a:t>тоді</a:t>
            </a:r>
            <a:r>
              <a:rPr lang="ru-RU" sz="2400" dirty="0"/>
              <a:t> “чумак” </a:t>
            </a:r>
            <a:r>
              <a:rPr lang="ru-RU" sz="2400" dirty="0" err="1"/>
              <a:t>швидко</a:t>
            </a:r>
            <a:r>
              <a:rPr lang="ru-RU" sz="2400" dirty="0"/>
              <a:t> </a:t>
            </a:r>
            <a:r>
              <a:rPr lang="ru-RU" sz="2400" dirty="0" err="1"/>
              <a:t>навприсядки</a:t>
            </a:r>
            <a:r>
              <a:rPr lang="ru-RU" sz="2400" dirty="0"/>
              <a:t> </a:t>
            </a:r>
            <a:r>
              <a:rPr lang="ru-RU" sz="2400" dirty="0" err="1"/>
              <a:t>танцює</a:t>
            </a:r>
            <a:r>
              <a:rPr lang="ru-RU" sz="2400" dirty="0"/>
              <a:t>, а вона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догонить</a:t>
            </a:r>
            <a:r>
              <a:rPr lang="ru-RU" sz="2400" dirty="0"/>
              <a:t>, нагнувшись </a:t>
            </a:r>
            <a:r>
              <a:rPr lang="ru-RU" sz="2400" dirty="0" err="1"/>
              <a:t>танцює</a:t>
            </a:r>
            <a:r>
              <a:rPr lang="ru-RU" sz="2400" dirty="0"/>
              <a:t> і </a:t>
            </a:r>
            <a:r>
              <a:rPr lang="ru-RU" sz="2400" dirty="0" err="1"/>
              <a:t>робить</a:t>
            </a:r>
            <a:r>
              <a:rPr lang="ru-RU" sz="2400" dirty="0"/>
              <a:t> </a:t>
            </a:r>
            <a:r>
              <a:rPr lang="ru-RU" sz="2400" dirty="0" err="1"/>
              <a:t>гарненькі</a:t>
            </a:r>
            <a:r>
              <a:rPr lang="ru-RU" sz="2400" dirty="0"/>
              <a:t> </a:t>
            </a:r>
            <a:r>
              <a:rPr lang="ru-RU" sz="2400" dirty="0" err="1"/>
              <a:t>вихиляси</a:t>
            </a:r>
            <a:r>
              <a:rPr lang="ru-RU" sz="2400" dirty="0"/>
              <a:t> головою й </a:t>
            </a:r>
            <a:r>
              <a:rPr lang="ru-RU" sz="2400" dirty="0" smtClean="0"/>
              <a:t>руками.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739" y="4581128"/>
            <a:ext cx="2847975" cy="160020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79512" y="0"/>
            <a:ext cx="8280400" cy="4319588"/>
          </a:xfrm>
        </p:spPr>
        <p:txBody>
          <a:bodyPr/>
          <a:lstStyle/>
          <a:p>
            <a:pPr algn="just">
              <a:defRPr/>
            </a:pPr>
            <a:r>
              <a:rPr lang="uk-UA" sz="2400" dirty="0" smtClean="0">
                <a:latin typeface="+mn-lt"/>
                <a:cs typeface="Times New Roman" pitchFamily="18" charset="0"/>
              </a:rPr>
              <a:t>	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3" y="692696"/>
            <a:ext cx="87129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solidFill>
                  <a:srgbClr val="C00000"/>
                </a:solidFill>
                <a:latin typeface="+mn-lt"/>
              </a:rPr>
              <a:t>ВИКОРИСТАНІ ДЖЕРЕЛА</a:t>
            </a:r>
            <a:endParaRPr lang="uk-UA" sz="3600" dirty="0">
              <a:solidFill>
                <a:srgbClr val="C00000"/>
              </a:solidFill>
              <a:latin typeface="+mn-lt"/>
            </a:endParaRPr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1.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shron1.chtyvo.org.ua/Kurochkin_Oleksandr/Obriadovi_tantsi-ihry_malodoslidzheni_komponenty_tradytsiinoho_vesillia_ukraintsiv.pdf?PHPSESSID=pst8na2qi89bs2rnqj8oateua5</a:t>
            </a:r>
            <a:r>
              <a:rPr lang="uk-UA" dirty="0" smtClean="0"/>
              <a:t>   </a:t>
            </a:r>
          </a:p>
          <a:p>
            <a:endParaRPr lang="uk-UA" dirty="0"/>
          </a:p>
          <a:p>
            <a:r>
              <a:rPr lang="uk-UA" dirty="0"/>
              <a:t>2.</a:t>
            </a:r>
            <a:r>
              <a:rPr lang="en-US" dirty="0"/>
              <a:t> </a:t>
            </a:r>
            <a:r>
              <a:rPr lang="en-US" dirty="0">
                <a:hlinkClick r:id="rId3"/>
              </a:rPr>
              <a:t>https://etnoxata.com.ua/statti/traditsiji/traditsijne-ukrajinske-vesillja-vid-znajomstva-do-kolachin-video/</a:t>
            </a:r>
            <a:endParaRPr lang="uk-UA" dirty="0"/>
          </a:p>
          <a:p>
            <a:endParaRPr lang="ru-RU" dirty="0"/>
          </a:p>
          <a:p>
            <a:endParaRPr lang="uk-UA" dirty="0" smtClean="0"/>
          </a:p>
          <a:p>
            <a:r>
              <a:rPr lang="uk-UA" dirty="0"/>
              <a:t>3</a:t>
            </a:r>
            <a:r>
              <a:rPr lang="uk-UA" dirty="0" smtClean="0"/>
              <a:t>.</a:t>
            </a:r>
            <a:r>
              <a:rPr lang="ru-RU" dirty="0" smtClean="0"/>
              <a:t> </a:t>
            </a:r>
            <a:r>
              <a:rPr lang="ru-RU" dirty="0"/>
              <a:t>Борисенко В. </a:t>
            </a:r>
            <a:r>
              <a:rPr lang="ru-RU" dirty="0" err="1"/>
              <a:t>Весільні</a:t>
            </a:r>
            <a:r>
              <a:rPr lang="ru-RU" dirty="0"/>
              <a:t> </a:t>
            </a:r>
            <a:r>
              <a:rPr lang="ru-RU" dirty="0" err="1"/>
              <a:t>звичаї</a:t>
            </a:r>
            <a:r>
              <a:rPr lang="ru-RU" dirty="0"/>
              <a:t> та обряди на </a:t>
            </a:r>
            <a:r>
              <a:rPr lang="ru-RU" dirty="0" err="1"/>
              <a:t>Україні</a:t>
            </a:r>
            <a:r>
              <a:rPr lang="ru-RU" dirty="0"/>
              <a:t> (</a:t>
            </a:r>
            <a:r>
              <a:rPr lang="ru-RU" dirty="0" err="1"/>
              <a:t>Історико-етнографічне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). – К.: Наук. думка, 1988. – 192 с.</a:t>
            </a:r>
          </a:p>
          <a:p>
            <a:endParaRPr lang="uk-UA" dirty="0" smtClean="0"/>
          </a:p>
          <a:p>
            <a:r>
              <a:rPr lang="uk-UA" dirty="0" smtClean="0"/>
              <a:t>4.</a:t>
            </a:r>
            <a:r>
              <a:rPr lang="ru-RU" dirty="0" smtClean="0"/>
              <a:t> </a:t>
            </a:r>
            <a:r>
              <a:rPr lang="ru-RU" dirty="0" err="1"/>
              <a:t>Курочкін</a:t>
            </a:r>
            <a:r>
              <a:rPr lang="ru-RU" dirty="0"/>
              <a:t>  О. </a:t>
            </a:r>
            <a:r>
              <a:rPr lang="ru-RU" dirty="0" err="1"/>
              <a:t>Архаїчний</a:t>
            </a:r>
            <a:r>
              <a:rPr lang="ru-RU" dirty="0"/>
              <a:t> </a:t>
            </a:r>
            <a:r>
              <a:rPr lang="ru-RU" dirty="0" err="1"/>
              <a:t>весільний</a:t>
            </a:r>
            <a:r>
              <a:rPr lang="ru-RU" dirty="0"/>
              <a:t> </a:t>
            </a:r>
            <a:r>
              <a:rPr lang="ru-RU" dirty="0" err="1"/>
              <a:t>танець-гра</a:t>
            </a:r>
            <a:r>
              <a:rPr lang="ru-RU" dirty="0"/>
              <a:t> «Журавель» («Бусел»). </a:t>
            </a:r>
            <a:r>
              <a:rPr lang="ru-RU" dirty="0" err="1"/>
              <a:t>Українці</a:t>
            </a:r>
            <a:r>
              <a:rPr lang="ru-RU" dirty="0"/>
              <a:t> в </a:t>
            </a:r>
            <a:r>
              <a:rPr lang="ru-RU" dirty="0" err="1"/>
              <a:t>сім’ї</a:t>
            </a:r>
            <a:r>
              <a:rPr lang="ru-RU" dirty="0"/>
              <a:t> </a:t>
            </a:r>
            <a:r>
              <a:rPr lang="ru-RU" dirty="0" err="1"/>
              <a:t>європейській</a:t>
            </a:r>
            <a:r>
              <a:rPr lang="ru-RU" dirty="0"/>
              <a:t>. </a:t>
            </a:r>
            <a:r>
              <a:rPr lang="ru-RU" dirty="0" err="1"/>
              <a:t>Звичаї</a:t>
            </a:r>
            <a:r>
              <a:rPr lang="ru-RU" dirty="0"/>
              <a:t>, обряди, свята. </a:t>
            </a:r>
            <a:r>
              <a:rPr lang="ru-RU" dirty="0" err="1"/>
              <a:t>Київ</a:t>
            </a:r>
            <a:r>
              <a:rPr lang="ru-RU" dirty="0"/>
              <a:t>  : </a:t>
            </a:r>
            <a:r>
              <a:rPr lang="ru-RU" dirty="0" err="1"/>
              <a:t>Бібліотека</a:t>
            </a:r>
            <a:r>
              <a:rPr lang="ru-RU" dirty="0"/>
              <a:t> </a:t>
            </a:r>
            <a:r>
              <a:rPr lang="ru-RU" dirty="0" err="1"/>
              <a:t>українця</a:t>
            </a:r>
            <a:r>
              <a:rPr lang="ru-RU" dirty="0"/>
              <a:t>, 2004. С. 25–34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1797176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354</Words>
  <Application>Microsoft Office PowerPoint</Application>
  <PresentationFormat>Экран (4:3)</PresentationFormat>
  <Paragraphs>70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 Unicode MS</vt:lpstr>
      <vt:lpstr>Arial</vt:lpstr>
      <vt:lpstr>Calibri</vt:lpstr>
      <vt:lpstr>ff7</vt:lpstr>
      <vt:lpstr>Matreshka</vt:lpstr>
      <vt:lpstr>Times New Roman</vt:lpstr>
      <vt:lpstr>Wingdings</vt:lpstr>
      <vt:lpstr>Тема Office</vt:lpstr>
      <vt:lpstr>Объект упаковщика для оболочки</vt:lpstr>
      <vt:lpstr> ІГРИ НА СТАРОВИННОМУ УКРАЇНСЬКОМУ  ВЕСІЛЛІ</vt:lpstr>
      <vt:lpstr>Презентация PowerPoint</vt:lpstr>
      <vt:lpstr>Презентация PowerPoint</vt:lpstr>
      <vt:lpstr>Презентация PowerPoint</vt:lpstr>
      <vt:lpstr>ДУДОЧКА</vt:lpstr>
      <vt:lpstr>Презентация PowerPoint</vt:lpstr>
      <vt:lpstr>ЗАЙЧИК</vt:lpstr>
      <vt:lpstr>  </vt:lpstr>
      <vt:lpstr>ТАНЦІ НА РЯДНІ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User</cp:lastModifiedBy>
  <cp:revision>82</cp:revision>
  <dcterms:created xsi:type="dcterms:W3CDTF">2011-07-06T07:21:00Z</dcterms:created>
  <dcterms:modified xsi:type="dcterms:W3CDTF">2023-02-12T13:08:54Z</dcterms:modified>
</cp:coreProperties>
</file>