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3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Layout+xml" PartName="/ppt/slideLayouts/slideLayout7.xml"/>
  <Default ContentType="application/vnd.openxmlformats-officedocument.oleObject" Extension="bin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slideLayout+xml" PartName="/ppt/slideLayouts/slideLayout1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9" r:id="rId2"/>
    <p:sldId id="257" r:id="rId3"/>
    <p:sldId id="263" r:id="rId4"/>
    <p:sldId id="261" r:id="rId5"/>
    <p:sldId id="265" r:id="rId6"/>
    <p:sldId id="267" r:id="rId7"/>
    <p:sldId id="268" r:id="rId8"/>
    <p:sldId id="269" r:id="rId9"/>
    <p:sldId id="271" r:id="rId10"/>
    <p:sldId id="273" r:id="rId11"/>
    <p:sldId id="275" r:id="rId12"/>
    <p:sldId id="276" r:id="rId13"/>
    <p:sldId id="309" r:id="rId14"/>
    <p:sldId id="264" r:id="rId15"/>
    <p:sldId id="281" r:id="rId16"/>
    <p:sldId id="280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77" r:id="rId26"/>
    <p:sldId id="290" r:id="rId27"/>
    <p:sldId id="292" r:id="rId28"/>
    <p:sldId id="278" r:id="rId29"/>
    <p:sldId id="293" r:id="rId30"/>
    <p:sldId id="291" r:id="rId31"/>
    <p:sldId id="295" r:id="rId32"/>
    <p:sldId id="296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297" r:id="rId42"/>
    <p:sldId id="306" r:id="rId43"/>
    <p:sldId id="310" r:id="rId44"/>
    <p:sldId id="308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008080"/>
    <a:srgbClr val="0066FF"/>
    <a:srgbClr val="CCFF33"/>
    <a:srgbClr val="DDDDDD"/>
    <a:srgbClr val="00FFFF"/>
    <a:srgbClr val="00FF00"/>
    <a:srgbClr val="85DFFF"/>
    <a:srgbClr val="CCECFF"/>
    <a:srgbClr val="99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71" autoAdjust="0"/>
    <p:restoredTop sz="88350" autoAdjust="0"/>
  </p:normalViewPr>
  <p:slideViewPr>
    <p:cSldViewPr>
      <p:cViewPr varScale="1">
        <p:scale>
          <a:sx n="87" d="100"/>
          <a:sy n="87" d="100"/>
        </p:scale>
        <p:origin x="-225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32DA71-FC5A-49D1-B3B0-951065017F8F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0CE84-28CE-4597-A72C-262FFE172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57708-58B9-4E0D-ADBA-2762545B3D4F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E9367-1654-4FDC-8A70-163840654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2760F-872A-4AE0-A84C-2E9ABCCCF3D7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62D57-6D96-40ED-9E29-3EE85A2D5E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3863E-AF44-4BA0-9B01-39588D1AD8F1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18E97-917C-4CB7-BFED-AC3FDA6B7F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DA9E00C-5F00-464C-9E1D-2DD6CCB7D0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1646A70-1315-4385-B59D-D6FC4BC808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5B00-D6C4-4389-99CC-51490F9BA211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A1B33-2AC8-4F56-9F60-4DA2A4FC0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C3BE8-7BFC-49C3-B978-27045610BF90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E6334-7A70-40E5-89B1-9BD9209847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021E5-EB6A-4808-86D4-48E4FF10EF0E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47A72-EAAC-4309-86B9-E519C2C1C5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BF80C-39BF-4E7E-9BF5-F91D1805CD1B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779EF-9F22-4AA2-B832-EB2997DCC8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D0D80-B0D2-4E4F-999A-8B23D7A2E00B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CE2CE-423C-476E-90E1-B174AAF2E6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90AEB-F9CC-4A68-B418-75E5BDD0F127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F525E-26E8-4B6E-90CC-234352A72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BC7AB-5F56-4B89-884A-B62B65CBD873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DDC54-3256-4C26-9FD5-7ACF38AB69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5EF2D-84A5-477C-8EA0-2AA5AA4432D4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9B309-6494-4754-8842-67513566B5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FF00"/>
            </a:gs>
            <a:gs pos="100000">
              <a:srgbClr val="00C8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787ED28-EB18-41D2-8005-2268ACD1769B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3A68AC-1688-47AE-97FA-0B85530295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animo2.ucoz.ru/photo/animacii_malogo_razmera/animacija_kosmos/animacija_raketa/53-0-5725" TargetMode="Externa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 ?><Relationships xmlns="http://schemas.openxmlformats.org/package/2006/relationships"><Relationship Id="rId3" Target="../media/image16.gif" Type="http://schemas.openxmlformats.org/officeDocument/2006/relationships/image"/><Relationship Id="rId2" Target="../slideLayouts/slideLayout2.xml" Type="http://schemas.openxmlformats.org/officeDocument/2006/relationships/slideLayout"/><Relationship Id="rId4" Target="../media/image15.wmf" Type="http://schemas.openxmlformats.org/officeDocument/2006/relationships/image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animo2.ucoz.ru/photo/animacii_malogo_razmera/animacija_kosmos/animacija_raketa/53-0-5725" TargetMode="External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animo2.ucoz.ru/photo/animacii_malogo_razmera/animacija_kosmos/animacija_raketa/53-0-5725" TargetMode="External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animo2.ucoz.ru/photo/animacii_malogo_razmera/animacija_kosmos/animacija_raketa/53-0-5725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5" Type="http://schemas.openxmlformats.org/officeDocument/2006/relationships/slide" Target="slide2.xml"/><Relationship Id="rId4" Type="http://schemas.openxmlformats.org/officeDocument/2006/relationships/oleObject" Target="../embeddings/oleObject3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stat17.privet.ru/lr/092194bc0ade842b13c5b784682ae58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1541" y="0"/>
            <a:ext cx="9195541" cy="6858000"/>
          </a:xfrm>
          <a:prstGeom prst="rect">
            <a:avLst/>
          </a:prstGeom>
          <a:noFill/>
        </p:spPr>
      </p:pic>
      <p:sp>
        <p:nvSpPr>
          <p:cNvPr id="2051" name="Заголовок 6"/>
          <p:cNvSpPr>
            <a:spLocks noGrp="1"/>
          </p:cNvSpPr>
          <p:nvPr>
            <p:ph type="title"/>
          </p:nvPr>
        </p:nvSpPr>
        <p:spPr>
          <a:xfrm>
            <a:off x="7020272" y="5445224"/>
            <a:ext cx="1964904" cy="1143000"/>
          </a:xfrm>
        </p:spPr>
        <p:txBody>
          <a:bodyPr/>
          <a:lstStyle/>
          <a:p>
            <a:pPr eaLnBrk="1" hangingPunct="1"/>
            <a:r>
              <a:rPr lang="uk-UA" sz="2400" b="1" dirty="0" smtClean="0">
                <a:solidFill>
                  <a:srgbClr val="CCECFF"/>
                </a:solidFill>
                <a:latin typeface="Monotype Corsiva" pitchFamily="66" charset="0"/>
              </a:rPr>
              <a:t>учитель математики</a:t>
            </a:r>
            <a:br>
              <a:rPr lang="uk-UA" sz="2400" b="1" dirty="0" smtClean="0">
                <a:solidFill>
                  <a:srgbClr val="CCECFF"/>
                </a:solidFill>
                <a:latin typeface="Monotype Corsiva" pitchFamily="66" charset="0"/>
              </a:rPr>
            </a:br>
            <a:r>
              <a:rPr lang="uk-UA" sz="2400" b="1" dirty="0" smtClean="0">
                <a:solidFill>
                  <a:srgbClr val="CCECFF"/>
                </a:solidFill>
                <a:latin typeface="Monotype Corsiva" pitchFamily="66" charset="0"/>
              </a:rPr>
              <a:t>Т.Д.</a:t>
            </a:r>
            <a:r>
              <a:rPr lang="uk-UA" sz="2400" b="1" dirty="0" err="1" smtClean="0">
                <a:solidFill>
                  <a:srgbClr val="CCECFF"/>
                </a:solidFill>
                <a:latin typeface="Monotype Corsiva" pitchFamily="66" charset="0"/>
              </a:rPr>
              <a:t>Онікієнко</a:t>
            </a:r>
            <a:endParaRPr lang="ru-RU" sz="2400" b="1" dirty="0" smtClean="0">
              <a:solidFill>
                <a:srgbClr val="CCECFF"/>
              </a:solidFill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078607" y="1412776"/>
            <a:ext cx="10222607" cy="3139321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Свеська</a:t>
            </a:r>
            <a:r>
              <a:rPr lang="ru-RU" sz="6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sz="6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спеціалізована</a:t>
            </a:r>
            <a:endParaRPr lang="ru-RU" sz="66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  <a:p>
            <a:pPr algn="ctr"/>
            <a:r>
              <a:rPr lang="uk-UA" sz="6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школа І-ІІІ ступенів №2</a:t>
            </a:r>
          </a:p>
          <a:p>
            <a:pPr algn="ctr"/>
            <a:r>
              <a:rPr lang="uk-UA" sz="6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“ліцей”</a:t>
            </a:r>
            <a:endParaRPr lang="ru-RU" sz="66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FF00"/>
                </a:solidFill>
              </a:rPr>
              <a:t>8. </a:t>
            </a:r>
            <a:r>
              <a:rPr lang="uk-UA" sz="2800" dirty="0" smtClean="0">
                <a:solidFill>
                  <a:srgbClr val="FFFF00"/>
                </a:solidFill>
              </a:rPr>
              <a:t>..</a:t>
            </a:r>
            <a:r>
              <a:rPr lang="ru-RU" sz="2800" dirty="0" smtClean="0">
                <a:solidFill>
                  <a:srgbClr val="FFFF00"/>
                </a:solidFill>
              </a:rPr>
              <a:t>. кути </a:t>
            </a:r>
            <a:r>
              <a:rPr lang="ru-RU" sz="2800" dirty="0" err="1" smtClean="0">
                <a:solidFill>
                  <a:srgbClr val="FFFF00"/>
                </a:solidFill>
              </a:rPr>
              <a:t>рівні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15622" y="1412772"/>
          <a:ext cx="7344807" cy="5112567"/>
        </p:xfrm>
        <a:graphic>
          <a:graphicData uri="http://schemas.openxmlformats.org/drawingml/2006/table">
            <a:tbl>
              <a:tblPr/>
              <a:tblGrid>
                <a:gridCol w="524136"/>
                <a:gridCol w="524136"/>
                <a:gridCol w="524136"/>
                <a:gridCol w="524136"/>
                <a:gridCol w="524136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</a:tblGrid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й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і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й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FF00"/>
                </a:solidFill>
              </a:rPr>
              <a:t>9. </a:t>
            </a:r>
            <a:r>
              <a:rPr lang="uk-UA" sz="2800" dirty="0" smtClean="0">
                <a:solidFill>
                  <a:srgbClr val="FFFF00"/>
                </a:solidFill>
              </a:rPr>
              <a:t>Промінь</a:t>
            </a:r>
            <a:r>
              <a:rPr lang="ru-RU" sz="2800" dirty="0" smtClean="0">
                <a:solidFill>
                  <a:srgbClr val="FFFF00"/>
                </a:solidFill>
              </a:rPr>
              <a:t>,  </a:t>
            </a:r>
            <a:r>
              <a:rPr lang="uk-UA" sz="2800" dirty="0" smtClean="0">
                <a:solidFill>
                  <a:srgbClr val="FFFF00"/>
                </a:solidFill>
              </a:rPr>
              <a:t>що виходить </a:t>
            </a:r>
            <a:r>
              <a:rPr lang="ru-RU" sz="2800" dirty="0" err="1" smtClean="0">
                <a:solidFill>
                  <a:srgbClr val="FFFF00"/>
                </a:solidFill>
              </a:rPr>
              <a:t>із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</a:rPr>
              <a:t>вершини</a:t>
            </a:r>
            <a:r>
              <a:rPr lang="ru-RU" sz="2800" dirty="0" smtClean="0">
                <a:solidFill>
                  <a:srgbClr val="FFFF00"/>
                </a:solidFill>
              </a:rPr>
              <a:t> кута, </a:t>
            </a:r>
            <a:r>
              <a:rPr lang="uk-UA" sz="2800" dirty="0" smtClean="0">
                <a:solidFill>
                  <a:srgbClr val="FFFF00"/>
                </a:solidFill>
              </a:rPr>
              <a:t>і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</a:rPr>
              <a:t>ділить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</a:rPr>
              <a:t>його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uk-UA" sz="2800" dirty="0" smtClean="0">
                <a:solidFill>
                  <a:srgbClr val="FFFF00"/>
                </a:solidFill>
              </a:rPr>
              <a:t>навпіл.  </a:t>
            </a:r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15622" y="1412772"/>
          <a:ext cx="7344807" cy="5112567"/>
        </p:xfrm>
        <a:graphic>
          <a:graphicData uri="http://schemas.openxmlformats.org/drawingml/2006/table">
            <a:tbl>
              <a:tblPr/>
              <a:tblGrid>
                <a:gridCol w="524136"/>
                <a:gridCol w="524136"/>
                <a:gridCol w="524136"/>
                <a:gridCol w="524136"/>
                <a:gridCol w="524136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</a:tblGrid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й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і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й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ь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і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FF00"/>
                </a:solidFill>
              </a:rPr>
              <a:t>"Три </a:t>
            </a:r>
            <a:r>
              <a:rPr lang="ru-RU" sz="2800" dirty="0" err="1" smtClean="0">
                <a:solidFill>
                  <a:srgbClr val="FFFF00"/>
                </a:solidFill>
              </a:rPr>
              <a:t>вершини</a:t>
            </a:r>
            <a:r>
              <a:rPr lang="ru-RU" sz="2800" dirty="0" smtClean="0">
                <a:solidFill>
                  <a:srgbClr val="FFFF00"/>
                </a:solidFill>
              </a:rPr>
              <a:t>, </a:t>
            </a:r>
            <a:r>
              <a:rPr lang="ru-RU" sz="2800" dirty="0" err="1" smtClean="0">
                <a:solidFill>
                  <a:srgbClr val="FFFF00"/>
                </a:solidFill>
              </a:rPr>
              <a:t>три</a:t>
            </a:r>
            <a:r>
              <a:rPr lang="ru-RU" sz="2800" dirty="0" smtClean="0">
                <a:solidFill>
                  <a:srgbClr val="FFFF00"/>
                </a:solidFill>
              </a:rPr>
              <a:t> кути, три </a:t>
            </a:r>
            <a:r>
              <a:rPr lang="ru-RU" sz="2800" dirty="0" err="1" smtClean="0">
                <a:solidFill>
                  <a:srgbClr val="FFFF00"/>
                </a:solidFill>
              </a:rPr>
              <a:t>сторононьки</a:t>
            </a:r>
            <a:r>
              <a:rPr lang="ru-RU" sz="2800" dirty="0" smtClean="0">
                <a:solidFill>
                  <a:srgbClr val="FFFF00"/>
                </a:solidFill>
              </a:rPr>
              <a:t> - ось </a:t>
            </a:r>
            <a:r>
              <a:rPr lang="ru-RU" sz="2800" dirty="0" err="1" smtClean="0">
                <a:solidFill>
                  <a:srgbClr val="FFFF00"/>
                </a:solidFill>
              </a:rPr>
              <a:t>і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uk-UA" sz="2800" dirty="0" smtClean="0">
                <a:solidFill>
                  <a:srgbClr val="FFFF00"/>
                </a:solidFill>
              </a:rPr>
              <a:t>ти</a:t>
            </a:r>
            <a:r>
              <a:rPr lang="ru-RU" sz="2800" dirty="0" smtClean="0">
                <a:solidFill>
                  <a:srgbClr val="FFFF00"/>
                </a:solidFill>
              </a:rPr>
              <a:t>!"</a:t>
            </a:r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15622" y="1412772"/>
          <a:ext cx="7344807" cy="5112567"/>
        </p:xfrm>
        <a:graphic>
          <a:graphicData uri="http://schemas.openxmlformats.org/drawingml/2006/table">
            <a:tbl>
              <a:tblPr/>
              <a:tblGrid>
                <a:gridCol w="524136"/>
                <a:gridCol w="524136"/>
                <a:gridCol w="524136"/>
                <a:gridCol w="524136"/>
                <a:gridCol w="524136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</a:tblGrid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й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і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й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ь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і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і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FF00"/>
                </a:solidFill>
              </a:rPr>
              <a:t>"Три </a:t>
            </a:r>
            <a:r>
              <a:rPr lang="ru-RU" sz="2800" dirty="0" err="1" smtClean="0">
                <a:solidFill>
                  <a:srgbClr val="FFFF00"/>
                </a:solidFill>
              </a:rPr>
              <a:t>вершини</a:t>
            </a:r>
            <a:r>
              <a:rPr lang="ru-RU" sz="2800" dirty="0" smtClean="0">
                <a:solidFill>
                  <a:srgbClr val="FFFF00"/>
                </a:solidFill>
              </a:rPr>
              <a:t>, </a:t>
            </a:r>
            <a:r>
              <a:rPr lang="ru-RU" sz="2800" dirty="0" err="1" smtClean="0">
                <a:solidFill>
                  <a:srgbClr val="FFFF00"/>
                </a:solidFill>
              </a:rPr>
              <a:t>три</a:t>
            </a:r>
            <a:r>
              <a:rPr lang="ru-RU" sz="2800" dirty="0" smtClean="0">
                <a:solidFill>
                  <a:srgbClr val="FFFF00"/>
                </a:solidFill>
              </a:rPr>
              <a:t> кути, три </a:t>
            </a:r>
            <a:r>
              <a:rPr lang="ru-RU" sz="2800" dirty="0" err="1" smtClean="0">
                <a:solidFill>
                  <a:srgbClr val="FFFF00"/>
                </a:solidFill>
              </a:rPr>
              <a:t>сторононьки</a:t>
            </a:r>
            <a:r>
              <a:rPr lang="ru-RU" sz="2800" dirty="0" smtClean="0">
                <a:solidFill>
                  <a:srgbClr val="FFFF00"/>
                </a:solidFill>
              </a:rPr>
              <a:t> - ось </a:t>
            </a:r>
            <a:r>
              <a:rPr lang="ru-RU" sz="2800" dirty="0" err="1" smtClean="0">
                <a:solidFill>
                  <a:srgbClr val="FFFF00"/>
                </a:solidFill>
              </a:rPr>
              <a:t>і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uk-UA" sz="2800" dirty="0" smtClean="0">
                <a:solidFill>
                  <a:srgbClr val="FFFF00"/>
                </a:solidFill>
              </a:rPr>
              <a:t>ти</a:t>
            </a:r>
            <a:r>
              <a:rPr lang="ru-RU" sz="2800" dirty="0" smtClean="0">
                <a:solidFill>
                  <a:srgbClr val="FFFF00"/>
                </a:solidFill>
              </a:rPr>
              <a:t>!"</a:t>
            </a:r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15622" y="1412772"/>
          <a:ext cx="7344807" cy="5112567"/>
        </p:xfrm>
        <a:graphic>
          <a:graphicData uri="http://schemas.openxmlformats.org/drawingml/2006/table">
            <a:tbl>
              <a:tblPr/>
              <a:tblGrid>
                <a:gridCol w="524136"/>
                <a:gridCol w="524136"/>
                <a:gridCol w="524136"/>
                <a:gridCol w="524136"/>
                <a:gridCol w="524136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</a:tblGrid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й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і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й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ь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і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і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6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4" descr="http://stat17.privet.ru/lr/0921fa09498e501b083a895b487bcbd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6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2564904"/>
            <a:ext cx="8208912" cy="1938992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20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Трикутник</a:t>
            </a:r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://img-fotki.yandex.ru/get/5314/65829824.1b/0_6963a_7cac7821_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6938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15616" y="404664"/>
            <a:ext cx="683392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Де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зустрічаються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в</a:t>
            </a:r>
          </a:p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нашому житті</a:t>
            </a:r>
          </a:p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трикутники?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programmi-best.ru/images/news/animkosmos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0" descr="Карта созвездий осеннего неб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5581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1403648" y="1988840"/>
            <a:ext cx="2088232" cy="914400"/>
          </a:xfrm>
          <a:prstGeom prst="ellipse">
            <a:avLst/>
          </a:prstGeom>
          <a:noFill/>
          <a:ln w="38100">
            <a:solidFill>
              <a:srgbClr val="85D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nimashki.ucoz.com/_ph/9/2/17322299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15816" y="620688"/>
            <a:ext cx="60245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Бліц-опитування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космос, анимация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425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4082"/>
          </a:xfrm>
        </p:spPr>
        <p:txBody>
          <a:bodyPr/>
          <a:lstStyle/>
          <a:p>
            <a:r>
              <a:rPr lang="uk-UA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ru-RU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Які</a:t>
            </a:r>
            <a:r>
              <a:rPr lang="ru-RU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кути </a:t>
            </a:r>
            <a:r>
              <a:rPr lang="ru-RU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називаються</a:t>
            </a:r>
            <a:r>
              <a:rPr lang="ru-RU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вертикальними</a:t>
            </a:r>
            <a:r>
              <a:rPr lang="ru-RU" sz="3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1"/>
            <a:ext cx="8892480" cy="2160239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І</a:t>
            </a:r>
            <a:r>
              <a:rPr lang="ru-RU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 кути, </a:t>
            </a:r>
            <a:r>
              <a:rPr lang="ru-RU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сторони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яких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є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доповняльними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променями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ru-RU" dirty="0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кути, на </a:t>
            </a:r>
            <a:r>
              <a:rPr lang="ru-RU" dirty="0" err="1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які</a:t>
            </a:r>
            <a:r>
              <a:rPr lang="ru-RU" dirty="0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розбивається</a:t>
            </a:r>
            <a:r>
              <a:rPr lang="ru-RU" dirty="0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розгорнутий</a:t>
            </a:r>
            <a:r>
              <a:rPr lang="ru-RU" dirty="0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 кут </a:t>
            </a:r>
            <a:r>
              <a:rPr lang="ru-RU" dirty="0" err="1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його</a:t>
            </a:r>
            <a:r>
              <a:rPr lang="ru-RU" dirty="0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внутрішнім</a:t>
            </a:r>
            <a:r>
              <a:rPr lang="ru-RU" dirty="0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променем</a:t>
            </a:r>
            <a:r>
              <a:rPr lang="ru-RU" dirty="0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ru-RU" dirty="0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кути, </a:t>
            </a:r>
            <a:r>
              <a:rPr lang="ru-RU" dirty="0" err="1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які</a:t>
            </a:r>
            <a:r>
              <a:rPr lang="ru-RU" dirty="0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рівні</a:t>
            </a:r>
            <a:r>
              <a:rPr lang="ru-RU" dirty="0" smtClean="0">
                <a:solidFill>
                  <a:srgbClr val="DDDDDD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23528" y="3861048"/>
            <a:ext cx="8568952" cy="634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uk-UA" sz="2800" b="1" i="1" dirty="0" smtClean="0">
                <a:solidFill>
                  <a:srgbClr val="FFFF00"/>
                </a:solidFill>
              </a:rPr>
              <a:t>2.</a:t>
            </a:r>
            <a:r>
              <a:rPr lang="ru-RU" sz="2800" b="1" i="1" dirty="0" smtClean="0">
                <a:solidFill>
                  <a:srgbClr val="FFFF00"/>
                </a:solidFill>
              </a:rPr>
              <a:t>Як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називаються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сторони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рівнобедреного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трикутника</a:t>
            </a:r>
            <a:r>
              <a:rPr lang="ru-RU" sz="2800" b="1" i="1" dirty="0" smtClean="0">
                <a:solidFill>
                  <a:srgbClr val="FFFF00"/>
                </a:solidFill>
              </a:rPr>
              <a:t>?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1979712" y="4509120"/>
            <a:ext cx="6048672" cy="2160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С</a:t>
            </a:r>
            <a:r>
              <a:rPr lang="ru-RU" sz="3200" dirty="0" smtClean="0">
                <a:solidFill>
                  <a:srgbClr val="CCECFF"/>
                </a:solidFill>
              </a:rPr>
              <a:t>) </a:t>
            </a:r>
            <a:r>
              <a:rPr lang="ru-RU" sz="3200" dirty="0" err="1" smtClean="0">
                <a:solidFill>
                  <a:srgbClr val="CCECFF"/>
                </a:solidFill>
              </a:rPr>
              <a:t>гіпотенуза</a:t>
            </a:r>
            <a:r>
              <a:rPr lang="ru-RU" sz="3200" dirty="0" smtClean="0">
                <a:solidFill>
                  <a:srgbClr val="CCECFF"/>
                </a:solidFill>
              </a:rPr>
              <a:t> </a:t>
            </a:r>
            <a:r>
              <a:rPr lang="ru-RU" sz="3200" dirty="0" err="1" smtClean="0">
                <a:solidFill>
                  <a:srgbClr val="CCECFF"/>
                </a:solidFill>
              </a:rPr>
              <a:t>і</a:t>
            </a:r>
            <a:r>
              <a:rPr lang="ru-RU" sz="3200" dirty="0" smtClean="0">
                <a:solidFill>
                  <a:srgbClr val="CCECFF"/>
                </a:solidFill>
              </a:rPr>
              <a:t> </a:t>
            </a:r>
            <a:r>
              <a:rPr lang="ru-RU" sz="3200" dirty="0" err="1" smtClean="0">
                <a:solidFill>
                  <a:srgbClr val="CCECFF"/>
                </a:solidFill>
              </a:rPr>
              <a:t>катети</a:t>
            </a:r>
            <a:r>
              <a:rPr lang="ru-RU" sz="3200" dirty="0" smtClean="0">
                <a:solidFill>
                  <a:srgbClr val="CCECFF"/>
                </a:solidFill>
              </a:rPr>
              <a:t>;</a:t>
            </a:r>
            <a:br>
              <a:rPr lang="ru-RU" sz="3200" dirty="0" smtClean="0">
                <a:solidFill>
                  <a:srgbClr val="CCECFF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Т</a:t>
            </a:r>
            <a:r>
              <a:rPr lang="ru-RU" sz="3200" dirty="0" smtClean="0">
                <a:solidFill>
                  <a:srgbClr val="CCECFF"/>
                </a:solidFill>
              </a:rPr>
              <a:t>) основа </a:t>
            </a:r>
            <a:r>
              <a:rPr lang="ru-RU" sz="3200" dirty="0" err="1" smtClean="0">
                <a:solidFill>
                  <a:srgbClr val="CCECFF"/>
                </a:solidFill>
              </a:rPr>
              <a:t>і</a:t>
            </a:r>
            <a:r>
              <a:rPr lang="ru-RU" sz="3200" dirty="0" smtClean="0">
                <a:solidFill>
                  <a:srgbClr val="CCECFF"/>
                </a:solidFill>
              </a:rPr>
              <a:t> </a:t>
            </a:r>
            <a:r>
              <a:rPr lang="ru-RU" sz="3200" dirty="0" err="1" smtClean="0">
                <a:solidFill>
                  <a:srgbClr val="CCECFF"/>
                </a:solidFill>
              </a:rPr>
              <a:t>бічні</a:t>
            </a:r>
            <a:r>
              <a:rPr lang="ru-RU" sz="3200" dirty="0" smtClean="0">
                <a:solidFill>
                  <a:srgbClr val="CCECFF"/>
                </a:solidFill>
              </a:rPr>
              <a:t> </a:t>
            </a:r>
            <a:r>
              <a:rPr lang="ru-RU" sz="3200" dirty="0" err="1" smtClean="0">
                <a:solidFill>
                  <a:srgbClr val="CCECFF"/>
                </a:solidFill>
              </a:rPr>
              <a:t>сторони</a:t>
            </a:r>
            <a:r>
              <a:rPr lang="ru-RU" sz="3200" dirty="0" smtClean="0">
                <a:solidFill>
                  <a:srgbClr val="CCECFF"/>
                </a:solidFill>
              </a:rPr>
              <a:t>;</a:t>
            </a:r>
            <a:br>
              <a:rPr lang="ru-RU" sz="3200" dirty="0" smtClean="0">
                <a:solidFill>
                  <a:srgbClr val="CCECFF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У</a:t>
            </a:r>
            <a:r>
              <a:rPr lang="ru-RU" sz="3200" dirty="0" smtClean="0">
                <a:solidFill>
                  <a:srgbClr val="CCECFF"/>
                </a:solidFill>
              </a:rPr>
              <a:t>) бедра </a:t>
            </a:r>
            <a:r>
              <a:rPr lang="ru-RU" sz="3200" dirty="0" err="1" smtClean="0">
                <a:solidFill>
                  <a:srgbClr val="CCECFF"/>
                </a:solidFill>
              </a:rPr>
              <a:t>і</a:t>
            </a:r>
            <a:r>
              <a:rPr lang="ru-RU" sz="3200" dirty="0" smtClean="0">
                <a:solidFill>
                  <a:srgbClr val="CCECFF"/>
                </a:solidFill>
              </a:rPr>
              <a:t> </a:t>
            </a:r>
            <a:r>
              <a:rPr lang="ru-RU" sz="3200" dirty="0" err="1" smtClean="0">
                <a:solidFill>
                  <a:srgbClr val="CCECFF"/>
                </a:solidFill>
              </a:rPr>
              <a:t>третя</a:t>
            </a:r>
            <a:r>
              <a:rPr lang="ru-RU" sz="3200" dirty="0" smtClean="0">
                <a:solidFill>
                  <a:srgbClr val="CCECFF"/>
                </a:solidFill>
              </a:rPr>
              <a:t> сторона.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2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inglene.dk/billed.asp?PrivatBilled=727144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3149" y="0"/>
            <a:ext cx="9187149" cy="6858000"/>
          </a:xfrm>
          <a:prstGeom prst="rect">
            <a:avLst/>
          </a:prstGeom>
          <a:noFill/>
        </p:spPr>
      </p:pic>
      <p:pic>
        <p:nvPicPr>
          <p:cNvPr id="11" name="Picture 34" descr="Анимация 3D график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581128"/>
            <a:ext cx="2009378" cy="200938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1979712" y="3212976"/>
            <a:ext cx="694773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                     </a:t>
            </a:r>
          </a:p>
          <a:p>
            <a:pPr algn="ctr"/>
            <a:r>
              <a:rPr lang="uk-UA" sz="3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                         П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’</a:t>
            </a:r>
            <a:r>
              <a:rPr lang="uk-UA" sz="36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єр</a:t>
            </a:r>
            <a:r>
              <a:rPr lang="uk-UA" sz="3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 – Симон Лаплас</a:t>
            </a:r>
            <a:endParaRPr lang="ru-RU" sz="36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4632" y="620688"/>
            <a:ext cx="845936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«Те,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що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ми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знаємо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–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обмежене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,</a:t>
            </a:r>
          </a:p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а те чого не знаємо,</a:t>
            </a:r>
          </a:p>
          <a:p>
            <a:pPr algn="ctr"/>
            <a:r>
              <a:rPr lang="uk-UA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нескінченне”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осмос, анимация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4255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274638"/>
            <a:ext cx="9144000" cy="634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uk-UA" sz="2800" dirty="0" smtClean="0">
                <a:solidFill>
                  <a:srgbClr val="FFFF00"/>
                </a:solidFill>
              </a:rPr>
              <a:t>3.</a:t>
            </a:r>
            <a:r>
              <a:rPr lang="ru-RU" sz="2800" b="1" i="1" dirty="0" smtClean="0">
                <a:solidFill>
                  <a:srgbClr val="FFFF00"/>
                </a:solidFill>
              </a:rPr>
              <a:t>Яка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властивість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бісектриси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рівнобедреного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трикутника</a:t>
            </a:r>
            <a:r>
              <a:rPr lang="ru-RU" sz="2800" b="1" i="1" dirty="0" smtClean="0">
                <a:solidFill>
                  <a:srgbClr val="FFFF00"/>
                </a:solidFill>
              </a:rPr>
              <a:t>?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79512" y="3356992"/>
            <a:ext cx="8568952" cy="634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uk-UA" sz="2800" dirty="0" smtClean="0">
                <a:solidFill>
                  <a:srgbClr val="FFFF00"/>
                </a:solidFill>
              </a:rPr>
              <a:t>4. </a:t>
            </a:r>
            <a:r>
              <a:rPr lang="ru-RU" sz="2800" b="1" i="1" dirty="0" smtClean="0">
                <a:solidFill>
                  <a:srgbClr val="FFFF00"/>
                </a:solidFill>
              </a:rPr>
              <a:t>Яка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властивість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різносторонніх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кутів</a:t>
            </a:r>
            <a:r>
              <a:rPr lang="ru-RU" sz="2800" b="1" i="1" dirty="0" smtClean="0">
                <a:solidFill>
                  <a:srgbClr val="FFFF00"/>
                </a:solidFill>
              </a:rPr>
              <a:t>,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утворених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двома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паралельними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прямими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і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січною</a:t>
            </a:r>
            <a:r>
              <a:rPr lang="ru-RU" sz="2800" b="1" i="1" dirty="0" smtClean="0">
                <a:solidFill>
                  <a:srgbClr val="FFFF00"/>
                </a:solidFill>
              </a:rPr>
              <a:t>?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251520" y="1052736"/>
            <a:ext cx="8892480" cy="194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Б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)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бісектриса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ділить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 кут на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дві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частини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  <a:b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В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)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бісектриса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ділить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протилежну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 сторону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навпіл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;</a:t>
            </a:r>
            <a:b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uk-UA" sz="2800" b="1" dirty="0" smtClean="0">
                <a:solidFill>
                  <a:srgbClr val="FF0000"/>
                </a:solidFill>
              </a:rPr>
              <a:t>Л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)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бісектриса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, проведена до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основи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є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висотою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 та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медіаною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рівнобедреного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трикутника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51520" y="4509121"/>
            <a:ext cx="889248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Н</a:t>
            </a:r>
            <a:r>
              <a:rPr lang="ru-RU" sz="2800" dirty="0" smtClean="0">
                <a:solidFill>
                  <a:srgbClr val="CCECFF"/>
                </a:solidFill>
              </a:rPr>
              <a:t>) </a:t>
            </a:r>
            <a:r>
              <a:rPr lang="ru-RU" sz="2800" dirty="0" err="1" smtClean="0">
                <a:solidFill>
                  <a:srgbClr val="CCECFF"/>
                </a:solidFill>
              </a:rPr>
              <a:t>різносторонні</a:t>
            </a:r>
            <a:r>
              <a:rPr lang="ru-RU" sz="2800" dirty="0" smtClean="0">
                <a:solidFill>
                  <a:srgbClr val="CCECFF"/>
                </a:solidFill>
              </a:rPr>
              <a:t> кути в </a:t>
            </a:r>
            <a:r>
              <a:rPr lang="ru-RU" sz="2800" dirty="0" err="1" smtClean="0">
                <a:solidFill>
                  <a:srgbClr val="CCECFF"/>
                </a:solidFill>
              </a:rPr>
              <a:t>сумі</a:t>
            </a:r>
            <a:r>
              <a:rPr lang="ru-RU" sz="2800" dirty="0" smtClean="0">
                <a:solidFill>
                  <a:srgbClr val="CCECFF"/>
                </a:solidFill>
              </a:rPr>
              <a:t> </a:t>
            </a:r>
            <a:r>
              <a:rPr lang="ru-RU" sz="2800" dirty="0" err="1" smtClean="0">
                <a:solidFill>
                  <a:srgbClr val="CCECFF"/>
                </a:solidFill>
              </a:rPr>
              <a:t>дають</a:t>
            </a:r>
            <a:r>
              <a:rPr lang="ru-RU" sz="2800" dirty="0" smtClean="0">
                <a:solidFill>
                  <a:srgbClr val="CCECFF"/>
                </a:solidFill>
              </a:rPr>
              <a:t> 180</a:t>
            </a:r>
            <a:r>
              <a:rPr lang="ru-RU" sz="2800" baseline="30000" dirty="0" smtClean="0">
                <a:solidFill>
                  <a:srgbClr val="CCECFF"/>
                </a:solidFill>
              </a:rPr>
              <a:t>о</a:t>
            </a:r>
            <a:r>
              <a:rPr lang="ru-RU" sz="2800" dirty="0" smtClean="0">
                <a:solidFill>
                  <a:srgbClr val="CCECFF"/>
                </a:solidFill>
              </a:rPr>
              <a:t>;</a:t>
            </a:r>
            <a:br>
              <a:rPr lang="ru-RU" sz="2800" dirty="0" smtClean="0">
                <a:solidFill>
                  <a:srgbClr val="CCECFF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dirty="0" smtClean="0">
                <a:solidFill>
                  <a:srgbClr val="CCECFF"/>
                </a:solidFill>
              </a:rPr>
              <a:t>) </a:t>
            </a:r>
            <a:r>
              <a:rPr lang="ru-RU" sz="2800" dirty="0" err="1" smtClean="0">
                <a:solidFill>
                  <a:srgbClr val="CCECFF"/>
                </a:solidFill>
              </a:rPr>
              <a:t>різносторонні</a:t>
            </a:r>
            <a:r>
              <a:rPr lang="ru-RU" sz="2800" dirty="0" smtClean="0">
                <a:solidFill>
                  <a:srgbClr val="CCECFF"/>
                </a:solidFill>
              </a:rPr>
              <a:t> кути </a:t>
            </a:r>
            <a:r>
              <a:rPr lang="ru-RU" sz="2800" dirty="0" err="1" smtClean="0">
                <a:solidFill>
                  <a:srgbClr val="CCECFF"/>
                </a:solidFill>
              </a:rPr>
              <a:t>рівні</a:t>
            </a:r>
            <a:r>
              <a:rPr lang="ru-RU" sz="2800" dirty="0" smtClean="0">
                <a:solidFill>
                  <a:srgbClr val="CCECFF"/>
                </a:solidFill>
              </a:rPr>
              <a:t>;</a:t>
            </a:r>
            <a:br>
              <a:rPr lang="ru-RU" sz="2800" dirty="0" smtClean="0">
                <a:solidFill>
                  <a:srgbClr val="CCECFF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П</a:t>
            </a:r>
            <a:r>
              <a:rPr lang="ru-RU" sz="2800" dirty="0" smtClean="0">
                <a:solidFill>
                  <a:srgbClr val="CCECFF"/>
                </a:solidFill>
              </a:rPr>
              <a:t>) </a:t>
            </a:r>
            <a:r>
              <a:rPr lang="ru-RU" sz="2800" dirty="0" err="1" smtClean="0">
                <a:solidFill>
                  <a:srgbClr val="CCECFF"/>
                </a:solidFill>
              </a:rPr>
              <a:t>різносторонні</a:t>
            </a:r>
            <a:r>
              <a:rPr lang="ru-RU" sz="2800" dirty="0" smtClean="0">
                <a:solidFill>
                  <a:srgbClr val="CCECFF"/>
                </a:solidFill>
              </a:rPr>
              <a:t> кути </a:t>
            </a:r>
            <a:r>
              <a:rPr lang="ru-RU" sz="2800" dirty="0" err="1" smtClean="0">
                <a:solidFill>
                  <a:srgbClr val="CCECFF"/>
                </a:solidFill>
              </a:rPr>
              <a:t>утворюють</a:t>
            </a:r>
            <a:r>
              <a:rPr lang="ru-RU" sz="2800" dirty="0" smtClean="0">
                <a:solidFill>
                  <a:srgbClr val="CCECFF"/>
                </a:solidFill>
              </a:rPr>
              <a:t> </a:t>
            </a:r>
            <a:r>
              <a:rPr lang="ru-RU" sz="2800" dirty="0" err="1" smtClean="0">
                <a:solidFill>
                  <a:srgbClr val="CCECFF"/>
                </a:solidFill>
              </a:rPr>
              <a:t>розгорнутий</a:t>
            </a:r>
            <a:r>
              <a:rPr lang="ru-RU" sz="2800" dirty="0" smtClean="0">
                <a:solidFill>
                  <a:srgbClr val="CCECFF"/>
                </a:solidFill>
              </a:rPr>
              <a:t> кут.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2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осмос, анимация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4255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274638"/>
            <a:ext cx="9144000" cy="634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uk-UA" sz="2800" b="1" i="1" dirty="0" smtClean="0">
                <a:solidFill>
                  <a:srgbClr val="FFFF00"/>
                </a:solidFill>
              </a:rPr>
              <a:t>5.</a:t>
            </a:r>
            <a:r>
              <a:rPr lang="ru-RU" sz="2800" b="1" i="1" dirty="0" smtClean="0">
                <a:solidFill>
                  <a:srgbClr val="FFFF00"/>
                </a:solidFill>
              </a:rPr>
              <a:t>Яка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властивість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прямокутного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трикутника</a:t>
            </a:r>
            <a:r>
              <a:rPr lang="ru-RU" sz="2800" b="1" i="1" dirty="0" smtClean="0">
                <a:solidFill>
                  <a:srgbClr val="FFFF00"/>
                </a:solidFill>
              </a:rPr>
              <a:t>?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251520" y="1052736"/>
            <a:ext cx="8892480" cy="194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Н</a:t>
            </a:r>
            <a:r>
              <a:rPr lang="ru-RU" sz="2800" dirty="0" smtClean="0">
                <a:solidFill>
                  <a:srgbClr val="CCFFCC"/>
                </a:solidFill>
              </a:rPr>
              <a:t>) Кути при </a:t>
            </a:r>
            <a:r>
              <a:rPr lang="ru-RU" sz="2800" dirty="0" err="1" smtClean="0">
                <a:solidFill>
                  <a:srgbClr val="CCFFCC"/>
                </a:solidFill>
              </a:rPr>
              <a:t>основі</a:t>
            </a:r>
            <a:r>
              <a:rPr lang="ru-RU" sz="2800" dirty="0" smtClean="0">
                <a:solidFill>
                  <a:srgbClr val="CCFFCC"/>
                </a:solidFill>
              </a:rPr>
              <a:t> </a:t>
            </a:r>
            <a:r>
              <a:rPr lang="ru-RU" sz="2800" dirty="0" err="1" smtClean="0">
                <a:solidFill>
                  <a:srgbClr val="CCFFCC"/>
                </a:solidFill>
              </a:rPr>
              <a:t>рівні</a:t>
            </a:r>
            <a:r>
              <a:rPr lang="ru-RU" sz="2800" dirty="0" smtClean="0">
                <a:solidFill>
                  <a:srgbClr val="CCFFCC"/>
                </a:solidFill>
              </a:rPr>
              <a:t>;</a:t>
            </a:r>
            <a:br>
              <a:rPr lang="ru-RU" sz="2800" dirty="0" smtClean="0">
                <a:solidFill>
                  <a:srgbClr val="CCFFCC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dirty="0" smtClean="0">
                <a:solidFill>
                  <a:srgbClr val="CCFFCC"/>
                </a:solidFill>
              </a:rPr>
              <a:t>) </a:t>
            </a:r>
            <a:r>
              <a:rPr lang="ru-RU" sz="2800" dirty="0" err="1" smtClean="0">
                <a:solidFill>
                  <a:srgbClr val="CCFFCC"/>
                </a:solidFill>
              </a:rPr>
              <a:t>Бісектриса</a:t>
            </a:r>
            <a:r>
              <a:rPr lang="ru-RU" sz="2800" dirty="0" smtClean="0">
                <a:solidFill>
                  <a:srgbClr val="CCFFCC"/>
                </a:solidFill>
              </a:rPr>
              <a:t>, проведена до </a:t>
            </a:r>
            <a:r>
              <a:rPr lang="ru-RU" sz="2800" dirty="0" err="1" smtClean="0">
                <a:solidFill>
                  <a:srgbClr val="CCFFCC"/>
                </a:solidFill>
              </a:rPr>
              <a:t>основи</a:t>
            </a:r>
            <a:r>
              <a:rPr lang="ru-RU" sz="2800" dirty="0" smtClean="0">
                <a:solidFill>
                  <a:srgbClr val="CCFFCC"/>
                </a:solidFill>
              </a:rPr>
              <a:t>, </a:t>
            </a:r>
            <a:r>
              <a:rPr lang="ru-RU" sz="2800" dirty="0" err="1" smtClean="0">
                <a:solidFill>
                  <a:srgbClr val="CCFFCC"/>
                </a:solidFill>
              </a:rPr>
              <a:t>є</a:t>
            </a:r>
            <a:r>
              <a:rPr lang="ru-RU" sz="2800" dirty="0" smtClean="0">
                <a:solidFill>
                  <a:srgbClr val="CCFFCC"/>
                </a:solidFill>
              </a:rPr>
              <a:t> </a:t>
            </a:r>
            <a:r>
              <a:rPr lang="ru-RU" sz="2800" dirty="0" err="1" smtClean="0">
                <a:solidFill>
                  <a:srgbClr val="CCFFCC"/>
                </a:solidFill>
              </a:rPr>
              <a:t>медіаною</a:t>
            </a:r>
            <a:r>
              <a:rPr lang="ru-RU" sz="2800" dirty="0" smtClean="0">
                <a:solidFill>
                  <a:srgbClr val="CCFFCC"/>
                </a:solidFill>
              </a:rPr>
              <a:t> </a:t>
            </a:r>
            <a:r>
              <a:rPr lang="ru-RU" sz="2800" dirty="0" err="1" smtClean="0">
                <a:solidFill>
                  <a:srgbClr val="CCFFCC"/>
                </a:solidFill>
              </a:rPr>
              <a:t>і</a:t>
            </a:r>
            <a:r>
              <a:rPr lang="ru-RU" sz="2800" dirty="0" smtClean="0">
                <a:solidFill>
                  <a:srgbClr val="CCFFCC"/>
                </a:solidFill>
              </a:rPr>
              <a:t> </a:t>
            </a:r>
            <a:r>
              <a:rPr lang="ru-RU" sz="2800" dirty="0" err="1" smtClean="0">
                <a:solidFill>
                  <a:srgbClr val="CCFFCC"/>
                </a:solidFill>
              </a:rPr>
              <a:t>висотою</a:t>
            </a:r>
            <a:r>
              <a:rPr lang="ru-RU" sz="2800" dirty="0" smtClean="0">
                <a:solidFill>
                  <a:srgbClr val="CCFFCC"/>
                </a:solidFill>
              </a:rPr>
              <a:t>;</a:t>
            </a:r>
            <a:br>
              <a:rPr lang="ru-RU" sz="2800" dirty="0" smtClean="0">
                <a:solidFill>
                  <a:srgbClr val="CCFFCC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П</a:t>
            </a:r>
            <a:r>
              <a:rPr lang="ru-RU" sz="2800" dirty="0" smtClean="0">
                <a:solidFill>
                  <a:srgbClr val="CCFFCC"/>
                </a:solidFill>
              </a:rPr>
              <a:t>) Катет, </a:t>
            </a:r>
            <a:r>
              <a:rPr lang="ru-RU" sz="2800" dirty="0" err="1" smtClean="0">
                <a:solidFill>
                  <a:srgbClr val="CCFFCC"/>
                </a:solidFill>
              </a:rPr>
              <a:t>який</a:t>
            </a:r>
            <a:r>
              <a:rPr lang="ru-RU" sz="2800" dirty="0" smtClean="0">
                <a:solidFill>
                  <a:srgbClr val="CCFFCC"/>
                </a:solidFill>
              </a:rPr>
              <a:t> </a:t>
            </a:r>
            <a:r>
              <a:rPr lang="ru-RU" sz="2800" dirty="0" err="1" smtClean="0">
                <a:solidFill>
                  <a:srgbClr val="CCFFCC"/>
                </a:solidFill>
              </a:rPr>
              <a:t>лежить</a:t>
            </a:r>
            <a:r>
              <a:rPr lang="ru-RU" sz="2800" dirty="0" smtClean="0">
                <a:solidFill>
                  <a:srgbClr val="CCFFCC"/>
                </a:solidFill>
              </a:rPr>
              <a:t> </a:t>
            </a:r>
            <a:r>
              <a:rPr lang="ru-RU" sz="2800" dirty="0" err="1" smtClean="0">
                <a:solidFill>
                  <a:srgbClr val="CCFFCC"/>
                </a:solidFill>
              </a:rPr>
              <a:t>проти</a:t>
            </a:r>
            <a:r>
              <a:rPr lang="ru-RU" sz="2800" dirty="0" smtClean="0">
                <a:solidFill>
                  <a:srgbClr val="CCFFCC"/>
                </a:solidFill>
              </a:rPr>
              <a:t> кута в 30° </a:t>
            </a:r>
            <a:r>
              <a:rPr lang="ru-RU" sz="2800" dirty="0" err="1" smtClean="0">
                <a:solidFill>
                  <a:srgbClr val="CCFFCC"/>
                </a:solidFill>
              </a:rPr>
              <a:t>дорівнює</a:t>
            </a:r>
            <a:r>
              <a:rPr lang="ru-RU" sz="2800" dirty="0" smtClean="0">
                <a:solidFill>
                  <a:srgbClr val="CCFFCC"/>
                </a:solidFill>
              </a:rPr>
              <a:t> </a:t>
            </a:r>
            <a:r>
              <a:rPr lang="ru-RU" sz="2800" dirty="0" err="1" smtClean="0">
                <a:solidFill>
                  <a:srgbClr val="CCFFCC"/>
                </a:solidFill>
              </a:rPr>
              <a:t>половині</a:t>
            </a:r>
            <a:r>
              <a:rPr lang="ru-RU" sz="2800" dirty="0" smtClean="0">
                <a:solidFill>
                  <a:srgbClr val="CCFFCC"/>
                </a:solidFill>
              </a:rPr>
              <a:t> </a:t>
            </a:r>
            <a:r>
              <a:rPr lang="ru-RU" sz="2800" dirty="0" err="1" smtClean="0">
                <a:solidFill>
                  <a:srgbClr val="CCFFCC"/>
                </a:solidFill>
              </a:rPr>
              <a:t>гіпотенузи</a:t>
            </a:r>
            <a:r>
              <a:rPr lang="ru-RU" sz="2800" dirty="0" smtClean="0">
                <a:solidFill>
                  <a:srgbClr val="CCFFCC"/>
                </a:solidFill>
              </a:rPr>
              <a:t>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CCFF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804963">
            <a:off x="3500798" y="4339114"/>
            <a:ext cx="5070234" cy="156966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 prstMaterial="plastic"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man Old Style" pitchFamily="18" charset="0"/>
              </a:rPr>
              <a:t>політ</a:t>
            </a:r>
            <a:endParaRPr lang="ru-RU" sz="9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[240x320][Анимации Космос] 170 ш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66556" y="-1251141"/>
            <a:ext cx="7506831" cy="10009112"/>
          </a:xfrm>
          <a:prstGeom prst="rect">
            <a:avLst/>
          </a:prstGeom>
          <a:noFill/>
        </p:spPr>
      </p:pic>
      <p:pic>
        <p:nvPicPr>
          <p:cNvPr id="5" name="Picture 50" descr="http://animo2.ucoz.ru/_ph/53/1/155330001.jpg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8028384" y="6093296"/>
            <a:ext cx="1266825" cy="3333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332656"/>
            <a:ext cx="28557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Старт!!!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0.11597 C 0.00174 -0.16111 0.00191 -0.20602 0.00035 -0.2412 C -0.00121 -0.27639 -0.00469 -0.30486 -0.00798 -0.32708 C -0.01128 -0.3493 -0.01232 -0.35 -0.01979 -0.37454 C -0.02725 -0.39907 -0.04375 -0.44699 -0.05312 -0.47454 C -0.0625 -0.50208 -0.07153 -0.51782 -0.07587 -0.54004 C -0.08021 -0.5618 -0.07882 -0.58611 -0.07934 -0.60648 C -0.07986 -0.62685 -0.07934 -0.64213 -0.07934 -0.66204 C -0.07934 -0.68194 -0.07934 -0.70972 -0.07934 -0.72546 C -0.07934 -0.7412 -0.07934 -0.74375 -0.07934 -0.75717 C -0.07934 -0.7706 -0.07951 -0.79352 -0.07934 -0.80671 C -0.07916 -0.81944 -0.0783 -0.82477 -0.07812 -0.83495 C -0.07795 -0.84514 -0.07812 -0.8581 -0.07812 -0.86829 C -0.07812 -0.87847 -0.07812 -0.88773 -0.07812 -0.89676 " pathEditMode="relative" ptsTypes="aaaaaaaaaaaa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f.mypage.ru/a995dfbb221ca02912c8ae848d92458b_8f8f4c7e79880f0547580023a30c3762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256" cy="6858000"/>
          </a:xfrm>
          <a:prstGeom prst="rect">
            <a:avLst/>
          </a:prstGeom>
          <a:noFill/>
        </p:spPr>
      </p:pic>
      <p:pic>
        <p:nvPicPr>
          <p:cNvPr id="5" name="Picture 40" descr="Анимация бытовая техник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661248"/>
            <a:ext cx="1080120" cy="84866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9512" y="188640"/>
            <a:ext cx="87129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FFFF00"/>
                </a:solidFill>
              </a:rPr>
              <a:t>Яка  відстань від Землі до сузір’я Трикутник у світових роках. А для цього необхідно розв’язати задачу 1 і помножити результат на  100000.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71600" y="4005064"/>
            <a:ext cx="2664296" cy="0"/>
          </a:xfrm>
          <a:prstGeom prst="line">
            <a:avLst/>
          </a:prstGeom>
          <a:ln w="50800">
            <a:solidFill>
              <a:srgbClr val="CCFF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563888" y="2636912"/>
            <a:ext cx="1440160" cy="1296144"/>
          </a:xfrm>
          <a:prstGeom prst="line">
            <a:avLst/>
          </a:prstGeom>
          <a:ln w="50800">
            <a:solidFill>
              <a:srgbClr val="CCFF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932040" y="2564904"/>
            <a:ext cx="2664296" cy="0"/>
          </a:xfrm>
          <a:prstGeom prst="line">
            <a:avLst/>
          </a:prstGeom>
          <a:ln w="50800">
            <a:solidFill>
              <a:srgbClr val="CCFF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043608" y="2564904"/>
            <a:ext cx="3888432" cy="1440160"/>
          </a:xfrm>
          <a:prstGeom prst="line">
            <a:avLst/>
          </a:prstGeom>
          <a:ln w="50800">
            <a:solidFill>
              <a:srgbClr val="CCFF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851920" y="3789040"/>
            <a:ext cx="4443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</a:rPr>
              <a:t>D</a:t>
            </a:r>
            <a:endParaRPr lang="ru-RU" sz="2800" b="1" dirty="0">
              <a:solidFill>
                <a:srgbClr val="FFC000"/>
              </a:solidFill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7236296" y="2060848"/>
            <a:ext cx="4443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С</a:t>
            </a:r>
            <a:endParaRPr lang="ru-RU" sz="2800" b="1" dirty="0">
              <a:solidFill>
                <a:srgbClr val="FFC000"/>
              </a:solidFill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4716016" y="2060848"/>
            <a:ext cx="4443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В</a:t>
            </a:r>
            <a:endParaRPr lang="ru-RU" sz="2800" b="1" dirty="0">
              <a:solidFill>
                <a:srgbClr val="FFC000"/>
              </a:solidFill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683568" y="3645024"/>
            <a:ext cx="4443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C000"/>
                </a:solidFill>
              </a:rPr>
              <a:t>А</a:t>
            </a: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1835696" y="3573016"/>
            <a:ext cx="7296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85DFFF"/>
                </a:solidFill>
              </a:rPr>
              <a:t>60°</a:t>
            </a:r>
            <a:endParaRPr lang="ru-RU" sz="2800" b="1" dirty="0">
              <a:solidFill>
                <a:srgbClr val="85DFFF"/>
              </a:solidFill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4860032" y="2636912"/>
            <a:ext cx="9300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85DFFF"/>
                </a:solidFill>
              </a:rPr>
              <a:t>100°</a:t>
            </a:r>
            <a:endParaRPr lang="ru-RU" sz="2800" b="1" dirty="0">
              <a:solidFill>
                <a:srgbClr val="85DFFF"/>
              </a:solidFill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3995936" y="2636912"/>
            <a:ext cx="5270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18" name="Выноска-облако 17"/>
          <p:cNvSpPr/>
          <p:nvPr/>
        </p:nvSpPr>
        <p:spPr>
          <a:xfrm>
            <a:off x="3491880" y="4797152"/>
            <a:ext cx="5184576" cy="1440160"/>
          </a:xfrm>
          <a:prstGeom prst="cloudCallout">
            <a:avLst>
              <a:gd name="adj1" fmla="val -12500"/>
              <a:gd name="adj2" fmla="val 41178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2 мільйони світових років</a:t>
            </a:r>
            <a:endParaRPr lang="ru-RU" sz="3200" dirty="0"/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5364088" y="1340768"/>
            <a:ext cx="16105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FFC000"/>
                </a:solidFill>
              </a:rPr>
              <a:t>А</a:t>
            </a:r>
            <a:r>
              <a:rPr lang="en-US" sz="2800" b="1" dirty="0" smtClean="0">
                <a:solidFill>
                  <a:srgbClr val="FFC000"/>
                </a:solidFill>
              </a:rPr>
              <a:t>D</a:t>
            </a:r>
            <a:r>
              <a:rPr lang="uk-UA" sz="2800" b="1" dirty="0" smtClean="0">
                <a:solidFill>
                  <a:srgbClr val="FFC000"/>
                </a:solidFill>
              </a:rPr>
              <a:t> || ВС</a:t>
            </a:r>
            <a:endParaRPr lang="ru-RU" sz="28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0.571 -0.34537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" y="-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7" grpId="0"/>
      <p:bldP spid="18" grpId="0" animBg="1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8" descr="http://www.krassota.com/i/space/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830425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7"/>
            <a:ext cx="8229600" cy="2592288"/>
          </a:xfrm>
        </p:spPr>
        <p:txBody>
          <a:bodyPr/>
          <a:lstStyle/>
          <a:p>
            <a:r>
              <a:rPr lang="uk-UA" dirty="0" smtClean="0">
                <a:solidFill>
                  <a:srgbClr val="CCFF33"/>
                </a:solidFill>
              </a:rPr>
              <a:t>Трикутник</a:t>
            </a:r>
            <a:r>
              <a:rPr lang="uk-UA" b="1" dirty="0" smtClean="0">
                <a:solidFill>
                  <a:srgbClr val="CCFF33"/>
                </a:solidFill>
              </a:rPr>
              <a:t> — </a:t>
            </a:r>
            <a:r>
              <a:rPr lang="uk-UA" dirty="0" smtClean="0">
                <a:solidFill>
                  <a:srgbClr val="CCFF33"/>
                </a:solidFill>
              </a:rPr>
              <a:t>сузір’я  північної півкулі неба. У Трикутнику знаходиться спіральна галактика М33 (галактика Трикутника) третя за величиною  в Місцевій групі.</a:t>
            </a:r>
            <a:endParaRPr lang="ru-RU" dirty="0" smtClean="0">
              <a:solidFill>
                <a:srgbClr val="CCFF33"/>
              </a:solidFill>
            </a:endParaRPr>
          </a:p>
          <a:p>
            <a:endParaRPr lang="ru-RU" dirty="0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95536" y="3212976"/>
            <a:ext cx="83290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CCECFF"/>
                </a:solidFill>
                <a:effectLst/>
                <a:latin typeface="Arial" pitchFamily="34" charset="0"/>
                <a:ea typeface="Times New Roman" pitchFamily="18" charset="0"/>
              </a:rPr>
              <a:t>Скільки ж зірок налічує сузір’я Трикутник?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CCECFF"/>
                </a:solidFill>
                <a:effectLst/>
                <a:latin typeface="Arial" pitchFamily="34" charset="0"/>
                <a:ea typeface="Times New Roman" pitchFamily="18" charset="0"/>
              </a:rPr>
              <a:t>Дати відповідь на це запитання допоможе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CCECFF"/>
                </a:solidFill>
                <a:effectLst/>
                <a:latin typeface="Arial" pitchFamily="34" charset="0"/>
                <a:ea typeface="Times New Roman" pitchFamily="18" charset="0"/>
              </a:rPr>
              <a:t>нам задача 2.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CCECFF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/>
    </p:bld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f.mypage.ru/0933b057730087cc41a46519508ee622_a7883c2373aec77ab1acf32160455aa6.jpg" id="19" name="Picture 2"/>
          <p:cNvPicPr>
            <a:picLocks noChangeArrowheads="1" noChangeAspect="1" noCrop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</p:pic>
      <p:sp>
        <p:nvSpPr>
          <p:cNvPr id="15362" name="Oval 2"/>
          <p:cNvSpPr>
            <a:spLocks noChangeArrowheads="1"/>
          </p:cNvSpPr>
          <p:nvPr/>
        </p:nvSpPr>
        <p:spPr bwMode="auto">
          <a:xfrm>
            <a:off x="0" y="0"/>
            <a:ext cx="935038" cy="914400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tint val="0"/>
                  <a:invGamma/>
                </a:srgbClr>
              </a:gs>
              <a:gs pos="100000">
                <a:srgbClr val="33CCCC"/>
              </a:gs>
            </a:gsLst>
            <a:path path="shape">
              <a:fillToRect b="50000" l="50000" r="50000" t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anchor="ctr" wrap="none"/>
          <a:lstStyle/>
          <a:p>
            <a:pPr algn="ctr"/>
            <a:r>
              <a:rPr b="1" dirty="0" lang="uk-UA" smtClean="0" sz="2800">
                <a:latin charset="0" pitchFamily="18" typeface="Times New Roman"/>
              </a:rPr>
              <a:t>2</a:t>
            </a:r>
            <a:r>
              <a:rPr b="1" dirty="0" lang="ru-RU" smtClean="0" sz="2800">
                <a:latin charset="0" pitchFamily="18" typeface="Times New Roman"/>
              </a:rPr>
              <a:t>.</a:t>
            </a:r>
            <a:endParaRPr b="1" dirty="0" lang="ru-RU" sz="2800">
              <a:latin charset="0" pitchFamily="18" typeface="Times New Roman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95288" y="1341438"/>
            <a:ext cx="1873250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 wrap="none"/>
          <a:lstStyle/>
          <a:p>
            <a:pPr algn="ctr"/>
            <a:r>
              <a:rPr b="1" dirty="0" err="1" i="1" lang="ru-RU" smtClean="0" sz="3200">
                <a:latin charset="0" pitchFamily="18" typeface="Times New Roman"/>
              </a:rPr>
              <a:t>Знайти</a:t>
            </a:r>
            <a:r>
              <a:rPr b="1" dirty="0" i="1" lang="ru-RU" sz="3200">
                <a:latin charset="0" pitchFamily="18" typeface="Times New Roman"/>
              </a:rPr>
              <a:t>: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8027988" y="5157788"/>
            <a:ext cx="4206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b="1" dirty="0" i="1" lang="ru-RU" sz="3200">
                <a:solidFill>
                  <a:srgbClr val="CCECFF"/>
                </a:solidFill>
                <a:latin charset="0" pitchFamily="18" typeface="Times New Roman"/>
              </a:rPr>
              <a:t>А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2627313" y="2565400"/>
            <a:ext cx="4587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b="1" dirty="0" i="1" lang="en-US" sz="3200">
                <a:solidFill>
                  <a:srgbClr val="CCECFF"/>
                </a:solidFill>
                <a:latin charset="0" pitchFamily="18" typeface="Times New Roman"/>
              </a:rPr>
              <a:t>B</a:t>
            </a:r>
            <a:endParaRPr b="1" dirty="0" i="1" lang="ru-RU" sz="3200">
              <a:solidFill>
                <a:srgbClr val="CCECFF"/>
              </a:solidFill>
              <a:latin charset="0" pitchFamily="18" typeface="Times New Roman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2627313" y="5157788"/>
            <a:ext cx="4587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b="1" dirty="0" i="1" lang="en-US" sz="3200">
                <a:solidFill>
                  <a:srgbClr val="CCECFF"/>
                </a:solidFill>
                <a:latin charset="0" pitchFamily="18" typeface="Times New Roman"/>
              </a:rPr>
              <a:t>C</a:t>
            </a:r>
            <a:endParaRPr b="1" dirty="0" i="1" lang="ru-RU" sz="3200">
              <a:solidFill>
                <a:srgbClr val="CCECFF"/>
              </a:solidFill>
              <a:latin charset="0" pitchFamily="18" typeface="Times New Roman"/>
            </a:endParaRP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971600" y="188640"/>
            <a:ext cx="1873250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 wrap="none"/>
          <a:lstStyle/>
          <a:p>
            <a:pPr algn="ctr"/>
            <a:r>
              <a:rPr b="1" i="1" lang="ru-RU" sz="3200">
                <a:latin charset="0" pitchFamily="18" typeface="Times New Roman"/>
              </a:rPr>
              <a:t>Дано:</a:t>
            </a: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3203575" y="188913"/>
            <a:ext cx="5256213" cy="792162"/>
            <a:chOff x="1837" y="799"/>
            <a:chExt cx="3311" cy="499"/>
          </a:xfrm>
        </p:grpSpPr>
        <p:sp>
          <p:nvSpPr>
            <p:cNvPr id="15374" name="Rectangle 14"/>
            <p:cNvSpPr>
              <a:spLocks noChangeArrowheads="1"/>
            </p:cNvSpPr>
            <p:nvPr/>
          </p:nvSpPr>
          <p:spPr bwMode="auto">
            <a:xfrm>
              <a:off x="1837" y="799"/>
              <a:ext cx="3311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 wrap="none"/>
            <a:lstStyle/>
            <a:p>
              <a:pPr algn="ctr"/>
              <a:endParaRPr b="1" i="1" lang="ru-RU" sz="2800">
                <a:latin charset="0" pitchFamily="18" typeface="Times New Roman"/>
              </a:endParaRPr>
            </a:p>
          </p:txBody>
        </p:sp>
        <p:pic>
          <p:nvPicPr>
            <p:cNvPr id="15375" name="Object 1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11" y="890"/>
              <a:ext cx="3210" cy="399"/>
            </a:xfrm>
            <a:prstGeom prst="rect"/>
            <a:noFill/>
          </p:spPr>
        </p:pic>
      </p:grpSp>
      <p:sp>
        <p:nvSpPr>
          <p:cNvPr id="15379" name="AutoShape 19"/>
          <p:cNvSpPr>
            <a:spLocks noChangeArrowheads="1"/>
          </p:cNvSpPr>
          <p:nvPr/>
        </p:nvSpPr>
        <p:spPr bwMode="auto">
          <a:xfrm>
            <a:off x="3059832" y="2708920"/>
            <a:ext cx="4968875" cy="2736850"/>
          </a:xfrm>
          <a:prstGeom prst="rtTriangl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5080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5380" name="Freeform 20"/>
          <p:cNvSpPr>
            <a:spLocks/>
          </p:cNvSpPr>
          <p:nvPr/>
        </p:nvSpPr>
        <p:spPr bwMode="auto">
          <a:xfrm rot="10800000">
            <a:off x="3059113" y="5084763"/>
            <a:ext cx="336550" cy="3762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37"/>
              </a:cxn>
              <a:cxn ang="0">
                <a:pos x="212" y="237"/>
              </a:cxn>
            </a:cxnLst>
            <a:rect b="b" l="0" r="r" t="0"/>
            <a:pathLst>
              <a:path h="237" w="212">
                <a:moveTo>
                  <a:pt x="0" y="0"/>
                </a:moveTo>
                <a:lnTo>
                  <a:pt x="0" y="237"/>
                </a:lnTo>
                <a:lnTo>
                  <a:pt x="212" y="237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 len="med" type="none" w="med"/>
            <a:tailEnd len="med" type="none" w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88148" y="188640"/>
            <a:ext cx="6155852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" rig="balanced">
                <a:rot lat="0" lon="0" rev="2100000"/>
              </a:lightRig>
            </a:scene3d>
            <a:sp3d extrusionH="57150" prstMaterial="metal">
              <a:bevelT h="25400" w="38100"/>
              <a:contourClr>
                <a:schemeClr val="bg2"/>
              </a:contourClr>
            </a:sp3d>
          </a:bodyPr>
          <a:lstStyle/>
          <a:p>
            <a:pPr algn="ctr"/>
            <a:r>
              <a:rPr b="1" cap="none" dirty="0" lang="ru-RU" smtClean="0" spc="0" sz="5400">
                <a:ln w="50800"/>
                <a:solidFill>
                  <a:schemeClr val="bg1">
                    <a:shade val="50000"/>
                  </a:schemeClr>
                </a:solidFill>
                <a:effectLst/>
                <a:latin charset="0" pitchFamily="66" typeface="Monotype Corsiva"/>
              </a:rPr>
              <a:t>&lt;А в 5 </a:t>
            </a:r>
            <a:r>
              <a:rPr b="1" cap="none" dirty="0" err="1" lang="ru-RU" smtClean="0" spc="0" sz="5400">
                <a:ln w="50800"/>
                <a:solidFill>
                  <a:schemeClr val="bg1">
                    <a:shade val="50000"/>
                  </a:schemeClr>
                </a:solidFill>
                <a:effectLst/>
                <a:latin charset="0" pitchFamily="66" typeface="Monotype Corsiva"/>
              </a:rPr>
              <a:t>разів</a:t>
            </a:r>
            <a:r>
              <a:rPr b="1" cap="none" dirty="0" lang="ru-RU" smtClean="0" spc="0" sz="5400">
                <a:ln w="50800"/>
                <a:solidFill>
                  <a:schemeClr val="bg1">
                    <a:shade val="50000"/>
                  </a:schemeClr>
                </a:solidFill>
                <a:effectLst/>
                <a:latin charset="0" pitchFamily="66" typeface="Monotype Corsiva"/>
              </a:rPr>
              <a:t> </a:t>
            </a:r>
            <a:r>
              <a:rPr b="1" cap="none" dirty="0" err="1" lang="ru-RU" smtClean="0" spc="0" sz="5400">
                <a:ln w="50800"/>
                <a:solidFill>
                  <a:schemeClr val="bg1">
                    <a:shade val="50000"/>
                  </a:schemeClr>
                </a:solidFill>
                <a:effectLst/>
                <a:latin charset="0" pitchFamily="66" typeface="Monotype Corsiva"/>
              </a:rPr>
              <a:t>менше</a:t>
            </a:r>
            <a:r>
              <a:rPr b="1" cap="none" dirty="0" lang="ru-RU" smtClean="0" spc="0" sz="5400">
                <a:ln w="50800"/>
                <a:solidFill>
                  <a:schemeClr val="bg1">
                    <a:shade val="50000"/>
                  </a:schemeClr>
                </a:solidFill>
                <a:effectLst/>
                <a:latin charset="0" pitchFamily="66" typeface="Monotype Corsiva"/>
              </a:rPr>
              <a:t>  &lt;В</a:t>
            </a:r>
            <a:endParaRPr b="1" cap="none" dirty="0" lang="ru-RU" spc="0" sz="5400">
              <a:ln w="50800"/>
              <a:solidFill>
                <a:schemeClr val="bg1">
                  <a:shade val="50000"/>
                </a:schemeClr>
              </a:solidFill>
              <a:effectLst/>
              <a:latin charset="0" pitchFamily="66" typeface="Monotype Corsiva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55776" y="1124744"/>
            <a:ext cx="1127232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" rig="balanced">
                <a:rot lat="0" lon="0" rev="2100000"/>
              </a:lightRig>
            </a:scene3d>
            <a:sp3d extrusionH="57150" prstMaterial="metal">
              <a:bevelT h="25400" w="38100"/>
              <a:contourClr>
                <a:schemeClr val="bg2"/>
              </a:contourClr>
            </a:sp3d>
          </a:bodyPr>
          <a:lstStyle/>
          <a:p>
            <a:pPr algn="ctr"/>
            <a:r>
              <a:rPr b="1" cap="none" dirty="0" lang="ru-RU" smtClean="0" spc="0" sz="5400">
                <a:ln w="50800"/>
                <a:solidFill>
                  <a:srgbClr val="CCECFF"/>
                </a:solidFill>
                <a:effectLst/>
                <a:latin charset="0" pitchFamily="66" typeface="Monotype Corsiva"/>
              </a:rPr>
              <a:t>&lt;А </a:t>
            </a:r>
            <a:endParaRPr b="1" cap="none" dirty="0" lang="ru-RU" spc="0" sz="5400">
              <a:ln w="50800"/>
              <a:solidFill>
                <a:srgbClr val="CCECFF"/>
              </a:solidFill>
              <a:effectLst/>
            </a:endParaRP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6444208" y="4653136"/>
            <a:ext cx="5270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b="1" dirty="0" lang="ru-RU" sz="5400">
                <a:solidFill>
                  <a:srgbClr val="FF0000"/>
                </a:solidFill>
                <a:latin charset="0" pitchFamily="18" typeface="Times New Roman"/>
              </a:rPr>
              <a:t>?</a:t>
            </a:r>
          </a:p>
        </p:txBody>
      </p:sp>
      <p:sp>
        <p:nvSpPr>
          <p:cNvPr id="25" name="Пятно 2 24"/>
          <p:cNvSpPr/>
          <p:nvPr/>
        </p:nvSpPr>
        <p:spPr>
          <a:xfrm>
            <a:off x="5508104" y="1268760"/>
            <a:ext cx="3240360" cy="2232248"/>
          </a:xfrm>
          <a:prstGeom prst="irregularSeal2">
            <a:avLst/>
          </a:prstGeom>
          <a:ln>
            <a:noFill/>
          </a:ln>
          <a:effectLst>
            <a:outerShdw algn="ctr" blurRad="44450" dir="5400000" dist="27940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dir="t" rig="balanced">
              <a:rot lat="0" lon="0" rev="8700000"/>
            </a:lightRig>
          </a:scene3d>
          <a:sp3d>
            <a:bevelT h="38100" w="190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b="1" dirty="0" lang="uk-UA" smtClean="0" sz="4000">
                <a:latin charset="0" pitchFamily="66" typeface="Monotype Corsiva"/>
              </a:rPr>
              <a:t>15 зірок</a:t>
            </a:r>
            <a:endParaRPr b="1" dirty="0" lang="ru-RU" sz="4000">
              <a:latin charset="0" pitchFamily="66" typeface="Monotype Corsiv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0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2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4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9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4"/>
      <p:bldP animBg="1" grpId="0" spid="25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wallpapers.worldnokia.ru/uploads/posts/2010-08/1283252453_56743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8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8641"/>
            <a:ext cx="8229600" cy="2736304"/>
          </a:xfrm>
        </p:spPr>
        <p:txBody>
          <a:bodyPr/>
          <a:lstStyle/>
          <a:p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Зірки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Трикутника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не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яскраві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uk-UA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Зірка α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усього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лише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третьої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зоряної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величини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. У телескоп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можна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побачити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і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подвійну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зорю, компонент</a:t>
            </a:r>
            <a:r>
              <a:rPr lang="uk-UA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якої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забарвлені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в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золотисто-жовтий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і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зелено-блакитний</a:t>
            </a:r>
            <a:r>
              <a:rPr lang="ru-RU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кольори</a:t>
            </a:r>
            <a:r>
              <a:rPr lang="uk-UA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dirty="0" smtClean="0">
              <a:solidFill>
                <a:srgbClr val="00FFFF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4" descr="http://animo2.ucoz.ru/_ph/53/2/42039800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50" descr="http://animo2.ucoz.ru/_ph/53/1/155330001.jpg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796769">
            <a:off x="-1356" y="293937"/>
            <a:ext cx="1266825" cy="333376"/>
          </a:xfrm>
          <a:prstGeom prst="rect">
            <a:avLst/>
          </a:prstGeom>
          <a:noFill/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69315" y="1166555"/>
            <a:ext cx="862364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А наша подорож триває. Ми вирушаємо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до другого сузір’я – Південного трикутника.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Щоб дізнатися більше про це сузір’я, а саме</a:t>
            </a:r>
          </a:p>
          <a:p>
            <a:pPr lvl="0" algn="ctr"/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скільки </a:t>
            </a:r>
            <a:r>
              <a:rPr lang="uk-UA" sz="32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</a:rPr>
              <a:t>це сузір’я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має зірок ми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розв’яжемо задачу 3, а результат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поділимо на два.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076 0.05486 L 0.84826 0.80046 " pathEditMode="relative" ptsTypes="AA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гиф анимация,гифки - ПРИКОЛЬНЫЕ анимированные gif (гиф анимация, анимашки),космос,галактика.,удалённо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6498" cy="7533456"/>
          </a:xfrm>
          <a:prstGeom prst="rect">
            <a:avLst/>
          </a:prstGeom>
          <a:noFill/>
        </p:spPr>
      </p:pic>
      <p:sp>
        <p:nvSpPr>
          <p:cNvPr id="241666" name="Oval 2"/>
          <p:cNvSpPr>
            <a:spLocks noChangeArrowheads="1"/>
          </p:cNvSpPr>
          <p:nvPr/>
        </p:nvSpPr>
        <p:spPr bwMode="auto">
          <a:xfrm>
            <a:off x="0" y="0"/>
            <a:ext cx="935038" cy="914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b="1" dirty="0" smtClean="0">
                <a:latin typeface="Times New Roman" pitchFamily="18" charset="0"/>
              </a:rPr>
              <a:t>3.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41667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95536" y="5517232"/>
            <a:ext cx="2592387" cy="720725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b="1" dirty="0" err="1" smtClean="0">
                <a:latin typeface="Times New Roman" pitchFamily="18" charset="0"/>
              </a:rPr>
              <a:t>Відповідь</a:t>
            </a:r>
            <a:endParaRPr lang="ru-RU" sz="3200" b="1" dirty="0">
              <a:latin typeface="Times New Roman" pitchFamily="18" charset="0"/>
            </a:endParaRPr>
          </a:p>
        </p:txBody>
      </p:sp>
      <p:graphicFrame>
        <p:nvGraphicFramePr>
          <p:cNvPr id="241668" name="Object 4"/>
          <p:cNvGraphicFramePr>
            <a:graphicFrameLocks noChangeAspect="1"/>
          </p:cNvGraphicFramePr>
          <p:nvPr>
            <p:ph sz="quarter" idx="3"/>
          </p:nvPr>
        </p:nvGraphicFramePr>
        <p:xfrm>
          <a:off x="4075113" y="5516563"/>
          <a:ext cx="4051300" cy="736600"/>
        </p:xfrm>
        <a:graphic>
          <a:graphicData uri="http://schemas.openxmlformats.org/presentationml/2006/ole">
            <p:oleObj spid="_x0000_s2050" name="Формула" r:id="rId4" imgW="1257120" imgH="228600" progId="Equation.3">
              <p:embed/>
            </p:oleObj>
          </a:graphicData>
        </a:graphic>
      </p:graphicFrame>
      <p:sp>
        <p:nvSpPr>
          <p:cNvPr id="241670" name="Text Box 6"/>
          <p:cNvSpPr txBox="1">
            <a:spLocks noChangeArrowheads="1"/>
          </p:cNvSpPr>
          <p:nvPr/>
        </p:nvSpPr>
        <p:spPr bwMode="auto">
          <a:xfrm>
            <a:off x="1763713" y="1125538"/>
            <a:ext cx="420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00FF00"/>
                </a:solidFill>
                <a:latin typeface="Times New Roman" pitchFamily="18" charset="0"/>
              </a:rPr>
              <a:t>A</a:t>
            </a:r>
            <a:endParaRPr lang="ru-RU" sz="2800" b="1" i="1" dirty="0">
              <a:solidFill>
                <a:srgbClr val="00FF00"/>
              </a:solidFill>
              <a:latin typeface="Times New Roman" pitchFamily="18" charset="0"/>
            </a:endParaRPr>
          </a:p>
        </p:txBody>
      </p:sp>
      <p:sp>
        <p:nvSpPr>
          <p:cNvPr id="241671" name="Rectangle 7"/>
          <p:cNvSpPr>
            <a:spLocks noChangeArrowheads="1"/>
          </p:cNvSpPr>
          <p:nvPr/>
        </p:nvSpPr>
        <p:spPr bwMode="auto">
          <a:xfrm>
            <a:off x="1043608" y="116632"/>
            <a:ext cx="3240360" cy="6477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200" b="1" dirty="0" err="1" smtClean="0">
                <a:latin typeface="Times New Roman" pitchFamily="18" charset="0"/>
              </a:rPr>
              <a:t>Знайти</a:t>
            </a:r>
            <a:r>
              <a:rPr lang="ru-RU" sz="3200" b="1" dirty="0">
                <a:latin typeface="Times New Roman" pitchFamily="18" charset="0"/>
              </a:rPr>
              <a:t>:</a:t>
            </a:r>
            <a:r>
              <a:rPr lang="ru-RU" sz="3200" b="1" i="1" dirty="0">
                <a:latin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</a:rPr>
              <a:t>&lt;А, &lt;С.</a:t>
            </a:r>
            <a:r>
              <a:rPr lang="ru-RU" sz="3200" b="1" dirty="0" smtClean="0">
                <a:latin typeface="Times New Roman" pitchFamily="18" charset="0"/>
              </a:rPr>
              <a:t> </a:t>
            </a:r>
            <a:endParaRPr lang="en-US" sz="3600" b="1" i="1" dirty="0">
              <a:latin typeface="Times New Roman" pitchFamily="18" charset="0"/>
            </a:endParaRPr>
          </a:p>
        </p:txBody>
      </p:sp>
      <p:sp>
        <p:nvSpPr>
          <p:cNvPr id="241675" name="Text Box 11"/>
          <p:cNvSpPr txBox="1">
            <a:spLocks noChangeArrowheads="1"/>
          </p:cNvSpPr>
          <p:nvPr/>
        </p:nvSpPr>
        <p:spPr bwMode="auto">
          <a:xfrm>
            <a:off x="7235825" y="908050"/>
            <a:ext cx="504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 i="1" dirty="0">
                <a:solidFill>
                  <a:srgbClr val="00FF00"/>
                </a:solidFill>
                <a:latin typeface="Times New Roman" pitchFamily="18" charset="0"/>
              </a:rPr>
              <a:t>B</a:t>
            </a:r>
            <a:endParaRPr lang="ru-RU" sz="2800" b="1" i="1" dirty="0">
              <a:solidFill>
                <a:srgbClr val="00FF00"/>
              </a:solidFill>
              <a:latin typeface="Times New Roman" pitchFamily="18" charset="0"/>
            </a:endParaRPr>
          </a:p>
        </p:txBody>
      </p:sp>
      <p:sp>
        <p:nvSpPr>
          <p:cNvPr id="241676" name="Text Box 12"/>
          <p:cNvSpPr txBox="1">
            <a:spLocks noChangeArrowheads="1"/>
          </p:cNvSpPr>
          <p:nvPr/>
        </p:nvSpPr>
        <p:spPr bwMode="auto">
          <a:xfrm>
            <a:off x="3348038" y="5013325"/>
            <a:ext cx="428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 i="1" dirty="0">
                <a:solidFill>
                  <a:srgbClr val="00FF00"/>
                </a:solidFill>
                <a:latin typeface="Times New Roman" pitchFamily="18" charset="0"/>
              </a:rPr>
              <a:t>C</a:t>
            </a:r>
            <a:endParaRPr lang="ru-RU" sz="2800" b="1" i="1" dirty="0">
              <a:solidFill>
                <a:srgbClr val="00FF00"/>
              </a:solidFill>
              <a:latin typeface="Times New Roman" pitchFamily="18" charset="0"/>
            </a:endParaRPr>
          </a:p>
        </p:txBody>
      </p:sp>
      <p:sp>
        <p:nvSpPr>
          <p:cNvPr id="241679" name="Text Box 15"/>
          <p:cNvSpPr txBox="1">
            <a:spLocks noChangeArrowheads="1"/>
          </p:cNvSpPr>
          <p:nvPr/>
        </p:nvSpPr>
        <p:spPr bwMode="auto">
          <a:xfrm>
            <a:off x="5651500" y="1484313"/>
            <a:ext cx="660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FFFF"/>
                </a:solidFill>
                <a:latin typeface="Times New Roman" pitchFamily="18" charset="0"/>
              </a:rPr>
              <a:t>26</a:t>
            </a:r>
            <a:r>
              <a:rPr lang="en-US" sz="2800" b="1" baseline="30000" dirty="0" smtClean="0">
                <a:solidFill>
                  <a:srgbClr val="00FFFF"/>
                </a:solidFill>
                <a:latin typeface="Times New Roman" pitchFamily="18" charset="0"/>
              </a:rPr>
              <a:t>0</a:t>
            </a:r>
            <a:endParaRPr lang="ru-RU" sz="2800" b="1" dirty="0">
              <a:solidFill>
                <a:srgbClr val="00FFFF"/>
              </a:solidFill>
              <a:latin typeface="Times New Roman" pitchFamily="18" charset="0"/>
            </a:endParaRPr>
          </a:p>
        </p:txBody>
      </p:sp>
      <p:sp>
        <p:nvSpPr>
          <p:cNvPr id="241680" name="AutoShape 16"/>
          <p:cNvSpPr>
            <a:spLocks noChangeArrowheads="1"/>
          </p:cNvSpPr>
          <p:nvPr/>
        </p:nvSpPr>
        <p:spPr bwMode="auto">
          <a:xfrm rot="64679912">
            <a:off x="6297613" y="1411288"/>
            <a:ext cx="219075" cy="344487"/>
          </a:xfrm>
          <a:prstGeom prst="moon">
            <a:avLst>
              <a:gd name="adj" fmla="val 3173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1681" name="Freeform 17"/>
          <p:cNvSpPr>
            <a:spLocks/>
          </p:cNvSpPr>
          <p:nvPr/>
        </p:nvSpPr>
        <p:spPr bwMode="auto">
          <a:xfrm>
            <a:off x="3005138" y="1465263"/>
            <a:ext cx="4267200" cy="1946275"/>
          </a:xfrm>
          <a:custGeom>
            <a:avLst/>
            <a:gdLst/>
            <a:ahLst/>
            <a:cxnLst>
              <a:cxn ang="0">
                <a:pos x="0" y="1226"/>
              </a:cxn>
              <a:cxn ang="0">
                <a:pos x="2688" y="0"/>
              </a:cxn>
            </a:cxnLst>
            <a:rect l="0" t="0" r="r" b="b"/>
            <a:pathLst>
              <a:path w="2688" h="1226">
                <a:moveTo>
                  <a:pt x="0" y="1226"/>
                </a:moveTo>
                <a:lnTo>
                  <a:pt x="2688" y="0"/>
                </a:lnTo>
              </a:path>
            </a:pathLst>
          </a:custGeom>
          <a:noFill/>
          <a:ln w="5715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1683" name="AutoShape 19"/>
          <p:cNvSpPr>
            <a:spLocks noChangeArrowheads="1"/>
          </p:cNvSpPr>
          <p:nvPr/>
        </p:nvSpPr>
        <p:spPr bwMode="auto">
          <a:xfrm rot="3983577">
            <a:off x="3096419" y="8731"/>
            <a:ext cx="4103688" cy="4752975"/>
          </a:xfrm>
          <a:prstGeom prst="triangle">
            <a:avLst>
              <a:gd name="adj" fmla="val 50000"/>
            </a:avLst>
          </a:prstGeom>
          <a:noFill/>
          <a:ln w="57150">
            <a:solidFill>
              <a:srgbClr val="85D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1684" name="AutoShape 20"/>
          <p:cNvSpPr>
            <a:spLocks noChangeArrowheads="1"/>
          </p:cNvSpPr>
          <p:nvPr/>
        </p:nvSpPr>
        <p:spPr bwMode="auto">
          <a:xfrm rot="62713989">
            <a:off x="6443663" y="1844675"/>
            <a:ext cx="200025" cy="312738"/>
          </a:xfrm>
          <a:prstGeom prst="moon">
            <a:avLst>
              <a:gd name="adj" fmla="val 3173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1685" name="Freeform 21"/>
          <p:cNvSpPr>
            <a:spLocks/>
          </p:cNvSpPr>
          <p:nvPr/>
        </p:nvSpPr>
        <p:spPr bwMode="auto">
          <a:xfrm>
            <a:off x="2555875" y="2565400"/>
            <a:ext cx="246063" cy="144463"/>
          </a:xfrm>
          <a:custGeom>
            <a:avLst/>
            <a:gdLst/>
            <a:ahLst/>
            <a:cxnLst>
              <a:cxn ang="0">
                <a:pos x="155" y="0"/>
              </a:cxn>
              <a:cxn ang="0">
                <a:pos x="0" y="91"/>
              </a:cxn>
            </a:cxnLst>
            <a:rect l="0" t="0" r="r" b="b"/>
            <a:pathLst>
              <a:path w="155" h="91">
                <a:moveTo>
                  <a:pt x="155" y="0"/>
                </a:moveTo>
                <a:lnTo>
                  <a:pt x="0" y="91"/>
                </a:lnTo>
              </a:path>
            </a:pathLst>
          </a:custGeom>
          <a:noFill/>
          <a:ln w="31750">
            <a:solidFill>
              <a:srgbClr val="CCFF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1686" name="Freeform 22"/>
          <p:cNvSpPr>
            <a:spLocks/>
          </p:cNvSpPr>
          <p:nvPr/>
        </p:nvSpPr>
        <p:spPr bwMode="auto">
          <a:xfrm>
            <a:off x="4356100" y="1341438"/>
            <a:ext cx="157163" cy="279400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0" y="176"/>
              </a:cxn>
            </a:cxnLst>
            <a:rect l="0" t="0" r="r" b="b"/>
            <a:pathLst>
              <a:path w="96" h="176">
                <a:moveTo>
                  <a:pt x="96" y="0"/>
                </a:moveTo>
                <a:lnTo>
                  <a:pt x="0" y="176"/>
                </a:lnTo>
              </a:path>
            </a:pathLst>
          </a:custGeom>
          <a:noFill/>
          <a:ln w="31750">
            <a:solidFill>
              <a:srgbClr val="00FF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1689" name="Freeform 25"/>
          <p:cNvSpPr>
            <a:spLocks/>
          </p:cNvSpPr>
          <p:nvPr/>
        </p:nvSpPr>
        <p:spPr bwMode="auto">
          <a:xfrm>
            <a:off x="5148263" y="3563938"/>
            <a:ext cx="338137" cy="50800"/>
          </a:xfrm>
          <a:custGeom>
            <a:avLst/>
            <a:gdLst/>
            <a:ahLst/>
            <a:cxnLst>
              <a:cxn ang="0">
                <a:pos x="213" y="32"/>
              </a:cxn>
              <a:cxn ang="0">
                <a:pos x="0" y="0"/>
              </a:cxn>
            </a:cxnLst>
            <a:rect l="0" t="0" r="r" b="b"/>
            <a:pathLst>
              <a:path w="213" h="32">
                <a:moveTo>
                  <a:pt x="213" y="32"/>
                </a:moveTo>
                <a:lnTo>
                  <a:pt x="0" y="0"/>
                </a:lnTo>
              </a:path>
            </a:pathLst>
          </a:custGeom>
          <a:noFill/>
          <a:ln w="31750">
            <a:solidFill>
              <a:srgbClr val="00FF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1690" name="Freeform 26"/>
          <p:cNvSpPr>
            <a:spLocks/>
          </p:cNvSpPr>
          <p:nvPr/>
        </p:nvSpPr>
        <p:spPr bwMode="auto">
          <a:xfrm>
            <a:off x="2627313" y="2636838"/>
            <a:ext cx="246062" cy="144462"/>
          </a:xfrm>
          <a:custGeom>
            <a:avLst/>
            <a:gdLst/>
            <a:ahLst/>
            <a:cxnLst>
              <a:cxn ang="0">
                <a:pos x="155" y="0"/>
              </a:cxn>
              <a:cxn ang="0">
                <a:pos x="0" y="91"/>
              </a:cxn>
            </a:cxnLst>
            <a:rect l="0" t="0" r="r" b="b"/>
            <a:pathLst>
              <a:path w="155" h="91">
                <a:moveTo>
                  <a:pt x="155" y="0"/>
                </a:moveTo>
                <a:lnTo>
                  <a:pt x="0" y="91"/>
                </a:lnTo>
              </a:path>
            </a:pathLst>
          </a:custGeom>
          <a:noFill/>
          <a:ln w="31750">
            <a:solidFill>
              <a:srgbClr val="CCFF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1694" name="Freeform 30"/>
          <p:cNvSpPr>
            <a:spLocks/>
          </p:cNvSpPr>
          <p:nvPr/>
        </p:nvSpPr>
        <p:spPr bwMode="auto">
          <a:xfrm>
            <a:off x="3205163" y="4078288"/>
            <a:ext cx="246062" cy="144462"/>
          </a:xfrm>
          <a:custGeom>
            <a:avLst/>
            <a:gdLst/>
            <a:ahLst/>
            <a:cxnLst>
              <a:cxn ang="0">
                <a:pos x="155" y="0"/>
              </a:cxn>
              <a:cxn ang="0">
                <a:pos x="0" y="91"/>
              </a:cxn>
            </a:cxnLst>
            <a:rect l="0" t="0" r="r" b="b"/>
            <a:pathLst>
              <a:path w="155" h="91">
                <a:moveTo>
                  <a:pt x="155" y="0"/>
                </a:moveTo>
                <a:lnTo>
                  <a:pt x="0" y="91"/>
                </a:lnTo>
              </a:path>
            </a:pathLst>
          </a:custGeom>
          <a:noFill/>
          <a:ln w="31750">
            <a:solidFill>
              <a:srgbClr val="CCFF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1695" name="Freeform 31"/>
          <p:cNvSpPr>
            <a:spLocks/>
          </p:cNvSpPr>
          <p:nvPr/>
        </p:nvSpPr>
        <p:spPr bwMode="auto">
          <a:xfrm>
            <a:off x="3276600" y="4149725"/>
            <a:ext cx="246063" cy="144463"/>
          </a:xfrm>
          <a:custGeom>
            <a:avLst/>
            <a:gdLst/>
            <a:ahLst/>
            <a:cxnLst>
              <a:cxn ang="0">
                <a:pos x="155" y="0"/>
              </a:cxn>
              <a:cxn ang="0">
                <a:pos x="0" y="91"/>
              </a:cxn>
            </a:cxnLst>
            <a:rect l="0" t="0" r="r" b="b"/>
            <a:pathLst>
              <a:path w="155" h="91">
                <a:moveTo>
                  <a:pt x="155" y="0"/>
                </a:moveTo>
                <a:lnTo>
                  <a:pt x="0" y="91"/>
                </a:lnTo>
              </a:path>
            </a:pathLst>
          </a:custGeom>
          <a:noFill/>
          <a:ln w="31750">
            <a:solidFill>
              <a:srgbClr val="CCFF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1698" name="Text Box 34"/>
          <p:cNvSpPr txBox="1">
            <a:spLocks noChangeArrowheads="1"/>
          </p:cNvSpPr>
          <p:nvPr/>
        </p:nvSpPr>
        <p:spPr bwMode="auto">
          <a:xfrm>
            <a:off x="2339975" y="1412875"/>
            <a:ext cx="428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241699" name="Text Box 35"/>
          <p:cNvSpPr txBox="1">
            <a:spLocks noChangeArrowheads="1"/>
          </p:cNvSpPr>
          <p:nvPr/>
        </p:nvSpPr>
        <p:spPr bwMode="auto">
          <a:xfrm>
            <a:off x="3635375" y="4365625"/>
            <a:ext cx="428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16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1667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гиф анимация,гифки - ПРИКОЛЬНЫЕ анимированные gif (гиф анимация, анимашки),космос,галактика.,удалённо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6498" cy="753345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7"/>
            <a:ext cx="8229600" cy="2736304"/>
          </a:xfrm>
        </p:spPr>
        <p:txBody>
          <a:bodyPr/>
          <a:lstStyle/>
          <a:p>
            <a:r>
              <a:rPr lang="uk-UA" b="1" dirty="0" err="1" smtClean="0">
                <a:solidFill>
                  <a:srgbClr val="00FF00"/>
                </a:solidFill>
              </a:rPr>
              <a:t>Півде́нний</a:t>
            </a:r>
            <a:r>
              <a:rPr lang="uk-UA" b="1" dirty="0" smtClean="0">
                <a:solidFill>
                  <a:srgbClr val="00FF00"/>
                </a:solidFill>
              </a:rPr>
              <a:t> </a:t>
            </a:r>
            <a:r>
              <a:rPr lang="uk-UA" b="1" dirty="0" err="1" smtClean="0">
                <a:solidFill>
                  <a:srgbClr val="00FF00"/>
                </a:solidFill>
              </a:rPr>
              <a:t>Трику́тник</a:t>
            </a:r>
            <a:r>
              <a:rPr lang="uk-UA" dirty="0" err="1" smtClean="0">
                <a:solidFill>
                  <a:srgbClr val="00FF00"/>
                </a:solidFill>
              </a:rPr>
              <a:t>—</a:t>
            </a:r>
            <a:r>
              <a:rPr lang="uk-UA" dirty="0" smtClean="0">
                <a:solidFill>
                  <a:srgbClr val="00FF00"/>
                </a:solidFill>
              </a:rPr>
              <a:t> </a:t>
            </a:r>
            <a:r>
              <a:rPr lang="uk-UA" dirty="0" err="1" smtClean="0">
                <a:solidFill>
                  <a:srgbClr val="00FF00"/>
                </a:solidFill>
              </a:rPr>
              <a:t>сузір</a:t>
            </a:r>
            <a:r>
              <a:rPr lang="en-US" dirty="0" smtClean="0">
                <a:solidFill>
                  <a:srgbClr val="00FF00"/>
                </a:solidFill>
              </a:rPr>
              <a:t>’</a:t>
            </a:r>
            <a:r>
              <a:rPr lang="uk-UA" dirty="0" smtClean="0">
                <a:solidFill>
                  <a:srgbClr val="00FF00"/>
                </a:solidFill>
              </a:rPr>
              <a:t>я  південної півкулі неба. Містить 32 зорі видимих неозброєним оком. Три його найяскравіші зірки формують приблизно рівносторонній трикутник.</a:t>
            </a:r>
            <a:endParaRPr lang="ru-RU" dirty="0">
              <a:solidFill>
                <a:srgbClr val="00FF00"/>
              </a:solidFill>
            </a:endParaRPr>
          </a:p>
        </p:txBody>
      </p:sp>
      <p:pic>
        <p:nvPicPr>
          <p:cNvPr id="5" name="Picture 50" descr="http://animo2.ucoz.ru/_ph/53/1/155330001.jpg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91267">
            <a:off x="-469916" y="50529"/>
            <a:ext cx="1266825" cy="333376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95 0.06922 L 0.72622 0.69931 " pathEditMode="relative" ptsTypes="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/>
          <a:lstStyle/>
          <a:p>
            <a:r>
              <a:rPr lang="uk-UA" sz="2800" dirty="0" smtClean="0">
                <a:solidFill>
                  <a:srgbClr val="FFFF00"/>
                </a:solidFill>
              </a:rPr>
              <a:t>1.</a:t>
            </a:r>
            <a:r>
              <a:rPr lang="ru-RU" sz="2800" dirty="0" smtClean="0">
                <a:solidFill>
                  <a:srgbClr val="FFFF00"/>
                </a:solidFill>
              </a:rPr>
              <a:t> "Я - невидимка, в </a:t>
            </a:r>
            <a:r>
              <a:rPr lang="ru-RU" sz="2800" dirty="0" err="1" smtClean="0">
                <a:solidFill>
                  <a:srgbClr val="FFFF00"/>
                </a:solidFill>
              </a:rPr>
              <a:t>цьому</a:t>
            </a:r>
            <a:r>
              <a:rPr lang="ru-RU" sz="2800" dirty="0" smtClean="0">
                <a:solidFill>
                  <a:srgbClr val="FFFF00"/>
                </a:solidFill>
              </a:rPr>
              <a:t> суть моя", Мене </a:t>
            </a:r>
            <a:r>
              <a:rPr lang="ru-RU" sz="2800" dirty="0" err="1" smtClean="0">
                <a:solidFill>
                  <a:srgbClr val="FFFF00"/>
                </a:solidFill>
              </a:rPr>
              <a:t>завжди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</a:rPr>
              <a:t>зображають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</a:rPr>
              <a:t>дотиком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</a:rPr>
              <a:t>крейди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</a:rPr>
              <a:t>або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</a:rPr>
              <a:t>олівця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</a:rPr>
              <a:t>і</a:t>
            </a:r>
            <a:r>
              <a:rPr lang="ru-RU" sz="2800" dirty="0" smtClean="0">
                <a:solidFill>
                  <a:srgbClr val="FFFF00"/>
                </a:solidFill>
              </a:rPr>
              <a:t> буквою </a:t>
            </a:r>
            <a:r>
              <a:rPr lang="ru-RU" sz="2800" dirty="0" err="1" smtClean="0">
                <a:solidFill>
                  <a:srgbClr val="FFFF00"/>
                </a:solidFill>
              </a:rPr>
              <a:t>однією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</a:rPr>
              <a:t>позначають</a:t>
            </a:r>
            <a:r>
              <a:rPr lang="ru-RU" sz="2800" dirty="0" smtClean="0">
                <a:solidFill>
                  <a:srgbClr val="FFFF00"/>
                </a:solidFill>
              </a:rPr>
              <a:t>. </a:t>
            </a:r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15622" y="1412772"/>
          <a:ext cx="7344807" cy="5112567"/>
        </p:xfrm>
        <a:graphic>
          <a:graphicData uri="http://schemas.openxmlformats.org/drawingml/2006/table">
            <a:tbl>
              <a:tblPr/>
              <a:tblGrid>
                <a:gridCol w="524136"/>
                <a:gridCol w="524136"/>
                <a:gridCol w="524136"/>
                <a:gridCol w="524136"/>
                <a:gridCol w="524136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</a:tblGrid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lanets-ua.com/images/treugolnik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0" descr="http://animo2.ucoz.ru/_ph/53/1/155330001.jpg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796769">
            <a:off x="-1356" y="293937"/>
            <a:ext cx="1266825" cy="333376"/>
          </a:xfrm>
          <a:prstGeom prst="rect">
            <a:avLst/>
          </a:prstGeom>
          <a:noFill/>
        </p:spPr>
      </p:pic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367407" y="980728"/>
            <a:ext cx="877659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Розв’язавши задачу 4, ми дізнаємося в який місяць року найкраще</a:t>
            </a:r>
            <a:r>
              <a:rPr kumimoji="0" lang="uk-UA" sz="2800" b="0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спостерігати це сузір’я на небі.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91 -0.17616 L 0.37187 0.4222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" y="2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6" name="Picture 6" descr="http://proxy12.media.online.ua/uol/r2-89b8dbdfdf/50d21062d862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76495" cy="7893496"/>
          </a:xfrm>
          <a:prstGeom prst="rect">
            <a:avLst/>
          </a:prstGeom>
          <a:noFill/>
        </p:spPr>
      </p:pic>
      <p:sp>
        <p:nvSpPr>
          <p:cNvPr id="151554" name="Oval 2"/>
          <p:cNvSpPr>
            <a:spLocks noChangeArrowheads="1"/>
          </p:cNvSpPr>
          <p:nvPr/>
        </p:nvSpPr>
        <p:spPr bwMode="auto">
          <a:xfrm>
            <a:off x="0" y="0"/>
            <a:ext cx="935038" cy="9144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b="1" dirty="0" smtClean="0">
                <a:latin typeface="Times New Roman" pitchFamily="18" charset="0"/>
              </a:rPr>
              <a:t>4.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51555" name="Text Box 3"/>
          <p:cNvSpPr txBox="1">
            <a:spLocks noChangeArrowheads="1"/>
          </p:cNvSpPr>
          <p:nvPr/>
        </p:nvSpPr>
        <p:spPr bwMode="auto">
          <a:xfrm>
            <a:off x="2123728" y="1628800"/>
            <a:ext cx="4206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rgbClr val="00FF00"/>
                </a:solidFill>
                <a:latin typeface="Times New Roman" pitchFamily="18" charset="0"/>
              </a:rPr>
              <a:t>В</a:t>
            </a:r>
          </a:p>
        </p:txBody>
      </p:sp>
      <p:sp>
        <p:nvSpPr>
          <p:cNvPr id="151557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1520" y="5733256"/>
            <a:ext cx="6984776" cy="720725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b="1" dirty="0" err="1" smtClean="0">
                <a:latin typeface="Times New Roman" pitchFamily="18" charset="0"/>
              </a:rPr>
              <a:t>Відповідь:АС=</a:t>
            </a:r>
            <a:r>
              <a:rPr lang="ru-RU" sz="3200" b="1" dirty="0" smtClean="0">
                <a:latin typeface="Times New Roman" pitchFamily="18" charset="0"/>
              </a:rPr>
              <a:t> 6см</a:t>
            </a:r>
            <a:endParaRPr lang="ru-RU" sz="3200" b="1" dirty="0">
              <a:latin typeface="Times New Roman" pitchFamily="18" charset="0"/>
            </a:endParaRPr>
          </a:p>
        </p:txBody>
      </p:sp>
      <p:sp>
        <p:nvSpPr>
          <p:cNvPr id="151558" name="Text Box 6"/>
          <p:cNvSpPr txBox="1">
            <a:spLocks noChangeArrowheads="1"/>
          </p:cNvSpPr>
          <p:nvPr/>
        </p:nvSpPr>
        <p:spPr bwMode="auto">
          <a:xfrm>
            <a:off x="539750" y="4940300"/>
            <a:ext cx="4924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00FF00"/>
                </a:solidFill>
                <a:latin typeface="Times New Roman" pitchFamily="18" charset="0"/>
              </a:rPr>
              <a:t>А</a:t>
            </a:r>
          </a:p>
        </p:txBody>
      </p:sp>
      <p:sp>
        <p:nvSpPr>
          <p:cNvPr id="151559" name="Text Box 7"/>
          <p:cNvSpPr txBox="1">
            <a:spLocks noChangeArrowheads="1"/>
          </p:cNvSpPr>
          <p:nvPr/>
        </p:nvSpPr>
        <p:spPr bwMode="auto">
          <a:xfrm>
            <a:off x="4427538" y="4940300"/>
            <a:ext cx="4924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00FF00"/>
                </a:solidFill>
                <a:latin typeface="Times New Roman" pitchFamily="18" charset="0"/>
              </a:rPr>
              <a:t>С</a:t>
            </a:r>
          </a:p>
        </p:txBody>
      </p:sp>
      <p:sp>
        <p:nvSpPr>
          <p:cNvPr id="15156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24525" y="2205038"/>
            <a:ext cx="3095625" cy="720725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b="1" dirty="0" err="1" smtClean="0">
                <a:latin typeface="Times New Roman" pitchFamily="18" charset="0"/>
              </a:rPr>
              <a:t>Підказка</a:t>
            </a:r>
            <a:r>
              <a:rPr lang="ru-RU" sz="3200" b="1" dirty="0" smtClean="0">
                <a:latin typeface="Times New Roman" pitchFamily="18" charset="0"/>
              </a:rPr>
              <a:t> (3)</a:t>
            </a:r>
            <a:endParaRPr lang="ru-RU" sz="3200" b="1" dirty="0">
              <a:latin typeface="Times New Roman" pitchFamily="18" charset="0"/>
            </a:endParaRP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1042988" y="115888"/>
            <a:ext cx="7777162" cy="1512887"/>
            <a:chOff x="657" y="73"/>
            <a:chExt cx="4899" cy="953"/>
          </a:xfrm>
        </p:grpSpPr>
        <p:sp>
          <p:nvSpPr>
            <p:cNvPr id="151564" name="Rectangle 12"/>
            <p:cNvSpPr>
              <a:spLocks noChangeArrowheads="1"/>
            </p:cNvSpPr>
            <p:nvPr/>
          </p:nvSpPr>
          <p:spPr bwMode="auto">
            <a:xfrm>
              <a:off x="657" y="73"/>
              <a:ext cx="4899" cy="953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r>
                <a:rPr lang="ru-RU" sz="3200" b="1" dirty="0">
                  <a:latin typeface="Times New Roman" pitchFamily="18" charset="0"/>
                </a:rPr>
                <a:t>Дано</a:t>
              </a:r>
              <a:r>
                <a:rPr lang="ru-RU" sz="3200" b="1" dirty="0" smtClean="0">
                  <a:latin typeface="Times New Roman" pitchFamily="18" charset="0"/>
                </a:rPr>
                <a:t>:</a:t>
              </a:r>
              <a:r>
                <a:rPr lang="en-US" sz="3200" b="1" dirty="0" smtClean="0">
                  <a:latin typeface="Times New Roman" pitchFamily="18" charset="0"/>
                </a:rPr>
                <a:t> </a:t>
              </a:r>
              <a:r>
                <a:rPr lang="en-US" sz="3200" b="1" dirty="0" smtClean="0">
                  <a:latin typeface="Times New Roman" pitchFamily="18" charset="0"/>
                  <a:sym typeface="Wingdings 3"/>
                </a:rPr>
                <a:t></a:t>
              </a:r>
              <a:r>
                <a:rPr lang="uk-UA" sz="3200" b="1" dirty="0" smtClean="0">
                  <a:latin typeface="Times New Roman" pitchFamily="18" charset="0"/>
                  <a:sym typeface="Wingdings 3"/>
                </a:rPr>
                <a:t>АВС - рівнобедрений</a:t>
              </a:r>
              <a:endParaRPr lang="ru-RU" sz="3200" b="1" dirty="0">
                <a:latin typeface="Times New Roman" pitchFamily="18" charset="0"/>
              </a:endParaRPr>
            </a:p>
            <a:p>
              <a:endParaRPr lang="ru-RU" sz="3200" b="1" dirty="0">
                <a:latin typeface="Times New Roman" pitchFamily="18" charset="0"/>
              </a:endParaRPr>
            </a:p>
            <a:p>
              <a:r>
                <a:rPr lang="ru-RU" sz="3200" b="1" dirty="0" err="1" smtClean="0">
                  <a:latin typeface="Times New Roman" pitchFamily="18" charset="0"/>
                </a:rPr>
                <a:t>Знайти</a:t>
              </a:r>
              <a:r>
                <a:rPr lang="ru-RU" sz="3200" b="1" dirty="0" smtClean="0">
                  <a:latin typeface="Times New Roman" pitchFamily="18" charset="0"/>
                </a:rPr>
                <a:t> сторону </a:t>
              </a:r>
              <a:r>
                <a:rPr lang="ru-RU" sz="3200" dirty="0" smtClean="0">
                  <a:latin typeface="Times New Roman" pitchFamily="18" charset="0"/>
                </a:rPr>
                <a:t>АС </a:t>
              </a:r>
              <a:r>
                <a:rPr lang="ru-RU" sz="3200" dirty="0" err="1" smtClean="0">
                  <a:latin typeface="Times New Roman" pitchFamily="18" charset="0"/>
                </a:rPr>
                <a:t>трикутника</a:t>
              </a:r>
              <a:r>
                <a:rPr lang="ru-RU" sz="3200" dirty="0" smtClean="0">
                  <a:latin typeface="Times New Roman" pitchFamily="18" charset="0"/>
                </a:rPr>
                <a:t> АВС</a:t>
              </a:r>
              <a:r>
                <a:rPr lang="ru-RU" sz="3200" b="1" dirty="0" smtClean="0">
                  <a:latin typeface="Times New Roman" pitchFamily="18" charset="0"/>
                </a:rPr>
                <a:t>.</a:t>
              </a:r>
              <a:endParaRPr lang="ru-RU" sz="3200" b="1" dirty="0">
                <a:latin typeface="Times New Roman" pitchFamily="18" charset="0"/>
              </a:endParaRPr>
            </a:p>
          </p:txBody>
        </p:sp>
        <p:graphicFrame>
          <p:nvGraphicFramePr>
            <p:cNvPr id="151565" name="Object 13"/>
            <p:cNvGraphicFramePr>
              <a:graphicFrameLocks noChangeAspect="1"/>
            </p:cNvGraphicFramePr>
            <p:nvPr/>
          </p:nvGraphicFramePr>
          <p:xfrm>
            <a:off x="1394" y="391"/>
            <a:ext cx="3183" cy="363"/>
          </p:xfrm>
          <a:graphic>
            <a:graphicData uri="http://schemas.openxmlformats.org/presentationml/2006/ole">
              <p:oleObj spid="_x0000_s51204" name="Формула" r:id="rId4" imgW="1739880" imgH="228600" progId="Equation.3">
                <p:embed/>
              </p:oleObj>
            </a:graphicData>
          </a:graphic>
        </p:graphicFrame>
      </p:grpSp>
      <p:sp>
        <p:nvSpPr>
          <p:cNvPr id="151568" name="AutoShape 16"/>
          <p:cNvSpPr>
            <a:spLocks noChangeArrowheads="1"/>
          </p:cNvSpPr>
          <p:nvPr/>
        </p:nvSpPr>
        <p:spPr bwMode="auto">
          <a:xfrm>
            <a:off x="971550" y="1990725"/>
            <a:ext cx="3455988" cy="3311525"/>
          </a:xfrm>
          <a:prstGeom prst="triangle">
            <a:avLst>
              <a:gd name="adj" fmla="val 50000"/>
            </a:avLst>
          </a:prstGeom>
          <a:noFill/>
          <a:ln w="47625">
            <a:solidFill>
              <a:srgbClr val="00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1576" name="Rectangle 24"/>
          <p:cNvSpPr>
            <a:spLocks noChangeArrowheads="1"/>
          </p:cNvSpPr>
          <p:nvPr/>
        </p:nvSpPr>
        <p:spPr bwMode="auto">
          <a:xfrm>
            <a:off x="5724525" y="2997200"/>
            <a:ext cx="3095625" cy="10810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 err="1" smtClean="0">
                <a:latin typeface="Times New Roman" pitchFamily="18" charset="0"/>
              </a:rPr>
              <a:t>Означення</a:t>
            </a:r>
            <a:endParaRPr lang="ru-RU" sz="2400" b="1" dirty="0">
              <a:latin typeface="Times New Roman" pitchFamily="18" charset="0"/>
            </a:endParaRPr>
          </a:p>
          <a:p>
            <a:pPr algn="ctr"/>
            <a:r>
              <a:rPr lang="ru-RU" sz="2400" b="1" dirty="0" err="1" smtClean="0">
                <a:latin typeface="Times New Roman" pitchFamily="18" charset="0"/>
              </a:rPr>
              <a:t>рівнобедреного</a:t>
            </a:r>
            <a:endParaRPr lang="ru-RU" sz="2400" b="1" dirty="0">
              <a:latin typeface="Times New Roman" pitchFamily="18" charset="0"/>
            </a:endParaRPr>
          </a:p>
          <a:p>
            <a:pPr algn="ctr"/>
            <a:r>
              <a:rPr lang="ru-RU" sz="2400" b="1" dirty="0" err="1" smtClean="0">
                <a:latin typeface="Times New Roman" pitchFamily="18" charset="0"/>
              </a:rPr>
              <a:t>трикутника</a:t>
            </a:r>
            <a:r>
              <a:rPr lang="ru-RU" sz="2400" b="1" dirty="0">
                <a:latin typeface="Times New Roman" pitchFamily="18" charset="0"/>
              </a:rPr>
              <a:t>?</a:t>
            </a:r>
          </a:p>
        </p:txBody>
      </p:sp>
      <p:sp>
        <p:nvSpPr>
          <p:cNvPr id="151577" name="AutoShape 2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3646488"/>
            <a:ext cx="504825" cy="539750"/>
          </a:xfrm>
          <a:prstGeom prst="actionButtonInformation">
            <a:avLst/>
          </a:prstGeom>
          <a:solidFill>
            <a:srgbClr val="CC99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1578" name="Rectangle 26"/>
          <p:cNvSpPr>
            <a:spLocks noChangeArrowheads="1"/>
          </p:cNvSpPr>
          <p:nvPr/>
        </p:nvSpPr>
        <p:spPr bwMode="auto">
          <a:xfrm>
            <a:off x="5724525" y="4221163"/>
            <a:ext cx="3095625" cy="115093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 err="1" smtClean="0">
                <a:latin typeface="Times New Roman" pitchFamily="18" charset="0"/>
              </a:rPr>
              <a:t>Що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називають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</a:endParaRPr>
          </a:p>
          <a:p>
            <a:pPr algn="ctr"/>
            <a:r>
              <a:rPr lang="ru-RU" sz="2400" b="1" dirty="0">
                <a:latin typeface="Times New Roman" pitchFamily="18" charset="0"/>
              </a:rPr>
              <a:t>периметром</a:t>
            </a:r>
          </a:p>
          <a:p>
            <a:pPr algn="ctr"/>
            <a:r>
              <a:rPr lang="ru-RU" sz="2400" b="1" dirty="0" err="1" smtClean="0">
                <a:latin typeface="Times New Roman" pitchFamily="18" charset="0"/>
              </a:rPr>
              <a:t>трикутника</a:t>
            </a:r>
            <a:r>
              <a:rPr lang="ru-RU" sz="2400" b="1" dirty="0">
                <a:latin typeface="Times New Roman" pitchFamily="18" charset="0"/>
              </a:rPr>
              <a:t>?</a:t>
            </a:r>
            <a:r>
              <a:rPr lang="ru-RU" dirty="0"/>
              <a:t> </a:t>
            </a:r>
          </a:p>
        </p:txBody>
      </p:sp>
      <p:sp>
        <p:nvSpPr>
          <p:cNvPr id="151579" name="AutoShape 2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459788" y="5229225"/>
            <a:ext cx="504825" cy="539750"/>
          </a:xfrm>
          <a:prstGeom prst="actionButtonInformation">
            <a:avLst/>
          </a:prstGeom>
          <a:solidFill>
            <a:srgbClr val="CC99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1580" name="Freeform 28"/>
          <p:cNvSpPr>
            <a:spLocks/>
          </p:cNvSpPr>
          <p:nvPr/>
        </p:nvSpPr>
        <p:spPr bwMode="auto">
          <a:xfrm>
            <a:off x="1617663" y="3789363"/>
            <a:ext cx="273050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2" y="0"/>
              </a:cxn>
            </a:cxnLst>
            <a:rect l="0" t="0" r="r" b="b"/>
            <a:pathLst>
              <a:path w="172" h="1">
                <a:moveTo>
                  <a:pt x="0" y="0"/>
                </a:moveTo>
                <a:lnTo>
                  <a:pt x="172" y="0"/>
                </a:lnTo>
              </a:path>
            </a:pathLst>
          </a:custGeom>
          <a:noFill/>
          <a:ln w="3175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1581" name="Freeform 29"/>
          <p:cNvSpPr>
            <a:spLocks/>
          </p:cNvSpPr>
          <p:nvPr/>
        </p:nvSpPr>
        <p:spPr bwMode="auto">
          <a:xfrm>
            <a:off x="1619250" y="3860800"/>
            <a:ext cx="27305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2" y="0"/>
              </a:cxn>
            </a:cxnLst>
            <a:rect l="0" t="0" r="r" b="b"/>
            <a:pathLst>
              <a:path w="172" h="1">
                <a:moveTo>
                  <a:pt x="0" y="0"/>
                </a:moveTo>
                <a:lnTo>
                  <a:pt x="172" y="0"/>
                </a:lnTo>
              </a:path>
            </a:pathLst>
          </a:custGeom>
          <a:noFill/>
          <a:ln w="3175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1582" name="Freeform 30"/>
          <p:cNvSpPr>
            <a:spLocks/>
          </p:cNvSpPr>
          <p:nvPr/>
        </p:nvSpPr>
        <p:spPr bwMode="auto">
          <a:xfrm>
            <a:off x="3490913" y="3789363"/>
            <a:ext cx="273050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2" y="0"/>
              </a:cxn>
            </a:cxnLst>
            <a:rect l="0" t="0" r="r" b="b"/>
            <a:pathLst>
              <a:path w="172" h="1">
                <a:moveTo>
                  <a:pt x="0" y="0"/>
                </a:moveTo>
                <a:lnTo>
                  <a:pt x="172" y="0"/>
                </a:lnTo>
              </a:path>
            </a:pathLst>
          </a:custGeom>
          <a:noFill/>
          <a:ln w="3175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1583" name="Freeform 31"/>
          <p:cNvSpPr>
            <a:spLocks/>
          </p:cNvSpPr>
          <p:nvPr/>
        </p:nvSpPr>
        <p:spPr bwMode="auto">
          <a:xfrm>
            <a:off x="3492500" y="3860800"/>
            <a:ext cx="27305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2" y="0"/>
              </a:cxn>
            </a:cxnLst>
            <a:rect l="0" t="0" r="r" b="b"/>
            <a:pathLst>
              <a:path w="172" h="1">
                <a:moveTo>
                  <a:pt x="0" y="0"/>
                </a:moveTo>
                <a:lnTo>
                  <a:pt x="172" y="0"/>
                </a:lnTo>
              </a:path>
            </a:pathLst>
          </a:custGeom>
          <a:noFill/>
          <a:ln w="3175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1584" name="Text Box 32"/>
          <p:cNvSpPr txBox="1">
            <a:spLocks noChangeArrowheads="1"/>
          </p:cNvSpPr>
          <p:nvPr/>
        </p:nvSpPr>
        <p:spPr bwMode="auto">
          <a:xfrm>
            <a:off x="1116013" y="3213100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5х</a:t>
            </a:r>
          </a:p>
        </p:txBody>
      </p:sp>
      <p:sp>
        <p:nvSpPr>
          <p:cNvPr id="151585" name="Text Box 33"/>
          <p:cNvSpPr txBox="1">
            <a:spLocks noChangeArrowheads="1"/>
          </p:cNvSpPr>
          <p:nvPr/>
        </p:nvSpPr>
        <p:spPr bwMode="auto">
          <a:xfrm>
            <a:off x="3635375" y="3213100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5х</a:t>
            </a:r>
          </a:p>
        </p:txBody>
      </p:sp>
      <p:sp>
        <p:nvSpPr>
          <p:cNvPr id="151586" name="Text Box 34"/>
          <p:cNvSpPr txBox="1">
            <a:spLocks noChangeArrowheads="1"/>
          </p:cNvSpPr>
          <p:nvPr/>
        </p:nvSpPr>
        <p:spPr bwMode="auto">
          <a:xfrm>
            <a:off x="2411413" y="4652963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2х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15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15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1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1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1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1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1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1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1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1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1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1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1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1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1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1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560"/>
                  </p:tgtEl>
                </p:cond>
              </p:nextCondLst>
            </p:seq>
          </p:childTnLst>
        </p:cTn>
      </p:par>
    </p:tnLst>
    <p:bldLst>
      <p:bldP spid="151557" grpId="0" animBg="1"/>
      <p:bldP spid="151576" grpId="0" animBg="1"/>
      <p:bldP spid="151578" grpId="0" animBg="1"/>
      <p:bldP spid="151584" grpId="0"/>
      <p:bldP spid="151585" grpId="0"/>
      <p:bldP spid="15158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cs6209.userapi.com/u14035574/docs/cf999d11162b/25_11_1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5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1684784"/>
          </a:xfrm>
        </p:spPr>
        <p:txBody>
          <a:bodyPr/>
          <a:lstStyle/>
          <a:p>
            <a:r>
              <a:rPr lang="uk-UA" dirty="0" smtClean="0">
                <a:solidFill>
                  <a:srgbClr val="00FFFF"/>
                </a:solidFill>
              </a:rPr>
              <a:t>Найкраще спостерігати </a:t>
            </a:r>
            <a:r>
              <a:rPr lang="uk-UA" dirty="0" err="1" smtClean="0">
                <a:solidFill>
                  <a:srgbClr val="00FFFF"/>
                </a:solidFill>
              </a:rPr>
              <a:t>сузір</a:t>
            </a:r>
            <a:r>
              <a:rPr lang="en-US" dirty="0" smtClean="0">
                <a:solidFill>
                  <a:srgbClr val="00FFFF"/>
                </a:solidFill>
              </a:rPr>
              <a:t>’</a:t>
            </a:r>
            <a:r>
              <a:rPr lang="uk-UA" dirty="0" smtClean="0">
                <a:solidFill>
                  <a:srgbClr val="00FFFF"/>
                </a:solidFill>
              </a:rPr>
              <a:t>я  у червні місяці.</a:t>
            </a:r>
            <a:endParaRPr lang="ru-RU" dirty="0" smtClean="0">
              <a:solidFill>
                <a:srgbClr val="00FFFF"/>
              </a:solidFill>
            </a:endParaRPr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539552" y="2420888"/>
            <a:ext cx="822960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spcBef>
                <a:spcPct val="20000"/>
              </a:spcBef>
            </a:pPr>
            <a:r>
              <a:rPr lang="uk-UA" sz="3200" dirty="0" smtClean="0">
                <a:solidFill>
                  <a:srgbClr val="FFC000"/>
                </a:solidFill>
              </a:rPr>
              <a:t>Наше знайомство із сузір’ями трикутників закінчилося і ми повертаємося додому. Планета Земля дозволить нам приземлитися, якщо ми пройдемо тест: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051050" y="0"/>
            <a:ext cx="6841430" cy="2200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4400" dirty="0"/>
              <a:t>    </a:t>
            </a:r>
            <a:r>
              <a:rPr lang="ru-RU" sz="2400" b="1" dirty="0" err="1" smtClean="0"/>
              <a:t>Гра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Мовчанка</a:t>
            </a:r>
            <a:r>
              <a:rPr lang="ru-RU" sz="2400" b="1" dirty="0" smtClean="0"/>
              <a:t>»</a:t>
            </a:r>
            <a:endParaRPr lang="ru-RU" sz="2400" dirty="0" smtClean="0"/>
          </a:p>
          <a:p>
            <a:r>
              <a:rPr lang="ru-RU" sz="2400" b="1" dirty="0" smtClean="0"/>
              <a:t>За командою учителя </a:t>
            </a:r>
            <a:r>
              <a:rPr lang="ru-RU" sz="2400" b="1" dirty="0" err="1" smtClean="0"/>
              <a:t>підняти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зірку</a:t>
            </a:r>
            <a:r>
              <a:rPr lang="ru-RU" sz="2400" b="1" dirty="0" smtClean="0"/>
              <a:t> с </a:t>
            </a:r>
            <a:r>
              <a:rPr lang="ru-RU" sz="2400" b="1" dirty="0" err="1" smtClean="0"/>
              <a:t>тим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кольором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проти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якого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знаходиться</a:t>
            </a:r>
            <a:r>
              <a:rPr lang="ru-RU" sz="2400" b="1" dirty="0" smtClean="0"/>
              <a:t> правильна </a:t>
            </a:r>
            <a:r>
              <a:rPr lang="ru-RU" sz="2400" b="1" dirty="0" err="1" smtClean="0"/>
              <a:t>відповідь</a:t>
            </a:r>
            <a:r>
              <a:rPr lang="ru-RU" sz="2400" b="1" dirty="0" smtClean="0"/>
              <a:t>. </a:t>
            </a:r>
            <a:endParaRPr lang="ru-RU" sz="2400" dirty="0" smtClean="0"/>
          </a:p>
          <a:p>
            <a:pPr algn="ctr" eaLnBrk="0" hangingPunct="0">
              <a:spcBef>
                <a:spcPct val="50000"/>
              </a:spcBef>
            </a:pPr>
            <a:endParaRPr lang="ru-RU" sz="1400" b="1" dirty="0"/>
          </a:p>
        </p:txBody>
      </p:sp>
      <p:pic>
        <p:nvPicPr>
          <p:cNvPr id="4099" name="Picture 3" descr="лдж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5613" y="188913"/>
            <a:ext cx="1308100" cy="1800225"/>
          </a:xfrm>
          <a:prstGeom prst="rect">
            <a:avLst/>
          </a:prstGeom>
          <a:noFill/>
        </p:spPr>
      </p:pic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6300192" y="1988840"/>
            <a:ext cx="259032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b="1" i="1" dirty="0" smtClean="0">
                <a:solidFill>
                  <a:srgbClr val="0033CC"/>
                </a:solidFill>
              </a:rPr>
              <a:t>1)</a:t>
            </a:r>
            <a:r>
              <a:rPr lang="ru-RU" sz="2400" b="1" i="1" dirty="0" err="1" smtClean="0">
                <a:solidFill>
                  <a:srgbClr val="0033CC"/>
                </a:solidFill>
              </a:rPr>
              <a:t>Вкажіть</a:t>
            </a:r>
            <a:r>
              <a:rPr lang="ru-RU" sz="2400" b="1" i="1" dirty="0" smtClean="0">
                <a:solidFill>
                  <a:srgbClr val="0033CC"/>
                </a:solidFill>
              </a:rPr>
              <a:t>, </a:t>
            </a:r>
            <a:r>
              <a:rPr lang="ru-RU" sz="2400" b="1" i="1" dirty="0">
                <a:solidFill>
                  <a:srgbClr val="0033CC"/>
                </a:solidFill>
              </a:rPr>
              <a:t>на </a:t>
            </a:r>
            <a:r>
              <a:rPr lang="ru-RU" sz="2400" b="1" i="1" dirty="0" err="1" smtClean="0">
                <a:solidFill>
                  <a:srgbClr val="0033CC"/>
                </a:solidFill>
              </a:rPr>
              <a:t>якому</a:t>
            </a:r>
            <a:r>
              <a:rPr lang="ru-RU" sz="2400" b="1" i="1" dirty="0" smtClean="0">
                <a:solidFill>
                  <a:srgbClr val="0033CC"/>
                </a:solidFill>
              </a:rPr>
              <a:t> </a:t>
            </a:r>
            <a:r>
              <a:rPr lang="ru-RU" sz="2400" b="1" i="1" dirty="0" err="1" smtClean="0">
                <a:solidFill>
                  <a:srgbClr val="0033CC"/>
                </a:solidFill>
              </a:rPr>
              <a:t>з</a:t>
            </a:r>
            <a:r>
              <a:rPr lang="ru-RU" sz="2400" b="1" i="1" dirty="0" smtClean="0">
                <a:solidFill>
                  <a:srgbClr val="0033CC"/>
                </a:solidFill>
              </a:rPr>
              <a:t> </a:t>
            </a:r>
            <a:r>
              <a:rPr lang="ru-RU" sz="2400" b="1" i="1" dirty="0" err="1" smtClean="0">
                <a:solidFill>
                  <a:srgbClr val="0033CC"/>
                </a:solidFill>
              </a:rPr>
              <a:t>приведених</a:t>
            </a:r>
            <a:r>
              <a:rPr lang="ru-RU" sz="2400" b="1" i="1" dirty="0" smtClean="0">
                <a:solidFill>
                  <a:srgbClr val="0033CC"/>
                </a:solidFill>
              </a:rPr>
              <a:t> </a:t>
            </a:r>
            <a:r>
              <a:rPr lang="ru-RU" sz="2400" b="1" i="1" dirty="0" err="1" smtClean="0">
                <a:solidFill>
                  <a:srgbClr val="0033CC"/>
                </a:solidFill>
              </a:rPr>
              <a:t>нижче</a:t>
            </a:r>
            <a:r>
              <a:rPr lang="ru-RU" sz="2400" b="1" i="1" dirty="0" smtClean="0">
                <a:solidFill>
                  <a:srgbClr val="0033CC"/>
                </a:solidFill>
              </a:rPr>
              <a:t> </a:t>
            </a:r>
            <a:r>
              <a:rPr lang="ru-RU" sz="2400" b="1" i="1" dirty="0" err="1" smtClean="0">
                <a:solidFill>
                  <a:srgbClr val="0033CC"/>
                </a:solidFill>
              </a:rPr>
              <a:t>рисунків</a:t>
            </a:r>
            <a:r>
              <a:rPr lang="ru-RU" sz="2400" b="1" i="1" dirty="0" smtClean="0">
                <a:solidFill>
                  <a:srgbClr val="0033CC"/>
                </a:solidFill>
              </a:rPr>
              <a:t> </a:t>
            </a:r>
            <a:r>
              <a:rPr lang="ru-RU" sz="2400" b="1" i="1" dirty="0" err="1" smtClean="0">
                <a:solidFill>
                  <a:srgbClr val="0033CC"/>
                </a:solidFill>
              </a:rPr>
              <a:t>є</a:t>
            </a:r>
            <a:r>
              <a:rPr lang="ru-RU" sz="2400" b="1" i="1" dirty="0" smtClean="0">
                <a:solidFill>
                  <a:srgbClr val="0033CC"/>
                </a:solidFill>
              </a:rPr>
              <a:t> </a:t>
            </a:r>
            <a:r>
              <a:rPr lang="ru-RU" sz="2400" b="1" i="1" dirty="0" err="1" smtClean="0">
                <a:solidFill>
                  <a:srgbClr val="0033CC"/>
                </a:solidFill>
              </a:rPr>
              <a:t>рівні</a:t>
            </a:r>
            <a:r>
              <a:rPr lang="ru-RU" sz="2400" b="1" i="1" dirty="0" smtClean="0">
                <a:solidFill>
                  <a:srgbClr val="0033CC"/>
                </a:solidFill>
              </a:rPr>
              <a:t> </a:t>
            </a:r>
            <a:r>
              <a:rPr lang="ru-RU" sz="2400" b="1" i="1" dirty="0" err="1" smtClean="0">
                <a:solidFill>
                  <a:srgbClr val="0033CC"/>
                </a:solidFill>
              </a:rPr>
              <a:t>трикутники</a:t>
            </a:r>
            <a:r>
              <a:rPr lang="ru-RU" sz="2400" b="1" i="1" dirty="0">
                <a:solidFill>
                  <a:srgbClr val="0033CC"/>
                </a:solidFill>
              </a:rPr>
              <a:t>?</a:t>
            </a:r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 rot="10800000">
            <a:off x="3563938" y="2205038"/>
            <a:ext cx="2305050" cy="936625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33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 rot="8371409">
            <a:off x="3773488" y="5140325"/>
            <a:ext cx="2714625" cy="2233613"/>
          </a:xfrm>
          <a:prstGeom prst="rtTriangle">
            <a:avLst/>
          </a:prstGeom>
          <a:solidFill>
            <a:srgbClr val="0099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4106" name="AutoShape 10"/>
          <p:cNvCxnSpPr>
            <a:cxnSpLocks noChangeShapeType="1"/>
            <a:stCxn id="4104" idx="0"/>
            <a:endCxn id="4104" idx="0"/>
          </p:cNvCxnSpPr>
          <p:nvPr/>
        </p:nvCxnSpPr>
        <p:spPr bwMode="auto">
          <a:xfrm>
            <a:off x="3832225" y="2673350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4107" name="AutoShape 11"/>
          <p:cNvCxnSpPr>
            <a:cxnSpLocks noChangeShapeType="1"/>
            <a:stCxn id="4104" idx="1"/>
          </p:cNvCxnSpPr>
          <p:nvPr/>
        </p:nvCxnSpPr>
        <p:spPr bwMode="auto">
          <a:xfrm>
            <a:off x="4716463" y="2185988"/>
            <a:ext cx="1587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4140200" y="2205038"/>
            <a:ext cx="1728788" cy="936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9" name="Line 13"/>
          <p:cNvSpPr>
            <a:spLocks noChangeShapeType="1"/>
          </p:cNvSpPr>
          <p:nvPr/>
        </p:nvSpPr>
        <p:spPr bwMode="auto">
          <a:xfrm>
            <a:off x="3779838" y="2565400"/>
            <a:ext cx="21590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0" name="Line 14"/>
          <p:cNvSpPr>
            <a:spLocks noChangeShapeType="1"/>
          </p:cNvSpPr>
          <p:nvPr/>
        </p:nvSpPr>
        <p:spPr bwMode="auto">
          <a:xfrm flipH="1">
            <a:off x="5435600" y="2565400"/>
            <a:ext cx="21590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1" name="Arc 15"/>
          <p:cNvSpPr>
            <a:spLocks/>
          </p:cNvSpPr>
          <p:nvPr/>
        </p:nvSpPr>
        <p:spPr bwMode="auto">
          <a:xfrm rot="14912186">
            <a:off x="5145881" y="2926557"/>
            <a:ext cx="415925" cy="268288"/>
          </a:xfrm>
          <a:custGeom>
            <a:avLst/>
            <a:gdLst>
              <a:gd name="G0" fmla="+- 0 0 0"/>
              <a:gd name="G1" fmla="+- 20199 0 0"/>
              <a:gd name="G2" fmla="+- 21600 0 0"/>
              <a:gd name="T0" fmla="*/ 7651 w 21019"/>
              <a:gd name="T1" fmla="*/ 0 h 20199"/>
              <a:gd name="T2" fmla="*/ 21019 w 21019"/>
              <a:gd name="T3" fmla="*/ 15221 h 20199"/>
              <a:gd name="T4" fmla="*/ 0 w 21019"/>
              <a:gd name="T5" fmla="*/ 20199 h 20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019" h="20199" fill="none" extrusionOk="0">
                <a:moveTo>
                  <a:pt x="7651" y="-1"/>
                </a:moveTo>
                <a:cubicBezTo>
                  <a:pt x="14357" y="2539"/>
                  <a:pt x="19365" y="8242"/>
                  <a:pt x="21018" y="15221"/>
                </a:cubicBezTo>
              </a:path>
              <a:path w="21019" h="20199" stroke="0" extrusionOk="0">
                <a:moveTo>
                  <a:pt x="7651" y="-1"/>
                </a:moveTo>
                <a:cubicBezTo>
                  <a:pt x="14357" y="2539"/>
                  <a:pt x="19365" y="8242"/>
                  <a:pt x="21018" y="15221"/>
                </a:cubicBezTo>
                <a:lnTo>
                  <a:pt x="0" y="2019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2" name="Arc 16"/>
          <p:cNvSpPr>
            <a:spLocks/>
          </p:cNvSpPr>
          <p:nvPr/>
        </p:nvSpPr>
        <p:spPr bwMode="auto">
          <a:xfrm rot="6414424">
            <a:off x="4547394" y="2229644"/>
            <a:ext cx="252412" cy="2032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9501"/>
              <a:gd name="T1" fmla="*/ 0 h 21600"/>
              <a:gd name="T2" fmla="*/ 19501 w 19501"/>
              <a:gd name="T3" fmla="*/ 12311 h 21600"/>
              <a:gd name="T4" fmla="*/ 0 w 19501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501" h="21600" fill="none" extrusionOk="0">
                <a:moveTo>
                  <a:pt x="-1" y="0"/>
                </a:moveTo>
                <a:cubicBezTo>
                  <a:pt x="8330" y="0"/>
                  <a:pt x="15918" y="4790"/>
                  <a:pt x="19500" y="12311"/>
                </a:cubicBezTo>
              </a:path>
              <a:path w="19501" h="21600" stroke="0" extrusionOk="0">
                <a:moveTo>
                  <a:pt x="-1" y="0"/>
                </a:moveTo>
                <a:cubicBezTo>
                  <a:pt x="8330" y="0"/>
                  <a:pt x="15918" y="4790"/>
                  <a:pt x="19500" y="12311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3" name="AutoShape 17"/>
          <p:cNvSpPr>
            <a:spLocks noChangeArrowheads="1"/>
          </p:cNvSpPr>
          <p:nvPr/>
        </p:nvSpPr>
        <p:spPr bwMode="auto">
          <a:xfrm rot="61387064">
            <a:off x="2356644" y="3555207"/>
            <a:ext cx="1697037" cy="1155700"/>
          </a:xfrm>
          <a:prstGeom prst="parallelogram">
            <a:avLst>
              <a:gd name="adj" fmla="val 36309"/>
            </a:avLst>
          </a:prstGeom>
          <a:solidFill>
            <a:srgbClr val="FFFF0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4" name="Line 18"/>
          <p:cNvSpPr>
            <a:spLocks noChangeShapeType="1"/>
          </p:cNvSpPr>
          <p:nvPr/>
        </p:nvSpPr>
        <p:spPr bwMode="auto">
          <a:xfrm>
            <a:off x="3203575" y="3068638"/>
            <a:ext cx="0" cy="2089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>
            <a:off x="2627313" y="3644900"/>
            <a:ext cx="215900" cy="288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6" name="Line 20"/>
          <p:cNvSpPr>
            <a:spLocks noChangeShapeType="1"/>
          </p:cNvSpPr>
          <p:nvPr/>
        </p:nvSpPr>
        <p:spPr bwMode="auto">
          <a:xfrm>
            <a:off x="3563938" y="4437063"/>
            <a:ext cx="215900" cy="288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7" name="Line 21"/>
          <p:cNvSpPr>
            <a:spLocks noChangeShapeType="1"/>
          </p:cNvSpPr>
          <p:nvPr/>
        </p:nvSpPr>
        <p:spPr bwMode="auto">
          <a:xfrm>
            <a:off x="2700338" y="3500438"/>
            <a:ext cx="215900" cy="288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8" name="Line 22"/>
          <p:cNvSpPr>
            <a:spLocks noChangeShapeType="1"/>
          </p:cNvSpPr>
          <p:nvPr/>
        </p:nvSpPr>
        <p:spPr bwMode="auto">
          <a:xfrm flipH="1">
            <a:off x="2700338" y="4508500"/>
            <a:ext cx="2159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9" name="Line 23"/>
          <p:cNvSpPr>
            <a:spLocks noChangeShapeType="1"/>
          </p:cNvSpPr>
          <p:nvPr/>
        </p:nvSpPr>
        <p:spPr bwMode="auto">
          <a:xfrm flipH="1">
            <a:off x="3563938" y="3644900"/>
            <a:ext cx="215900" cy="288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20" name="Line 24"/>
          <p:cNvSpPr>
            <a:spLocks noChangeShapeType="1"/>
          </p:cNvSpPr>
          <p:nvPr/>
        </p:nvSpPr>
        <p:spPr bwMode="auto">
          <a:xfrm flipH="1">
            <a:off x="3419475" y="3573463"/>
            <a:ext cx="215900" cy="288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21" name="Line 25"/>
          <p:cNvSpPr>
            <a:spLocks noChangeShapeType="1"/>
          </p:cNvSpPr>
          <p:nvPr/>
        </p:nvSpPr>
        <p:spPr bwMode="auto">
          <a:xfrm flipH="1">
            <a:off x="5219700" y="4508500"/>
            <a:ext cx="215900" cy="17287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22" name="Line 26"/>
          <p:cNvSpPr>
            <a:spLocks noChangeShapeType="1"/>
          </p:cNvSpPr>
          <p:nvPr/>
        </p:nvSpPr>
        <p:spPr bwMode="auto">
          <a:xfrm>
            <a:off x="4427538" y="6092825"/>
            <a:ext cx="73025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23" name="Line 27"/>
          <p:cNvSpPr>
            <a:spLocks noChangeShapeType="1"/>
          </p:cNvSpPr>
          <p:nvPr/>
        </p:nvSpPr>
        <p:spPr bwMode="auto">
          <a:xfrm>
            <a:off x="5795963" y="6092825"/>
            <a:ext cx="73025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" name="5-конечная звезда 27"/>
          <p:cNvSpPr/>
          <p:nvPr/>
        </p:nvSpPr>
        <p:spPr>
          <a:xfrm>
            <a:off x="755576" y="2276872"/>
            <a:ext cx="1130424" cy="105841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5-конечная звезда 28"/>
          <p:cNvSpPr/>
          <p:nvPr/>
        </p:nvSpPr>
        <p:spPr>
          <a:xfrm>
            <a:off x="827584" y="3501008"/>
            <a:ext cx="1130424" cy="105841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5-конечная звезда 29"/>
          <p:cNvSpPr/>
          <p:nvPr/>
        </p:nvSpPr>
        <p:spPr>
          <a:xfrm>
            <a:off x="899592" y="5013176"/>
            <a:ext cx="1130424" cy="1058416"/>
          </a:xfrm>
          <a:prstGeom prst="star5">
            <a:avLst/>
          </a:prstGeom>
          <a:solidFill>
            <a:srgbClr val="33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animBg="1"/>
      <p:bldP spid="4105" grpId="0" animBg="1"/>
      <p:bldP spid="4108" grpId="0" animBg="1"/>
      <p:bldP spid="4108" grpId="1" animBg="1"/>
      <p:bldP spid="4109" grpId="0" animBg="1"/>
      <p:bldP spid="4110" grpId="0" animBg="1"/>
      <p:bldP spid="4111" grpId="0" animBg="1"/>
      <p:bldP spid="4112" grpId="0" animBg="1"/>
      <p:bldP spid="4113" grpId="0" animBg="1"/>
      <p:bldP spid="4114" grpId="0" animBg="1"/>
      <p:bldP spid="4115" grpId="0" animBg="1"/>
      <p:bldP spid="4116" grpId="0" animBg="1"/>
      <p:bldP spid="4117" grpId="0" animBg="1"/>
      <p:bldP spid="4118" grpId="0" animBg="1"/>
      <p:bldP spid="4119" grpId="0" animBg="1"/>
      <p:bldP spid="4120" grpId="0" animBg="1"/>
      <p:bldP spid="4121" grpId="0" animBg="1"/>
      <p:bldP spid="4122" grpId="0" animBg="1"/>
      <p:bldP spid="4123" grpId="0" animBg="1"/>
      <p:bldP spid="28" grpId="0" animBg="1"/>
      <p:bldP spid="29" grpId="0" animBg="1"/>
      <p:bldP spid="29" grpId="1" animBg="1"/>
      <p:bldP spid="29" grpId="2" animBg="1"/>
      <p:bldP spid="3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611560" y="260350"/>
            <a:ext cx="77768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800" b="1" i="1" dirty="0">
                <a:solidFill>
                  <a:srgbClr val="0033CC"/>
                </a:solidFill>
              </a:rPr>
              <a:t>2)  </a:t>
            </a:r>
            <a:r>
              <a:rPr lang="ru-RU" sz="2800" b="1" i="1" dirty="0" smtClean="0">
                <a:solidFill>
                  <a:srgbClr val="0033CC"/>
                </a:solidFill>
              </a:rPr>
              <a:t>За </a:t>
            </a:r>
            <a:r>
              <a:rPr lang="ru-RU" sz="2800" b="1" i="1" dirty="0" err="1" smtClean="0">
                <a:solidFill>
                  <a:srgbClr val="0033CC"/>
                </a:solidFill>
              </a:rPr>
              <a:t>якою</a:t>
            </a:r>
            <a:r>
              <a:rPr lang="ru-RU" sz="2800" b="1" i="1" dirty="0" smtClean="0">
                <a:solidFill>
                  <a:srgbClr val="0033CC"/>
                </a:solidFill>
              </a:rPr>
              <a:t> </a:t>
            </a:r>
            <a:r>
              <a:rPr lang="ru-RU" sz="2800" b="1" i="1" dirty="0" err="1" smtClean="0">
                <a:solidFill>
                  <a:srgbClr val="0033CC"/>
                </a:solidFill>
              </a:rPr>
              <a:t>ознакою</a:t>
            </a:r>
            <a:r>
              <a:rPr lang="ru-RU" sz="2800" b="1" i="1" dirty="0" smtClean="0">
                <a:solidFill>
                  <a:srgbClr val="0033CC"/>
                </a:solidFill>
              </a:rPr>
              <a:t>  </a:t>
            </a:r>
            <a:r>
              <a:rPr lang="ru-RU" sz="2800" b="1" i="1" dirty="0" smtClean="0">
                <a:solidFill>
                  <a:srgbClr val="0033CC"/>
                </a:solidFill>
                <a:sym typeface="Wingdings 3"/>
              </a:rPr>
              <a:t></a:t>
            </a:r>
            <a:r>
              <a:rPr lang="en-US" sz="2800" b="1" i="1" dirty="0" smtClean="0">
                <a:solidFill>
                  <a:srgbClr val="0033CC"/>
                </a:solidFill>
              </a:rPr>
              <a:t>BAD</a:t>
            </a:r>
            <a:r>
              <a:rPr lang="uk-UA" sz="2800" b="1" i="1" dirty="0" smtClean="0">
                <a:solidFill>
                  <a:srgbClr val="0033CC"/>
                </a:solidFill>
              </a:rPr>
              <a:t> </a:t>
            </a:r>
            <a:r>
              <a:rPr lang="en-US" sz="2800" b="1" i="1" dirty="0" smtClean="0">
                <a:solidFill>
                  <a:srgbClr val="0033CC"/>
                </a:solidFill>
              </a:rPr>
              <a:t>=</a:t>
            </a:r>
            <a:r>
              <a:rPr lang="ru-RU" sz="2800" b="1" i="1" dirty="0" smtClean="0">
                <a:solidFill>
                  <a:srgbClr val="0033CC"/>
                </a:solidFill>
              </a:rPr>
              <a:t>  </a:t>
            </a:r>
            <a:r>
              <a:rPr lang="ru-RU" sz="2800" b="1" i="1" dirty="0" smtClean="0">
                <a:solidFill>
                  <a:srgbClr val="0033CC"/>
                </a:solidFill>
                <a:sym typeface="Wingdings 3"/>
              </a:rPr>
              <a:t></a:t>
            </a:r>
            <a:r>
              <a:rPr lang="en-US" sz="2800" b="1" i="1" dirty="0" smtClean="0">
                <a:solidFill>
                  <a:srgbClr val="0033CC"/>
                </a:solidFill>
              </a:rPr>
              <a:t>FAC</a:t>
            </a:r>
            <a:r>
              <a:rPr lang="ru-RU" sz="2800" b="1" i="1" dirty="0" smtClean="0">
                <a:solidFill>
                  <a:srgbClr val="0033CC"/>
                </a:solidFill>
              </a:rPr>
              <a:t> </a:t>
            </a:r>
            <a:r>
              <a:rPr lang="ru-RU" sz="2800" b="1" i="1" dirty="0">
                <a:solidFill>
                  <a:srgbClr val="0033CC"/>
                </a:solidFill>
              </a:rPr>
              <a:t>?</a:t>
            </a:r>
          </a:p>
        </p:txBody>
      </p:sp>
      <p:sp>
        <p:nvSpPr>
          <p:cNvPr id="5125" name="AutoShape 5"/>
          <p:cNvSpPr>
            <a:spLocks noChangeArrowheads="1"/>
          </p:cNvSpPr>
          <p:nvPr/>
        </p:nvSpPr>
        <p:spPr bwMode="auto">
          <a:xfrm rot="15018360">
            <a:off x="4210843" y="3431382"/>
            <a:ext cx="1223963" cy="2228850"/>
          </a:xfrm>
          <a:prstGeom prst="rtTriangle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 rot="25538635">
            <a:off x="6730207" y="3718719"/>
            <a:ext cx="1223962" cy="2228850"/>
          </a:xfrm>
          <a:prstGeom prst="rtTriangle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H="1">
            <a:off x="5724525" y="4005263"/>
            <a:ext cx="287338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H="1">
            <a:off x="5724525" y="4149725"/>
            <a:ext cx="287338" cy="144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H="1">
            <a:off x="6156325" y="5084763"/>
            <a:ext cx="287338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H="1">
            <a:off x="6084888" y="5013325"/>
            <a:ext cx="287337" cy="144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H="1">
            <a:off x="6877050" y="4149725"/>
            <a:ext cx="73025" cy="3603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H="1">
            <a:off x="5148263" y="4868863"/>
            <a:ext cx="71437" cy="3603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3203848" y="1844824"/>
            <a:ext cx="16103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800" dirty="0"/>
              <a:t>1 </a:t>
            </a:r>
            <a:r>
              <a:rPr lang="ru-RU" sz="2800" dirty="0" err="1" smtClean="0"/>
              <a:t>ознака</a:t>
            </a:r>
            <a:endParaRPr lang="ru-RU" sz="2800" dirty="0"/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3184525" y="3016250"/>
            <a:ext cx="16103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800" dirty="0"/>
              <a:t>2 </a:t>
            </a:r>
            <a:r>
              <a:rPr lang="ru-RU" sz="2800" dirty="0" err="1" smtClean="0"/>
              <a:t>ознака</a:t>
            </a:r>
            <a:endParaRPr lang="ru-RU" sz="2800" dirty="0"/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3184525" y="4313238"/>
            <a:ext cx="16744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dirty="0"/>
              <a:t> </a:t>
            </a:r>
            <a:r>
              <a:rPr lang="ru-RU" sz="2800" dirty="0"/>
              <a:t>3 </a:t>
            </a:r>
            <a:r>
              <a:rPr lang="ru-RU" sz="2800" dirty="0" err="1" smtClean="0"/>
              <a:t>ознака</a:t>
            </a:r>
            <a:endParaRPr lang="ru-RU" sz="2800" dirty="0"/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5487988" y="316071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В</a:t>
            </a:r>
          </a:p>
        </p:txBody>
      </p:sp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6084888" y="422116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3635375" y="515778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6567488" y="57531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F</a:t>
            </a:r>
            <a:endParaRPr lang="ru-RU"/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8080375" y="3736975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C</a:t>
            </a:r>
            <a:endParaRPr lang="ru-RU"/>
          </a:p>
        </p:txBody>
      </p:sp>
      <p:sp>
        <p:nvSpPr>
          <p:cNvPr id="24" name="5-конечная звезда 23"/>
          <p:cNvSpPr/>
          <p:nvPr/>
        </p:nvSpPr>
        <p:spPr>
          <a:xfrm>
            <a:off x="1115616" y="1628800"/>
            <a:ext cx="1130424" cy="105841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5-конечная звезда 24"/>
          <p:cNvSpPr/>
          <p:nvPr/>
        </p:nvSpPr>
        <p:spPr>
          <a:xfrm>
            <a:off x="1115616" y="2780928"/>
            <a:ext cx="1130424" cy="105841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5-конечная звезда 25"/>
          <p:cNvSpPr/>
          <p:nvPr/>
        </p:nvSpPr>
        <p:spPr>
          <a:xfrm>
            <a:off x="1187624" y="4077072"/>
            <a:ext cx="1130424" cy="1058416"/>
          </a:xfrm>
          <a:prstGeom prst="star5">
            <a:avLst/>
          </a:prstGeom>
          <a:solidFill>
            <a:srgbClr val="33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5" grpId="0" animBg="1"/>
      <p:bldP spid="5126" grpId="0" animBg="1"/>
      <p:bldP spid="5127" grpId="0" animBg="1"/>
      <p:bldP spid="5128" grpId="0" animBg="1"/>
      <p:bldP spid="5129" grpId="0" animBg="1"/>
      <p:bldP spid="5130" grpId="0" animBg="1"/>
      <p:bldP spid="5131" grpId="0" animBg="1"/>
      <p:bldP spid="5132" grpId="0" animBg="1"/>
      <p:bldP spid="5139" grpId="0"/>
      <p:bldP spid="5140" grpId="0"/>
      <p:bldP spid="5141" grpId="0"/>
      <p:bldP spid="5142" grpId="0"/>
      <p:bldP spid="5143" grpId="0"/>
      <p:bldP spid="25" grpId="0" animBg="1"/>
      <p:bldP spid="25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899592" y="549275"/>
            <a:ext cx="74168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800" b="1" i="1" dirty="0">
                <a:solidFill>
                  <a:srgbClr val="0033CC"/>
                </a:solidFill>
              </a:rPr>
              <a:t>3)  </a:t>
            </a:r>
            <a:r>
              <a:rPr lang="ru-RU" sz="2800" b="1" i="1" dirty="0" smtClean="0">
                <a:solidFill>
                  <a:srgbClr val="0033CC"/>
                </a:solidFill>
              </a:rPr>
              <a:t>За </a:t>
            </a:r>
            <a:r>
              <a:rPr lang="ru-RU" sz="2800" b="1" i="1" dirty="0" err="1" smtClean="0">
                <a:solidFill>
                  <a:srgbClr val="0033CC"/>
                </a:solidFill>
              </a:rPr>
              <a:t>якою</a:t>
            </a:r>
            <a:r>
              <a:rPr lang="ru-RU" sz="2800" b="1" i="1" dirty="0" smtClean="0">
                <a:solidFill>
                  <a:srgbClr val="0033CC"/>
                </a:solidFill>
              </a:rPr>
              <a:t> </a:t>
            </a:r>
            <a:r>
              <a:rPr lang="ru-RU" sz="2800" b="1" i="1" dirty="0" err="1" smtClean="0">
                <a:solidFill>
                  <a:srgbClr val="0033CC"/>
                </a:solidFill>
              </a:rPr>
              <a:t>ознакою</a:t>
            </a:r>
            <a:r>
              <a:rPr lang="ru-RU" sz="2800" b="1" i="1" dirty="0">
                <a:solidFill>
                  <a:srgbClr val="0033CC"/>
                </a:solidFill>
              </a:rPr>
              <a:t> </a:t>
            </a:r>
            <a:r>
              <a:rPr lang="ru-RU" sz="2800" b="1" i="1" dirty="0" smtClean="0">
                <a:solidFill>
                  <a:srgbClr val="0033CC"/>
                </a:solidFill>
              </a:rPr>
              <a:t>   </a:t>
            </a:r>
            <a:r>
              <a:rPr lang="ru-RU" sz="2800" b="1" i="1" dirty="0" smtClean="0">
                <a:solidFill>
                  <a:srgbClr val="0033CC"/>
                </a:solidFill>
                <a:sym typeface="Wingdings 3"/>
              </a:rPr>
              <a:t></a:t>
            </a:r>
            <a:r>
              <a:rPr lang="en-US" sz="2800" b="1" i="1" dirty="0" smtClean="0">
                <a:solidFill>
                  <a:srgbClr val="0033CC"/>
                </a:solidFill>
              </a:rPr>
              <a:t>BAC</a:t>
            </a:r>
            <a:r>
              <a:rPr lang="uk-UA" sz="2800" b="1" i="1" dirty="0" smtClean="0">
                <a:solidFill>
                  <a:srgbClr val="0033CC"/>
                </a:solidFill>
              </a:rPr>
              <a:t> </a:t>
            </a:r>
            <a:r>
              <a:rPr lang="en-US" sz="2800" b="1" i="1" dirty="0" smtClean="0">
                <a:solidFill>
                  <a:srgbClr val="0033CC"/>
                </a:solidFill>
              </a:rPr>
              <a:t>=</a:t>
            </a:r>
            <a:r>
              <a:rPr lang="ru-RU" sz="2800" b="1" i="1" dirty="0" smtClean="0">
                <a:solidFill>
                  <a:srgbClr val="0033CC"/>
                </a:solidFill>
              </a:rPr>
              <a:t> </a:t>
            </a:r>
            <a:r>
              <a:rPr lang="ru-RU" sz="2800" b="1" i="1" dirty="0" smtClean="0">
                <a:solidFill>
                  <a:srgbClr val="0033CC"/>
                </a:solidFill>
                <a:sym typeface="Wingdings 3"/>
              </a:rPr>
              <a:t></a:t>
            </a:r>
            <a:r>
              <a:rPr lang="en-US" sz="2800" b="1" i="1" dirty="0" smtClean="0">
                <a:solidFill>
                  <a:srgbClr val="0033CC"/>
                </a:solidFill>
              </a:rPr>
              <a:t>FAC</a:t>
            </a:r>
            <a:r>
              <a:rPr lang="ru-RU" sz="2800" b="1" i="1" dirty="0" smtClean="0">
                <a:solidFill>
                  <a:srgbClr val="0033CC"/>
                </a:solidFill>
              </a:rPr>
              <a:t> </a:t>
            </a:r>
            <a:r>
              <a:rPr lang="ru-RU" sz="2800" b="1" i="1" dirty="0">
                <a:solidFill>
                  <a:srgbClr val="0033CC"/>
                </a:solidFill>
              </a:rPr>
              <a:t>?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132138" y="1989138"/>
            <a:ext cx="16103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800" dirty="0"/>
              <a:t>1 </a:t>
            </a:r>
            <a:r>
              <a:rPr lang="ru-RU" sz="2800" dirty="0" err="1" smtClean="0"/>
              <a:t>ознака</a:t>
            </a:r>
            <a:endParaRPr lang="ru-RU" sz="2800" dirty="0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132138" y="3284538"/>
            <a:ext cx="16103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800" dirty="0"/>
              <a:t>2 </a:t>
            </a:r>
            <a:r>
              <a:rPr lang="ru-RU" sz="2800" dirty="0" err="1" smtClean="0"/>
              <a:t>ознака</a:t>
            </a:r>
            <a:endParaRPr lang="ru-RU" sz="2800" dirty="0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3132138" y="4437063"/>
            <a:ext cx="16103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800" dirty="0"/>
              <a:t>3 </a:t>
            </a:r>
            <a:r>
              <a:rPr lang="ru-RU" sz="2800" dirty="0" err="1" smtClean="0"/>
              <a:t>ознака</a:t>
            </a:r>
            <a:endParaRPr lang="ru-RU" sz="2800" dirty="0"/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4932363" y="2997200"/>
            <a:ext cx="2568575" cy="1008063"/>
          </a:xfrm>
          <a:prstGeom prst="triangle">
            <a:avLst>
              <a:gd name="adj" fmla="val 74352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6" name="AutoShape 12"/>
          <p:cNvSpPr>
            <a:spLocks noChangeArrowheads="1"/>
          </p:cNvSpPr>
          <p:nvPr/>
        </p:nvSpPr>
        <p:spPr bwMode="auto">
          <a:xfrm rot="10800000">
            <a:off x="4932363" y="4005263"/>
            <a:ext cx="2568575" cy="1008062"/>
          </a:xfrm>
          <a:prstGeom prst="triangle">
            <a:avLst>
              <a:gd name="adj" fmla="val 20333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6711950" y="251301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/>
              <a:t>В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4624388" y="39528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/>
              <a:t>А</a:t>
            </a: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7667625" y="38608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/>
              <a:t>С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7000875" y="48895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F</a:t>
            </a:r>
            <a:endParaRPr lang="ru-RU"/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>
            <a:off x="5867400" y="3357563"/>
            <a:ext cx="217488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>
            <a:off x="6011863" y="3284538"/>
            <a:ext cx="217487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63" name="Line 19"/>
          <p:cNvSpPr>
            <a:spLocks noChangeShapeType="1"/>
          </p:cNvSpPr>
          <p:nvPr/>
        </p:nvSpPr>
        <p:spPr bwMode="auto">
          <a:xfrm>
            <a:off x="7164388" y="4365625"/>
            <a:ext cx="217487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64" name="Line 20"/>
          <p:cNvSpPr>
            <a:spLocks noChangeShapeType="1"/>
          </p:cNvSpPr>
          <p:nvPr/>
        </p:nvSpPr>
        <p:spPr bwMode="auto">
          <a:xfrm>
            <a:off x="7092950" y="4508500"/>
            <a:ext cx="217488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65" name="Line 21"/>
          <p:cNvSpPr>
            <a:spLocks noChangeShapeType="1"/>
          </p:cNvSpPr>
          <p:nvPr/>
        </p:nvSpPr>
        <p:spPr bwMode="auto">
          <a:xfrm flipH="1">
            <a:off x="6011863" y="4508500"/>
            <a:ext cx="21590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66" name="Line 22"/>
          <p:cNvSpPr>
            <a:spLocks noChangeShapeType="1"/>
          </p:cNvSpPr>
          <p:nvPr/>
        </p:nvSpPr>
        <p:spPr bwMode="auto">
          <a:xfrm flipH="1">
            <a:off x="7019925" y="3357563"/>
            <a:ext cx="21590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" name="5-конечная звезда 22"/>
          <p:cNvSpPr/>
          <p:nvPr/>
        </p:nvSpPr>
        <p:spPr>
          <a:xfrm>
            <a:off x="1187624" y="1700808"/>
            <a:ext cx="1130424" cy="105841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5-конечная звезда 23"/>
          <p:cNvSpPr/>
          <p:nvPr/>
        </p:nvSpPr>
        <p:spPr>
          <a:xfrm>
            <a:off x="1259632" y="2924944"/>
            <a:ext cx="1130424" cy="105841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5-конечная звезда 24"/>
          <p:cNvSpPr/>
          <p:nvPr/>
        </p:nvSpPr>
        <p:spPr>
          <a:xfrm>
            <a:off x="1331640" y="4221088"/>
            <a:ext cx="1130424" cy="1058416"/>
          </a:xfrm>
          <a:prstGeom prst="star5">
            <a:avLst/>
          </a:prstGeom>
          <a:solidFill>
            <a:srgbClr val="33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 animBg="1"/>
      <p:bldP spid="6162" grpId="0" animBg="1"/>
      <p:bldP spid="6163" grpId="0" animBg="1"/>
      <p:bldP spid="6164" grpId="0" animBg="1"/>
      <p:bldP spid="6165" grpId="0" animBg="1"/>
      <p:bldP spid="6166" grpId="0" animBg="1"/>
      <p:bldP spid="25" grpId="0" animBg="1"/>
      <p:bldP spid="25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auto">
          <a:xfrm rot="15018360">
            <a:off x="4210843" y="3431382"/>
            <a:ext cx="1223963" cy="2228850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lang="ru-RU"/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 rot="25538635">
            <a:off x="6730207" y="3718719"/>
            <a:ext cx="1223962" cy="2228850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051050" y="476250"/>
            <a:ext cx="4537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547664" y="423863"/>
            <a:ext cx="54726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800" b="1" i="1" dirty="0">
                <a:solidFill>
                  <a:srgbClr val="0033CC"/>
                </a:solidFill>
              </a:rPr>
              <a:t>4) &lt; D</a:t>
            </a:r>
            <a:r>
              <a:rPr lang="ru-RU" sz="2800" b="1" i="1" dirty="0">
                <a:solidFill>
                  <a:srgbClr val="0033CC"/>
                </a:solidFill>
              </a:rPr>
              <a:t> = </a:t>
            </a:r>
            <a:r>
              <a:rPr lang="ru-RU" sz="2800" b="1" i="1" dirty="0" smtClean="0">
                <a:solidFill>
                  <a:srgbClr val="0033CC"/>
                </a:solidFill>
              </a:rPr>
              <a:t>80°.</a:t>
            </a:r>
            <a:r>
              <a:rPr lang="uk-UA" sz="2800" b="1" i="1" dirty="0" smtClean="0">
                <a:solidFill>
                  <a:srgbClr val="0033CC"/>
                </a:solidFill>
              </a:rPr>
              <a:t>    </a:t>
            </a:r>
            <a:r>
              <a:rPr lang="ru-RU" sz="2800" b="1" i="1" dirty="0" err="1" smtClean="0">
                <a:solidFill>
                  <a:srgbClr val="0033CC"/>
                </a:solidFill>
              </a:rPr>
              <a:t>Знайти</a:t>
            </a:r>
            <a:r>
              <a:rPr lang="ru-RU" sz="2800" b="1" i="1" dirty="0" smtClean="0">
                <a:solidFill>
                  <a:srgbClr val="0033CC"/>
                </a:solidFill>
              </a:rPr>
              <a:t> </a:t>
            </a:r>
            <a:r>
              <a:rPr lang="en-US" sz="2800" b="1" i="1" dirty="0">
                <a:solidFill>
                  <a:srgbClr val="0033CC"/>
                </a:solidFill>
              </a:rPr>
              <a:t>&lt; F</a:t>
            </a:r>
            <a:endParaRPr lang="ru-RU" sz="2800" b="1" i="1" dirty="0">
              <a:solidFill>
                <a:srgbClr val="0033CC"/>
              </a:solidFill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487988" y="3160713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D</a:t>
            </a:r>
            <a:endParaRPr lang="ru-RU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759200" y="546576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B</a:t>
            </a:r>
            <a:endParaRPr lang="ru-RU"/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5795963" y="4868863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C</a:t>
            </a:r>
            <a:endParaRPr lang="ru-RU"/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8080375" y="37369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A</a:t>
            </a:r>
            <a:endParaRPr lang="ru-RU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6496050" y="58245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F</a:t>
            </a:r>
            <a:endParaRPr lang="ru-RU"/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 flipV="1">
            <a:off x="5724525" y="4149725"/>
            <a:ext cx="360363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 flipV="1">
            <a:off x="6084888" y="5084763"/>
            <a:ext cx="3603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1" name="Arc 13"/>
          <p:cNvSpPr>
            <a:spLocks/>
          </p:cNvSpPr>
          <p:nvPr/>
        </p:nvSpPr>
        <p:spPr bwMode="auto">
          <a:xfrm rot="10239890">
            <a:off x="5435600" y="3860800"/>
            <a:ext cx="395288" cy="209550"/>
          </a:xfrm>
          <a:custGeom>
            <a:avLst/>
            <a:gdLst>
              <a:gd name="G0" fmla="+- 8161 0 0"/>
              <a:gd name="G1" fmla="+- 21600 0 0"/>
              <a:gd name="G2" fmla="+- 21600 0 0"/>
              <a:gd name="T0" fmla="*/ 0 w 29761"/>
              <a:gd name="T1" fmla="*/ 1601 h 21600"/>
              <a:gd name="T2" fmla="*/ 29761 w 29761"/>
              <a:gd name="T3" fmla="*/ 21600 h 21600"/>
              <a:gd name="T4" fmla="*/ 8161 w 29761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9761" h="21600" fill="none" extrusionOk="0">
                <a:moveTo>
                  <a:pt x="0" y="1601"/>
                </a:moveTo>
                <a:cubicBezTo>
                  <a:pt x="2590" y="543"/>
                  <a:pt x="5362" y="-1"/>
                  <a:pt x="8161" y="0"/>
                </a:cubicBezTo>
                <a:cubicBezTo>
                  <a:pt x="20090" y="0"/>
                  <a:pt x="29761" y="9670"/>
                  <a:pt x="29761" y="21600"/>
                </a:cubicBezTo>
              </a:path>
              <a:path w="29761" h="21600" stroke="0" extrusionOk="0">
                <a:moveTo>
                  <a:pt x="0" y="1601"/>
                </a:moveTo>
                <a:cubicBezTo>
                  <a:pt x="2590" y="543"/>
                  <a:pt x="5362" y="-1"/>
                  <a:pt x="8161" y="0"/>
                </a:cubicBezTo>
                <a:cubicBezTo>
                  <a:pt x="20090" y="0"/>
                  <a:pt x="29761" y="9670"/>
                  <a:pt x="29761" y="21600"/>
                </a:cubicBezTo>
                <a:lnTo>
                  <a:pt x="8161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82" name="Arc 14"/>
          <p:cNvSpPr>
            <a:spLocks/>
          </p:cNvSpPr>
          <p:nvPr/>
        </p:nvSpPr>
        <p:spPr bwMode="auto">
          <a:xfrm rot="-1290790">
            <a:off x="6443663" y="5300663"/>
            <a:ext cx="395287" cy="209550"/>
          </a:xfrm>
          <a:custGeom>
            <a:avLst/>
            <a:gdLst>
              <a:gd name="G0" fmla="+- 8161 0 0"/>
              <a:gd name="G1" fmla="+- 21600 0 0"/>
              <a:gd name="G2" fmla="+- 21600 0 0"/>
              <a:gd name="T0" fmla="*/ 0 w 29761"/>
              <a:gd name="T1" fmla="*/ 1601 h 21600"/>
              <a:gd name="T2" fmla="*/ 29761 w 29761"/>
              <a:gd name="T3" fmla="*/ 21600 h 21600"/>
              <a:gd name="T4" fmla="*/ 8161 w 29761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9761" h="21600" fill="none" extrusionOk="0">
                <a:moveTo>
                  <a:pt x="0" y="1601"/>
                </a:moveTo>
                <a:cubicBezTo>
                  <a:pt x="2590" y="543"/>
                  <a:pt x="5362" y="-1"/>
                  <a:pt x="8161" y="0"/>
                </a:cubicBezTo>
                <a:cubicBezTo>
                  <a:pt x="20090" y="0"/>
                  <a:pt x="29761" y="9670"/>
                  <a:pt x="29761" y="21600"/>
                </a:cubicBezTo>
              </a:path>
              <a:path w="29761" h="21600" stroke="0" extrusionOk="0">
                <a:moveTo>
                  <a:pt x="0" y="1601"/>
                </a:moveTo>
                <a:cubicBezTo>
                  <a:pt x="2590" y="543"/>
                  <a:pt x="5362" y="-1"/>
                  <a:pt x="8161" y="0"/>
                </a:cubicBezTo>
                <a:cubicBezTo>
                  <a:pt x="20090" y="0"/>
                  <a:pt x="29761" y="9670"/>
                  <a:pt x="29761" y="21600"/>
                </a:cubicBezTo>
                <a:lnTo>
                  <a:pt x="8161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2771800" y="1844824"/>
            <a:ext cx="2000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800" dirty="0"/>
              <a:t> </a:t>
            </a:r>
            <a:r>
              <a:rPr lang="ru-RU" sz="2800" b="1" dirty="0" smtClean="0"/>
              <a:t>60°</a:t>
            </a:r>
            <a:endParaRPr lang="ru-RU" sz="2800" b="1" dirty="0"/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2843213" y="3141663"/>
            <a:ext cx="9556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800" b="1" dirty="0" smtClean="0"/>
              <a:t>80°</a:t>
            </a:r>
            <a:endParaRPr lang="ru-RU" sz="2800" b="1" dirty="0"/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2771775" y="4292600"/>
            <a:ext cx="10080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800" b="1" dirty="0" smtClean="0"/>
              <a:t>120°</a:t>
            </a:r>
            <a:endParaRPr lang="ru-RU" sz="2800" b="1" dirty="0"/>
          </a:p>
        </p:txBody>
      </p:sp>
      <p:sp>
        <p:nvSpPr>
          <p:cNvPr id="21" name="5-конечная звезда 20"/>
          <p:cNvSpPr/>
          <p:nvPr/>
        </p:nvSpPr>
        <p:spPr>
          <a:xfrm>
            <a:off x="1187624" y="1628800"/>
            <a:ext cx="1130424" cy="105841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5-конечная звезда 21"/>
          <p:cNvSpPr/>
          <p:nvPr/>
        </p:nvSpPr>
        <p:spPr>
          <a:xfrm>
            <a:off x="1331640" y="4077072"/>
            <a:ext cx="1130424" cy="1058416"/>
          </a:xfrm>
          <a:prstGeom prst="star5">
            <a:avLst/>
          </a:prstGeom>
          <a:solidFill>
            <a:srgbClr val="33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5-конечная звезда 22"/>
          <p:cNvSpPr/>
          <p:nvPr/>
        </p:nvSpPr>
        <p:spPr>
          <a:xfrm>
            <a:off x="1259632" y="2924944"/>
            <a:ext cx="1130424" cy="105841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2195513" y="549275"/>
            <a:ext cx="56888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800" b="1" i="1" dirty="0">
                <a:solidFill>
                  <a:srgbClr val="0066FF"/>
                </a:solidFill>
              </a:rPr>
              <a:t>5) </a:t>
            </a:r>
            <a:r>
              <a:rPr lang="en-US" sz="2800" b="1" i="1" dirty="0">
                <a:solidFill>
                  <a:srgbClr val="0066FF"/>
                </a:solidFill>
              </a:rPr>
              <a:t>CD = </a:t>
            </a:r>
            <a:r>
              <a:rPr lang="ru-RU" sz="2800" b="1" i="1" dirty="0">
                <a:solidFill>
                  <a:srgbClr val="0066FF"/>
                </a:solidFill>
              </a:rPr>
              <a:t>5</a:t>
            </a:r>
            <a:r>
              <a:rPr lang="en-US" sz="2800" b="1" i="1" dirty="0">
                <a:solidFill>
                  <a:srgbClr val="0066FF"/>
                </a:solidFill>
              </a:rPr>
              <a:t> </a:t>
            </a:r>
            <a:r>
              <a:rPr lang="ru-RU" sz="2800" b="1" i="1" dirty="0">
                <a:solidFill>
                  <a:srgbClr val="0066FF"/>
                </a:solidFill>
              </a:rPr>
              <a:t>см. </a:t>
            </a:r>
            <a:r>
              <a:rPr lang="ru-RU" sz="2800" b="1" i="1" dirty="0" err="1" smtClean="0">
                <a:solidFill>
                  <a:srgbClr val="0066FF"/>
                </a:solidFill>
              </a:rPr>
              <a:t>Знайти</a:t>
            </a:r>
            <a:r>
              <a:rPr lang="ru-RU" sz="2800" b="1" i="1" dirty="0" smtClean="0">
                <a:solidFill>
                  <a:srgbClr val="0066FF"/>
                </a:solidFill>
              </a:rPr>
              <a:t> </a:t>
            </a:r>
            <a:r>
              <a:rPr lang="ru-RU" sz="2800" b="1" i="1" dirty="0">
                <a:solidFill>
                  <a:srgbClr val="0066FF"/>
                </a:solidFill>
              </a:rPr>
              <a:t>АВ.</a:t>
            </a:r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 rot="34677576">
            <a:off x="5148263" y="3716338"/>
            <a:ext cx="1223962" cy="2228850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 rot="23689636">
            <a:off x="7451725" y="2636838"/>
            <a:ext cx="1223963" cy="2228850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5775325" y="33051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/>
              <a:t>А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5364163" y="60213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/>
              <a:t>В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6804025" y="4365625"/>
            <a:ext cx="361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/>
              <a:t>О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7935913" y="2081213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D</a:t>
            </a:r>
            <a:endParaRPr lang="ru-RU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8027988" y="5013325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C</a:t>
            </a:r>
            <a:endParaRPr lang="ru-RU"/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auto">
          <a:xfrm>
            <a:off x="7451725" y="3284538"/>
            <a:ext cx="287338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>
            <a:off x="6156325" y="5013325"/>
            <a:ext cx="21590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 rot="2372389">
            <a:off x="6230938" y="3632200"/>
            <a:ext cx="6080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b="1"/>
              <a:t>3см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 rot="2060636">
            <a:off x="6929438" y="4714875"/>
            <a:ext cx="8651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b="1"/>
              <a:t>3 см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2751138" y="1865313"/>
            <a:ext cx="8531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800" b="1" i="1" dirty="0"/>
              <a:t>6 см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2824163" y="3160713"/>
            <a:ext cx="8531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800" b="1" i="1" dirty="0"/>
              <a:t>4 см</a:t>
            </a: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2895600" y="4384675"/>
            <a:ext cx="8531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800" b="1" i="1" dirty="0"/>
              <a:t>5 см</a:t>
            </a:r>
          </a:p>
        </p:txBody>
      </p:sp>
      <p:sp>
        <p:nvSpPr>
          <p:cNvPr id="20" name="5-конечная звезда 19"/>
          <p:cNvSpPr/>
          <p:nvPr/>
        </p:nvSpPr>
        <p:spPr>
          <a:xfrm>
            <a:off x="1043608" y="1556792"/>
            <a:ext cx="1130424" cy="105841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5-конечная звезда 20"/>
          <p:cNvSpPr/>
          <p:nvPr/>
        </p:nvSpPr>
        <p:spPr>
          <a:xfrm>
            <a:off x="1187624" y="4221088"/>
            <a:ext cx="1130424" cy="1058416"/>
          </a:xfrm>
          <a:prstGeom prst="star5">
            <a:avLst/>
          </a:prstGeom>
          <a:solidFill>
            <a:srgbClr val="33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5-конечная звезда 21"/>
          <p:cNvSpPr/>
          <p:nvPr/>
        </p:nvSpPr>
        <p:spPr>
          <a:xfrm>
            <a:off x="1043608" y="2780928"/>
            <a:ext cx="1130424" cy="105841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79512" y="332656"/>
            <a:ext cx="697806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514350" indent="-514350">
              <a:buAutoNum type="arabicParenR" startAt="6"/>
            </a:pPr>
            <a:r>
              <a:rPr lang="ru-RU" sz="2800" b="1" i="1" dirty="0" err="1" smtClean="0">
                <a:solidFill>
                  <a:srgbClr val="0066FF"/>
                </a:solidFill>
              </a:rPr>
              <a:t>Скільки</a:t>
            </a:r>
            <a:r>
              <a:rPr lang="ru-RU" sz="2800" b="1" i="1" dirty="0" smtClean="0">
                <a:solidFill>
                  <a:srgbClr val="0066FF"/>
                </a:solidFill>
              </a:rPr>
              <a:t> </a:t>
            </a:r>
            <a:r>
              <a:rPr lang="ru-RU" sz="2800" b="1" i="1" dirty="0" err="1" smtClean="0">
                <a:solidFill>
                  <a:srgbClr val="0066FF"/>
                </a:solidFill>
              </a:rPr>
              <a:t>медіан</a:t>
            </a:r>
            <a:r>
              <a:rPr lang="ru-RU" sz="2800" b="1" i="1" dirty="0" smtClean="0">
                <a:solidFill>
                  <a:srgbClr val="0066FF"/>
                </a:solidFill>
              </a:rPr>
              <a:t> </a:t>
            </a:r>
            <a:r>
              <a:rPr lang="ru-RU" sz="2800" b="1" i="1" dirty="0" err="1" smtClean="0">
                <a:solidFill>
                  <a:srgbClr val="0066FF"/>
                </a:solidFill>
              </a:rPr>
              <a:t>можна</a:t>
            </a:r>
            <a:r>
              <a:rPr lang="ru-RU" sz="2800" b="1" i="1" dirty="0" smtClean="0">
                <a:solidFill>
                  <a:srgbClr val="0066FF"/>
                </a:solidFill>
              </a:rPr>
              <a:t> </a:t>
            </a:r>
            <a:r>
              <a:rPr lang="ru-RU" sz="2800" b="1" i="1" dirty="0">
                <a:solidFill>
                  <a:srgbClr val="0066FF"/>
                </a:solidFill>
              </a:rPr>
              <a:t>провести в </a:t>
            </a:r>
            <a:endParaRPr lang="ru-RU" sz="2800" b="1" i="1" dirty="0" smtClean="0">
              <a:solidFill>
                <a:srgbClr val="0066FF"/>
              </a:solidFill>
            </a:endParaRPr>
          </a:p>
          <a:p>
            <a:pPr marL="514350" indent="-514350"/>
            <a:r>
              <a:rPr lang="ru-RU" sz="2800" b="1" i="1" dirty="0" err="1" smtClean="0">
                <a:solidFill>
                  <a:srgbClr val="0066FF"/>
                </a:solidFill>
              </a:rPr>
              <a:t>трикутнику</a:t>
            </a:r>
            <a:r>
              <a:rPr lang="ru-RU" sz="2800" b="1" i="1" dirty="0" smtClean="0">
                <a:solidFill>
                  <a:srgbClr val="0066FF"/>
                </a:solidFill>
              </a:rPr>
              <a:t>?</a:t>
            </a:r>
            <a:endParaRPr lang="ru-RU" sz="2800" b="1" i="1" dirty="0">
              <a:solidFill>
                <a:srgbClr val="0066FF"/>
              </a:solidFill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2535238" y="1936750"/>
            <a:ext cx="9923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/>
              <a:t>Одну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2771775" y="30686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2555875" y="3213100"/>
            <a:ext cx="6905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 dirty="0" err="1" smtClean="0"/>
              <a:t>Дві</a:t>
            </a:r>
            <a:endParaRPr lang="ru-RU" sz="2800" b="1" i="1" dirty="0"/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2627313" y="4437063"/>
            <a:ext cx="7254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 dirty="0"/>
              <a:t>Три</a:t>
            </a:r>
          </a:p>
        </p:txBody>
      </p:sp>
      <p:sp>
        <p:nvSpPr>
          <p:cNvPr id="11" name="5-конечная звезда 10"/>
          <p:cNvSpPr/>
          <p:nvPr/>
        </p:nvSpPr>
        <p:spPr>
          <a:xfrm>
            <a:off x="1043608" y="1628800"/>
            <a:ext cx="1130424" cy="105841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1115616" y="2852936"/>
            <a:ext cx="1130424" cy="105841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1115616" y="4293096"/>
            <a:ext cx="1130424" cy="1058416"/>
          </a:xfrm>
          <a:prstGeom prst="star5">
            <a:avLst/>
          </a:prstGeom>
          <a:solidFill>
            <a:srgbClr val="33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816100" y="327025"/>
            <a:ext cx="63515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66FF"/>
                </a:solidFill>
              </a:rPr>
              <a:t>7)  Як </a:t>
            </a:r>
            <a:r>
              <a:rPr lang="ru-RU" sz="2800" b="1" i="1" dirty="0" err="1" smtClean="0">
                <a:solidFill>
                  <a:srgbClr val="0066FF"/>
                </a:solidFill>
              </a:rPr>
              <a:t>називається</a:t>
            </a:r>
            <a:r>
              <a:rPr lang="ru-RU" sz="2800" b="1" i="1" dirty="0" smtClean="0">
                <a:solidFill>
                  <a:srgbClr val="0066FF"/>
                </a:solidFill>
              </a:rPr>
              <a:t> </a:t>
            </a:r>
            <a:r>
              <a:rPr lang="ru-RU" sz="2800" b="1" i="1" dirty="0">
                <a:solidFill>
                  <a:srgbClr val="0066FF"/>
                </a:solidFill>
              </a:rPr>
              <a:t>сторона  АВ? </a:t>
            </a:r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 rot="8198450">
            <a:off x="5630863" y="2327275"/>
            <a:ext cx="1633537" cy="333057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4408488" y="30892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5848350" y="17922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В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7504113" y="517683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С</a:t>
            </a:r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 flipH="1">
            <a:off x="5724525" y="3860800"/>
            <a:ext cx="142875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 flipH="1">
            <a:off x="6300788" y="3213100"/>
            <a:ext cx="431800" cy="714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2319338" y="1936750"/>
            <a:ext cx="13532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 smtClean="0"/>
              <a:t>основа </a:t>
            </a:r>
            <a:endParaRPr lang="ru-RU" sz="2800" b="1" dirty="0"/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2484438" y="3068638"/>
            <a:ext cx="101181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 err="1" smtClean="0"/>
              <a:t>бічна</a:t>
            </a:r>
            <a:endParaRPr lang="ru-RU" sz="2800" b="1" dirty="0"/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2535238" y="4456113"/>
            <a:ext cx="146520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 err="1" smtClean="0"/>
              <a:t>медіана</a:t>
            </a:r>
            <a:endParaRPr lang="ru-RU" sz="2800" b="1" dirty="0"/>
          </a:p>
        </p:txBody>
      </p:sp>
      <p:sp>
        <p:nvSpPr>
          <p:cNvPr id="16" name="5-конечная звезда 15"/>
          <p:cNvSpPr/>
          <p:nvPr/>
        </p:nvSpPr>
        <p:spPr>
          <a:xfrm>
            <a:off x="899592" y="1628800"/>
            <a:ext cx="1130424" cy="105841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899592" y="2780928"/>
            <a:ext cx="1130424" cy="105841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971600" y="4149080"/>
            <a:ext cx="1130424" cy="1058416"/>
          </a:xfrm>
          <a:prstGeom prst="star5">
            <a:avLst/>
          </a:prstGeom>
          <a:solidFill>
            <a:srgbClr val="33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/>
          <a:lstStyle/>
          <a:p>
            <a:r>
              <a:rPr lang="uk-UA" sz="2800" dirty="0" smtClean="0">
                <a:solidFill>
                  <a:srgbClr val="FFFF00"/>
                </a:solidFill>
              </a:rPr>
              <a:t>2.сума всіх сторін трикутника. </a:t>
            </a:r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15622" y="1412772"/>
          <a:ext cx="7344807" cy="5112567"/>
        </p:xfrm>
        <a:graphic>
          <a:graphicData uri="http://schemas.openxmlformats.org/drawingml/2006/table">
            <a:tbl>
              <a:tblPr/>
              <a:tblGrid>
                <a:gridCol w="524136"/>
                <a:gridCol w="524136"/>
                <a:gridCol w="524136"/>
                <a:gridCol w="524136"/>
                <a:gridCol w="524136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</a:tblGrid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гиф анимация,гифки - ПРИКОЛЬНЫЕ анимированные gif (гиф анимация, анимашки),полет,космос,земля,zoo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8050" cy="724542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836712"/>
            <a:ext cx="74936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Ми </a:t>
            </a:r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повернулися</a:t>
            </a:r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!!!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гиф анимация,гифки - ПРИКОЛЬНЫЕ анимированные gif (гиф анимация, анимашки),песочница,звездное небо,удалённо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6499" cy="71734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 descr="AG00315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916113"/>
            <a:ext cx="1849437" cy="2087562"/>
          </a:xfrm>
          <a:prstGeom prst="rect">
            <a:avLst/>
          </a:prstGeom>
          <a:noFill/>
        </p:spPr>
      </p:pic>
      <p:pic>
        <p:nvPicPr>
          <p:cNvPr id="6" name="Picture 8" descr="AG00317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19500" y="2708275"/>
            <a:ext cx="2019300" cy="2592388"/>
          </a:xfrm>
          <a:prstGeom prst="rect">
            <a:avLst/>
          </a:prstGeom>
          <a:noFill/>
        </p:spPr>
      </p:pic>
      <p:pic>
        <p:nvPicPr>
          <p:cNvPr id="7" name="Picture 7" descr="AG00316_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332656"/>
            <a:ext cx="1793875" cy="287972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11560" y="332656"/>
            <a:ext cx="761189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Порахуйте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свої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бали</a:t>
            </a:r>
            <a:endParaRPr lang="ru-RU" sz="5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uk-UA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і оцініть свою роботу</a:t>
            </a:r>
          </a:p>
          <a:p>
            <a:pPr algn="ctr"/>
            <a:r>
              <a:rPr lang="uk-UA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на уроці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inglene.dk/billed.asp?PrivatBilled=727144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3149" y="0"/>
            <a:ext cx="9187149" cy="6858000"/>
          </a:xfrm>
          <a:prstGeom prst="rect">
            <a:avLst/>
          </a:prstGeom>
          <a:noFill/>
        </p:spPr>
      </p:pic>
      <p:pic>
        <p:nvPicPr>
          <p:cNvPr id="11" name="Picture 34" descr="Анимация 3D график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581128"/>
            <a:ext cx="2009378" cy="200938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1591933" y="1268760"/>
            <a:ext cx="7552067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Monotype Corsiva" pitchFamily="66" charset="0"/>
              </a:rPr>
              <a:t>«Те, </a:t>
            </a:r>
            <a:r>
              <a:rPr lang="ru-RU" sz="48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Monotype Corsiva" pitchFamily="66" charset="0"/>
              </a:rPr>
              <a:t>що</a:t>
            </a:r>
            <a:r>
              <a:rPr lang="ru-RU" sz="4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Monotype Corsiva" pitchFamily="66" charset="0"/>
              </a:rPr>
              <a:t> ми </a:t>
            </a:r>
            <a:r>
              <a:rPr lang="ru-RU" sz="48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Monotype Corsiva" pitchFamily="66" charset="0"/>
              </a:rPr>
              <a:t>знаємо</a:t>
            </a:r>
            <a:r>
              <a:rPr lang="ru-RU" sz="4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Monotype Corsiva" pitchFamily="66" charset="0"/>
              </a:rPr>
              <a:t> – </a:t>
            </a:r>
            <a:r>
              <a:rPr lang="ru-RU" sz="48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Monotype Corsiva" pitchFamily="66" charset="0"/>
              </a:rPr>
              <a:t>обмежене</a:t>
            </a:r>
            <a:r>
              <a:rPr lang="ru-RU" sz="4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Monotype Corsiva" pitchFamily="66" charset="0"/>
              </a:rPr>
              <a:t>,</a:t>
            </a:r>
          </a:p>
          <a:p>
            <a:pPr algn="ctr"/>
            <a:r>
              <a:rPr lang="uk-UA" sz="4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Monotype Corsiva" pitchFamily="66" charset="0"/>
              </a:rPr>
              <a:t>а те чого не знаємо,</a:t>
            </a:r>
          </a:p>
          <a:p>
            <a:pPr algn="ctr"/>
            <a:r>
              <a:rPr lang="uk-UA" sz="48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Monotype Corsiva" pitchFamily="66" charset="0"/>
              </a:rPr>
              <a:t>н</a:t>
            </a:r>
            <a:r>
              <a:rPr lang="uk-UA" sz="48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Monotype Corsiva" pitchFamily="66" charset="0"/>
              </a:rPr>
              <a:t>ескінченне”</a:t>
            </a:r>
            <a:endParaRPr lang="uk-UA" sz="48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  <a:latin typeface="Monotype Corsiva" pitchFamily="66" charset="0"/>
            </a:endParaRPr>
          </a:p>
          <a:p>
            <a:pPr algn="ctr"/>
            <a:r>
              <a:rPr lang="uk-UA" sz="3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                     </a:t>
            </a:r>
          </a:p>
          <a:p>
            <a:pPr algn="ctr"/>
            <a:r>
              <a:rPr lang="uk-UA" sz="3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                         П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’</a:t>
            </a:r>
            <a:r>
              <a:rPr lang="uk-UA" sz="36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єр</a:t>
            </a:r>
            <a:r>
              <a:rPr lang="uk-UA" sz="3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 – Симон Лаплас</a:t>
            </a:r>
            <a:endParaRPr lang="ru-RU" sz="36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+mn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гиф анимация,гифки - ПРИКОЛЬНЫЕ анимированные gif (гиф анимация, анимашки),песочница,звездное небо,удалённо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6499" cy="71734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4888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Повторили…</a:t>
            </a:r>
          </a:p>
          <a:p>
            <a:r>
              <a:rPr lang="uk-UA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Дізналися…</a:t>
            </a:r>
          </a:p>
          <a:p>
            <a:r>
              <a:rPr lang="uk-UA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Змогли…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260648"/>
            <a:ext cx="49973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 уроці ми: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http://os1.i.ua/3/4/8573184_4b63fcb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4542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332656"/>
            <a:ext cx="67717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Домашнє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завдання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395536" y="2636912"/>
            <a:ext cx="8534709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6000" b="1" i="0" u="none" strike="noStrike" normalizeH="0" baseline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Підготувати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6000" b="1" i="0" u="none" strike="noStrike" normalizeH="0" baseline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повідомлення з теми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6000" b="1" i="0" u="none" strike="noStrike" normalizeH="0" baseline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 «Трикутники навколо нас».</a:t>
            </a:r>
            <a:endParaRPr kumimoji="0" lang="uk-UA" sz="6000" b="1" i="0" u="none" strike="noStrike" normalizeH="0" baseline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63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/>
          <a:lstStyle/>
          <a:p>
            <a:r>
              <a:rPr lang="uk-UA" sz="2800" dirty="0" smtClean="0">
                <a:solidFill>
                  <a:srgbClr val="FFFF00"/>
                </a:solidFill>
              </a:rPr>
              <a:t>3. Кут, градусна міра якого </a:t>
            </a:r>
            <a:r>
              <a:rPr lang="uk-UA" sz="2800" dirty="0" smtClean="0">
                <a:solidFill>
                  <a:srgbClr val="FFFF00"/>
                </a:solidFill>
              </a:rPr>
              <a:t>менше </a:t>
            </a:r>
            <a:r>
              <a:rPr lang="uk-UA" sz="2800" dirty="0" smtClean="0">
                <a:solidFill>
                  <a:srgbClr val="FFFF00"/>
                </a:solidFill>
              </a:rPr>
              <a:t>180</a:t>
            </a:r>
            <a:r>
              <a:rPr lang="uk-UA" sz="2800" baseline="30000" dirty="0" smtClean="0">
                <a:solidFill>
                  <a:srgbClr val="FFFF00"/>
                </a:solidFill>
              </a:rPr>
              <a:t>0</a:t>
            </a:r>
            <a:r>
              <a:rPr lang="uk-UA" sz="2800" dirty="0" smtClean="0">
                <a:solidFill>
                  <a:srgbClr val="FFFF00"/>
                </a:solidFill>
              </a:rPr>
              <a:t> </a:t>
            </a:r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15622" y="1412772"/>
          <a:ext cx="7344807" cy="5112567"/>
        </p:xfrm>
        <a:graphic>
          <a:graphicData uri="http://schemas.openxmlformats.org/drawingml/2006/table">
            <a:tbl>
              <a:tblPr/>
              <a:tblGrid>
                <a:gridCol w="524136"/>
                <a:gridCol w="524136"/>
                <a:gridCol w="524136"/>
                <a:gridCol w="524136"/>
                <a:gridCol w="524136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</a:tblGrid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/>
          <a:lstStyle/>
          <a:p>
            <a:r>
              <a:rPr lang="uk-UA" sz="2800" dirty="0" smtClean="0">
                <a:solidFill>
                  <a:srgbClr val="FFFF00"/>
                </a:solidFill>
              </a:rPr>
              <a:t>4. Геометрична фігура, що складається з точки і двох променів, що виходять з цієї точки.</a:t>
            </a:r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15622" y="1412772"/>
          <a:ext cx="7344807" cy="5112567"/>
        </p:xfrm>
        <a:graphic>
          <a:graphicData uri="http://schemas.openxmlformats.org/drawingml/2006/table">
            <a:tbl>
              <a:tblPr/>
              <a:tblGrid>
                <a:gridCol w="524136"/>
                <a:gridCol w="524136"/>
                <a:gridCol w="524136"/>
                <a:gridCol w="524136"/>
                <a:gridCol w="524136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</a:tblGrid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й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/>
          <a:lstStyle/>
          <a:p>
            <a:r>
              <a:rPr lang="uk-UA" sz="2800" dirty="0" smtClean="0">
                <a:solidFill>
                  <a:srgbClr val="FFFF00"/>
                </a:solidFill>
              </a:rPr>
              <a:t>5. Одиниця вимірювання кутів.</a:t>
            </a:r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15622" y="1412772"/>
          <a:ext cx="7344807" cy="5112567"/>
        </p:xfrm>
        <a:graphic>
          <a:graphicData uri="http://schemas.openxmlformats.org/drawingml/2006/table">
            <a:tbl>
              <a:tblPr/>
              <a:tblGrid>
                <a:gridCol w="524136"/>
                <a:gridCol w="524136"/>
                <a:gridCol w="524136"/>
                <a:gridCol w="524136"/>
                <a:gridCol w="524136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</a:tblGrid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й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/>
          <a:lstStyle/>
          <a:p>
            <a:r>
              <a:rPr lang="uk-UA" sz="2800" dirty="0" smtClean="0">
                <a:solidFill>
                  <a:srgbClr val="FFFF00"/>
                </a:solidFill>
              </a:rPr>
              <a:t>6. Сторона прямокутного трикутника. </a:t>
            </a:r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15622" y="1412772"/>
          <a:ext cx="7344807" cy="5112567"/>
        </p:xfrm>
        <a:graphic>
          <a:graphicData uri="http://schemas.openxmlformats.org/drawingml/2006/table">
            <a:tbl>
              <a:tblPr/>
              <a:tblGrid>
                <a:gridCol w="524136"/>
                <a:gridCol w="524136"/>
                <a:gridCol w="524136"/>
                <a:gridCol w="524136"/>
                <a:gridCol w="524136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</a:tblGrid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й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FF00"/>
                </a:solidFill>
              </a:rPr>
              <a:t>7. </a:t>
            </a:r>
            <a:r>
              <a:rPr lang="uk-UA" sz="2800" dirty="0" smtClean="0">
                <a:solidFill>
                  <a:srgbClr val="FFFF00"/>
                </a:solidFill>
              </a:rPr>
              <a:t>Трикутник, у якого дві сторони рівні. </a:t>
            </a:r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15622" y="1412772"/>
          <a:ext cx="7344807" cy="5112567"/>
        </p:xfrm>
        <a:graphic>
          <a:graphicData uri="http://schemas.openxmlformats.org/drawingml/2006/table">
            <a:tbl>
              <a:tblPr/>
              <a:tblGrid>
                <a:gridCol w="524136"/>
                <a:gridCol w="524136"/>
                <a:gridCol w="524136"/>
                <a:gridCol w="524136"/>
                <a:gridCol w="524136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  <a:gridCol w="524903"/>
              </a:tblGrid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й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  <a:tr h="568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4F4F4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</TotalTime>
  <Words>1135</Words>
  <Application>Microsoft Office PowerPoint</Application>
  <PresentationFormat>Экран (4:3)</PresentationFormat>
  <Paragraphs>519</Paragraphs>
  <Slides>44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6" baseType="lpstr">
      <vt:lpstr>Тема Office</vt:lpstr>
      <vt:lpstr>Формула</vt:lpstr>
      <vt:lpstr>учитель математики Т.Д.Онікієнко</vt:lpstr>
      <vt:lpstr>Слайд 2</vt:lpstr>
      <vt:lpstr>1. "Я - невидимка, в цьому суть моя", Мене завжди зображають дотиком крейди або олівця і буквою однією позначають. </vt:lpstr>
      <vt:lpstr>2.сума всіх сторін трикутника. </vt:lpstr>
      <vt:lpstr>3. Кут, градусна міра якого менше 1800 </vt:lpstr>
      <vt:lpstr>4. Геометрична фігура, що складається з точки і двох променів, що виходять з цієї точки.</vt:lpstr>
      <vt:lpstr>5. Одиниця вимірювання кутів.</vt:lpstr>
      <vt:lpstr>6. Сторона прямокутного трикутника. </vt:lpstr>
      <vt:lpstr>7. Трикутник, у якого дві сторони рівні. </vt:lpstr>
      <vt:lpstr>8. ... кути рівні </vt:lpstr>
      <vt:lpstr>9. Промінь,  що виходить із вершини кута, і ділить його навпіл.  </vt:lpstr>
      <vt:lpstr>"Три вершини, три кути, три сторононьки - ось і ти!"</vt:lpstr>
      <vt:lpstr>"Три вершини, три кути, три сторононьки - ось і ти!"</vt:lpstr>
      <vt:lpstr>Слайд 14</vt:lpstr>
      <vt:lpstr>Слайд 15</vt:lpstr>
      <vt:lpstr>Слайд 16</vt:lpstr>
      <vt:lpstr>Слайд 17</vt:lpstr>
      <vt:lpstr>Слайд 18</vt:lpstr>
      <vt:lpstr>1. Які кути називаються вертикальними?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dobraya</dc:creator>
  <cp:lastModifiedBy>Admin</cp:lastModifiedBy>
  <cp:revision>94</cp:revision>
  <dcterms:created xsi:type="dcterms:W3CDTF">2011-07-14T15:06:19Z</dcterms:created>
  <dcterms:modified xsi:type="dcterms:W3CDTF">2013-03-25T17:47:57Z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23609211</vt:lpwstr>
  </property>
  <property fmtid="{D5CDD505-2E9C-101B-9397-08002B2CF9AE}" name="NXPowerLiteVersion" pid="3">
    <vt:lpwstr>D4.1.4</vt:lpwstr>
  </property>
</Properties>
</file>