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83" r:id="rId2"/>
    <p:sldId id="282" r:id="rId3"/>
    <p:sldId id="259" r:id="rId4"/>
    <p:sldId id="284" r:id="rId5"/>
    <p:sldId id="275" r:id="rId6"/>
    <p:sldId id="263" r:id="rId7"/>
    <p:sldId id="265" r:id="rId8"/>
    <p:sldId id="266" r:id="rId9"/>
    <p:sldId id="276" r:id="rId10"/>
    <p:sldId id="277" r:id="rId11"/>
    <p:sldId id="278" r:id="rId12"/>
    <p:sldId id="264" r:id="rId13"/>
    <p:sldId id="279" r:id="rId14"/>
    <p:sldId id="281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7D8D1923-55DC-42EB-9627-D5BB11B31CFF}">
          <p14:sldIdLst>
            <p14:sldId id="283"/>
            <p14:sldId id="282"/>
            <p14:sldId id="259"/>
            <p14:sldId id="284"/>
            <p14:sldId id="275"/>
            <p14:sldId id="263"/>
            <p14:sldId id="265"/>
            <p14:sldId id="266"/>
            <p14:sldId id="276"/>
            <p14:sldId id="277"/>
            <p14:sldId id="278"/>
            <p14:sldId id="264"/>
            <p14:sldId id="279"/>
            <p14:sldId id="281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AA0E"/>
    <a:srgbClr val="16AE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71" autoAdjust="0"/>
  </p:normalViewPr>
  <p:slideViewPr>
    <p:cSldViewPr>
      <p:cViewPr>
        <p:scale>
          <a:sx n="66" d="100"/>
          <a:sy n="66" d="100"/>
        </p:scale>
        <p:origin x="-150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37F09-5610-40AF-9FA5-50E0D288268C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BBB55-F161-4C79-A920-525C23290E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45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Лосяш,</a:t>
            </a:r>
            <a:r>
              <a:rPr lang="uk-UA" baseline="0" dirty="0" smtClean="0"/>
              <a:t> Кроша, Йожик, Нюша, Пін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BBB55-F161-4C79-A920-525C23290E2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16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BBB55-F161-4C79-A920-525C23290E2F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474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Голуба</a:t>
            </a:r>
            <a:r>
              <a:rPr lang="ru-RU" baseline="0" dirty="0" smtClean="0"/>
              <a:t> тачка – Салл</a:t>
            </a:r>
            <a:r>
              <a:rPr lang="uk-UA" baseline="0" dirty="0" smtClean="0"/>
              <a:t>і, фіолетова – Рамон, червона - Макквін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BBB55-F161-4C79-A920-525C23290E2F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980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BBB55-F161-4C79-A920-525C23290E2F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363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8"/>
            <a:ext cx="762000" cy="365125"/>
          </a:xfrm>
        </p:spPr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5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535115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3" y="2362203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362203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4" y="1524003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8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AB388F-D6FD-4DB8-A44F-D83AA1D40967}" type="datetimeFigureOut">
              <a:rPr lang="ru-RU" smtClean="0"/>
              <a:t>26.02.2014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8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8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5A30D4-E5BD-434C-9B63-D29FC255E543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0.gif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gif"/><Relationship Id="rId5" Type="http://schemas.microsoft.com/office/2007/relationships/hdphoto" Target="../media/hdphoto2.wdp"/><Relationship Id="rId4" Type="http://schemas.openxmlformats.org/officeDocument/2006/relationships/image" Target="../media/image42.png"/></Relationships>
</file>

<file path=ppt/slides/_rels/slide15.xml.rels><?xml version="1.0" encoding="UTF-8" standalone="yes" ?><Relationships xmlns="http://schemas.openxmlformats.org/package/2006/relationships"><Relationship Id="rId2" Target="../media/image4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1.png"/><Relationship Id="rId7" Type="http://schemas.openxmlformats.org/officeDocument/2006/relationships/image" Target="../media/image8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0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image" Target="../media/image20.png"/><Relationship Id="rId3" Type="http://schemas.openxmlformats.org/officeDocument/2006/relationships/image" Target="../media/image100.png"/><Relationship Id="rId7" Type="http://schemas.openxmlformats.org/officeDocument/2006/relationships/image" Target="../media/image140.png"/><Relationship Id="rId12" Type="http://schemas.openxmlformats.org/officeDocument/2006/relationships/image" Target="../media/image1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18.png"/><Relationship Id="rId5" Type="http://schemas.openxmlformats.org/officeDocument/2006/relationships/image" Target="../media/image120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4" Type="http://schemas.openxmlformats.org/officeDocument/2006/relationships/image" Target="../media/image21.png"/><Relationship Id="rId4" Type="http://schemas.openxmlformats.org/officeDocument/2006/relationships/image" Target="../media/image110.png"/><Relationship Id="rId9" Type="http://schemas.openxmlformats.org/officeDocument/2006/relationships/image" Target="../media/image160.png"/></Relationships>
</file>

<file path=ppt/slides/_rels/slide8.xml.rels><?xml version="1.0" encoding="UTF-8" standalone="yes" ?><Relationships xmlns="http://schemas.openxmlformats.org/package/2006/relationships"><Relationship Id="rId8" Target="../media/image29.jpeg" Type="http://schemas.openxmlformats.org/officeDocument/2006/relationships/image"/><Relationship Id="rId3" Target="../media/image24.jpeg" Type="http://schemas.openxmlformats.org/officeDocument/2006/relationships/image"/><Relationship Id="rId7" Target="../media/image28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7.jpeg" Type="http://schemas.openxmlformats.org/officeDocument/2006/relationships/image"/><Relationship Id="rId11" Target="../media/image32.jpeg" Type="http://schemas.openxmlformats.org/officeDocument/2006/relationships/image"/><Relationship Id="rId5" Target="../media/image26.jpeg" Type="http://schemas.openxmlformats.org/officeDocument/2006/relationships/image"/><Relationship Id="rId10" Target="../media/image31.jpeg" Type="http://schemas.openxmlformats.org/officeDocument/2006/relationships/image"/><Relationship Id="rId4" Target="../media/image25.jpeg" Type="http://schemas.openxmlformats.org/officeDocument/2006/relationships/image"/><Relationship Id="rId9" Target="../media/image30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72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r>
              <a:rPr lang="uk-UA" sz="7200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в</a:t>
            </a:r>
            <a:r>
              <a:rPr lang="ru-RU" sz="72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тотрен</a:t>
            </a:r>
            <a:r>
              <a:rPr lang="uk-UA" sz="72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інг</a:t>
            </a:r>
            <a:endParaRPr lang="ru-RU" sz="72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lvl="0" indent="0" algn="ctr">
              <a:buNone/>
            </a:pPr>
            <a:r>
              <a:rPr lang="uk-UA" sz="5400" b="1" i="1" dirty="0" smtClean="0">
                <a:solidFill>
                  <a:srgbClr val="002060"/>
                </a:solidFill>
              </a:rPr>
              <a:t> </a:t>
            </a:r>
            <a:r>
              <a:rPr lang="uk-UA" sz="6600" b="1" i="1" dirty="0">
                <a:solidFill>
                  <a:srgbClr val="002060"/>
                </a:solidFill>
              </a:rPr>
              <a:t>Міркуй точно, </a:t>
            </a:r>
            <a:r>
              <a:rPr lang="uk-UA" sz="6600" b="1" i="1" dirty="0" smtClean="0">
                <a:solidFill>
                  <a:srgbClr val="002060"/>
                </a:solidFill>
              </a:rPr>
              <a:t>відповідай чітко,  записуй </a:t>
            </a:r>
            <a:r>
              <a:rPr lang="uk-UA" sz="6600" b="1" i="1" dirty="0">
                <a:solidFill>
                  <a:srgbClr val="002060"/>
                </a:solidFill>
              </a:rPr>
              <a:t>правильно та </a:t>
            </a:r>
            <a:r>
              <a:rPr lang="uk-UA" sz="6600" b="1" i="1" dirty="0" smtClean="0">
                <a:solidFill>
                  <a:srgbClr val="002060"/>
                </a:solidFill>
              </a:rPr>
              <a:t>швидко</a:t>
            </a:r>
            <a:r>
              <a:rPr lang="uk-UA" sz="6600" b="1" i="1" dirty="0">
                <a:solidFill>
                  <a:srgbClr val="002060"/>
                </a:solidFill>
              </a:rPr>
              <a:t>! </a:t>
            </a:r>
            <a:endParaRPr lang="ru-RU" sz="6600" b="1" dirty="0">
              <a:solidFill>
                <a:srgbClr val="002060"/>
              </a:solidFill>
            </a:endParaRPr>
          </a:p>
          <a:p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8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3"/>
          <p:cNvSpPr txBox="1">
            <a:spLocks/>
          </p:cNvSpPr>
          <p:nvPr/>
        </p:nvSpPr>
        <p:spPr>
          <a:xfrm>
            <a:off x="159347" y="260648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48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Самостійна робота</a:t>
            </a:r>
            <a:endParaRPr lang="ru-RU" sz="48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06732" y="1455963"/>
            <a:ext cx="4040188" cy="750887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І Варіант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34993" y="1423994"/>
            <a:ext cx="4041775" cy="750887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ІІ варіант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440587" y="1484784"/>
            <a:ext cx="0" cy="468052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0" name="Picture 2" descr="http://vsyaanimaciya.ru/_ph/44/2/4119586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602" y="188640"/>
            <a:ext cx="1440159" cy="164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339653" y="1831407"/>
                <a:ext cx="3852428" cy="50783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lvl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Виконати ділення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b="1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     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0,136: 0,1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2.   Виконати ділення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    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14,75: 2,5.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AutoNum type="arabicPeriod" startAt="3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Розв’язати рівняння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                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b="1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    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0,8 · х = 0,16.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AutoNum type="arabicPeriod" startAt="4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Довжина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к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і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мнат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и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4,2 м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,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а ширина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3,3 м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. 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Зн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айд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і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т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ь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площ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у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к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і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мнат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и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.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lang="uk-UA" dirty="0" smtClean="0">
                  <a:solidFill>
                    <a:schemeClr val="tx2">
                      <a:lumMod val="2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342900" lvl="0" indent="-342900" eaLnBrk="0" fontAlgn="base" hangingPunct="0">
                  <a:spcBef>
                    <a:spcPct val="0"/>
                  </a:spcBef>
                  <a:spcAft>
                    <a:spcPct val="0"/>
                  </a:spcAft>
                  <a:buAutoNum type="arabicPeriod" startAt="5"/>
                  <a:tabLst>
                    <a:tab pos="228600" algn="l"/>
                  </a:tabLst>
                </a:pPr>
                <a:r>
                  <a:rPr kumimoji="0" lang="uk-UA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Обчисліть: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28600" algn="l"/>
                  </a:tabLst>
                </a:pPr>
                <a:r>
                  <a:rPr lang="uk-UA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uk-UA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</a:t>
                </a:r>
                <a:r>
                  <a:rPr kumimoji="0" lang="uk-UA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𝟓𝟎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∙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𝟏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,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𝟐𝟓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∙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𝟎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,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𝟏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∙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𝟖</m:t>
                    </m:r>
                  </m:oMath>
                </a14:m>
                <a:endPara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endParaRPr lang="uk-UA" dirty="0">
                  <a:solidFill>
                    <a:schemeClr val="tx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9653" y="1831407"/>
                <a:ext cx="3852428" cy="5078313"/>
              </a:xfrm>
              <a:prstGeom prst="rect">
                <a:avLst/>
              </a:prstGeom>
              <a:blipFill rotWithShape="1">
                <a:blip r:embed="rId4"/>
                <a:stretch>
                  <a:fillRect l="-142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"/>
              <p:cNvSpPr>
                <a:spLocks noChangeArrowheads="1"/>
              </p:cNvSpPr>
              <p:nvPr/>
            </p:nvSpPr>
            <p:spPr bwMode="auto">
              <a:xfrm>
                <a:off x="4616056" y="1628800"/>
                <a:ext cx="3852428" cy="5355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lvl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uk-UA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R="0" lvl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Виконати ділення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b="1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      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0,89: 0,1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AutoNum type="arabicPeriod" startAt="2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Виконати ділення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b="1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       14,82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 2,6.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AutoNum type="arabicPeriod" startAt="3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Розв’язати рівняння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                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        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10 · х = 3,2.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AutoNum type="arabicPeriod" startAt="4"/>
                  <a:tabLst>
                    <a:tab pos="228600" algn="l"/>
                  </a:tabLst>
                </a:pP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Довжина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к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і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мнат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и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2,1 м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,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а ширина </a:t>
                </a:r>
                <a:r>
                  <a:rPr lang="ru-RU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1,9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м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.              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r>
                  <a:rPr lang="ru-RU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Зн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айд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і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т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ь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площ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у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к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і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мнат</a:t>
                </a:r>
                <a:r>
                  <a:rPr kumimoji="0" lang="uk-UA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и</a:t>
                </a:r>
                <a:r>
                  <a:rPr kumimoji="0" lang="ru-RU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. </a:t>
                </a:r>
              </a:p>
              <a:p>
                <a:pPr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228600" algn="l"/>
                  </a:tabLst>
                </a:pPr>
                <a:endParaRPr lang="uk-UA" dirty="0" smtClean="0">
                  <a:solidFill>
                    <a:schemeClr val="tx2">
                      <a:lumMod val="2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342900" lvl="0" indent="-342900" eaLnBrk="0" fontAlgn="base" hangingPunct="0">
                  <a:spcBef>
                    <a:spcPct val="0"/>
                  </a:spcBef>
                  <a:spcAft>
                    <a:spcPct val="0"/>
                  </a:spcAft>
                  <a:buAutoNum type="arabicPeriod" startAt="5"/>
                  <a:tabLst>
                    <a:tab pos="228600" algn="l"/>
                  </a:tabLst>
                </a:pPr>
                <a:r>
                  <a:rPr kumimoji="0" lang="uk-UA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Обчисліть</a:t>
                </a:r>
                <a:r>
                  <a:rPr kumimoji="0" lang="uk-UA" b="1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: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28600" algn="l"/>
                  </a:tabLst>
                </a:pPr>
                <a:r>
                  <a:rPr lang="uk-UA" b="1" dirty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uk-UA" b="1" dirty="0" smtClean="0">
                    <a:solidFill>
                      <a:schemeClr val="tx2">
                        <a:lumMod val="25000"/>
                      </a:schemeClr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   </a:t>
                </a:r>
                <a:r>
                  <a:rPr kumimoji="0" lang="uk-UA" b="1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25000"/>
                      </a:schemeClr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b="1" i="0" smtClean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𝟖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𝟎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∙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𝟐</m:t>
                    </m:r>
                    <m:r>
                      <a:rPr lang="uk-UA" b="1" i="0" smtClean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,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𝟓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∙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𝟎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,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𝟏</m:t>
                    </m:r>
                    <m:r>
                      <a:rPr lang="uk-UA" b="1" i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∙</m:t>
                    </m:r>
                    <m:r>
                      <a:rPr lang="uk-UA" b="1" i="0" smtClean="0">
                        <a:solidFill>
                          <a:schemeClr val="tx2">
                            <a:lumMod val="25000"/>
                          </a:schemeClr>
                        </a:solidFill>
                        <a:latin typeface="Cambria Math"/>
                      </a:rPr>
                      <m:t>𝟒</m:t>
                    </m:r>
                  </m:oMath>
                </a14:m>
                <a:endPara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endParaRPr lang="uk-UA" dirty="0">
                  <a:solidFill>
                    <a:schemeClr val="tx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>
                    <a:tab pos="228600" algn="l"/>
                  </a:tabLst>
                </a:pPr>
                <a:endParaRPr kumimoji="0" lang="ru-RU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6056" y="1628800"/>
                <a:ext cx="3852428" cy="5355312"/>
              </a:xfrm>
              <a:prstGeom prst="rect">
                <a:avLst/>
              </a:prstGeom>
              <a:blipFill rotWithShape="1">
                <a:blip r:embed="rId5"/>
                <a:stretch>
                  <a:fillRect l="-9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3247855" y="2060848"/>
            <a:ext cx="863471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/>
              <a:t>1,36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341770" y="4797152"/>
            <a:ext cx="1098817" cy="52322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/>
              <a:t>13,86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47855" y="3851385"/>
            <a:ext cx="863471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0,2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47855" y="2924944"/>
            <a:ext cx="863471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5,9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318840" y="5667139"/>
            <a:ext cx="863471" cy="5232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50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203210" y="2060848"/>
            <a:ext cx="863471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8,9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220835" y="2924944"/>
            <a:ext cx="863471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5,7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437471" y="3815374"/>
            <a:ext cx="863471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0,32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619201" y="4797152"/>
            <a:ext cx="1098817" cy="52322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3,99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567709" y="5667139"/>
            <a:ext cx="863471" cy="5232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8</a:t>
            </a:r>
            <a:r>
              <a:rPr lang="uk-UA" sz="2800" b="1" dirty="0" smtClean="0"/>
              <a:t>0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8438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2629171"/>
            <a:ext cx="1523302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 РЯД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00151" y="4229220"/>
            <a:ext cx="2096215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ІІ</a:t>
            </a:r>
            <a:r>
              <a:rPr lang="uk-UA" sz="4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І</a:t>
            </a:r>
            <a:r>
              <a:rPr lang="uk-UA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РЯД</a:t>
            </a:r>
            <a:endParaRPr lang="ru-RU" sz="4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8760" y="2611659"/>
            <a:ext cx="1723677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ІІ</a:t>
            </a:r>
            <a:r>
              <a:rPr lang="en-US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РЯД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1338718" y="2481288"/>
            <a:ext cx="800219" cy="2695644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1028,95</a:t>
            </a:r>
            <a:r>
              <a:rPr lang="en-US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76463" y="3337057"/>
            <a:ext cx="2108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541,0236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5157192"/>
            <a:ext cx="28648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501</a:t>
            </a:r>
            <a:r>
              <a:rPr lang="en-US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</a:t>
            </a:r>
            <a:r>
              <a:rPr lang="uk-UA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,7965</a:t>
            </a:r>
            <a:r>
              <a:rPr lang="en-US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</a:t>
            </a:r>
            <a:endParaRPr lang="ru-RU" sz="4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83185" y="476672"/>
            <a:ext cx="8659688" cy="12961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фІЗКУЛЬТХВИЛИНКА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6" name="Picture 2" descr="https://encrypted-tbn3.gstatic.com/images?q=tbn:ANd9GcSl_4xAOHcJYvfR7CwGF7hv4P3P-xj6vrYnf0gu9qzMBVb-zTg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98983"/>
            <a:ext cx="3157611" cy="1768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8" name="Picture 4" descr="https://encrypted-tbn1.gstatic.com/images?q=tbn:ANd9GcTK6SxWHBLWNJXDGEM9Nq7rNw5Xnae-MoXVZ2qg9Re9mtq7w11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2" y="4229220"/>
            <a:ext cx="1866900" cy="2447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50" name="Picture 6" descr="https://encrypted-tbn1.gstatic.com/images?q=tbn:ANd9GcQ-MboKipUOvpFUAQEUaFDlcNyflN10Mq7N8NmIW-nDmA9CIrQ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633" y="4255468"/>
            <a:ext cx="1828800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9840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obilewallpapers.narod.ru/cartoon/images/anim_sall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443922"/>
            <a:ext cx="1728192" cy="2532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26" b="94355" l="2062" r="932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317" y="4287467"/>
            <a:ext cx="18478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5345403" y="3829879"/>
            <a:ext cx="0" cy="1447602"/>
          </a:xfrm>
          <a:prstGeom prst="line">
            <a:avLst/>
          </a:prstGeom>
          <a:ln w="50800"/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ый треугольник 11"/>
          <p:cNvSpPr/>
          <p:nvPr/>
        </p:nvSpPr>
        <p:spPr>
          <a:xfrm>
            <a:off x="5336652" y="3247033"/>
            <a:ext cx="558617" cy="600165"/>
          </a:xfrm>
          <a:prstGeom prst="rtTriangle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75815" y="478805"/>
            <a:ext cx="8136904" cy="180474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000" dirty="0" smtClean="0"/>
              <a:t>                       </a:t>
            </a:r>
            <a:r>
              <a:rPr lang="uk-UA" sz="2000" dirty="0" smtClean="0">
                <a:solidFill>
                  <a:schemeClr val="bg1"/>
                </a:solidFill>
              </a:rPr>
              <a:t>Відстань між двома містами – 88,2  км. З цих міст </a:t>
            </a:r>
            <a:r>
              <a:rPr lang="ru-RU" sz="2000" dirty="0" smtClean="0">
                <a:solidFill>
                  <a:schemeClr val="bg1"/>
                </a:solidFill>
              </a:rPr>
              <a:t>одночасно </a:t>
            </a:r>
            <a:r>
              <a:rPr lang="uk-UA" sz="2000" dirty="0" smtClean="0">
                <a:solidFill>
                  <a:schemeClr val="bg1"/>
                </a:solidFill>
              </a:rPr>
              <a:t>назустріч один одному вирушили </a:t>
            </a:r>
            <a:r>
              <a:rPr lang="uk-UA" sz="2000" dirty="0">
                <a:solidFill>
                  <a:schemeClr val="bg1"/>
                </a:solidFill>
              </a:rPr>
              <a:t> </a:t>
            </a:r>
            <a:r>
              <a:rPr lang="uk-UA" sz="2000" dirty="0" smtClean="0">
                <a:solidFill>
                  <a:schemeClr val="bg1"/>
                </a:solidFill>
              </a:rPr>
              <a:t>дві тачки</a:t>
            </a:r>
            <a:r>
              <a:rPr lang="en-US" sz="2000" dirty="0">
                <a:solidFill>
                  <a:schemeClr val="bg1"/>
                </a:solidFill>
              </a:rPr>
              <a:t>:</a:t>
            </a:r>
            <a:r>
              <a:rPr lang="uk-UA" sz="2000" dirty="0" smtClean="0">
                <a:solidFill>
                  <a:schemeClr val="bg1"/>
                </a:solidFill>
              </a:rPr>
              <a:t> червоний </a:t>
            </a:r>
            <a:r>
              <a:rPr lang="uk-UA" sz="2000" dirty="0">
                <a:solidFill>
                  <a:schemeClr val="bg1"/>
                </a:solidFill>
              </a:rPr>
              <a:t>– </a:t>
            </a:r>
            <a:r>
              <a:rPr lang="uk-UA" sz="2000" dirty="0" smtClean="0">
                <a:solidFill>
                  <a:schemeClr val="bg1"/>
                </a:solidFill>
              </a:rPr>
              <a:t>МакКвін і голуба – Саллі, які зустрілись через       1,5 год після початку руху.  Макквін  рухався зі швидкістю    28,3 км/год.  З якою швидкістю їхала Саллі?</a:t>
            </a:r>
            <a:endParaRPr lang="ru-RU" sz="2000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7143619" y="3667467"/>
            <a:ext cx="21312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28,3 км/год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48042" y="3506713"/>
            <a:ext cx="19582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?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км/год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4586682" y="2523656"/>
            <a:ext cx="1972691" cy="646331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 = 1,5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0543" y="466027"/>
            <a:ext cx="1634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Задача</a:t>
            </a:r>
            <a:endParaRPr lang="ru-RU" sz="3200" b="1" dirty="0">
              <a:solidFill>
                <a:srgbClr val="7030A0"/>
              </a:solidFill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 rot="468721">
            <a:off x="84571" y="4905294"/>
            <a:ext cx="8975699" cy="1066800"/>
            <a:chOff x="-192" y="2784"/>
            <a:chExt cx="6193" cy="672"/>
          </a:xfrm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 rot="-356004">
              <a:off x="-180" y="2979"/>
              <a:ext cx="6181" cy="298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B2B2B2"/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9600" b="1" dirty="0">
                <a:latin typeface="Times New Roman" pitchFamily="18" charset="0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V="1">
              <a:off x="-192" y="2784"/>
              <a:ext cx="6144" cy="67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27" name="Group 507"/>
          <p:cNvGrpSpPr>
            <a:grpSpLocks/>
          </p:cNvGrpSpPr>
          <p:nvPr/>
        </p:nvGrpSpPr>
        <p:grpSpPr bwMode="auto">
          <a:xfrm>
            <a:off x="5144147" y="5361407"/>
            <a:ext cx="385011" cy="203200"/>
            <a:chOff x="1792" y="4000"/>
            <a:chExt cx="352" cy="160"/>
          </a:xfrm>
        </p:grpSpPr>
        <p:sp>
          <p:nvSpPr>
            <p:cNvPr id="30" name="Oval 508"/>
            <p:cNvSpPr>
              <a:spLocks noChangeArrowheads="1"/>
            </p:cNvSpPr>
            <p:nvPr/>
          </p:nvSpPr>
          <p:spPr bwMode="auto">
            <a:xfrm>
              <a:off x="1792" y="4032"/>
              <a:ext cx="352" cy="12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1" name="Oval 509"/>
            <p:cNvSpPr>
              <a:spLocks noChangeArrowheads="1"/>
            </p:cNvSpPr>
            <p:nvPr/>
          </p:nvSpPr>
          <p:spPr bwMode="auto">
            <a:xfrm>
              <a:off x="1840" y="4016"/>
              <a:ext cx="272" cy="9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2" name="Oval 510"/>
            <p:cNvSpPr>
              <a:spLocks noChangeArrowheads="1"/>
            </p:cNvSpPr>
            <p:nvPr/>
          </p:nvSpPr>
          <p:spPr bwMode="auto">
            <a:xfrm>
              <a:off x="1872" y="4000"/>
              <a:ext cx="192" cy="4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33" name="Group 9"/>
          <p:cNvGrpSpPr>
            <a:grpSpLocks/>
          </p:cNvGrpSpPr>
          <p:nvPr/>
        </p:nvGrpSpPr>
        <p:grpSpPr bwMode="auto">
          <a:xfrm rot="419027">
            <a:off x="96093" y="5408352"/>
            <a:ext cx="8849249" cy="1385379"/>
            <a:chOff x="672" y="3168"/>
            <a:chExt cx="4831" cy="757"/>
          </a:xfrm>
        </p:grpSpPr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 rot="21242915">
              <a:off x="2418" y="3370"/>
              <a:ext cx="2194" cy="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4800" b="1" i="1" dirty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   </a:t>
              </a:r>
              <a:r>
                <a:rPr lang="en-US" sz="4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88,2</a:t>
              </a:r>
              <a:r>
                <a:rPr lang="ru-RU" sz="48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</a:t>
              </a:r>
              <a:r>
                <a:rPr lang="ru-RU" sz="48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км</a:t>
              </a:r>
              <a:r>
                <a:rPr lang="ru-RU" sz="6000" b="1" dirty="0">
                  <a:solidFill>
                    <a:srgbClr val="002060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35" name="AutoShape 11"/>
            <p:cNvSpPr>
              <a:spLocks/>
            </p:cNvSpPr>
            <p:nvPr/>
          </p:nvSpPr>
          <p:spPr bwMode="auto">
            <a:xfrm rot="59033555">
              <a:off x="2868" y="972"/>
              <a:ext cx="439" cy="4831"/>
            </a:xfrm>
            <a:prstGeom prst="leftBrace">
              <a:avLst>
                <a:gd name="adj1" fmla="val 91705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2" name="Овал 1"/>
          <p:cNvSpPr/>
          <p:nvPr/>
        </p:nvSpPr>
        <p:spPr>
          <a:xfrm>
            <a:off x="5275512" y="5196373"/>
            <a:ext cx="162216" cy="16221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44739" y="5199191"/>
            <a:ext cx="162216" cy="16221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8901594" y="5387459"/>
            <a:ext cx="162216" cy="16221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6568668" y="5394546"/>
            <a:ext cx="1450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42,45 км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1382438" y="5358589"/>
            <a:ext cx="1450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45,47 км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46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50289E-6 L 0.43646 0.00971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23" y="48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4509E-6 L 0.37673 0.01156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37" y="5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6 -0.00139 L -0.22864 -0.00139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62428E-7 L -0.20868 0.00231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4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8" grpId="0"/>
      <p:bldP spid="29" grpId="0" animBg="1"/>
      <p:bldP spid="39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40149" y="566124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1,11грн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3" name="Picture 10" descr="http://shosvita.ucoz.net/ZNO-2010/11111111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87" y="2132856"/>
            <a:ext cx="3691797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67465" y="1916832"/>
            <a:ext cx="48850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тістечок коштують більше, ніж 11грн, ті ж 9 тістечок коштують менше, ніж 10грн. </a:t>
            </a:r>
          </a:p>
          <a:p>
            <a:pPr>
              <a:lnSpc>
                <a:spcPct val="150000"/>
              </a:lnSpc>
            </a:pPr>
            <a:r>
              <a:rPr lang="uk-UA" sz="3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Скільки коштує одне тістечко?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192860" y="260648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Задача від Кенгуру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321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52400" y="-172997"/>
            <a:ext cx="197361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800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70336" y="1657140"/>
            <a:ext cx="8304735" cy="1294505"/>
            <a:chOff x="899592" y="1628800"/>
            <a:chExt cx="8304735" cy="1294505"/>
          </a:xfrm>
        </p:grpSpPr>
        <p:pic>
          <p:nvPicPr>
            <p:cNvPr id="8196" name="Рисунок 4" descr="Описание: http://ctrekoza_kiss.blog.tut.by/files/2011/03/smil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628800"/>
              <a:ext cx="1345671" cy="129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795368" y="1657140"/>
              <a:ext cx="7408959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                   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   </a:t>
              </a:r>
              <a:r>
                <a:rPr kumimoji="0" lang="uk-UA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Добре вмію і можу допомогти іншим!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716007" y="2733956"/>
            <a:ext cx="4584413" cy="1163452"/>
            <a:chOff x="3227947" y="2651494"/>
            <a:chExt cx="4584413" cy="1163452"/>
          </a:xfrm>
        </p:grpSpPr>
        <p:pic>
          <p:nvPicPr>
            <p:cNvPr id="8195" name="Рисунок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6000" l="5528" r="969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947" y="2676452"/>
              <a:ext cx="1294757" cy="1138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4423834" y="2651494"/>
              <a:ext cx="3388526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                       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Добре вмію!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11560" y="3872729"/>
            <a:ext cx="7348502" cy="1719129"/>
            <a:chOff x="1111931" y="3814946"/>
            <a:chExt cx="7348502" cy="1719129"/>
          </a:xfrm>
        </p:grpSpPr>
        <p:pic>
          <p:nvPicPr>
            <p:cNvPr id="8194" name="Рисунок 2" descr="Описание: http://daytygovorila.files.wordpress.com/2011/11/medium_vopros.gi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931" y="3814946"/>
              <a:ext cx="1366875" cy="1539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126017" y="4149080"/>
              <a:ext cx="6334416" cy="1384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     </a:t>
              </a:r>
              <a:r>
                <a:rPr kumimoji="0" lang="uk-UA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Вмію, але маю деякі сумніви!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                     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920709" y="5232829"/>
            <a:ext cx="5744289" cy="1250621"/>
            <a:chOff x="3205823" y="5049227"/>
            <a:chExt cx="5744289" cy="1250621"/>
          </a:xfrm>
        </p:grpSpPr>
        <p:pic>
          <p:nvPicPr>
            <p:cNvPr id="8193" name="Рисунок 7" descr="Описание: http://userava.ru/diary/wp-content/uploads/2011/10/0_705b0_8a755c7e_XL-285x30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375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5823" y="5049227"/>
              <a:ext cx="1316881" cy="1237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4522704" y="5161075"/>
              <a:ext cx="4427408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                      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25000"/>
                    </a:schemeClr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uk-UA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Потребую допомоги!</a:t>
              </a:r>
              <a:endPara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Заголовок 3"/>
          <p:cNvSpPr txBox="1">
            <a:spLocks/>
          </p:cNvSpPr>
          <p:nvPr/>
        </p:nvSpPr>
        <p:spPr>
          <a:xfrm>
            <a:off x="192860" y="260648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Рефлексія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609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92860" y="260648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Домашнє завдання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4824"/>
            <a:ext cx="712879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4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137160" indent="0">
                  <a:buNone/>
                </a:pPr>
                <a:r>
                  <a:rPr lang="uk-UA" b="1" dirty="0" smtClean="0">
                    <a:solidFill>
                      <a:srgbClr val="002060"/>
                    </a:solidFill>
                  </a:rPr>
                  <a:t> </a:t>
                </a:r>
                <a:r>
                  <a:rPr lang="uk-UA" b="1" dirty="0" smtClean="0">
                    <a:solidFill>
                      <a:srgbClr val="7030A0"/>
                    </a:solidFill>
                  </a:rPr>
                  <a:t>№ 1015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  <a:r>
                  <a:rPr lang="ru-RU" b="1" dirty="0">
                    <a:solidFill>
                      <a:srgbClr val="7030A0"/>
                    </a:solidFill>
                  </a:rPr>
                  <a:t> </a:t>
                </a:r>
                <a:r>
                  <a:rPr lang="ru-RU" b="1" dirty="0" smtClean="0">
                    <a:solidFill>
                      <a:srgbClr val="7030A0"/>
                    </a:solidFill>
                  </a:rPr>
                  <a:t>(1)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  <a:endParaRPr lang="ru-RU" b="1" dirty="0">
                  <a:solidFill>
                    <a:srgbClr val="7030A0"/>
                  </a:solidFill>
                </a:endParaRPr>
              </a:p>
              <a:p>
                <a:pPr marL="137160" indent="0">
                  <a:buNone/>
                </a:pPr>
                <a:r>
                  <a:rPr lang="uk-UA" b="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=2,6</m:t>
                    </m:r>
                  </m:oMath>
                </a14:m>
                <a:endParaRPr lang="en-US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137160" indent="0">
                  <a:buNone/>
                </a:pPr>
                <a:r>
                  <a:rPr lang="uk-UA" b="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=2,06</m:t>
                    </m:r>
                  </m:oMath>
                </a14:m>
                <a:endParaRPr lang="en-US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137160" indent="0">
                  <a:buNone/>
                </a:pPr>
                <a:r>
                  <a:rPr lang="uk-UA" b="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𝑐</m:t>
                    </m:r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=3,5</m:t>
                    </m:r>
                  </m:oMath>
                </a14:m>
                <a:endParaRPr lang="ru-RU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137160" indent="0">
                  <a:buNone/>
                </a:pPr>
                <a:r>
                  <a:rPr lang="ru-RU" b="1" dirty="0" smtClean="0">
                    <a:solidFill>
                      <a:srgbClr val="002060"/>
                    </a:solidFill>
                  </a:rPr>
                  <a:t> </a:t>
                </a:r>
                <a:r>
                  <a:rPr lang="uk-UA" b="1" dirty="0" smtClean="0">
                    <a:solidFill>
                      <a:srgbClr val="7030A0"/>
                    </a:solidFill>
                  </a:rPr>
                  <a:t>№ 1016</a:t>
                </a:r>
                <a:endParaRPr lang="en-US" b="1" dirty="0" smtClean="0">
                  <a:solidFill>
                    <a:srgbClr val="7030A0"/>
                  </a:solidFill>
                </a:endParaRPr>
              </a:p>
              <a:p>
                <a:pPr marL="137160" indent="0">
                  <a:buNone/>
                </a:pPr>
                <a:r>
                  <a:rPr lang="ru-RU" b="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𝑆</m:t>
                    </m:r>
                    <m:r>
                      <a:rPr lang="en-US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=62,1</m:t>
                    </m:r>
                    <m:sSup>
                      <m:sSupPr>
                        <m:ctrlPr>
                          <a:rPr lang="ru-RU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  <m:t> см</m:t>
                        </m:r>
                      </m:e>
                      <m:sup>
                        <m:r>
                          <a:rPr lang="ru-RU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137160" indent="0">
                  <a:buNone/>
                </a:pPr>
                <a:r>
                  <a:rPr lang="ru-RU" b="1" dirty="0" smtClean="0">
                    <a:solidFill>
                      <a:srgbClr val="7030A0"/>
                    </a:solidFill>
                  </a:rPr>
                  <a:t>№988  (1,2)</a:t>
                </a:r>
              </a:p>
              <a:p>
                <a:pPr marL="137160" indent="0">
                  <a:buNone/>
                </a:pPr>
                <a:r>
                  <a:rPr lang="ru-RU" b="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3,48 :29=0,12</m:t>
                    </m:r>
                  </m:oMath>
                </a14:m>
                <a:endParaRPr lang="ru-RU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137160" indent="0">
                  <a:buNone/>
                </a:pPr>
                <a:r>
                  <a:rPr lang="ru-RU" b="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/>
                      </a:rPr>
                      <m:t>9,75 :39=0,25</m:t>
                    </m:r>
                  </m:oMath>
                </a14:m>
                <a:endParaRPr lang="ru-RU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4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 descr="пчела из мультика би мув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3096344" cy="412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179512" y="188640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домашнє завдання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83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365104"/>
            <a:ext cx="7632848" cy="1584176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дії </a:t>
            </a:r>
            <a:r>
              <a:rPr lang="uk-UA" sz="6000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6000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десятковими дробами</a:t>
            </a:r>
            <a:endParaRPr lang="ru-RU" sz="400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640960" cy="864096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Улюблені мультфільми на уроці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001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569932" cy="470916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Clr>
                <a:srgbClr val="002060"/>
              </a:buClr>
              <a:buSzPct val="90000"/>
              <a:buFont typeface="Arial" pitchFamily="34" charset="0"/>
              <a:buChar char="•"/>
            </a:pPr>
            <a:r>
              <a:rPr lang="uk-UA" sz="3900" dirty="0" smtClean="0">
                <a:solidFill>
                  <a:srgbClr val="002060"/>
                </a:solidFill>
              </a:rPr>
              <a:t>Повторити всі дії з десятковими дробами;</a:t>
            </a:r>
          </a:p>
          <a:p>
            <a:pPr>
              <a:lnSpc>
                <a:spcPct val="150000"/>
              </a:lnSpc>
              <a:buClr>
                <a:srgbClr val="002060"/>
              </a:buClr>
              <a:buSzPct val="90000"/>
              <a:buFont typeface="Arial" pitchFamily="34" charset="0"/>
              <a:buChar char="•"/>
            </a:pPr>
            <a:r>
              <a:rPr lang="uk-UA" sz="3900" dirty="0" smtClean="0">
                <a:solidFill>
                  <a:srgbClr val="002060"/>
                </a:solidFill>
              </a:rPr>
              <a:t>Закріпити навички усного обчислення;</a:t>
            </a:r>
          </a:p>
          <a:p>
            <a:pPr>
              <a:lnSpc>
                <a:spcPct val="150000"/>
              </a:lnSpc>
              <a:buClr>
                <a:srgbClr val="002060"/>
              </a:buClr>
              <a:buSzPct val="90000"/>
              <a:buFont typeface="Arial" pitchFamily="34" charset="0"/>
              <a:buChar char="•"/>
            </a:pPr>
            <a:r>
              <a:rPr lang="uk-UA" sz="3900" dirty="0" smtClean="0">
                <a:solidFill>
                  <a:srgbClr val="002060"/>
                </a:solidFill>
              </a:rPr>
              <a:t>Застосувати набуті знання при розв</a:t>
            </a:r>
            <a:r>
              <a:rPr lang="en-US" sz="3900" dirty="0" smtClean="0">
                <a:solidFill>
                  <a:srgbClr val="002060"/>
                </a:solidFill>
              </a:rPr>
              <a:t>’</a:t>
            </a:r>
            <a:r>
              <a:rPr lang="uk-UA" sz="3900" dirty="0" smtClean="0">
                <a:solidFill>
                  <a:srgbClr val="002060"/>
                </a:solidFill>
              </a:rPr>
              <a:t>язуванні вправ і задач</a:t>
            </a:r>
          </a:p>
          <a:p>
            <a:pPr marL="137160" indent="0">
              <a:buClrTx/>
              <a:buSzPct val="80000"/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79512" y="188640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0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Мета Уроку</a:t>
            </a:r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216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 rot="21372473">
            <a:off x="2720996" y="295661"/>
            <a:ext cx="1313777" cy="1095244"/>
            <a:chOff x="2916714" y="619138"/>
            <a:chExt cx="957207" cy="802658"/>
          </a:xfrm>
        </p:grpSpPr>
        <p:sp>
          <p:nvSpPr>
            <p:cNvPr id="4" name="Капля 3"/>
            <p:cNvSpPr/>
            <p:nvPr/>
          </p:nvSpPr>
          <p:spPr>
            <a:xfrm rot="8015983">
              <a:off x="2906537" y="629315"/>
              <a:ext cx="802658" cy="782303"/>
            </a:xfrm>
            <a:prstGeom prst="teardrop">
              <a:avLst/>
            </a:prstGeom>
            <a:solidFill>
              <a:srgbClr val="FFFF00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ru-RU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084516" y="873887"/>
              <a:ext cx="789405" cy="383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b="1" dirty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1</a:t>
              </a:r>
              <a:endParaRPr lang="ru-RU" sz="2800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p:pic>
        <p:nvPicPr>
          <p:cNvPr id="2" name="Picture 2" descr="http://i93.beon.ru/5/76/127605/31/3752231/f622e704af5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39" y="3669316"/>
            <a:ext cx="3680681" cy="286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10"/>
              <p:cNvSpPr txBox="1">
                <a:spLocks/>
              </p:cNvSpPr>
              <p:nvPr/>
            </p:nvSpPr>
            <p:spPr>
              <a:xfrm>
                <a:off x="688406" y="620688"/>
                <a:ext cx="198624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0</m:t>
                      </m:r>
                      <m:r>
                        <a:rPr lang="uk-UA" b="0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,25</m:t>
                      </m:r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∙</m:t>
                      </m:r>
                      <m:r>
                        <a:rPr lang="uk-UA" b="0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4</m:t>
                      </m:r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uk-UA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Объект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406" y="620688"/>
                <a:ext cx="1986248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Группа 16"/>
          <p:cNvGrpSpPr/>
          <p:nvPr/>
        </p:nvGrpSpPr>
        <p:grpSpPr>
          <a:xfrm>
            <a:off x="375440" y="833976"/>
            <a:ext cx="6552728" cy="1878056"/>
            <a:chOff x="2832635" y="2292987"/>
            <a:chExt cx="6552728" cy="1878056"/>
          </a:xfrm>
          <a:solidFill>
            <a:schemeClr val="accent3">
              <a:lumMod val="60000"/>
              <a:lumOff val="40000"/>
            </a:schemeClr>
          </a:solidFill>
        </p:grpSpPr>
        <p:grpSp>
          <p:nvGrpSpPr>
            <p:cNvPr id="14" name="Группа 13"/>
            <p:cNvGrpSpPr/>
            <p:nvPr/>
          </p:nvGrpSpPr>
          <p:grpSpPr>
            <a:xfrm>
              <a:off x="2832635" y="2292987"/>
              <a:ext cx="6552728" cy="1878056"/>
              <a:chOff x="323527" y="620688"/>
              <a:chExt cx="6552728" cy="1878056"/>
            </a:xfrm>
            <a:grpFill/>
          </p:grpSpPr>
          <p:sp>
            <p:nvSpPr>
              <p:cNvPr id="15" name="Выноска-облако 14"/>
              <p:cNvSpPr/>
              <p:nvPr/>
            </p:nvSpPr>
            <p:spPr>
              <a:xfrm>
                <a:off x="323527" y="620688"/>
                <a:ext cx="6552728" cy="1878056"/>
              </a:xfrm>
              <a:prstGeom prst="cloudCallout">
                <a:avLst>
                  <a:gd name="adj1" fmla="val -20833"/>
                  <a:gd name="adj2" fmla="val 100886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548365" y="1090481"/>
                <a:ext cx="4103053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2400" b="1" dirty="0">
                  <a:effectLst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Прямоугольник 12"/>
                <p:cNvSpPr/>
                <p:nvPr/>
              </p:nvSpPr>
              <p:spPr>
                <a:xfrm>
                  <a:off x="3864086" y="2855113"/>
                  <a:ext cx="4355488" cy="830997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uk-UA" sz="2400" b="1" i="1" dirty="0" smtClean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</a:rPr>
                    <a:t>Вкажіть вираз рівний даному:</a:t>
                  </a:r>
                </a:p>
                <a:p>
                  <a:pPr lvl="0"/>
                  <a:r>
                    <a:rPr lang="uk-UA" sz="2400" b="1" i="1" dirty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r>
                    <a:rPr lang="uk-UA" sz="2400" b="1" i="1" dirty="0" smtClean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</a:rPr>
                    <a:t>         </a:t>
                  </a:r>
                  <a:r>
                    <a:rPr lang="uk-UA" sz="2400" b="1" dirty="0" smtClean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𝟒𝟖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𝟎𝟗𝟐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: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𝟎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𝟏𝟐</m:t>
                      </m:r>
                    </m:oMath>
                  </a14:m>
                  <a:r>
                    <a:rPr lang="uk-UA" sz="2400" b="1" dirty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</a:rPr>
                    <a:t>.</a:t>
                  </a:r>
                  <a:endParaRPr lang="ru-RU" sz="2400" b="1" dirty="0">
                    <a:solidFill>
                      <a:schemeClr val="bg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3" name="Прямоугольник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4086" y="2855113"/>
                  <a:ext cx="4355488" cy="83099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241" t="-5882" r="-1681" b="-1617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Группа 21"/>
          <p:cNvGrpSpPr/>
          <p:nvPr/>
        </p:nvGrpSpPr>
        <p:grpSpPr>
          <a:xfrm>
            <a:off x="2336908" y="1610478"/>
            <a:ext cx="1204207" cy="802658"/>
            <a:chOff x="2916714" y="619138"/>
            <a:chExt cx="782303" cy="80265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3" name="Капля 22"/>
            <p:cNvSpPr/>
            <p:nvPr/>
          </p:nvSpPr>
          <p:spPr>
            <a:xfrm rot="8015983">
              <a:off x="2906537" y="629315"/>
              <a:ext cx="802658" cy="782303"/>
            </a:xfrm>
            <a:prstGeom prst="teardrop">
              <a:avLst/>
            </a:prstGeom>
            <a:grp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ru-RU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51958" y="835801"/>
              <a:ext cx="5118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3,4</a:t>
              </a:r>
              <a:endParaRPr lang="ru-RU" sz="2800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Объект 10"/>
              <p:cNvSpPr txBox="1">
                <a:spLocks/>
              </p:cNvSpPr>
              <p:nvPr/>
            </p:nvSpPr>
            <p:spPr>
              <a:xfrm>
                <a:off x="784685" y="1727718"/>
                <a:ext cx="18187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6</m:t>
                      </m:r>
                      <m:r>
                        <a:rPr lang="uk-UA" b="0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uk-UA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8 :2</m:t>
                      </m:r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uk-UA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Объект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685" y="1727718"/>
                <a:ext cx="1818703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Объект 10"/>
              <p:cNvSpPr txBox="1">
                <a:spLocks/>
              </p:cNvSpPr>
              <p:nvPr/>
            </p:nvSpPr>
            <p:spPr>
              <a:xfrm>
                <a:off x="5186546" y="320062"/>
                <a:ext cx="244150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1</m:t>
                      </m:r>
                      <m:r>
                        <a:rPr lang="uk-UA" b="0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25</m:t>
                      </m:r>
                      <m:r>
                        <a:rPr lang="uk-UA" b="0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ea typeface="Cambria Math"/>
                        </a:rPr>
                        <m:t>∙0,08</m:t>
                      </m:r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uk-UA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" name="Объект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6546" y="320062"/>
                <a:ext cx="2441502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Объект 10"/>
              <p:cNvSpPr txBox="1">
                <a:spLocks/>
              </p:cNvSpPr>
              <p:nvPr/>
            </p:nvSpPr>
            <p:spPr>
              <a:xfrm>
                <a:off x="4957553" y="1510200"/>
                <a:ext cx="174900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7∙0,8=</m:t>
                      </m:r>
                    </m:oMath>
                  </m:oMathPara>
                </a14:m>
                <a:endParaRPr lang="uk-UA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0" name="Объект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7553" y="1510200"/>
                <a:ext cx="1749005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Объект 10"/>
              <p:cNvSpPr txBox="1">
                <a:spLocks/>
              </p:cNvSpPr>
              <p:nvPr/>
            </p:nvSpPr>
            <p:spPr>
              <a:xfrm>
                <a:off x="4831172" y="3000010"/>
                <a:ext cx="206159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3,2∙0,2=</m:t>
                      </m:r>
                    </m:oMath>
                  </m:oMathPara>
                </a14:m>
                <a:endParaRPr lang="uk-UA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1" name="Объект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172" y="3000010"/>
                <a:ext cx="2061590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Объект 10"/>
              <p:cNvSpPr txBox="1">
                <a:spLocks/>
              </p:cNvSpPr>
              <p:nvPr/>
            </p:nvSpPr>
            <p:spPr>
              <a:xfrm>
                <a:off x="5022340" y="4389435"/>
                <a:ext cx="213128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</a:rPr>
                        <m:t>6,3 :0,9=</m:t>
                      </m:r>
                    </m:oMath>
                  </m:oMathPara>
                </a14:m>
                <a:endParaRPr lang="uk-UA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2" name="Объект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340" y="4389435"/>
                <a:ext cx="2131289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Группа 32"/>
          <p:cNvGrpSpPr/>
          <p:nvPr/>
        </p:nvGrpSpPr>
        <p:grpSpPr>
          <a:xfrm>
            <a:off x="7470060" y="198935"/>
            <a:ext cx="1204207" cy="802658"/>
            <a:chOff x="2916714" y="619138"/>
            <a:chExt cx="782303" cy="802658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Капля 33"/>
            <p:cNvSpPr/>
            <p:nvPr/>
          </p:nvSpPr>
          <p:spPr>
            <a:xfrm rot="8015983">
              <a:off x="2906537" y="629315"/>
              <a:ext cx="802658" cy="782303"/>
            </a:xfrm>
            <a:prstGeom prst="teardrop">
              <a:avLst/>
            </a:prstGeom>
            <a:grp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ru-RU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51958" y="763977"/>
              <a:ext cx="5118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10</a:t>
              </a:r>
              <a:endParaRPr lang="ru-RU" sz="2800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648465" y="2854324"/>
            <a:ext cx="1204207" cy="802658"/>
            <a:chOff x="2916714" y="619138"/>
            <a:chExt cx="782303" cy="80265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7" name="Капля 36"/>
            <p:cNvSpPr/>
            <p:nvPr/>
          </p:nvSpPr>
          <p:spPr>
            <a:xfrm rot="8015983">
              <a:off x="2906537" y="629315"/>
              <a:ext cx="802658" cy="782303"/>
            </a:xfrm>
            <a:prstGeom prst="teardrop">
              <a:avLst/>
            </a:prstGeom>
            <a:grp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ru-RU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61717" y="764824"/>
              <a:ext cx="57259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0,</a:t>
              </a:r>
              <a:r>
                <a:rPr lang="uk-UA" sz="30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64</a:t>
              </a:r>
              <a:endParaRPr lang="ru-RU" sz="3000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 rot="21370650">
            <a:off x="7249590" y="4079066"/>
            <a:ext cx="1006970" cy="1104710"/>
            <a:chOff x="2916714" y="619138"/>
            <a:chExt cx="782303" cy="80265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0" name="Капля 39"/>
            <p:cNvSpPr/>
            <p:nvPr/>
          </p:nvSpPr>
          <p:spPr>
            <a:xfrm rot="8015983">
              <a:off x="2906537" y="629315"/>
              <a:ext cx="802658" cy="782303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ru-RU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033345" y="854191"/>
              <a:ext cx="549042" cy="42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32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7</a:t>
              </a:r>
              <a:endParaRPr lang="ru-RU" sz="3200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650143" y="1250232"/>
            <a:ext cx="1006970" cy="1104710"/>
            <a:chOff x="2916714" y="619138"/>
            <a:chExt cx="782303" cy="802658"/>
          </a:xfrm>
          <a:solidFill>
            <a:srgbClr val="FFC000"/>
          </a:solidFill>
        </p:grpSpPr>
        <p:sp>
          <p:nvSpPr>
            <p:cNvPr id="43" name="Капля 42"/>
            <p:cNvSpPr/>
            <p:nvPr/>
          </p:nvSpPr>
          <p:spPr>
            <a:xfrm rot="8015983">
              <a:off x="2906537" y="629315"/>
              <a:ext cx="802658" cy="782303"/>
            </a:xfrm>
            <a:prstGeom prst="teardrop">
              <a:avLst/>
            </a:prstGeom>
            <a:grp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ru-RU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033345" y="835801"/>
              <a:ext cx="549042" cy="380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b="1" dirty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5</a:t>
              </a:r>
              <a:r>
                <a:rPr lang="uk-UA" sz="28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,6</a:t>
              </a:r>
              <a:endParaRPr lang="ru-RU" sz="2800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987193" y="1008215"/>
            <a:ext cx="5056490" cy="1709445"/>
            <a:chOff x="-3433379" y="936311"/>
            <a:chExt cx="5056490" cy="1709445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-3433379" y="936311"/>
              <a:ext cx="5056490" cy="1709445"/>
            </a:xfrm>
            <a:prstGeom prst="cloudCallout">
              <a:avLst>
                <a:gd name="adj1" fmla="val -20833"/>
                <a:gd name="adj2" fmla="val 100886"/>
              </a:avLst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-3087547" y="1159103"/>
                  <a:ext cx="4103053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2400" b="1" i="1" dirty="0" smtClean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  <a:effectLst/>
                    </a:rPr>
                    <a:t>Скільки десяткових знаків міститься у добутку: </a:t>
                  </a:r>
                  <a14:m>
                    <m:oMath xmlns:m="http://schemas.openxmlformats.org/officeDocument/2006/math"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𝟐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𝟏𝟒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∙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𝟑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uk-UA" sz="2400" b="1" i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mbria Math"/>
                        </a:rPr>
                        <m:t>𝟖</m:t>
                      </m:r>
                    </m:oMath>
                  </a14:m>
                  <a:r>
                    <a:rPr lang="uk-UA" sz="2400" b="1" i="1" dirty="0">
                      <a:solidFill>
                        <a:schemeClr val="bg1">
                          <a:lumMod val="85000"/>
                          <a:lumOff val="15000"/>
                        </a:schemeClr>
                      </a:solidFill>
                      <a:effectLst/>
                    </a:rPr>
                    <a:t>?</a:t>
                  </a:r>
                  <a:endParaRPr lang="ru-RU" sz="2400" b="1" dirty="0">
                    <a:solidFill>
                      <a:schemeClr val="bg1">
                        <a:lumMod val="85000"/>
                        <a:lumOff val="15000"/>
                      </a:schemeClr>
                    </a:solidFill>
                    <a:effectLst/>
                  </a:endParaRPr>
                </a:p>
              </p:txBody>
            </p:sp>
          </mc:Choice>
          <mc:Fallback xmlns="">
            <p:sp>
              <p:nvSpPr>
                <p:cNvPr id="4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3087547" y="1159103"/>
                  <a:ext cx="4103053" cy="1200329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4061" b="-1066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7" name="Заголовок 3"/>
          <p:cNvSpPr txBox="1">
            <a:spLocks/>
          </p:cNvSpPr>
          <p:nvPr/>
        </p:nvSpPr>
        <p:spPr>
          <a:xfrm>
            <a:off x="4021128" y="5604257"/>
            <a:ext cx="4763828" cy="93334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4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Усні вправи</a:t>
            </a:r>
            <a:endParaRPr lang="ru-RU" sz="4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563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9" grpId="0"/>
      <p:bldP spid="30" grpId="0"/>
      <p:bldP spid="31" grpId="0"/>
      <p:bldP spid="32" grpId="0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862253" y="1945948"/>
            <a:ext cx="1667646" cy="122557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3,6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69" name="Picture 3" descr="C:\Documents and Settings\Admin\Рабочий стол\86f7b016737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77708" y="1531538"/>
            <a:ext cx="2714644" cy="2228863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6258486" y="401414"/>
            <a:ext cx="1753388" cy="108012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10,9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362279" y="2367271"/>
            <a:ext cx="1729083" cy="108012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40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297984" y="3945234"/>
            <a:ext cx="1560173" cy="108967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2,8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058653" y="4009682"/>
            <a:ext cx="1659459" cy="10801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10,08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748229" y="3940031"/>
            <a:ext cx="1629479" cy="1080120"/>
          </a:xfrm>
          <a:prstGeom prst="ellipse">
            <a:avLst/>
          </a:prstGeom>
          <a:solidFill>
            <a:srgbClr val="06AA0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0,12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81228" y="3907747"/>
            <a:ext cx="1666403" cy="1080120"/>
          </a:xfrm>
          <a:prstGeom prst="ellipse">
            <a:avLst/>
          </a:prstGeom>
          <a:solidFill>
            <a:srgbClr val="06AA0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4,8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498643" y="5538779"/>
            <a:ext cx="1575580" cy="108012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14,85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62597" y="5536229"/>
            <a:ext cx="1583992" cy="108012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19,65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153341" y="594884"/>
            <a:ext cx="1680355" cy="108012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ysClr val="windowText" lastClr="000000"/>
                </a:solidFill>
              </a:rPr>
              <a:t>43,6</a:t>
            </a:r>
            <a:endParaRPr lang="ru-RU" sz="36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41895" y="2561082"/>
            <a:ext cx="7429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solidFill>
                  <a:schemeClr val="bg1"/>
                </a:solidFill>
              </a:rPr>
              <a:t>+</a:t>
            </a:r>
            <a:endParaRPr lang="ru-RU" sz="5400" b="1" dirty="0">
              <a:solidFill>
                <a:schemeClr val="bg1"/>
              </a:solidFill>
            </a:endParaRPr>
          </a:p>
        </p:txBody>
      </p:sp>
      <p:cxnSp>
        <p:nvCxnSpPr>
          <p:cNvPr id="88" name="Прямая со стрелкой 87"/>
          <p:cNvCxnSpPr/>
          <p:nvPr/>
        </p:nvCxnSpPr>
        <p:spPr>
          <a:xfrm flipH="1" flipV="1">
            <a:off x="6036117" y="3171519"/>
            <a:ext cx="1837931" cy="681899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 flipV="1">
            <a:off x="5888383" y="3237340"/>
            <a:ext cx="0" cy="707894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Прямоугольник 120"/>
          <p:cNvSpPr/>
          <p:nvPr/>
        </p:nvSpPr>
        <p:spPr>
          <a:xfrm rot="21314568">
            <a:off x="3921663" y="252894"/>
            <a:ext cx="17600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0,25</a:t>
            </a:r>
            <a:endParaRPr lang="ru-RU" sz="3600" dirty="0">
              <a:solidFill>
                <a:schemeClr val="bg1"/>
              </a:solidFill>
            </a:endParaRPr>
          </a:p>
        </p:txBody>
      </p:sp>
      <p:grpSp>
        <p:nvGrpSpPr>
          <p:cNvPr id="126" name="Группа 125"/>
          <p:cNvGrpSpPr/>
          <p:nvPr/>
        </p:nvGrpSpPr>
        <p:grpSpPr>
          <a:xfrm>
            <a:off x="2419030" y="4339980"/>
            <a:ext cx="73503" cy="215654"/>
            <a:chOff x="3094728" y="470623"/>
            <a:chExt cx="55127" cy="287539"/>
          </a:xfrm>
        </p:grpSpPr>
        <p:sp>
          <p:nvSpPr>
            <p:cNvPr id="127" name="Овал 126"/>
            <p:cNvSpPr/>
            <p:nvPr/>
          </p:nvSpPr>
          <p:spPr>
            <a:xfrm>
              <a:off x="3104136" y="470623"/>
              <a:ext cx="45719" cy="732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3094728" y="684924"/>
              <a:ext cx="45719" cy="732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6959314" y="4420387"/>
            <a:ext cx="73503" cy="215654"/>
            <a:chOff x="3094728" y="470623"/>
            <a:chExt cx="55127" cy="287539"/>
          </a:xfrm>
        </p:grpSpPr>
        <p:sp>
          <p:nvSpPr>
            <p:cNvPr id="130" name="Овал 129"/>
            <p:cNvSpPr/>
            <p:nvPr/>
          </p:nvSpPr>
          <p:spPr>
            <a:xfrm>
              <a:off x="3104136" y="470623"/>
              <a:ext cx="45719" cy="732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3094728" y="684924"/>
              <a:ext cx="45719" cy="732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67" name="Picture 3" descr="C:\Documents and Settings\Admin\Рабочий стол\bc8a5c14f86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05007" y="-569630"/>
            <a:ext cx="3449784" cy="2664873"/>
          </a:xfrm>
          <a:prstGeom prst="rect">
            <a:avLst/>
          </a:prstGeom>
          <a:noFill/>
        </p:spPr>
      </p:pic>
      <p:sp>
        <p:nvSpPr>
          <p:cNvPr id="132" name="Овал 131"/>
          <p:cNvSpPr/>
          <p:nvPr/>
        </p:nvSpPr>
        <p:spPr>
          <a:xfrm>
            <a:off x="3697256" y="642503"/>
            <a:ext cx="48005" cy="5400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5" name="Picture 1" descr="C:\Documents and Settings\Admin\Рабочий стол\8e6824e6fa3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6454" y="-86894"/>
            <a:ext cx="2964908" cy="2115982"/>
          </a:xfrm>
          <a:prstGeom prst="rect">
            <a:avLst/>
          </a:prstGeom>
          <a:noFill/>
        </p:spPr>
      </p:pic>
      <p:cxnSp>
        <p:nvCxnSpPr>
          <p:cNvPr id="90" name="Прямая со стрелкой 89"/>
          <p:cNvCxnSpPr/>
          <p:nvPr/>
        </p:nvCxnSpPr>
        <p:spPr>
          <a:xfrm flipH="1" flipV="1">
            <a:off x="2449509" y="1675004"/>
            <a:ext cx="2336034" cy="541889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flipV="1">
            <a:off x="2216684" y="1732987"/>
            <a:ext cx="69053" cy="483905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2" descr="C:\Documents and Settings\Admin\Рабочий стол\713952835685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3052" y="2125794"/>
            <a:ext cx="2472679" cy="1722317"/>
          </a:xfrm>
          <a:prstGeom prst="rect">
            <a:avLst/>
          </a:prstGeom>
          <a:noFill/>
        </p:spPr>
      </p:pic>
      <p:cxnSp>
        <p:nvCxnSpPr>
          <p:cNvPr id="103" name="Прямая со стрелкой 102"/>
          <p:cNvCxnSpPr/>
          <p:nvPr/>
        </p:nvCxnSpPr>
        <p:spPr>
          <a:xfrm flipH="1" flipV="1">
            <a:off x="2309392" y="3512469"/>
            <a:ext cx="1070501" cy="340949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2" descr="C:\Documents and Settings\Admin\Рабочий стол\91728d669c5b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37293" y="3571917"/>
            <a:ext cx="2381267" cy="1696939"/>
          </a:xfrm>
          <a:prstGeom prst="rect">
            <a:avLst/>
          </a:prstGeom>
          <a:noFill/>
        </p:spPr>
      </p:pic>
      <p:cxnSp>
        <p:nvCxnSpPr>
          <p:cNvPr id="102" name="Прямая со стрелкой 101"/>
          <p:cNvCxnSpPr/>
          <p:nvPr/>
        </p:nvCxnSpPr>
        <p:spPr>
          <a:xfrm flipV="1">
            <a:off x="954594" y="5034913"/>
            <a:ext cx="294012" cy="384329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/>
          <p:nvPr/>
        </p:nvCxnSpPr>
        <p:spPr>
          <a:xfrm flipH="1" flipV="1">
            <a:off x="1494485" y="5078647"/>
            <a:ext cx="1339211" cy="457582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V="1">
            <a:off x="3206696" y="815954"/>
            <a:ext cx="2459107" cy="251040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flipV="1">
            <a:off x="1494486" y="3512468"/>
            <a:ext cx="722199" cy="340949"/>
          </a:xfrm>
          <a:prstGeom prst="straightConnector1">
            <a:avLst/>
          </a:prstGeom>
          <a:ln w="63500" cap="rnd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Минус 18"/>
          <p:cNvSpPr/>
          <p:nvPr/>
        </p:nvSpPr>
        <p:spPr>
          <a:xfrm>
            <a:off x="1855585" y="5877272"/>
            <a:ext cx="453807" cy="201567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Заголовок 3"/>
          <p:cNvSpPr txBox="1">
            <a:spLocks/>
          </p:cNvSpPr>
          <p:nvPr/>
        </p:nvSpPr>
        <p:spPr>
          <a:xfrm>
            <a:off x="4021127" y="5419243"/>
            <a:ext cx="4837029" cy="11183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36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Ланцюжок від смішариків</a:t>
            </a:r>
            <a:endParaRPr lang="ru-RU" sz="36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75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Группа 49"/>
          <p:cNvGrpSpPr/>
          <p:nvPr/>
        </p:nvGrpSpPr>
        <p:grpSpPr>
          <a:xfrm>
            <a:off x="2643223" y="2421368"/>
            <a:ext cx="2318423" cy="1250522"/>
            <a:chOff x="6458228" y="3284984"/>
            <a:chExt cx="2331891" cy="1250522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Прямоугольник 2"/>
                <p:cNvSpPr/>
                <p:nvPr/>
              </p:nvSpPr>
              <p:spPr>
                <a:xfrm>
                  <a:off x="6458228" y="3284984"/>
                  <a:ext cx="2331891" cy="1250522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34925"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p3d prstMaterial="metal">
                  <a:bevelT w="38100" h="571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𝟖𝟐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𝟕</m:t>
                        </m:r>
                      </m:oMath>
                    </m:oMathPara>
                  </a14:m>
                  <a:endParaRPr lang="ru-RU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" name="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58228" y="3284984"/>
                  <a:ext cx="2331891" cy="1250522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  <a:ln w="34925"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Овал 34"/>
            <p:cNvSpPr/>
            <p:nvPr/>
          </p:nvSpPr>
          <p:spPr>
            <a:xfrm>
              <a:off x="6538758" y="3308656"/>
              <a:ext cx="412812" cy="377320"/>
            </a:xfrm>
            <a:prstGeom prst="ellipse">
              <a:avLst/>
            </a:prstGeom>
            <a:ln w="34925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bg1"/>
                  </a:solidFill>
                </a:rPr>
                <a:t>1</a:t>
              </a:r>
              <a:endParaRPr lang="ru-RU" b="1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594186" y="3736834"/>
            <a:ext cx="2307101" cy="1224136"/>
            <a:chOff x="1475041" y="2273180"/>
            <a:chExt cx="2307101" cy="12241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Прямоугольник 22"/>
                <p:cNvSpPr/>
                <p:nvPr/>
              </p:nvSpPr>
              <p:spPr>
                <a:xfrm>
                  <a:off x="1475041" y="2273180"/>
                  <a:ext cx="2307101" cy="1224136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oMath>
                    </m:oMathPara>
                  </a14:m>
                  <a:endParaRPr lang="ru-RU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Прямоугольник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75041" y="2273180"/>
                  <a:ext cx="2307101" cy="1224136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Овал 39"/>
            <p:cNvSpPr/>
            <p:nvPr/>
          </p:nvSpPr>
          <p:spPr>
            <a:xfrm>
              <a:off x="1578919" y="2415983"/>
              <a:ext cx="412812" cy="412812"/>
            </a:xfrm>
            <a:prstGeom prst="ellipse">
              <a:avLst/>
            </a:prstGeom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>
                  <a:solidFill>
                    <a:schemeClr val="bg1"/>
                  </a:solidFill>
                </a:rPr>
                <a:t>5</a:t>
              </a:r>
              <a:endParaRPr lang="ru-RU" b="1" dirty="0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2544410" y="5036624"/>
            <a:ext cx="2280337" cy="1224136"/>
            <a:chOff x="1501804" y="3896883"/>
            <a:chExt cx="2280337" cy="1224136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Прямоугольник 21"/>
                <p:cNvSpPr/>
                <p:nvPr/>
              </p:nvSpPr>
              <p:spPr>
                <a:xfrm>
                  <a:off x="1501804" y="3896883"/>
                  <a:ext cx="2280337" cy="1224136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34925"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𝟏𝟐</m:t>
                        </m:r>
                      </m:oMath>
                    </m:oMathPara>
                  </a14:m>
                  <a:endParaRPr lang="ru-RU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2" name="Прямоугольник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01804" y="3896883"/>
                  <a:ext cx="2280337" cy="1224136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 w="34925">
                  <a:solidFill>
                    <a:srgbClr val="FFFFFF"/>
                  </a:solidFill>
                </a:ln>
                <a:effectLst>
                  <a:outerShdw blurRad="317500" dir="2700000" algn="ctr">
                    <a:srgbClr val="000000">
                      <a:alpha val="43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Овал 36"/>
            <p:cNvSpPr/>
            <p:nvPr/>
          </p:nvSpPr>
          <p:spPr>
            <a:xfrm>
              <a:off x="1624185" y="3980076"/>
              <a:ext cx="412812" cy="412812"/>
            </a:xfrm>
            <a:prstGeom prst="ellipse">
              <a:avLst/>
            </a:prstGeom>
            <a:ln w="34925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bg1"/>
                  </a:solidFill>
                </a:rPr>
                <a:t>6</a:t>
              </a:r>
              <a:endParaRPr lang="ru-RU" b="1" dirty="0"/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5363970" y="3012031"/>
            <a:ext cx="1443263" cy="1208410"/>
            <a:chOff x="6247681" y="971916"/>
            <a:chExt cx="1443263" cy="120841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4" name="Прямоугольник 63"/>
            <p:cNvSpPr/>
            <p:nvPr/>
          </p:nvSpPr>
          <p:spPr>
            <a:xfrm>
              <a:off x="6247681" y="971916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 w="34925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Прямоугольник 86"/>
                <p:cNvSpPr/>
                <p:nvPr/>
              </p:nvSpPr>
              <p:spPr>
                <a:xfrm>
                  <a:off x="6565659" y="1235054"/>
                  <a:ext cx="744114" cy="461665"/>
                </a:xfrm>
                <a:prstGeom prst="rect">
                  <a:avLst/>
                </a:prstGeom>
                <a:ln w="34925"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oMath>
                    </m:oMathPara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87" name="Прямоугольник 8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65659" y="1235054"/>
                  <a:ext cx="744114" cy="46166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34925"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Группа 53"/>
          <p:cNvGrpSpPr/>
          <p:nvPr/>
        </p:nvGrpSpPr>
        <p:grpSpPr>
          <a:xfrm>
            <a:off x="84786" y="3813430"/>
            <a:ext cx="2341834" cy="1224136"/>
            <a:chOff x="5382497" y="2084711"/>
            <a:chExt cx="2341834" cy="1224136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Прямоугольник 20"/>
                <p:cNvSpPr/>
                <p:nvPr/>
              </p:nvSpPr>
              <p:spPr>
                <a:xfrm>
                  <a:off x="5382497" y="2084711"/>
                  <a:ext cx="2341834" cy="1224136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34925"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 b="1" i="1" dirty="0" smtClean="0">
                    <a:solidFill>
                      <a:schemeClr val="bg1"/>
                    </a:solidFill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𝟐𝟑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𝟒𝟐𝟕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𝟖𝟕𝟑</m:t>
                        </m:r>
                      </m:oMath>
                    </m:oMathPara>
                  </a14:m>
                  <a:endParaRPr lang="ru-RU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Прямоугольник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0951" y="1803915"/>
                  <a:ext cx="2341834" cy="122413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34925">
                  <a:solidFill>
                    <a:srgbClr val="FFFFFF"/>
                  </a:solidFill>
                </a:ln>
                <a:effectLst>
                  <a:outerShdw blurRad="317500" dir="2700000" algn="ctr">
                    <a:srgbClr val="000000">
                      <a:alpha val="43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Овал 52"/>
            <p:cNvSpPr/>
            <p:nvPr/>
          </p:nvSpPr>
          <p:spPr>
            <a:xfrm>
              <a:off x="5486374" y="2138930"/>
              <a:ext cx="462063" cy="412812"/>
            </a:xfrm>
            <a:prstGeom prst="ellipse">
              <a:avLst/>
            </a:prstGeom>
            <a:ln w="34925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bg1"/>
                  </a:solidFill>
                </a:rPr>
                <a:t>2</a:t>
              </a:r>
              <a:endParaRPr lang="ru-RU" b="1" dirty="0"/>
            </a:p>
          </p:txBody>
        </p:sp>
      </p:grpSp>
      <p:grpSp>
        <p:nvGrpSpPr>
          <p:cNvPr id="97" name="Группа 96"/>
          <p:cNvGrpSpPr/>
          <p:nvPr/>
        </p:nvGrpSpPr>
        <p:grpSpPr>
          <a:xfrm>
            <a:off x="6375870" y="3261042"/>
            <a:ext cx="1443263" cy="1208410"/>
            <a:chOff x="6247682" y="2484076"/>
            <a:chExt cx="1443263" cy="1208410"/>
          </a:xfrm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79" name="Прямоугольник 78"/>
            <p:cNvSpPr/>
            <p:nvPr/>
          </p:nvSpPr>
          <p:spPr>
            <a:xfrm>
              <a:off x="6247682" y="2484076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Прямоугольник 87"/>
                <p:cNvSpPr/>
                <p:nvPr/>
              </p:nvSpPr>
              <p:spPr>
                <a:xfrm>
                  <a:off x="6679472" y="2839270"/>
                  <a:ext cx="630301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𝟐𝟏</m:t>
                        </m:r>
                      </m:oMath>
                    </m:oMathPara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88" name="Прямоугольник 8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9472" y="2839270"/>
                  <a:ext cx="630301" cy="46166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1" name="Группа 100"/>
          <p:cNvGrpSpPr/>
          <p:nvPr/>
        </p:nvGrpSpPr>
        <p:grpSpPr>
          <a:xfrm>
            <a:off x="5616762" y="3865247"/>
            <a:ext cx="1443263" cy="1208410"/>
            <a:chOff x="8168148" y="3485540"/>
            <a:chExt cx="1443263" cy="120841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9" name="Прямоугольник 88"/>
                <p:cNvSpPr/>
                <p:nvPr/>
              </p:nvSpPr>
              <p:spPr>
                <a:xfrm>
                  <a:off x="8430160" y="3767767"/>
                  <a:ext cx="928459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𝟒𝟐</m:t>
                        </m:r>
                      </m:oMath>
                    </m:oMathPara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89" name="Прямоугольник 8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30160" y="3767767"/>
                  <a:ext cx="928459" cy="46166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3" name="Прямоугольник 72"/>
            <p:cNvSpPr/>
            <p:nvPr/>
          </p:nvSpPr>
          <p:spPr>
            <a:xfrm>
              <a:off x="8168148" y="3485540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7249138" y="5101413"/>
            <a:ext cx="1443263" cy="1208410"/>
            <a:chOff x="8120263" y="5035017"/>
            <a:chExt cx="1443263" cy="120841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76" name="Прямоугольник 75"/>
            <p:cNvSpPr/>
            <p:nvPr/>
          </p:nvSpPr>
          <p:spPr>
            <a:xfrm>
              <a:off x="8120263" y="5035017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Прямоугольник 91"/>
                <p:cNvSpPr/>
                <p:nvPr/>
              </p:nvSpPr>
              <p:spPr>
                <a:xfrm>
                  <a:off x="8377664" y="5408389"/>
                  <a:ext cx="928459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𝟏𝟖</m:t>
                        </m:r>
                      </m:oMath>
                    </m:oMathPara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92" name="Прямоугольник 9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77664" y="5408389"/>
                  <a:ext cx="928459" cy="46166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0" name="Группа 99"/>
          <p:cNvGrpSpPr/>
          <p:nvPr/>
        </p:nvGrpSpPr>
        <p:grpSpPr>
          <a:xfrm>
            <a:off x="6270104" y="4766296"/>
            <a:ext cx="1443263" cy="1208410"/>
            <a:chOff x="6260167" y="3826607"/>
            <a:chExt cx="1443263" cy="120841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82" name="Прямоугольник 81"/>
            <p:cNvSpPr/>
            <p:nvPr/>
          </p:nvSpPr>
          <p:spPr>
            <a:xfrm>
              <a:off x="6260167" y="3826607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Прямоугольник 92"/>
                <p:cNvSpPr/>
                <p:nvPr/>
              </p:nvSpPr>
              <p:spPr>
                <a:xfrm>
                  <a:off x="6598056" y="4108834"/>
                  <a:ext cx="821059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r>
                    <a:rPr lang="uk-UA" sz="2400" b="1" dirty="0" smtClean="0">
                      <a:solidFill>
                        <a:schemeClr val="bg1"/>
                      </a:solidFill>
                    </a:rPr>
                    <a:t>0</a:t>
                  </a:r>
                  <a14:m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,</m:t>
                      </m:r>
                      <m:r>
                        <a:rPr lang="uk-UA" sz="24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𝟎𝟒</m:t>
                      </m:r>
                    </m:oMath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93" name="Прямоугольник 9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8056" y="4108834"/>
                  <a:ext cx="821059" cy="4616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8" name="Группа 97"/>
          <p:cNvGrpSpPr/>
          <p:nvPr/>
        </p:nvGrpSpPr>
        <p:grpSpPr>
          <a:xfrm>
            <a:off x="7249136" y="3773122"/>
            <a:ext cx="1443263" cy="1208410"/>
            <a:chOff x="8120263" y="517890"/>
            <a:chExt cx="1443263" cy="120841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7" name="Прямоугольник 66"/>
            <p:cNvSpPr/>
            <p:nvPr/>
          </p:nvSpPr>
          <p:spPr>
            <a:xfrm>
              <a:off x="8120263" y="517890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Прямоугольник 93"/>
                <p:cNvSpPr/>
                <p:nvPr/>
              </p:nvSpPr>
              <p:spPr>
                <a:xfrm>
                  <a:off x="8460462" y="896147"/>
                  <a:ext cx="636713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r>
                    <a:rPr lang="uk-UA" sz="2400" b="1" dirty="0" smtClean="0">
                      <a:solidFill>
                        <a:schemeClr val="bg1"/>
                      </a:solidFill>
                    </a:rPr>
                    <a:t>2</a:t>
                  </a:r>
                  <a14:m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𝟏</m:t>
                      </m:r>
                    </m:oMath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94" name="Прямоугольник 9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60462" y="896147"/>
                  <a:ext cx="636713" cy="46166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6" name="Группа 105"/>
          <p:cNvGrpSpPr/>
          <p:nvPr/>
        </p:nvGrpSpPr>
        <p:grpSpPr>
          <a:xfrm>
            <a:off x="144996" y="2434561"/>
            <a:ext cx="2331891" cy="1224136"/>
            <a:chOff x="1281070" y="1146253"/>
            <a:chExt cx="2331891" cy="12241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Прямоугольник 23"/>
                <p:cNvSpPr/>
                <p:nvPr/>
              </p:nvSpPr>
              <p:spPr>
                <a:xfrm>
                  <a:off x="1281070" y="1146253"/>
                  <a:ext cx="2331891" cy="1224136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 b="1" i="1" dirty="0" smtClean="0">
                    <a:solidFill>
                      <a:schemeClr val="bg1"/>
                    </a:solidFill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𝟐𝟖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𝟑𝟒𝟕</m:t>
                        </m:r>
                      </m:oMath>
                    </m:oMathPara>
                  </a14:m>
                  <a:endParaRPr lang="ru-RU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Прямоугольник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81070" y="1146253"/>
                  <a:ext cx="2331891" cy="1224136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  <a:ln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Овал 37"/>
            <p:cNvSpPr/>
            <p:nvPr/>
          </p:nvSpPr>
          <p:spPr>
            <a:xfrm>
              <a:off x="1332623" y="1167658"/>
              <a:ext cx="412812" cy="412812"/>
            </a:xfrm>
            <a:prstGeom prst="ellipse">
              <a:avLst/>
            </a:prstGeom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bg1"/>
                  </a:solidFill>
                </a:rPr>
                <a:t>3</a:t>
              </a:r>
              <a:endParaRPr lang="ru-RU" b="1" dirty="0"/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7472872" y="2942969"/>
            <a:ext cx="1443263" cy="1208410"/>
            <a:chOff x="8168148" y="2074466"/>
            <a:chExt cx="1443263" cy="1208410"/>
          </a:xfrm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70" name="Прямоугольник 69"/>
            <p:cNvSpPr/>
            <p:nvPr/>
          </p:nvSpPr>
          <p:spPr>
            <a:xfrm>
              <a:off x="8168148" y="2074466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Прямоугольник 89"/>
                <p:cNvSpPr/>
                <p:nvPr/>
              </p:nvSpPr>
              <p:spPr>
                <a:xfrm>
                  <a:off x="8460462" y="2414238"/>
                  <a:ext cx="928459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𝟑𝟎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</m:oMath>
                    </m:oMathPara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Прямоугольник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60462" y="2414238"/>
                  <a:ext cx="928459" cy="46166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5" name="Группа 94"/>
          <p:cNvGrpSpPr/>
          <p:nvPr/>
        </p:nvGrpSpPr>
        <p:grpSpPr>
          <a:xfrm>
            <a:off x="57112" y="5139716"/>
            <a:ext cx="2321948" cy="1224136"/>
            <a:chOff x="1029872" y="4136636"/>
            <a:chExt cx="2321948" cy="122413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Прямоугольник 19"/>
                <p:cNvSpPr/>
                <p:nvPr/>
              </p:nvSpPr>
              <p:spPr>
                <a:xfrm>
                  <a:off x="1029872" y="4136636"/>
                  <a:ext cx="2321948" cy="1224136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 b="1" i="1" dirty="0" smtClean="0">
                    <a:solidFill>
                      <a:schemeClr val="bg1"/>
                    </a:solidFill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𝟏𝟑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𝟐𝟔</m:t>
                        </m:r>
                      </m:oMath>
                    </m:oMathPara>
                  </a14:m>
                  <a:endParaRPr lang="ru-RU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Прямоугольник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9872" y="4136636"/>
                  <a:ext cx="2321948" cy="1224136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  <a:ln>
                  <a:noFill/>
                </a:ln>
                <a:effectLst>
                  <a:outerShdw blurRad="127000" dist="38100" dir="2700000" algn="ctr">
                    <a:srgbClr val="000000">
                      <a:alpha val="45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Овал 40"/>
            <p:cNvSpPr/>
            <p:nvPr/>
          </p:nvSpPr>
          <p:spPr>
            <a:xfrm>
              <a:off x="1064316" y="4318615"/>
              <a:ext cx="412812" cy="412812"/>
            </a:xfrm>
            <a:prstGeom prst="ellipse">
              <a:avLst/>
            </a:prstGeom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bg1"/>
                  </a:solidFill>
                </a:rPr>
                <a:t>4</a:t>
              </a:r>
              <a:endParaRPr lang="ru-RU" b="1" dirty="0"/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5464142" y="5101413"/>
            <a:ext cx="1449770" cy="1208410"/>
            <a:chOff x="6260168" y="5206965"/>
            <a:chExt cx="1449770" cy="120841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85" name="Прямоугольник 84"/>
            <p:cNvSpPr/>
            <p:nvPr/>
          </p:nvSpPr>
          <p:spPr>
            <a:xfrm>
              <a:off x="6260168" y="5206965"/>
              <a:ext cx="1443263" cy="1208410"/>
            </a:xfrm>
            <a:prstGeom prst="rect">
              <a:avLst/>
            </a:prstGeom>
            <a:solidFill>
              <a:schemeClr val="tx1">
                <a:lumMod val="6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b="1" i="1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Прямоугольник 90"/>
                <p:cNvSpPr/>
                <p:nvPr/>
              </p:nvSpPr>
              <p:spPr>
                <a:xfrm>
                  <a:off x="6412788" y="5626504"/>
                  <a:ext cx="1297150" cy="461665"/>
                </a:xfrm>
                <a:prstGeom prst="rect">
                  <a:avLst/>
                </a:prstGeom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p3d prstMaterial="metal">
                  <a:bevelT w="88900" h="88900"/>
                </a:sp3d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𝟐𝟑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𝟓𝟓𝟑</m:t>
                        </m:r>
                      </m:oMath>
                    </m:oMathPara>
                  </a14:m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91" name="Прямоугольник 9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2788" y="5626504"/>
                  <a:ext cx="1297150" cy="46166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6" name="Заголовок 3"/>
          <p:cNvSpPr txBox="1">
            <a:spLocks/>
          </p:cNvSpPr>
          <p:nvPr/>
        </p:nvSpPr>
        <p:spPr>
          <a:xfrm>
            <a:off x="359227" y="332656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РІВНяння-ПАЗЛИ</a:t>
            </a:r>
            <a:endParaRPr lang="ru-RU" sz="5400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uk-UA" sz="3200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Робота в парах</a:t>
            </a:r>
            <a:endParaRPr lang="ru-RU" sz="2800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924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5434E-6 L 1.94444E-6 -0.3567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85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65896E-6 L -0.24566 -0.740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-37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0.02081 L 0.2842 -0.3967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4" y="-2087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79191E-6 L -0.26997 -0.26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7" y="-13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4798E-6 L 0.26771 -0.0353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178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65896E-6 L -0.05851 -0.4365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-218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13873E-6 L 0.2724 -0.2857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11" y="-1428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763E-6 L -0.06701 -0.0883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-4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79769E-6 L 0.00365 0.0968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483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56647E-6 L -0.17361 0.1778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88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04046E-6 L 0.00261 0.0857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427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79769E-6 L -0.05521 0.3921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9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182182"/>
            <a:ext cx="5715000" cy="4362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588" y="2276872"/>
            <a:ext cx="5933931" cy="4315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129" y="260648"/>
            <a:ext cx="5860369" cy="43158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51" y="2401130"/>
            <a:ext cx="5818420" cy="4350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66"/>
            <a:ext cx="9144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5357" y="-182183"/>
            <a:ext cx="11065083" cy="74276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048" y="3168863"/>
            <a:ext cx="5767120" cy="36731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-387424"/>
            <a:ext cx="4921077" cy="388086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723" y="-299965"/>
            <a:ext cx="5925306" cy="343415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073" y="2702668"/>
            <a:ext cx="4448605" cy="425826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40311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27200" y="3261838"/>
                <a:ext cx="858850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k-UA" sz="5400" b="1" dirty="0" smtClean="0">
                    <a:solidFill>
                      <a:schemeClr val="bg1"/>
                    </a:solidFill>
                    <a:ea typeface="Cambria Math"/>
                  </a:rPr>
                  <a:t>9,2</a:t>
                </a:r>
                <a14:m>
                  <m:oMath xmlns:m="http://schemas.openxmlformats.org/officeDocument/2006/math">
                    <m:r>
                      <a:rPr lang="uk-UA" sz="54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∙</m:t>
                    </m:r>
                    <m:d>
                      <m:dPr>
                        <m:ctrlPr>
                          <a:rPr lang="uk-UA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uk-UA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uk-UA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uk-UA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𝟎𝟏</m:t>
                        </m:r>
                        <m:r>
                          <a:rPr lang="en-US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  <m:r>
                          <a:rPr lang="en-US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en-US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54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𝟒𝟏𝟐</m:t>
                        </m:r>
                      </m:e>
                    </m:d>
                    <m:r>
                      <a:rPr lang="en-US" sz="54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54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𝟒</m:t>
                    </m:r>
                    <m:r>
                      <a:rPr lang="en-US" sz="54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54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𝟔</m:t>
                    </m:r>
                  </m:oMath>
                </a14:m>
                <a:endParaRPr lang="ru-RU" sz="5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00" y="3261838"/>
                <a:ext cx="8588505" cy="923330"/>
              </a:xfrm>
              <a:prstGeom prst="rect">
                <a:avLst/>
              </a:prstGeom>
              <a:blipFill rotWithShape="1">
                <a:blip r:embed="rId2"/>
                <a:stretch>
                  <a:fillRect l="-3407" t="-18421" b="-388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-108520" y="2506432"/>
            <a:ext cx="3710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  </a:t>
            </a:r>
            <a:r>
              <a:rPr lang="uk-UA" sz="4800" b="1" dirty="0" smtClean="0">
                <a:solidFill>
                  <a:srgbClr val="002060"/>
                </a:solidFill>
              </a:rPr>
              <a:t>№963 (11)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50168" y="188640"/>
            <a:ext cx="865968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l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РОЗВ</a:t>
            </a:r>
            <a:r>
              <a:rPr lang="en-US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’</a:t>
            </a:r>
            <a:r>
              <a:rPr lang="uk-UA" sz="5400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яжіть рівняння</a:t>
            </a:r>
          </a:p>
          <a:p>
            <a:r>
              <a:rPr lang="uk-UA" sz="2800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Робота з підручником</a:t>
            </a:r>
            <a:endParaRPr lang="ru-RU" sz="2400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Заголовок 3"/>
              <p:cNvSpPr txBox="1">
                <a:spLocks/>
              </p:cNvSpPr>
              <p:nvPr/>
            </p:nvSpPr>
            <p:spPr>
              <a:xfrm>
                <a:off x="670405" y="4917887"/>
                <a:ext cx="3069896" cy="1368152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vert="horz" anchor="ctr">
                <a:noAutofit/>
                <a:scene3d>
                  <a:camera prst="orthographicFront">
                    <a:rot lat="0" lon="0" rev="0"/>
                  </a:camera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>
                <a:lvl1pPr algn="ctr" rtl="0" eaLnBrk="1" latinLnBrk="0" hangingPunct="1">
                  <a:spcBef>
                    <a:spcPct val="0"/>
                  </a:spcBef>
                  <a:buNone/>
                  <a:defRPr kumimoji="0" sz="4100" b="1" kern="1200" cap="none" baseline="0">
                    <a:ln w="6350">
                      <a:noFill/>
                    </a:ln>
                    <a:solidFill>
                      <a:schemeClr val="lt1"/>
                    </a:solidFill>
                    <a:effectLst>
                      <a:outerShdw blurRad="114300" dist="101600" dir="27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54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𝒚</m:t>
                    </m:r>
                    <m:r>
                      <a:rPr lang="en-US" sz="54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5400" cap="all" dirty="0" smtClean="0">
                    <a:ln w="0"/>
                    <a:solidFill>
                      <a:srgbClr val="002060"/>
                    </a:solidFill>
                    <a:effectLst>
                      <a:reflection blurRad="12700" stA="50000" endPos="50000" dist="5000" dir="5400000" sy="-100000" rotWithShape="0"/>
                    </a:effectLst>
                  </a:rPr>
                  <a:t>=</a:t>
                </a:r>
                <a:r>
                  <a:rPr lang="uk-UA" sz="5400" cap="all" dirty="0" smtClean="0">
                    <a:ln w="0"/>
                    <a:solidFill>
                      <a:srgbClr val="002060"/>
                    </a:solidFill>
                    <a:effectLst>
                      <a:reflection blurRad="12700" stA="50000" endPos="50000" dist="5000" dir="5400000" sy="-100000" rotWithShape="0"/>
                    </a:effectLst>
                  </a:rPr>
                  <a:t>8,8</a:t>
                </a:r>
                <a:endParaRPr lang="ru-RU" sz="5400" cap="all" dirty="0">
                  <a:ln w="0"/>
                  <a:solidFill>
                    <a:srgbClr val="002060"/>
                  </a:solidFill>
                  <a:effectLst>
                    <a:reflection blurRad="12700" stA="50000" endPos="50000" dist="5000" dir="5400000" sy="-100000" rotWithShape="0"/>
                  </a:effectLst>
                </a:endParaRPr>
              </a:p>
            </p:txBody>
          </p:sp>
        </mc:Choice>
        <mc:Fallback xmlns="">
          <p:sp>
            <p:nvSpPr>
              <p:cNvPr id="9" name="Заголовок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05" y="4917887"/>
                <a:ext cx="3069896" cy="13681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419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2417</TotalTime>
  <Words>599</Words>
  <Application>Microsoft Office PowerPoint</Application>
  <PresentationFormat>Экран (4:3)</PresentationFormat>
  <Paragraphs>163</Paragraphs>
  <Slides>15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Автотренінг</vt:lpstr>
      <vt:lpstr>Презентация PowerPoint</vt:lpstr>
      <vt:lpstr> дії з десятковими дробами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166</cp:revision>
  <dcterms:created xsi:type="dcterms:W3CDTF">2013-03-27T22:13:42Z</dcterms:created>
  <dcterms:modified xsi:type="dcterms:W3CDTF">2014-02-26T19:46:18Z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2677282</vt:lpwstr>
  </property>
  <property fmtid="{D5CDD505-2E9C-101B-9397-08002B2CF9AE}" name="NXPowerLiteVersion" pid="3">
    <vt:lpwstr>D4.1.4</vt:lpwstr>
  </property>
</Properties>
</file>