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6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117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6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13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2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theme+xml" PartName="/ppt/theme/theme6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8.xml"/>
  <Override ContentType="application/vnd.openxmlformats-officedocument.theme+xml" PartName="/ppt/theme/theme10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07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14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03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21.xml"/>
  <Override ContentType="application/vnd.openxmlformats-officedocument.presentationml.slideMaster+xml" PartName="/ppt/slideMasters/slideMaster9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10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8.xml"/>
  <Override ContentType="application/vnd.openxmlformats-officedocument.theme+xml" PartName="/ppt/theme/theme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97.xml"/>
  <Override ContentType="application/vnd.openxmlformats-officedocument.theme+xml" PartName="/ppt/theme/theme11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19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108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115.xml"/>
  <Default ContentType="application/vnd.openxmlformats-package.relationships+xml" Extension="rels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04.xml"/>
  <Override ContentType="application/vnd.openxmlformats-officedocument.presentationml.slide+xml" PartName="/ppt/slides/slide1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00.xml"/>
  <Override ContentType="application/vnd.openxmlformats-officedocument.presentationml.slideMaster+xml" PartName="/ppt/slideMasters/slideMaster6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presentationml.slide+xml" PartName="/ppt/slides/slide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78.xml"/>
  <Override ContentType="application/vnd.openxmlformats-officedocument.presentationml.slideMaster+xml" PartName="/ppt/slideMasters/slideMaster2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09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16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05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6" r:id="rId1"/>
    <p:sldMasterId id="2147483938" r:id="rId2"/>
    <p:sldMasterId id="2147483962" r:id="rId3"/>
    <p:sldMasterId id="2147483986" r:id="rId4"/>
    <p:sldMasterId id="2147484022" r:id="rId5"/>
    <p:sldMasterId id="2147484058" r:id="rId6"/>
    <p:sldMasterId id="2147484070" r:id="rId7"/>
    <p:sldMasterId id="2147484154" r:id="rId8"/>
    <p:sldMasterId id="2147484178" r:id="rId9"/>
    <p:sldMasterId id="2147484190" r:id="rId10"/>
    <p:sldMasterId id="2147484202" r:id="rId1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6" r:id="rId19"/>
    <p:sldId id="269" r:id="rId20"/>
    <p:sldId id="270" r:id="rId21"/>
    <p:sldId id="271" r:id="rId22"/>
    <p:sldId id="263" r:id="rId23"/>
    <p:sldId id="264" r:id="rId24"/>
    <p:sldId id="272" r:id="rId25"/>
    <p:sldId id="268" r:id="rId26"/>
    <p:sldId id="265" r:id="rId27"/>
    <p:sldId id="26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41BF4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04922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3164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3040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2058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075100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84712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966430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5386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7257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20998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76412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  <p:sldLayoutId id="214748420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922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38BDAFE9-6E06-481D-B3B0-990573867C0B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CAABA8DF-31CB-46E4-AD8D-330057C28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9" r:id="rId1"/>
    <p:sldLayoutId id="2147484180" r:id="rId2"/>
    <p:sldLayoutId id="2147484181" r:id="rId3"/>
    <p:sldLayoutId id="2147484182" r:id="rId4"/>
    <p:sldLayoutId id="2147484183" r:id="rId5"/>
    <p:sldLayoutId id="2147484184" r:id="rId6"/>
    <p:sldLayoutId id="2147484185" r:id="rId7"/>
    <p:sldLayoutId id="2147484186" r:id="rId8"/>
    <p:sldLayoutId id="2147484187" r:id="rId9"/>
    <p:sldLayoutId id="2147484188" r:id="rId10"/>
    <p:sldLayoutId id="214748418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Пользователь\Рабочий стол\Зориной Н.Б\_ копия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9464" y="1412776"/>
            <a:ext cx="4243215" cy="520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9599" y="116632"/>
            <a:ext cx="8640960" cy="1448838"/>
          </a:xfrm>
        </p:spPr>
        <p:txBody>
          <a:bodyPr>
            <a:noAutofit/>
          </a:bodyPr>
          <a:lstStyle/>
          <a:p>
            <a:pPr marL="182880" algn="ctr"/>
            <a:r>
              <a:rPr lang="ru-RU" sz="44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Тема: </a:t>
            </a:r>
            <a:r>
              <a:rPr lang="ru-RU" sz="4400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Задачі</a:t>
            </a:r>
            <a:r>
              <a:rPr lang="ru-RU" sz="44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на </a:t>
            </a:r>
            <a:r>
              <a:rPr lang="ru-RU" sz="4400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пропорці</a:t>
            </a:r>
            <a:r>
              <a:rPr lang="uk-UA" sz="4400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йний</a:t>
            </a:r>
            <a:r>
              <a:rPr lang="uk-UA" sz="4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поділ</a:t>
            </a:r>
            <a:endParaRPr lang="ru-RU" sz="44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79634" y="2132856"/>
            <a:ext cx="3118508" cy="307961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Мета:</a:t>
            </a:r>
            <a:r>
              <a:rPr lang="uk-UA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Навчитися розв’язувати задачі за допомогою пропорції, знати які величини пропорційні, а які обернено пропорційні.</a:t>
            </a:r>
          </a:p>
          <a:p>
            <a:r>
              <a:rPr lang="uk-UA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Розвивати логічне мислення, </a:t>
            </a:r>
            <a:r>
              <a:rPr lang="uk-UA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виховувати інформаційну </a:t>
            </a:r>
            <a:r>
              <a:rPr lang="uk-UA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компетентність.</a:t>
            </a:r>
            <a:endParaRPr lang="ru-RU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012" y="2856361"/>
            <a:ext cx="3619103" cy="356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9305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C:\Documents and Settings\Пользователь\Рабочий стол\Зориной Н.Б\dosk4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378807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373216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Ця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пропорція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лежить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основі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багатьох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безсмертних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творінь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Леонардо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Вінчі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Фідія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Рафаеля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3" name="Picture 11" descr="C:\Documents and Settings\Пользователь\Рабочий стол\Зориной Н.Б\ab8457e1f6d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852936"/>
            <a:ext cx="1480184" cy="106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56040" y="260648"/>
            <a:ext cx="39924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Широке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знаходить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золотий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перетин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архітектурі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мистецтві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Безліч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архітектурних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шедеврів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побудовано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пропорції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золотого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перетину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63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598" y="5085184"/>
            <a:ext cx="7137523" cy="136815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dirty="0" smtClean="0"/>
              <a:t>«</a:t>
            </a:r>
            <a:r>
              <a:rPr lang="ru-RU" sz="2000" dirty="0" err="1" smtClean="0"/>
              <a:t>Ця</a:t>
            </a:r>
            <a:r>
              <a:rPr lang="ru-RU" sz="2000" dirty="0" smtClean="0"/>
              <a:t> </a:t>
            </a:r>
            <a:r>
              <a:rPr lang="ru-RU" sz="2000" dirty="0" err="1"/>
              <a:t>фігура</a:t>
            </a:r>
            <a:r>
              <a:rPr lang="ru-RU" sz="2000" dirty="0"/>
              <a:t>, символ </a:t>
            </a:r>
            <a:r>
              <a:rPr lang="ru-RU" sz="2000" dirty="0" err="1"/>
              <a:t>здоров'я</a:t>
            </a:r>
            <a:r>
              <a:rPr lang="ru-RU" sz="2000" dirty="0"/>
              <a:t>, служила </a:t>
            </a:r>
            <a:r>
              <a:rPr lang="ru-RU" sz="2000" dirty="0" err="1"/>
              <a:t>розпізнавальним</a:t>
            </a:r>
            <a:r>
              <a:rPr lang="ru-RU" sz="2000" dirty="0"/>
              <a:t> знаком для </a:t>
            </a:r>
            <a:r>
              <a:rPr lang="ru-RU" sz="2000" dirty="0" err="1"/>
              <a:t>піфагорійців</a:t>
            </a:r>
            <a:r>
              <a:rPr lang="ru-RU" sz="2000" dirty="0"/>
              <a:t>. </a:t>
            </a:r>
            <a:r>
              <a:rPr lang="ru-RU" sz="2000" dirty="0" err="1"/>
              <a:t>П'ятикутник</a:t>
            </a:r>
            <a:r>
              <a:rPr lang="ru-RU" sz="2000" dirty="0"/>
              <a:t> для нас </a:t>
            </a:r>
            <a:r>
              <a:rPr lang="ru-RU" sz="2000" dirty="0" err="1"/>
              <a:t>цікавий</a:t>
            </a:r>
            <a:r>
              <a:rPr lang="ru-RU" sz="2000" dirty="0"/>
              <a:t> </a:t>
            </a:r>
            <a:r>
              <a:rPr lang="ru-RU" sz="2000" dirty="0" err="1"/>
              <a:t>тим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кожна</a:t>
            </a:r>
            <a:r>
              <a:rPr lang="ru-RU" sz="2000" dirty="0"/>
              <a:t> з </a:t>
            </a:r>
            <a:r>
              <a:rPr lang="ru-RU" sz="2000" dirty="0" err="1"/>
              <a:t>п'яти</a:t>
            </a:r>
            <a:r>
              <a:rPr lang="ru-RU" sz="2000" dirty="0"/>
              <a:t> </a:t>
            </a:r>
            <a:r>
              <a:rPr lang="ru-RU" sz="2000" dirty="0" err="1"/>
              <a:t>ліній</a:t>
            </a:r>
            <a:r>
              <a:rPr lang="ru-RU" sz="2000" dirty="0"/>
              <a:t>, </a:t>
            </a:r>
            <a:r>
              <a:rPr lang="ru-RU" sz="2000" dirty="0" err="1" smtClean="0"/>
              <a:t>які</a:t>
            </a:r>
            <a:r>
              <a:rPr lang="ru-RU" sz="2000" dirty="0" smtClean="0"/>
              <a:t> </a:t>
            </a:r>
            <a:r>
              <a:rPr lang="ru-RU" sz="2000" dirty="0" err="1"/>
              <a:t>складають</a:t>
            </a:r>
            <a:r>
              <a:rPr lang="ru-RU" sz="2000" dirty="0"/>
              <a:t> </a:t>
            </a:r>
            <a:r>
              <a:rPr lang="ru-RU" sz="2000" dirty="0" err="1"/>
              <a:t>цю</a:t>
            </a:r>
            <a:r>
              <a:rPr lang="ru-RU" sz="2000" dirty="0"/>
              <a:t> </a:t>
            </a:r>
            <a:r>
              <a:rPr lang="ru-RU" sz="2000" dirty="0" err="1"/>
              <a:t>фігуру</a:t>
            </a:r>
            <a:r>
              <a:rPr lang="ru-RU" sz="2000" dirty="0"/>
              <a:t>, </a:t>
            </a:r>
            <a:r>
              <a:rPr lang="ru-RU" sz="2000" dirty="0" err="1"/>
              <a:t>ділить</a:t>
            </a:r>
            <a:r>
              <a:rPr lang="ru-RU" sz="2000" dirty="0"/>
              <a:t> </a:t>
            </a:r>
            <a:r>
              <a:rPr lang="ru-RU" sz="2000" dirty="0" err="1"/>
              <a:t>іншу</a:t>
            </a:r>
            <a:r>
              <a:rPr lang="ru-RU" sz="2000" dirty="0"/>
              <a:t> </a:t>
            </a:r>
            <a:r>
              <a:rPr lang="ru-RU" sz="2000" dirty="0" err="1"/>
              <a:t>відносно</a:t>
            </a:r>
            <a:r>
              <a:rPr lang="ru-RU" sz="2000" dirty="0"/>
              <a:t> золотого </a:t>
            </a:r>
            <a:r>
              <a:rPr lang="ru-RU" sz="2000" dirty="0" err="1" smtClean="0"/>
              <a:t>перетину</a:t>
            </a:r>
            <a:r>
              <a:rPr lang="ru-RU" sz="2000" dirty="0" smtClean="0"/>
              <a:t>».</a:t>
            </a:r>
            <a:endParaRPr lang="ru-RU" sz="1200" dirty="0"/>
          </a:p>
        </p:txBody>
      </p:sp>
      <p:pic>
        <p:nvPicPr>
          <p:cNvPr id="5122" name="Picture 2" descr="C:\Documents and Settings\Пользователь\Рабочий стол\Зориной Н.Б\Безымянны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49689">
            <a:off x="4755325" y="1864148"/>
            <a:ext cx="3600400" cy="255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260648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 в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геометрії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не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обійшлося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без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містики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Прикладом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цього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є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зірчастий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п'ятикутник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Ось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пише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відомий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математик та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історик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Ван Дер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Варден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</a:p>
        </p:txBody>
      </p:sp>
      <p:pic>
        <p:nvPicPr>
          <p:cNvPr id="5123" name="Picture 3" descr="C:\Documents and Settings\Пользователь\Рабочий стол\Зориной Н.Б\576px-Pentagram-phi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85794">
            <a:off x="1024542" y="1711267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56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Пользователь\Рабочий стол\Зориной Н.Б\0_5520c_c63ce69e_XX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66779">
            <a:off x="5611066" y="2221310"/>
            <a:ext cx="4419767" cy="331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Documents and Settings\Пользователь\Рабочий стол\Зориной Н.Б\0_5520b_8e8d572d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08074">
            <a:off x="-879360" y="2090990"/>
            <a:ext cx="4767286" cy="357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549" y="-387424"/>
            <a:ext cx="8856984" cy="1080120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uk-UA" sz="3200" dirty="0" smtClean="0"/>
              <a:t>Розв’язати задачі: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75608" y="1996477"/>
            <a:ext cx="8784976" cy="830997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На пошиття 7 костюмів витратили 21,7 м тканини. 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Скільки потрібно тканини, щоб пошити 17 костюмів?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66999" y="1124744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Задача №3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93122" y="3611686"/>
            <a:ext cx="322269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7к  - 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21,7</a:t>
            </a: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</a:t>
            </a:r>
          </a:p>
          <a:p>
            <a:pPr algn="ctr"/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17к  –  Х м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Box 7"/>
              <p:cNvSpPr txBox="1"/>
              <p:nvPr/>
            </p:nvSpPr>
            <p:spPr>
              <a:xfrm>
                <a:off x="162423" y="5551026"/>
                <a:ext cx="1948120" cy="7842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400" b="1" i="1" smtClean="0">
                              <a:latin typeface="Cambria Math"/>
                            </a:rPr>
                            <m:t>𝟕</m:t>
                          </m:r>
                        </m:num>
                        <m:den>
                          <m:r>
                            <a:rPr lang="uk-UA" sz="2400" b="1" i="1" smtClean="0">
                              <a:latin typeface="Cambria Math"/>
                            </a:rPr>
                            <m:t>𝟏𝟕</m:t>
                          </m:r>
                        </m:den>
                      </m:f>
                      <m:r>
                        <a:rPr lang="uk-UA" sz="2400" b="1" i="1" smtClean="0">
                          <a:latin typeface="Cambria Math"/>
                        </a:rPr>
                        <m:t> </m:t>
                      </m:r>
                      <m:r>
                        <a:rPr lang="uk-UA" sz="2400" b="1" i="1" smtClean="0"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uk-UA" sz="2400" b="1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uk-UA" sz="2400" b="1" i="1" smtClean="0">
                              <a:latin typeface="Cambria Math"/>
                              <a:ea typeface="Cambria Math"/>
                            </a:rPr>
                            <m:t>𝟐𝟏</m:t>
                          </m:r>
                          <m:r>
                            <a:rPr lang="uk-UA" sz="2400" b="1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uk-UA" sz="2400" b="1" i="1" smtClean="0">
                              <a:latin typeface="Cambria Math"/>
                              <a:ea typeface="Cambria Math"/>
                            </a:rPr>
                            <m:t>𝟕</m:t>
                          </m:r>
                        </m:num>
                        <m:den>
                          <m:r>
                            <a:rPr lang="uk-UA" sz="2400" b="1" i="1" smtClean="0">
                              <a:latin typeface="Cambria Math"/>
                              <a:ea typeface="Cambria Math"/>
                            </a:rPr>
                            <m:t>Х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23" y="5551026"/>
                <a:ext cx="1948120" cy="784254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2439737" y="5586645"/>
                <a:ext cx="2466072" cy="713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2800" b="1" dirty="0" smtClean="0"/>
                  <a:t>Х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uk-UA" sz="2800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uk-UA" sz="2800" b="1" i="1" smtClean="0">
                            <a:latin typeface="Cambria Math"/>
                            <a:ea typeface="Cambria Math"/>
                          </a:rPr>
                          <m:t>𝟐𝟏</m:t>
                        </m:r>
                        <m:r>
                          <a:rPr lang="uk-UA" sz="2800" b="1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uk-UA" sz="2800" b="1" i="1" smtClean="0">
                            <a:latin typeface="Cambria Math"/>
                            <a:ea typeface="Cambria Math"/>
                          </a:rPr>
                          <m:t>𝟕</m:t>
                        </m:r>
                        <m:r>
                          <a:rPr lang="uk-UA" sz="2800" b="1" i="1" smtClean="0">
                            <a:latin typeface="Cambria Math"/>
                            <a:ea typeface="Cambria Math"/>
                          </a:rPr>
                          <m:t> ∗ </m:t>
                        </m:r>
                        <m:r>
                          <a:rPr lang="uk-UA" sz="2800" b="1" i="1" smtClean="0">
                            <a:latin typeface="Cambria Math"/>
                            <a:ea typeface="Cambria Math"/>
                          </a:rPr>
                          <m:t>𝟏𝟕</m:t>
                        </m:r>
                      </m:num>
                      <m:den>
                        <m:r>
                          <a:rPr lang="uk-UA" sz="2800" b="1" i="1" smtClean="0">
                            <a:latin typeface="Cambria Math"/>
                            <a:ea typeface="Cambria Math"/>
                          </a:rPr>
                          <m:t>𝟕</m:t>
                        </m:r>
                      </m:den>
                    </m:f>
                  </m:oMath>
                </a14:m>
                <a:endParaRPr lang="ru-RU" sz="2800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9737" y="5586645"/>
                <a:ext cx="2466072" cy="71301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4938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905809" y="5620418"/>
            <a:ext cx="2286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Х = 3,1 * 17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98463" y="5616073"/>
            <a:ext cx="1730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Х = 52,7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915816" y="6397605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Відповідь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: </a:t>
            </a: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52,7 м</a:t>
            </a: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трелка вверх 2"/>
          <p:cNvSpPr/>
          <p:nvPr/>
        </p:nvSpPr>
        <p:spPr>
          <a:xfrm>
            <a:off x="8423583" y="2087579"/>
            <a:ext cx="216024" cy="646331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467544" y="2087579"/>
            <a:ext cx="216024" cy="648792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353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7" grpId="0"/>
      <p:bldP spid="8" grpId="0" animBg="1"/>
      <p:bldP spid="9" grpId="0" animBg="1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-7370"/>
            <a:ext cx="4320480" cy="115212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Задача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№4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372084"/>
            <a:ext cx="828092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 18 т залізної руди виплавили 10 т заліза.</a:t>
            </a: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Скільки заліза виплавлять із 35 т руди?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48405" y="2750840"/>
            <a:ext cx="3943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т – 10 </a:t>
            </a:r>
            <a:r>
              <a:rPr lang="uk-UA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uk-UA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 т  -  Х т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251520" y="4382619"/>
                <a:ext cx="1584176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latin typeface="Cambria Math"/>
                            </a:rPr>
                            <m:t>𝟏𝟖</m:t>
                          </m:r>
                        </m:num>
                        <m:den>
                          <m:r>
                            <a:rPr lang="uk-UA" sz="2800" b="1" i="1" smtClean="0">
                              <a:latin typeface="Cambria Math"/>
                            </a:rPr>
                            <m:t>𝟑𝟓</m:t>
                          </m:r>
                        </m:den>
                      </m:f>
                      <m:r>
                        <a:rPr lang="ru-RU" sz="2800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uk-UA" sz="2800" b="1" i="1" smtClean="0">
                          <a:latin typeface="Cambria Math"/>
                          <a:ea typeface="Cambria Math"/>
                        </a:rPr>
                        <m:t> </m:t>
                      </m:r>
                      <m:f>
                        <m:fPr>
                          <m:ctrlPr>
                            <a:rPr lang="uk-UA" sz="2800" b="1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𝟏𝟎</m:t>
                          </m:r>
                        </m:num>
                        <m:den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Х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382619"/>
                <a:ext cx="1584176" cy="90178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2368285" y="4415699"/>
                <a:ext cx="2160240" cy="910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/>
                        </a:rPr>
                        <m:t>Х</m:t>
                      </m:r>
                      <m:r>
                        <a:rPr lang="uk-UA" sz="2800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uk-UA" sz="2800" b="1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𝟑𝟓</m:t>
                          </m:r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∗</m:t>
                          </m:r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𝟏𝟎</m:t>
                          </m:r>
                        </m:num>
                        <m:den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𝟏𝟖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8285" y="4415699"/>
                <a:ext cx="2160240" cy="910762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Box 7"/>
              <p:cNvSpPr txBox="1"/>
              <p:nvPr/>
            </p:nvSpPr>
            <p:spPr>
              <a:xfrm>
                <a:off x="5065981" y="4417799"/>
                <a:ext cx="1872208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/>
                        </a:rPr>
                        <m:t>Х</m:t>
                      </m:r>
                      <m:r>
                        <a:rPr lang="uk-UA" sz="2800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uk-UA" sz="2800" b="1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𝟏𝟕𝟓</m:t>
                          </m:r>
                        </m:num>
                        <m:den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ru-RU" sz="2800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981" y="4417799"/>
                <a:ext cx="1872208" cy="91057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7092280" y="4440917"/>
                <a:ext cx="2160240" cy="900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/>
                        </a:rPr>
                        <m:t>Х</m:t>
                      </m:r>
                      <m:r>
                        <a:rPr lang="uk-UA" sz="2800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uk-UA" sz="2800" b="1" i="1" smtClean="0">
                          <a:latin typeface="Cambria Math"/>
                          <a:ea typeface="Cambria Math"/>
                        </a:rPr>
                        <m:t>𝟏𝟗</m:t>
                      </m:r>
                      <m:f>
                        <m:fPr>
                          <m:ctrlPr>
                            <a:rPr lang="uk-UA" sz="2800" b="1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𝟒</m:t>
                          </m:r>
                        </m:num>
                        <m:den>
                          <m:r>
                            <a:rPr lang="uk-UA" sz="2800" b="1" i="1" smtClean="0">
                              <a:latin typeface="Cambria Math"/>
                              <a:ea typeface="Cambria Math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ru-RU" sz="2800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280" y="4440917"/>
                <a:ext cx="2160240" cy="90024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2699926" y="6021288"/>
                <a:ext cx="4240021" cy="615040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2400" b="1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1">
                            <a:tint val="40000"/>
                            <a:satMod val="250000"/>
                          </a:schemeClr>
                        </a:gs>
                        <a:gs pos="9000">
                          <a:schemeClr val="accent1">
                            <a:tint val="52000"/>
                            <a:satMod val="300000"/>
                          </a:schemeClr>
                        </a:gs>
                        <a:gs pos="50000">
                          <a:schemeClr val="accent1">
                            <a:shade val="20000"/>
                            <a:satMod val="300000"/>
                          </a:schemeClr>
                        </a:gs>
                        <a:gs pos="79000">
                          <a:schemeClr val="accent1">
                            <a:tint val="52000"/>
                            <a:satMod val="300000"/>
                          </a:schemeClr>
                        </a:gs>
                        <a:gs pos="100000">
                          <a:schemeClr val="accent1">
                            <a:tint val="40000"/>
                            <a:satMod val="250000"/>
                          </a:schemeClr>
                        </a:gs>
                      </a:gsLst>
                      <a:lin ang="5400000"/>
                    </a:gradFill>
                  </a:rPr>
                  <a:t>Відповідь: </a:t>
                </a:r>
                <a14:m>
                  <m:oMath xmlns:m="http://schemas.openxmlformats.org/officeDocument/2006/math">
                    <m:r>
                      <a:rPr lang="uk-UA" sz="2400" b="1" i="1" smtClean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latin typeface="Cambria Math"/>
                      </a:rPr>
                      <m:t>19</m:t>
                    </m:r>
                    <m:f>
                      <m:fPr>
                        <m:ctrlPr>
                          <a:rPr lang="uk-UA" sz="2400" b="1" i="1" smtClean="0">
                            <a:ln w="10541" cmpd="sng">
                              <a:solidFill>
                                <a:schemeClr val="accent1">
                                  <a:shade val="88000"/>
                                  <a:satMod val="11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  <a:gs pos="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50000">
                                  <a:schemeClr val="accent1">
                                    <a:shade val="20000"/>
                                    <a:satMod val="300000"/>
                                  </a:schemeClr>
                                </a:gs>
                                <a:gs pos="7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10000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</a:gsLst>
                              <a:lin ang="5400000"/>
                            </a:gra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400" b="1" i="1" smtClean="0">
                            <a:ln w="10541" cmpd="sng">
                              <a:solidFill>
                                <a:schemeClr val="accent1">
                                  <a:shade val="88000"/>
                                  <a:satMod val="11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  <a:gs pos="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50000">
                                  <a:schemeClr val="accent1">
                                    <a:shade val="20000"/>
                                    <a:satMod val="300000"/>
                                  </a:schemeClr>
                                </a:gs>
                                <a:gs pos="7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10000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</a:gsLst>
                              <a:lin ang="5400000"/>
                            </a:gradFill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uk-UA" sz="2400" b="1" i="1" smtClean="0">
                            <a:ln w="10541" cmpd="sng">
                              <a:solidFill>
                                <a:schemeClr val="accent1">
                                  <a:shade val="88000"/>
                                  <a:satMod val="11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  <a:gs pos="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50000">
                                  <a:schemeClr val="accent1">
                                    <a:shade val="20000"/>
                                    <a:satMod val="300000"/>
                                  </a:schemeClr>
                                </a:gs>
                                <a:gs pos="79000">
                                  <a:schemeClr val="accent1">
                                    <a:tint val="52000"/>
                                    <a:satMod val="300000"/>
                                  </a:schemeClr>
                                </a:gs>
                                <a:gs pos="100000">
                                  <a:schemeClr val="accent1">
                                    <a:tint val="40000"/>
                                    <a:satMod val="250000"/>
                                  </a:schemeClr>
                                </a:gs>
                              </a:gsLst>
                              <a:lin ang="5400000"/>
                            </a:gra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ru-RU" sz="2400" b="1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1">
                            <a:tint val="40000"/>
                            <a:satMod val="250000"/>
                          </a:schemeClr>
                        </a:gs>
                        <a:gs pos="9000">
                          <a:schemeClr val="accent1">
                            <a:tint val="52000"/>
                            <a:satMod val="300000"/>
                          </a:schemeClr>
                        </a:gs>
                        <a:gs pos="50000">
                          <a:schemeClr val="accent1">
                            <a:shade val="20000"/>
                            <a:satMod val="300000"/>
                          </a:schemeClr>
                        </a:gs>
                        <a:gs pos="79000">
                          <a:schemeClr val="accent1">
                            <a:tint val="52000"/>
                            <a:satMod val="300000"/>
                          </a:schemeClr>
                        </a:gs>
                        <a:gs pos="100000">
                          <a:schemeClr val="accent1">
                            <a:tint val="40000"/>
                            <a:satMod val="250000"/>
                          </a:schemeClr>
                        </a:gs>
                      </a:gsLst>
                      <a:lin ang="5400000"/>
                    </a:gradFill>
                  </a:rPr>
                  <a:t> т </a:t>
                </a:r>
                <a:r>
                  <a:rPr lang="ru-RU" sz="2400" b="1" dirty="0" err="1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1">
                            <a:tint val="40000"/>
                            <a:satMod val="250000"/>
                          </a:schemeClr>
                        </a:gs>
                        <a:gs pos="9000">
                          <a:schemeClr val="accent1">
                            <a:tint val="52000"/>
                            <a:satMod val="300000"/>
                          </a:schemeClr>
                        </a:gs>
                        <a:gs pos="50000">
                          <a:schemeClr val="accent1">
                            <a:shade val="20000"/>
                            <a:satMod val="300000"/>
                          </a:schemeClr>
                        </a:gs>
                        <a:gs pos="79000">
                          <a:schemeClr val="accent1">
                            <a:tint val="52000"/>
                            <a:satMod val="300000"/>
                          </a:schemeClr>
                        </a:gs>
                        <a:gs pos="100000">
                          <a:schemeClr val="accent1">
                            <a:tint val="40000"/>
                            <a:satMod val="250000"/>
                          </a:schemeClr>
                        </a:gs>
                      </a:gsLst>
                      <a:lin ang="5400000"/>
                    </a:gradFill>
                  </a:rPr>
                  <a:t>заліза</a:t>
                </a:r>
                <a:r>
                  <a:rPr lang="ru-RU" sz="2400" b="1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1">
                            <a:tint val="40000"/>
                            <a:satMod val="250000"/>
                          </a:schemeClr>
                        </a:gs>
                        <a:gs pos="9000">
                          <a:schemeClr val="accent1">
                            <a:tint val="52000"/>
                            <a:satMod val="300000"/>
                          </a:schemeClr>
                        </a:gs>
                        <a:gs pos="50000">
                          <a:schemeClr val="accent1">
                            <a:shade val="20000"/>
                            <a:satMod val="300000"/>
                          </a:schemeClr>
                        </a:gs>
                        <a:gs pos="79000">
                          <a:schemeClr val="accent1">
                            <a:tint val="52000"/>
                            <a:satMod val="300000"/>
                          </a:schemeClr>
                        </a:gs>
                        <a:gs pos="100000">
                          <a:schemeClr val="accent1">
                            <a:tint val="40000"/>
                            <a:satMod val="250000"/>
                          </a:schemeClr>
                        </a:gs>
                      </a:gsLst>
                      <a:lin ang="5400000"/>
                    </a:gradFill>
                  </a:rPr>
                  <a:t>.</a:t>
                </a:r>
                <a:endParaRPr lang="ru-RU" sz="2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926" y="6021288"/>
                <a:ext cx="4240021" cy="61504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57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679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76672"/>
            <a:ext cx="5237187" cy="782960"/>
          </a:xfrm>
        </p:spPr>
        <p:txBody>
          <a:bodyPr>
            <a:noAutofit/>
          </a:bodyPr>
          <a:lstStyle/>
          <a:p>
            <a:r>
              <a:rPr lang="uk-UA" sz="4800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Фізкультхвилинка</a:t>
            </a:r>
            <a:endParaRPr lang="ru-RU" sz="48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Пользователь\Рабочий стол\Зориной Н.Б\1660810_thumb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56792"/>
            <a:ext cx="3583880" cy="4778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308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125113" cy="92447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Самостійна робота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Пользователь\Рабочий стол\Зориной Н.Б\69490733_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58962"/>
            <a:ext cx="3923928" cy="569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83768" y="1268760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Автомобіль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проїхав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2 год. 120 км.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Скільки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кілометрів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він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проїде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3 год(4 год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42083" y="299695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20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зошитів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коштують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 грн.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Скільки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коштують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зошитів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(8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зошитів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95936" y="4725144"/>
            <a:ext cx="5040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З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кг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морської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води можно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добути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0,5 кг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солі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Скільки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потрібно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взяти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води,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отримати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 кг(20 кг)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солі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51912" y="630932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5017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026" y="116795"/>
            <a:ext cx="7125113" cy="92447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</a:t>
            </a: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Відповіді: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780" y="870104"/>
            <a:ext cx="4968551" cy="345638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180 км                                </a:t>
            </a:r>
          </a:p>
          <a:p>
            <a:pPr>
              <a:buFont typeface="Wingdings" pitchFamily="2" charset="2"/>
              <a:buChar char="ü"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3 </a:t>
            </a:r>
            <a:r>
              <a:rPr lang="uk-U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</a:t>
            </a:r>
            <a:endParaRPr lang="uk-UA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400 кг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48402" y="1628800"/>
            <a:ext cx="352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240 км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4 </a:t>
            </a:r>
            <a:r>
              <a:rPr lang="uk-UA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</a:t>
            </a:r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Wingdings" pitchFamily="2" charset="2"/>
              <a:buChar char="ü"/>
            </a:pP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800 кг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Пользователь\Рабочий стол\Зориной Н.Б\3156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0573" y="3399438"/>
            <a:ext cx="4236020" cy="345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Пользователь\Рабочий стол\Зориной Н.Б\0_6e6fd_5e16e6e2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690354"/>
            <a:ext cx="2332586" cy="205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64" y="4618283"/>
            <a:ext cx="2291824" cy="202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1037511"/>
            <a:ext cx="1800200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- Варіант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2526" y="1062651"/>
            <a:ext cx="2241882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II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- Варіант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51912" y="630932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4108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Пользователь\Рабочий стол\Зориной Н.Б\foto_925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061" y="1052736"/>
            <a:ext cx="41021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2107839"/>
            <a:ext cx="597666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8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Дякуємо</a:t>
            </a:r>
            <a:endParaRPr lang="ru-RU" sz="8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за </a:t>
            </a:r>
            <a:r>
              <a:rPr lang="ru-RU" sz="8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увагу</a:t>
            </a:r>
            <a:r>
              <a:rPr lang="ru-RU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8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28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581128"/>
            <a:ext cx="6628453" cy="3603812"/>
          </a:xfrm>
        </p:spPr>
        <p:txBody>
          <a:bodyPr/>
          <a:lstStyle/>
          <a:p>
            <a:pPr marL="82296" indent="0" algn="ctr">
              <a:buNone/>
            </a:pPr>
            <a:r>
              <a:rPr lang="uk-UA" dirty="0" smtClean="0"/>
              <a:t>Задачі на пропорційні величини дуже               поширені у математиці, але без них не        </a:t>
            </a:r>
          </a:p>
          <a:p>
            <a:pPr marL="82296" indent="0" algn="ctr">
              <a:buNone/>
            </a:pPr>
            <a:r>
              <a:rPr lang="uk-UA" dirty="0" smtClean="0"/>
              <a:t>  може обійтись хімія, фізика, астрономія, економіка.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80577" y="719944"/>
            <a:ext cx="44728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  Девіз</a:t>
            </a:r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уроку</a:t>
            </a:r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Пользователь\Рабочий стол\Зориной Н.Б\100_Before_School_S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224" y="548680"/>
            <a:ext cx="3779090" cy="389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67944" y="1700807"/>
            <a:ext cx="43924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Скажи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мені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 я забуду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Покажи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мені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запам’ятаю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Захопи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мене – я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навчусь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 descr="C:\Documents and Settings\Пользователь\Рабочий стол\Зориной Н.Б\faa5844a9f9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53108"/>
            <a:ext cx="2195805" cy="348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419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Пользователь\Рабочий стол\Зориной Н.Б\foto_925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8019" y="1556792"/>
            <a:ext cx="2716857" cy="336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6965245" cy="1202485"/>
          </a:xfrm>
        </p:spPr>
        <p:txBody>
          <a:bodyPr>
            <a:normAutofit/>
          </a:bodyPr>
          <a:lstStyle/>
          <a:p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3. Викладання нового      матеріалу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8244" y="4437112"/>
            <a:ext cx="6196405" cy="3603812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Дві величини називають пропорційними,</a:t>
            </a:r>
          </a:p>
          <a:p>
            <a:pPr marL="0" indent="0" algn="ctr">
              <a:buNone/>
            </a:pPr>
            <a:r>
              <a:rPr lang="uk-UA" dirty="0" smtClean="0"/>
              <a:t> якщо зі збільшенням значень однієї з них                                           у кілька разів значення другої     збільшується у стільки само разів.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трелка вверх 4"/>
          <p:cNvSpPr/>
          <p:nvPr/>
        </p:nvSpPr>
        <p:spPr>
          <a:xfrm>
            <a:off x="1115616" y="4306375"/>
            <a:ext cx="360040" cy="158417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7884368" y="4305653"/>
            <a:ext cx="360040" cy="158417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615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Пользователь\Рабочий стол\Зориной Н.Б\11954239761336971637Machovka_Shoes.svg.med.png" id="1027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7488" y="5861813"/>
            <a:ext cx="1127905" cy="86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C:\Documents and Settings\Пользователь\Рабочий стол\Зориной Н.Б\caucasian_baby_boy_in_a_diaper_0515-1001-2911-3500_SMU.jpg" id="1026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7328538" y="4684453"/>
            <a:ext cx="1294098" cy="204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39962"/>
            <a:ext cx="7704856" cy="876870"/>
          </a:xfrm>
        </p:spPr>
        <p:txBody>
          <a:bodyPr>
            <a:normAutofit fontScale="90000"/>
          </a:bodyPr>
          <a:lstStyle/>
          <a:p>
            <a:pPr algn="ctr" indent="0" marL="0">
              <a:buNone/>
            </a:pPr>
            <a:r>
              <a:rPr dirty="0" lang="uk-UA" smtClean="0" sz="2800"/>
              <a:t>  Чим більше                Тим більше</a:t>
            </a:r>
            <a:br>
              <a:rPr dirty="0" lang="uk-UA" smtClean="0" sz="2800"/>
            </a:br>
            <a:r>
              <a:rPr dirty="0" lang="uk-UA" sz="2800"/>
              <a:t> </a:t>
            </a:r>
            <a:r>
              <a:rPr dirty="0" lang="uk-UA" smtClean="0" sz="2800"/>
              <a:t> грошей                       товару</a:t>
            </a:r>
            <a:endParaRPr dirty="0" lang="ru-RU" sz="4800"/>
          </a:p>
        </p:txBody>
      </p:sp>
      <p:pic>
        <p:nvPicPr>
          <p:cNvPr descr="C:\Documents and Settings\Пользователь\Рабочий стол\Зориной Н.Б\0_5f047_684be169_L.png" id="3078" name="Picture 6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96953"/>
            <a:ext cx="1936571" cy="203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C:\Documents and Settings\Пользователь\Рабочий стол\Зориной Н.Б\9298907-money-over-white-eps8.jpg" id="3081" name="Picture 9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96953"/>
            <a:ext cx="1900515" cy="203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29107" y="116632"/>
            <a:ext cx="4186211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54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</a:rPr>
              <a:t>Наприклад:</a:t>
            </a:r>
            <a:endParaRPr b="1" cap="none" dirty="0" lang="ru-RU" spc="0" sz="5400">
              <a:ln cmpd="sng" w="17780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algn="tl" blurRad="50800" rotWithShape="0">
                  <a:srgbClr val="000000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4293096"/>
            <a:ext cx="7744815" cy="459924"/>
          </a:xfrm>
          <a:prstGeom prst="roundRect">
            <a:avLst/>
          </a:prstGeom>
        </p:spPr>
        <p:style>
          <a:lnRef idx="0">
            <a:schemeClr val="accent2"/>
          </a:lnRef>
          <a:fillRef idx="1002">
            <a:schemeClr val="dk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9512" y="4879168"/>
            <a:ext cx="6286431" cy="175432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uk-UA" smtClean="0" sz="360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Чим більше років дитині, тим більше її </a:t>
            </a:r>
          </a:p>
          <a:p>
            <a:pPr algn="ctr"/>
            <a:r>
              <a:rPr dirty="0" lang="uk-UA" smtClean="0" sz="360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розміри взуття  та одягу.</a:t>
            </a:r>
            <a:endParaRPr dirty="0" lang="ru-RU" sz="3600">
              <a:solidFill>
                <a:schemeClr val="tx1">
                  <a:lumMod val="95000"/>
                  <a:lumOff val="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80528" y="3739098"/>
            <a:ext cx="8784976" cy="1107996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cap="none" dirty="0" lang="uk-UA" smtClean="0" spc="0" sz="66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b="1" cap="none" dirty="0" lang="uk-UA" smtClean="0" spc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у</a:t>
            </a:r>
            <a:r>
              <a:rPr b="1" cap="none" dirty="0" lang="en-US" smtClean="0" spc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= </a:t>
            </a:r>
            <a:r>
              <a:rPr b="1" cap="none" dirty="0" err="1" lang="en-US" smtClean="0" spc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kx</a:t>
            </a:r>
            <a:r>
              <a:rPr b="1" cap="none" dirty="0" lang="en-US" smtClean="0" spc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b="1" cap="none" dirty="0" lang="uk-UA" smtClean="0" spc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b="1" cap="none" dirty="0" lang="en-US" smtClean="0" spc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k – </a:t>
            </a:r>
            <a:r>
              <a:rPr b="1" cap="none" dirty="0" lang="uk-UA" smtClean="0" spc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коефіцієнт пропорційності</a:t>
            </a:r>
            <a:endParaRPr b="1" cap="none" dirty="0" lang="ru-RU" spc="0" sz="66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1912" y="6309320"/>
            <a:ext cx="792088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mtClean="0"/>
              <a:t>4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xmlns="" val="1469161567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2" nodeType="after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1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7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8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9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20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21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2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23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4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25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27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29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3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3500"/>
                            </p:stCondLst>
                            <p:childTnLst>
                              <p:par>
                                <p:cTn fill="hold" id="35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9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0">
                            <p:stCondLst>
                              <p:cond delay="4000"/>
                            </p:stCondLst>
                            <p:childTnLst>
                              <p:par>
                                <p:cTn fill="hold" id="41" nodeType="after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43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44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45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0" id="47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4"/>
      <p:bldP grpId="0" spid="6"/>
      <p:bldP grpId="0" spid="8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Рабочий стол\Зориной Н.Б\27088801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36912"/>
            <a:ext cx="3466356" cy="346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6320408" cy="17641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Дві величини називають обернено пропорційними, якщо із збільшенням у    кілька разів значень однієї величини  значення другої зменшується у стільки    само разів</a:t>
            </a:r>
            <a:r>
              <a:rPr lang="uk-UA" sz="2000" b="1" dirty="0" smtClean="0">
                <a:solidFill>
                  <a:schemeClr val="bg1"/>
                </a:solidFill>
              </a:rPr>
              <a:t>.</a:t>
            </a:r>
            <a:endParaRPr lang="ru-RU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-1265820" y="5301208"/>
                <a:ext cx="7715200" cy="1184995"/>
              </a:xfrm>
            </p:spPr>
            <p:txBody>
              <a:bodyPr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Якщо швидкість збільшити, </m:t>
                      </m:r>
                    </m:oMath>
                  </m:oMathPara>
                </a14:m>
                <a:endParaRPr lang="uk-UA" sz="2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 час зменшується.</m:t>
                      </m:r>
                    </m:oMath>
                  </m:oMathPara>
                </a14:m>
                <a:endParaRPr lang="ru-RU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1265820" y="5301208"/>
                <a:ext cx="7715200" cy="1184995"/>
              </a:xfr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Стрелка вверх 3"/>
          <p:cNvSpPr/>
          <p:nvPr/>
        </p:nvSpPr>
        <p:spPr>
          <a:xfrm>
            <a:off x="6917246" y="172886"/>
            <a:ext cx="360040" cy="1728192"/>
          </a:xfrm>
          <a:prstGeom prst="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956376" y="199661"/>
            <a:ext cx="360040" cy="1728192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27584" y="4590036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Наприклад:</a:t>
            </a:r>
            <a:endParaRPr lang="ru-RU" sz="3600" b="1" u="sng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1403648" y="2499070"/>
                <a:ext cx="4320480" cy="1267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dirty="0" smtClean="0">
                    <a:solidFill>
                      <a:srgbClr val="1C1C1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y</a:t>
                </a:r>
                <a14:m>
                  <m:oMath xmlns:m="http://schemas.openxmlformats.org/officeDocument/2006/math">
                    <m:r>
                      <a:rPr lang="uk-UA" sz="5400" i="1" dirty="0" smtClean="0">
                        <a:solidFill>
                          <a:srgbClr val="1C1C1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uk-UA" sz="5400" dirty="0" smtClean="0">
                    <a:solidFill>
                      <a:srgbClr val="1C1C1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5400" i="1" smtClean="0">
                            <a:solidFill>
                              <a:srgbClr val="1C1C1C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5400" b="0" i="1" smtClean="0">
                            <a:solidFill>
                              <a:srgbClr val="1C1C1C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𝐾</m:t>
                        </m:r>
                      </m:num>
                      <m:den>
                        <m:r>
                          <a:rPr lang="en-US" sz="5400" b="0" i="1" smtClean="0">
                            <a:solidFill>
                              <a:srgbClr val="1C1C1C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𝑋</m:t>
                        </m:r>
                      </m:den>
                    </m:f>
                  </m:oMath>
                </a14:m>
                <a:endParaRPr lang="ru-RU" dirty="0">
                  <a:solidFill>
                    <a:srgbClr val="1C1C1C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2499070"/>
                <a:ext cx="4320480" cy="126797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7757" t="-2404" b="-182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522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Пользователь\Рабочий стол\Зориной Н.Б\chernaya_dosk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919" y="207910"/>
            <a:ext cx="871296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Пользователь\Рабочий стол\Зориной Н.Б\fac211fb674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1842" y="1008891"/>
            <a:ext cx="6222357" cy="637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34007" y="1008891"/>
            <a:ext cx="71287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Задача №1</a:t>
            </a:r>
          </a:p>
          <a:p>
            <a:r>
              <a:rPr lang="uk-UA" dirty="0" smtClean="0"/>
              <a:t>   З 10 кг жита виходить 9 кг борошна. </a:t>
            </a:r>
            <a:endParaRPr lang="uk-UA" dirty="0"/>
          </a:p>
          <a:p>
            <a:r>
              <a:rPr lang="uk-UA" dirty="0" smtClean="0"/>
              <a:t>Скільки треба змолоти жита, щоб отримати 900 кг борошна?</a:t>
            </a:r>
          </a:p>
          <a:p>
            <a:endParaRPr lang="uk-UA" dirty="0"/>
          </a:p>
          <a:p>
            <a:r>
              <a:rPr lang="uk-UA" dirty="0" smtClean="0"/>
              <a:t>10 кг жита – 9 кг борошна</a:t>
            </a:r>
          </a:p>
          <a:p>
            <a:r>
              <a:rPr lang="uk-UA" dirty="0" smtClean="0"/>
              <a:t>   х кг жита – 900 кг борошна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1150031" y="3343709"/>
                <a:ext cx="6912768" cy="63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uk-UA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Х</m:t>
                          </m:r>
                        </m:den>
                      </m:f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9</m:t>
                          </m:r>
                        </m:num>
                        <m:den>
                          <m:r>
                            <a:rPr lang="uk-UA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900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0031" y="3343709"/>
                <a:ext cx="6912768" cy="634789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Стрелка вверх 6"/>
          <p:cNvSpPr/>
          <p:nvPr/>
        </p:nvSpPr>
        <p:spPr>
          <a:xfrm>
            <a:off x="4716016" y="2440158"/>
            <a:ext cx="144016" cy="576064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Стрелка вверх 7"/>
          <p:cNvSpPr/>
          <p:nvPr/>
        </p:nvSpPr>
        <p:spPr>
          <a:xfrm>
            <a:off x="5008818" y="2440158"/>
            <a:ext cx="142427" cy="576064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2411760" y="3317620"/>
                <a:ext cx="2590699" cy="63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Х</m:t>
                      </m:r>
                      <m:r>
                        <a:rPr lang="uk-UA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uk-UA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900∗10</m:t>
                          </m:r>
                        </m:num>
                        <m:den>
                          <m:r>
                            <a:rPr lang="uk-UA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3317620"/>
                <a:ext cx="2590699" cy="634789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805400" y="3388030"/>
            <a:ext cx="19988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Х = 1000 кг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934007" y="4149080"/>
            <a:ext cx="6552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Відповідь:  1000кг = 1 т жита.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063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Зориной Н.Б\1377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8220" y="0"/>
            <a:ext cx="2714625" cy="675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Задача</a:t>
            </a:r>
            <a:r>
              <a:rPr lang="uk-UA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№2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4"/>
              <p:cNvSpPr txBox="1"/>
              <p:nvPr/>
            </p:nvSpPr>
            <p:spPr>
              <a:xfrm>
                <a:off x="215132" y="4759726"/>
                <a:ext cx="1368152" cy="9389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n w="1905"/>
                              <a:solidFill>
                                <a:schemeClr val="tx1"/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800" b="0" i="0" smtClean="0">
                              <a:ln w="1905"/>
                              <a:solidFill>
                                <a:schemeClr val="tx1"/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</a:rPr>
                            <m:t>50</m:t>
                          </m:r>
                        </m:num>
                        <m:den>
                          <m:r>
                            <a:rPr lang="uk-UA" sz="2800" b="0" i="0" smtClean="0">
                              <a:ln w="1905"/>
                              <a:solidFill>
                                <a:schemeClr val="tx1"/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ru-RU" sz="2800" b="0" i="0" smtClean="0">
                          <a:ln w="1905"/>
                          <a:solidFill>
                            <a:schemeClr val="tx1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i="1" smtClean="0">
                              <a:ln w="1905"/>
                              <a:solidFill>
                                <a:schemeClr val="tx1"/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2800" b="0" i="0" smtClean="0">
                              <a:ln w="1905"/>
                              <a:solidFill>
                                <a:schemeClr val="tx1"/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  <a:ea typeface="Cambria Math"/>
                            </a:rPr>
                            <m:t>Х</m:t>
                          </m:r>
                        </m:num>
                        <m:den>
                          <m:r>
                            <a:rPr lang="ru-RU" sz="2800" b="0" i="0" smtClean="0">
                              <a:ln w="1905"/>
                              <a:solidFill>
                                <a:schemeClr val="tx1"/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800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132" y="4759726"/>
                <a:ext cx="1368152" cy="938975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2816399" y="4809515"/>
                <a:ext cx="1512168" cy="810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ln w="1905"/>
                    <a:solidFill>
                      <a:schemeClr val="tx1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X</a:t>
                </a:r>
                <a:r>
                  <a:rPr lang="uk-UA" sz="2800" dirty="0" smtClean="0">
                    <a:ln w="1905"/>
                    <a:solidFill>
                      <a:schemeClr val="tx1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3200" b="1" i="1" smtClean="0">
                            <a:ln w="1905"/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uk-UA" sz="3200" b="1" i="0" smtClean="0">
                            <a:ln w="1905"/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𝟓𝟎</m:t>
                        </m:r>
                        <m:r>
                          <a:rPr lang="uk-UA" sz="3200" b="1" i="0" smtClean="0">
                            <a:ln w="1905"/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∗</m:t>
                        </m:r>
                        <m:r>
                          <a:rPr lang="uk-UA" sz="3200" b="1" i="0" smtClean="0">
                            <a:ln w="1905"/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uk-UA" sz="3200" b="1" i="0" smtClean="0">
                            <a:ln w="1905"/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ru-RU" sz="40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6399" y="4809515"/>
                <a:ext cx="1512168" cy="81099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8065" b="-45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5018636" y="495340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 = 20 год.</a:t>
            </a:r>
            <a:endParaRPr lang="ru-RU" sz="28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3512" y="6234258"/>
            <a:ext cx="38966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 за 20 годин.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036" y="1556792"/>
            <a:ext cx="6228183" cy="14773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стріли, яку випустив із лука Іван Царевич, 50 </a:t>
            </a:r>
            <a:r>
              <a:rPr lang="uk-UA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км\год</a:t>
            </a:r>
            <a:r>
              <a:rPr lang="uk-U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Стріла долетіла до Царівни Жаби за 2 години. Швидкість Івана Царевича 5 км </a:t>
            </a:r>
            <a:r>
              <a:rPr lang="uk-UA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\год</a:t>
            </a:r>
            <a:r>
              <a:rPr lang="uk-U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За скільки годин добереться Іван до своєї нареченої?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>
            <a:off x="5652120" y="556253"/>
            <a:ext cx="136413" cy="577165"/>
          </a:xfrm>
          <a:prstGeom prst="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sp>
        <p:nvSpPr>
          <p:cNvPr id="12" name="Стрелка вниз 11"/>
          <p:cNvSpPr/>
          <p:nvPr/>
        </p:nvSpPr>
        <p:spPr>
          <a:xfrm>
            <a:off x="5868144" y="562888"/>
            <a:ext cx="122600" cy="577165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Documents and Settings\Пользователь\Рабочий стол\Зориной Н.Б\ппппп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494" y="260648"/>
            <a:ext cx="1433513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3321488"/>
            <a:ext cx="33629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50 км\год – 2 год.</a:t>
            </a:r>
          </a:p>
          <a:p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5 км\год – Х год.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56376" y="6093296"/>
            <a:ext cx="5760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100392" y="6434313"/>
            <a:ext cx="2880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400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/>
      <p:bldP spid="10" grpId="0" animBg="1"/>
      <p:bldP spid="11" grpId="0" animBg="1"/>
      <p:bldP spid="12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C:\Documents and Settings\Пользователь\Рабочий стол\Зориной Н.Б\41d2e48d7b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40970"/>
            <a:ext cx="2528500" cy="307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784976" cy="150304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Хвилинка історії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7" name="Picture 5" descr="C:\Documents and Settings\Пользователь\Рабочий стол\Зориной Н.Б\ееееееееее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0831" y="533187"/>
            <a:ext cx="2139588" cy="632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5085183"/>
            <a:ext cx="5472608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600" dirty="0" smtClean="0"/>
              <a:t>                   </a:t>
            </a:r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Тема:</a:t>
            </a:r>
          </a:p>
          <a:p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Золотий перетин</a:t>
            </a:r>
            <a:endParaRPr lang="uk-UA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266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4126" y="476672"/>
            <a:ext cx="6984776" cy="485527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Золотий перетин використовувався ще у</a:t>
            </a:r>
          </a:p>
          <a:p>
            <a:pPr marL="0" indent="0">
              <a:buNone/>
            </a:pPr>
            <a:r>
              <a:rPr lang="uk-UA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</a:t>
            </a:r>
            <a:r>
              <a:rPr lang="uk-UA" sz="3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Вавілоні</a:t>
            </a:r>
            <a:r>
              <a:rPr lang="uk-UA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й Древньому Єгипті</a:t>
            </a:r>
            <a:r>
              <a:rPr lang="uk-UA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</a:p>
          <a:p>
            <a:pPr marL="0" indent="0">
              <a:buNone/>
            </a:pPr>
            <a:endParaRPr lang="uk-UA" sz="2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</a:t>
            </a:r>
          </a:p>
          <a:p>
            <a:pPr marL="0" indent="0">
              <a:buNone/>
            </a:pP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 marL="0" indent="0">
              <a:buNone/>
            </a:pP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Ця пропорція є в піраміді </a:t>
            </a:r>
            <a:r>
              <a:rPr lang="uk-UA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Хеопса</a:t>
            </a:r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0162" y="5229200"/>
            <a:ext cx="78257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також, золотий перетин присутній у математиці, архітектурі та мистецтві.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3" name="Picture 5" descr="C:\Documents and Settings\Пользователь\Рабочий стол\Зориной Н.Б\heops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59324">
            <a:off x="496022" y="2410740"/>
            <a:ext cx="2955248" cy="18455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Пользователь\Рабочий стол\Зориной Н.Б\lestnic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9614">
            <a:off x="5458962" y="2417454"/>
            <a:ext cx="2823505" cy="19063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Пользователь\Рабочий стол\Зориной Н.Б\109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0935" y="2303704"/>
            <a:ext cx="2121374" cy="213388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884368" y="62373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82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1211</TotalTime>
  <Words>600</Words>
  <Application>Microsoft Office PowerPoint</Application>
  <PresentationFormat>Экран (4:3)</PresentationFormat>
  <Paragraphs>113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17</vt:i4>
      </vt:variant>
    </vt:vector>
  </HeadingPairs>
  <TitlesOfParts>
    <vt:vector size="28" baseType="lpstr">
      <vt:lpstr>1_Солнцестояние</vt:lpstr>
      <vt:lpstr>Кнопка</vt:lpstr>
      <vt:lpstr>Главная</vt:lpstr>
      <vt:lpstr>Summer</vt:lpstr>
      <vt:lpstr>Воздушный поток</vt:lpstr>
      <vt:lpstr>Тема Office</vt:lpstr>
      <vt:lpstr>Поток</vt:lpstr>
      <vt:lpstr>Thermal</vt:lpstr>
      <vt:lpstr>NewsPrint</vt:lpstr>
      <vt:lpstr>1_Главная</vt:lpstr>
      <vt:lpstr>Твердый переплет</vt:lpstr>
      <vt:lpstr>Тема: Задачі на пропорційний поділ</vt:lpstr>
      <vt:lpstr>Слайд 2</vt:lpstr>
      <vt:lpstr>3. Викладання нового      матеріалу</vt:lpstr>
      <vt:lpstr>  Чим більше                Тим більше   грошей                       товару</vt:lpstr>
      <vt:lpstr> Дві величини називають обернено пропорційними, якщо із збільшенням у    кілька разів значень однієї величини  значення другої зменшується у стільки    само разів.</vt:lpstr>
      <vt:lpstr>Слайд 6</vt:lpstr>
      <vt:lpstr>Задача №2</vt:lpstr>
      <vt:lpstr>    Хвилинка історії</vt:lpstr>
      <vt:lpstr>Слайд 9</vt:lpstr>
      <vt:lpstr>      Ця ж пропорція лежить в основі багатьох безсмертних творінь Леонардо да Вінчі, Фідія,          Рафаеля.</vt:lpstr>
      <vt:lpstr>«Ця фігура, символ здоров'я, служила розпізнавальним знаком для піфагорійців. П'ятикутник для нас цікавий тим, що кожна з п'яти ліній, які складають цю фігуру, ділить іншу відносно золотого перетину».</vt:lpstr>
      <vt:lpstr> Розв’язати задачі:</vt:lpstr>
      <vt:lpstr> Задача №4</vt:lpstr>
      <vt:lpstr>Фізкультхвилинка</vt:lpstr>
      <vt:lpstr>Самостійна робота</vt:lpstr>
      <vt:lpstr>             Відповіді: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Задачі на пропорції</dc:title>
  <dc:creator>Пользователь</dc:creator>
  <cp:lastModifiedBy>Игорь</cp:lastModifiedBy>
  <cp:revision>99</cp:revision>
  <dcterms:created xsi:type="dcterms:W3CDTF">2011-12-02T15:02:22Z</dcterms:created>
  <dcterms:modified xsi:type="dcterms:W3CDTF">2014-04-09T17:50:46Z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4664948</vt:lpwstr>
  </property>
  <property fmtid="{D5CDD505-2E9C-101B-9397-08002B2CF9AE}" name="NXPowerLiteVersion" pid="3">
    <vt:lpwstr>D4.1.4</vt:lpwstr>
  </property>
</Properties>
</file>