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themeOverride+xml" PartName="/ppt/theme/themeOverride5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themeOverride+xml" PartName="/ppt/theme/themeOverride3.xml"/>
  <Default ContentType="image/x-wmf" Extension="wmf"/>
  <Override ContentType="application/vnd.openxmlformats-officedocument.themeOverride+xml" PartName="/ppt/theme/themeOverride4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Override ContentType="application/vnd.openxmlformats-officedocument.themeOverride+xml" PartName="/ppt/theme/themeOverride1.xml"/>
  <Override ContentType="application/vnd.openxmlformats-officedocument.themeOverride+xml" PartName="/ppt/theme/themeOverride2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Default ContentType="application/vnd.openxmlformats-officedocument.vmlDrawing" Extension="v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application/vnd.openxmlformats-officedocument.oleObject" Extension="bin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Override+xml" PartName="/ppt/theme/themeOverride6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1" r:id="rId14"/>
    <p:sldId id="283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80" r:id="rId24"/>
    <p:sldId id="279" r:id="rId25"/>
    <p:sldId id="284" r:id="rId26"/>
    <p:sldId id="281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21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5.vml.rels><?xml version="1.0" encoding="UTF-8" standalone="yes" ?><Relationships xmlns="http://schemas.openxmlformats.org/package/2006/relationships"><Relationship Id="rId14" Target="../media/image66.wmf" Type="http://schemas.openxmlformats.org/officeDocument/2006/relationships/image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B127C-12E1-4844-8958-8C1C9C866163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F3BC-7E0A-4C6C-8B97-582D65FF0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B127C-12E1-4844-8958-8C1C9C866163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F3BC-7E0A-4C6C-8B97-582D65FF0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B127C-12E1-4844-8958-8C1C9C866163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F3BC-7E0A-4C6C-8B97-582D65FF0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B127C-12E1-4844-8958-8C1C9C866163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F3BC-7E0A-4C6C-8B97-582D65FF0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B127C-12E1-4844-8958-8C1C9C866163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F3BC-7E0A-4C6C-8B97-582D65FF0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B127C-12E1-4844-8958-8C1C9C866163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F3BC-7E0A-4C6C-8B97-582D65FF0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B127C-12E1-4844-8958-8C1C9C866163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F3BC-7E0A-4C6C-8B97-582D65FF0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B127C-12E1-4844-8958-8C1C9C866163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F3BC-7E0A-4C6C-8B97-582D65FF0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B127C-12E1-4844-8958-8C1C9C866163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F3BC-7E0A-4C6C-8B97-582D65FF0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B127C-12E1-4844-8958-8C1C9C866163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F3BC-7E0A-4C6C-8B97-582D65FF0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B127C-12E1-4844-8958-8C1C9C866163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F3BC-7E0A-4C6C-8B97-582D65FF0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B127C-12E1-4844-8958-8C1C9C866163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9F3BC-7E0A-4C6C-8B97-582D65FF0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3.xml.rels><?xml version="1.0" encoding="UTF-8" standalone="yes" ?><Relationships xmlns="http://schemas.openxmlformats.org/package/2006/relationships"><Relationship Id="rId8" Target="../media/image9.wmf" Type="http://schemas.openxmlformats.org/officeDocument/2006/relationships/image"/><Relationship Id="rId13" Target="../media/image12.wmf" Type="http://schemas.openxmlformats.org/officeDocument/2006/relationships/image"/><Relationship Id="rId18" Target="../media/image16.wmf" Type="http://schemas.openxmlformats.org/officeDocument/2006/relationships/image"/><Relationship Id="rId3" Target="../media/image4.wmf" Type="http://schemas.openxmlformats.org/officeDocument/2006/relationships/image"/><Relationship Id="rId7" Target="../media/image8.wmf" Type="http://schemas.openxmlformats.org/officeDocument/2006/relationships/image"/><Relationship Id="rId12" Target="../media/image12.wmf" Type="http://schemas.openxmlformats.org/officeDocument/2006/relationships/image"/><Relationship Id="rId17" Target="../media/image15.wmf" Type="http://schemas.openxmlformats.org/officeDocument/2006/relationships/image"/><Relationship Id="rId2" Target="../slideLayouts/slideLayout2.xml" Type="http://schemas.openxmlformats.org/officeDocument/2006/relationships/slideLayout"/><Relationship Id="rId16" Target="../media/image14.wmf" Type="http://schemas.openxmlformats.org/officeDocument/2006/relationships/image"/><Relationship Id="rId6" Target="../media/image7.wmf" Type="http://schemas.openxmlformats.org/officeDocument/2006/relationships/image"/><Relationship Id="rId11" Target="../media/image12.wmf" Type="http://schemas.openxmlformats.org/officeDocument/2006/relationships/image"/><Relationship Id="rId5" Target="../media/image6.wmf" Type="http://schemas.openxmlformats.org/officeDocument/2006/relationships/image"/><Relationship Id="rId15" Target="../media/image13.wmf" Type="http://schemas.openxmlformats.org/officeDocument/2006/relationships/image"/><Relationship Id="rId10" Target="../media/image11.wmf" Type="http://schemas.openxmlformats.org/officeDocument/2006/relationships/image"/><Relationship Id="rId4" Target="../media/image5.wmf" Type="http://schemas.openxmlformats.org/officeDocument/2006/relationships/image"/><Relationship Id="rId9" Target="../media/image10.wmf" Type="http://schemas.openxmlformats.org/officeDocument/2006/relationships/image"/><Relationship Id="rId14" Target="../media/image12.wmf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8" Target="../media/image22.wmf" Type="http://schemas.openxmlformats.org/officeDocument/2006/relationships/image"/><Relationship Id="rId13" Target="../media/image12.wmf" Type="http://schemas.openxmlformats.org/officeDocument/2006/relationships/image"/><Relationship Id="rId18" Target="../media/image24.wmf" Type="http://schemas.openxmlformats.org/officeDocument/2006/relationships/image"/><Relationship Id="rId3" Target="../media/image17.wmf" Type="http://schemas.openxmlformats.org/officeDocument/2006/relationships/image"/><Relationship Id="rId7" Target="../media/image21.wmf" Type="http://schemas.openxmlformats.org/officeDocument/2006/relationships/image"/><Relationship Id="rId12" Target="../media/image12.wmf" Type="http://schemas.openxmlformats.org/officeDocument/2006/relationships/image"/><Relationship Id="rId17" Target="../media/image16.wmf" Type="http://schemas.openxmlformats.org/officeDocument/2006/relationships/image"/><Relationship Id="rId2" Target="../slideLayouts/slideLayout2.xml" Type="http://schemas.openxmlformats.org/officeDocument/2006/relationships/slideLayout"/><Relationship Id="rId16" Target="../media/image15.wmf" Type="http://schemas.openxmlformats.org/officeDocument/2006/relationships/image"/><Relationship Id="rId6" Target="../media/image20.wmf" Type="http://schemas.openxmlformats.org/officeDocument/2006/relationships/image"/><Relationship Id="rId11" Target="../media/image12.wmf" Type="http://schemas.openxmlformats.org/officeDocument/2006/relationships/image"/><Relationship Id="rId5" Target="../media/image19.wmf" Type="http://schemas.openxmlformats.org/officeDocument/2006/relationships/image"/><Relationship Id="rId15" Target="../media/image14.wmf" Type="http://schemas.openxmlformats.org/officeDocument/2006/relationships/image"/><Relationship Id="rId10" Target="../media/image12.wmf" Type="http://schemas.openxmlformats.org/officeDocument/2006/relationships/image"/><Relationship Id="rId19" Target="../media/image25.wmf" Type="http://schemas.openxmlformats.org/officeDocument/2006/relationships/image"/><Relationship Id="rId4" Target="../media/image18.wmf" Type="http://schemas.openxmlformats.org/officeDocument/2006/relationships/image"/><Relationship Id="rId9" Target="../media/image23.wmf" Type="http://schemas.openxmlformats.org/officeDocument/2006/relationships/image"/><Relationship Id="rId14" Target="../media/image13.wmf" Type="http://schemas.openxmlformats.org/officeDocument/2006/relationships/image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aroundnature.ru/wp-content/uploads/2012/04/%D0%91%D0%BE%D0%BB%D1%8C%D1%88%D0%BE%D0%B9_%D1%81%D0%B5%D1%80%D1%8B%D0%B9_%D0%BA%D0%B5%D0%BD%D0%B3%D1%83%D1%80%D1%83_Bolsho%C4%AD_sery%C4%AD_kenguru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roundnature.ru/ua/ryzhij-kenguru/" TargetMode="External"/></Relationships>
</file>

<file path=ppt/slides/_rels/slide16.xml.rels><?xml version="1.0" encoding="UTF-8" standalone="yes" ?><Relationships xmlns="http://schemas.openxmlformats.org/package/2006/relationships"><Relationship Id="rId3" Target="../media/image27.wmf" Type="http://schemas.openxmlformats.org/officeDocument/2006/relationships/image"/><Relationship Id="rId7" Target="../media/image31.gif" Type="http://schemas.openxmlformats.org/officeDocument/2006/relationships/image"/><Relationship Id="rId2" Target="../slideLayouts/slideLayout2.xml" Type="http://schemas.openxmlformats.org/officeDocument/2006/relationships/slideLayout"/><Relationship Id="rId6" Target="../media/image30.wmf" Type="http://schemas.openxmlformats.org/officeDocument/2006/relationships/image"/><Relationship Id="rId5" Target="../media/image29.wmf" Type="http://schemas.openxmlformats.org/officeDocument/2006/relationships/image"/><Relationship Id="rId4" Target="../media/image28.wmf" Type="http://schemas.openxmlformats.org/officeDocument/2006/relationships/image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 ?><Relationships xmlns="http://schemas.openxmlformats.org/package/2006/relationships"><Relationship Id="rId8" Target="../media/image38.wmf" Type="http://schemas.openxmlformats.org/officeDocument/2006/relationships/image"/><Relationship Id="rId13" Target="../media/image12.wmf" Type="http://schemas.openxmlformats.org/officeDocument/2006/relationships/image"/><Relationship Id="rId18" Target="../media/image42.wmf" Type="http://schemas.openxmlformats.org/officeDocument/2006/relationships/image"/><Relationship Id="rId26" Target="../media/image50.gif" Type="http://schemas.openxmlformats.org/officeDocument/2006/relationships/image"/><Relationship Id="rId3" Target="../media/image33.wmf" Type="http://schemas.openxmlformats.org/officeDocument/2006/relationships/image"/><Relationship Id="rId21" Target="../media/image45.wmf" Type="http://schemas.openxmlformats.org/officeDocument/2006/relationships/image"/><Relationship Id="rId7" Target="../media/image37.wmf" Type="http://schemas.openxmlformats.org/officeDocument/2006/relationships/image"/><Relationship Id="rId12" Target="../media/image12.wmf" Type="http://schemas.openxmlformats.org/officeDocument/2006/relationships/image"/><Relationship Id="rId17" Target="../media/image41.wmf" Type="http://schemas.openxmlformats.org/officeDocument/2006/relationships/image"/><Relationship Id="rId25" Target="../media/image49.gif" Type="http://schemas.openxmlformats.org/officeDocument/2006/relationships/image"/><Relationship Id="rId2" Target="../slideLayouts/slideLayout2.xml" Type="http://schemas.openxmlformats.org/officeDocument/2006/relationships/slideLayout"/><Relationship Id="rId16" Target="../media/image12.wmf" Type="http://schemas.openxmlformats.org/officeDocument/2006/relationships/image"/><Relationship Id="rId20" Target="../media/image44.wmf" Type="http://schemas.openxmlformats.org/officeDocument/2006/relationships/image"/><Relationship Id="rId6" Target="../media/image36.wmf" Type="http://schemas.openxmlformats.org/officeDocument/2006/relationships/image"/><Relationship Id="rId11" Target="../media/image12.wmf" Type="http://schemas.openxmlformats.org/officeDocument/2006/relationships/image"/><Relationship Id="rId24" Target="../media/image48.wmf" Type="http://schemas.openxmlformats.org/officeDocument/2006/relationships/image"/><Relationship Id="rId5" Target="../media/image35.wmf" Type="http://schemas.openxmlformats.org/officeDocument/2006/relationships/image"/><Relationship Id="rId15" Target="../media/image12.wmf" Type="http://schemas.openxmlformats.org/officeDocument/2006/relationships/image"/><Relationship Id="rId23" Target="../media/image47.wmf" Type="http://schemas.openxmlformats.org/officeDocument/2006/relationships/image"/><Relationship Id="rId10" Target="../media/image40.wmf" Type="http://schemas.openxmlformats.org/officeDocument/2006/relationships/image"/><Relationship Id="rId19" Target="../media/image43.wmf" Type="http://schemas.openxmlformats.org/officeDocument/2006/relationships/image"/><Relationship Id="rId4" Target="../media/image34.wmf" Type="http://schemas.openxmlformats.org/officeDocument/2006/relationships/image"/><Relationship Id="rId9" Target="../media/image39.wmf" Type="http://schemas.openxmlformats.org/officeDocument/2006/relationships/image"/><Relationship Id="rId14" Target="../media/image12.wmf" Type="http://schemas.openxmlformats.org/officeDocument/2006/relationships/image"/><Relationship Id="rId22" Target="../media/image46.wmf" Type="http://schemas.openxmlformats.org/officeDocument/2006/relationships/image"/><Relationship Id="rId27" Target="../media/image51.gif" Type="http://schemas.openxmlformats.org/officeDocument/2006/relationships/image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hyperlink" Target="http://aroundnature.ru/wp-content/uploads/2012/04/%D0%A0%D1%8B%D0%B6%D0%B8%D0%B9_%D0%BA%D0%B5%D0%BD%D0%B3%D1%83%D1%80%D1%83_ryzhi%C4%AD_kenguru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 ?><Relationships xmlns="http://schemas.openxmlformats.org/package/2006/relationships"><Relationship Id="rId8" Target="../media/image57.wmf" Type="http://schemas.openxmlformats.org/officeDocument/2006/relationships/image"/><Relationship Id="rId13" Target="../media/image62.wmf" Type="http://schemas.openxmlformats.org/officeDocument/2006/relationships/image"/><Relationship Id="rId3" Target="../slideLayouts/slideLayout2.xml" Type="http://schemas.openxmlformats.org/officeDocument/2006/relationships/slideLayout"/><Relationship Id="rId7" Target="../media/image56.wmf" Type="http://schemas.openxmlformats.org/officeDocument/2006/relationships/image"/><Relationship Id="rId12" Target="../media/image61.wmf" Type="http://schemas.openxmlformats.org/officeDocument/2006/relationships/image"/><Relationship Id="rId17" Target="../embeddings/oleObject73.bin" Type="http://schemas.openxmlformats.org/officeDocument/2006/relationships/oleObject"/><Relationship Id="rId2" Target="../drawings/vmlDrawing5.vml" Type="http://schemas.openxmlformats.org/officeDocument/2006/relationships/vmlDrawing"/><Relationship Id="rId16" Target="../media/image65.wmf" Type="http://schemas.openxmlformats.org/officeDocument/2006/relationships/image"/><Relationship Id="rId1" Target="../theme/themeOverride4.xml" Type="http://schemas.openxmlformats.org/officeDocument/2006/relationships/themeOverride"/><Relationship Id="rId6" Target="../media/image55.wmf" Type="http://schemas.openxmlformats.org/officeDocument/2006/relationships/image"/><Relationship Id="rId11" Target="../media/image60.wmf" Type="http://schemas.openxmlformats.org/officeDocument/2006/relationships/image"/><Relationship Id="rId5" Target="../media/image54.wmf" Type="http://schemas.openxmlformats.org/officeDocument/2006/relationships/image"/><Relationship Id="rId15" Target="../media/image64.wmf" Type="http://schemas.openxmlformats.org/officeDocument/2006/relationships/image"/><Relationship Id="rId10" Target="../media/image59.wmf" Type="http://schemas.openxmlformats.org/officeDocument/2006/relationships/image"/><Relationship Id="rId4" Target="../media/image53.wmf" Type="http://schemas.openxmlformats.org/officeDocument/2006/relationships/image"/><Relationship Id="rId9" Target="../media/image58.wmf" Type="http://schemas.openxmlformats.org/officeDocument/2006/relationships/image"/><Relationship Id="rId14" Target="../media/image63.wmf" Type="http://schemas.openxmlformats.org/officeDocument/2006/relationships/image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7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aroundnature.ru/wp-content/uploads/2012/04/%D0%91%D0%BE%D0%BB%D1%8C%D1%88%D0%BE%D0%B9_%D1%81%D0%B5%D1%80%D1%8B%D0%B9_%D0%BA%D0%B5%D0%BD%D0%B3%D1%83%D1%80%D1%83_Bolsho%C4%AD_sery%C4%AD_kenguru.jpg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1916832"/>
            <a:ext cx="8352928" cy="3139321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Свеська</a:t>
            </a:r>
            <a:r>
              <a:rPr lang="ru-RU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 </a:t>
            </a:r>
            <a:r>
              <a:rPr lang="ru-RU" sz="6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спеціалізована</a:t>
            </a:r>
            <a:endParaRPr lang="ru-RU" sz="66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  <a:p>
            <a:pPr algn="ctr"/>
            <a:r>
              <a:rPr lang="uk-UA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школа І-ІІІ ступенів №2</a:t>
            </a:r>
          </a:p>
          <a:p>
            <a:pPr algn="ctr"/>
            <a:r>
              <a:rPr lang="uk-UA" sz="6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“ліцей”</a:t>
            </a:r>
            <a:endParaRPr lang="ru-RU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80494" y="5589240"/>
            <a:ext cx="3174266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учитель математики</a:t>
            </a:r>
          </a:p>
          <a:p>
            <a:pPr algn="ctr"/>
            <a:r>
              <a:rPr lang="uk-UA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Т.Д.</a:t>
            </a:r>
            <a:r>
              <a:rPr lang="uk-UA" sz="28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Онікієнко</a:t>
            </a:r>
            <a:endParaRPr lang="ru-RU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772813"/>
          <a:ext cx="8229606" cy="490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</a:tblGrid>
              <a:tr h="637786"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з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м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и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р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ч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я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д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і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л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я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р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у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г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л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я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у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м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д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р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б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и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п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л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у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ч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Picture 6" descr="http://animacii.net/images/stories/pictures/jivotni/drugi_63/n744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39552" y="4797152"/>
            <a:ext cx="1633114" cy="17281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1700808"/>
            <a:ext cx="7572458" cy="409749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Pour">
              <a:avLst>
                <a:gd name="adj1" fmla="val 10840241"/>
                <a:gd name="adj2" fmla="val 69547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Додавання і віднімання </a:t>
            </a:r>
          </a:p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дробів з різними </a:t>
            </a:r>
          </a:p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знаменниками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97571" y="620688"/>
            <a:ext cx="634500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Все про кенгуру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pic>
        <p:nvPicPr>
          <p:cNvPr id="6" name="Picture 4" descr="http://animacii.net/images/stories/pictures/jivotni/drugi_63/kangaroo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653136"/>
            <a:ext cx="1905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204864"/>
            <a:ext cx="8136904" cy="648072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Які дроби ми називаємо звичайними?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31840" y="404664"/>
            <a:ext cx="36922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Згадаємо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!!!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843808" y="1268760"/>
            <a:ext cx="4248472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mbria" pitchFamily="18" charset="0"/>
                <a:ea typeface="+mn-ea"/>
                <a:cs typeface="+mn-cs"/>
              </a:rPr>
              <a:t>Що показує дріб?</a:t>
            </a:r>
            <a:endParaRPr kumimoji="0" lang="ru-RU" sz="32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39552" y="2708920"/>
            <a:ext cx="8136904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mbria" pitchFamily="18" charset="0"/>
                <a:ea typeface="+mn-ea"/>
                <a:cs typeface="+mn-cs"/>
              </a:rPr>
              <a:t>Що показує знаменник дробу?</a:t>
            </a:r>
            <a:endParaRPr kumimoji="0" lang="ru-RU" sz="32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39552" y="3212976"/>
            <a:ext cx="8136904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mbria" pitchFamily="18" charset="0"/>
                <a:ea typeface="+mn-ea"/>
                <a:cs typeface="+mn-cs"/>
              </a:rPr>
              <a:t>Що показує чисельник дробу?</a:t>
            </a:r>
            <a:endParaRPr kumimoji="0" lang="ru-RU" sz="32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539552" y="3717032"/>
            <a:ext cx="8136904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mbria" pitchFamily="18" charset="0"/>
                <a:ea typeface="+mn-ea"/>
                <a:cs typeface="+mn-cs"/>
              </a:rPr>
              <a:t>Чим можна замінити риску дробу?</a:t>
            </a:r>
            <a:endParaRPr kumimoji="0" lang="ru-RU" sz="32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67544" y="4221088"/>
            <a:ext cx="8136904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mbria" pitchFamily="18" charset="0"/>
                <a:ea typeface="+mn-ea"/>
                <a:cs typeface="+mn-cs"/>
              </a:rPr>
              <a:t>Сформулюйте основну властивість дробу?</a:t>
            </a:r>
            <a:endParaRPr kumimoji="0" lang="ru-RU" sz="32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467544" y="5301208"/>
            <a:ext cx="8136904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mbria" pitchFamily="18" charset="0"/>
                <a:ea typeface="+mn-ea"/>
                <a:cs typeface="+mn-cs"/>
              </a:rPr>
              <a:t>Що означає скоротити дріб?</a:t>
            </a:r>
            <a:endParaRPr kumimoji="0" lang="ru-RU" sz="32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4" grpId="1"/>
      <p:bldP spid="5" grpId="0" build="p"/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779912" y="2492896"/>
            <a:ext cx="1368152" cy="1296144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96437" y="5949280"/>
            <a:ext cx="4570482" cy="646331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cap="none" dirty="0" err="1" lang="ru-RU" smtClean="0" spc="0" sz="36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charset="0" pitchFamily="66" typeface="Monotype Corsiva"/>
              </a:rPr>
              <a:t>Знайди</a:t>
            </a:r>
            <a:r>
              <a:rPr cap="none" dirty="0" lang="ru-RU" smtClean="0" spc="0" sz="36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charset="0" pitchFamily="66" typeface="Monotype Corsiva"/>
              </a:rPr>
              <a:t> </a:t>
            </a:r>
            <a:r>
              <a:rPr cap="none" dirty="0" err="1" lang="ru-RU" smtClean="0" spc="0" sz="36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charset="0" pitchFamily="66" typeface="Monotype Corsiva"/>
              </a:rPr>
              <a:t>значення</a:t>
            </a:r>
            <a:r>
              <a:rPr cap="none" dirty="0" lang="ru-RU" smtClean="0" spc="0" sz="36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charset="0" pitchFamily="66" typeface="Monotype Corsiva"/>
              </a:rPr>
              <a:t> </a:t>
            </a:r>
            <a:r>
              <a:rPr cap="none" dirty="0" err="1" lang="ru-RU" smtClean="0" spc="0" sz="36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charset="0" pitchFamily="66" typeface="Monotype Corsiva"/>
              </a:rPr>
              <a:t>виразу</a:t>
            </a:r>
            <a:r>
              <a:rPr cap="none" dirty="0" lang="ru-RU" smtClean="0" spc="0" sz="36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charset="0" pitchFamily="66" typeface="Monotype Corsiva"/>
              </a:rPr>
              <a:t> </a:t>
            </a:r>
            <a:endParaRPr cap="none" dirty="0" lang="ru-RU" spc="0" sz="36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charset="0" pitchFamily="66" typeface="Monotype Corsiva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17" name="Object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39952" y="2708275"/>
            <a:ext cx="666998" cy="964668"/>
          </a:xfrm>
          <a:prstGeom prst="rect"/>
          <a:noFill/>
        </p:spPr>
      </p:pic>
      <p:sp>
        <p:nvSpPr>
          <p:cNvPr id="8" name="Овал 7"/>
          <p:cNvSpPr/>
          <p:nvPr/>
        </p:nvSpPr>
        <p:spPr>
          <a:xfrm rot="19881743">
            <a:off x="4800191" y="1506425"/>
            <a:ext cx="2524586" cy="129614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19" name="Object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72163" y="1628775"/>
            <a:ext cx="363537" cy="1016000"/>
          </a:xfrm>
          <a:prstGeom prst="rect"/>
          <a:noFill/>
        </p:spPr>
      </p:pic>
      <p:sp>
        <p:nvSpPr>
          <p:cNvPr id="11" name="Овал 10"/>
          <p:cNvSpPr/>
          <p:nvPr/>
        </p:nvSpPr>
        <p:spPr>
          <a:xfrm rot="16012692">
            <a:off x="3321500" y="743322"/>
            <a:ext cx="2338392" cy="129614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 sz="4800">
              <a:solidFill>
                <a:srgbClr val="00206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 rot="13948488">
            <a:off x="1858904" y="1219080"/>
            <a:ext cx="2511033" cy="129614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21" name="Object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51163" y="1268413"/>
            <a:ext cx="395287" cy="1108075"/>
          </a:xfrm>
          <a:prstGeom prst="rect"/>
          <a:noFill/>
        </p:spPr>
      </p:pic>
      <p:sp>
        <p:nvSpPr>
          <p:cNvPr id="15" name="Овал 14"/>
          <p:cNvSpPr/>
          <p:nvPr/>
        </p:nvSpPr>
        <p:spPr>
          <a:xfrm rot="20828351">
            <a:off x="1299740" y="2977771"/>
            <a:ext cx="2561816" cy="129614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23" name="Object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57438" y="3068638"/>
            <a:ext cx="407987" cy="1060450"/>
          </a:xfrm>
          <a:prstGeom prst="rect"/>
          <a:noFill/>
        </p:spPr>
      </p:pic>
      <p:sp>
        <p:nvSpPr>
          <p:cNvPr id="18" name="Овал 17"/>
          <p:cNvSpPr/>
          <p:nvPr/>
        </p:nvSpPr>
        <p:spPr>
          <a:xfrm rot="18887551">
            <a:off x="2125002" y="4094162"/>
            <a:ext cx="2617154" cy="129614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 sz="4800">
              <a:solidFill>
                <a:srgbClr val="00206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 rot="4210813">
            <a:off x="4039103" y="4186523"/>
            <a:ext cx="2367969" cy="129614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25" name="Object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32040" y="4293096"/>
            <a:ext cx="620712" cy="1047750"/>
          </a:xfrm>
          <a:prstGeom prst="rect"/>
          <a:noFill/>
        </p:spPr>
      </p:pic>
      <p:sp>
        <p:nvSpPr>
          <p:cNvPr id="22" name="Овал 21"/>
          <p:cNvSpPr/>
          <p:nvPr/>
        </p:nvSpPr>
        <p:spPr>
          <a:xfrm rot="246776">
            <a:off x="5047270" y="2870039"/>
            <a:ext cx="2531429" cy="129614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27" name="Object 1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84168" y="2996952"/>
            <a:ext cx="414337" cy="1042987"/>
          </a:xfrm>
          <a:prstGeom prst="rect"/>
          <a:noFill/>
        </p:spPr>
      </p:pic>
      <p:pic>
        <p:nvPicPr>
          <p:cNvPr id="1032" name="Object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98950" y="908050"/>
            <a:ext cx="349250" cy="965200"/>
          </a:xfrm>
          <a:prstGeom prst="rect"/>
          <a:noFill/>
        </p:spPr>
      </p:pic>
      <p:pic>
        <p:nvPicPr>
          <p:cNvPr id="1033" name="Object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238500" y="4221163"/>
            <a:ext cx="550863" cy="1047750"/>
          </a:xfrm>
          <a:prstGeom prst="rect"/>
          <a:noFill/>
        </p:spPr>
      </p:pic>
      <p:sp>
        <p:nvSpPr>
          <p:cNvPr id="27" name="Выгнутая вправо стрелка 26"/>
          <p:cNvSpPr/>
          <p:nvPr/>
        </p:nvSpPr>
        <p:spPr>
          <a:xfrm flipH="1" rot="570954">
            <a:off x="649914" y="99048"/>
            <a:ext cx="1683575" cy="5830899"/>
          </a:xfrm>
          <a:prstGeom prst="curvedLef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Выгнутая вправо стрелка 27"/>
          <p:cNvSpPr/>
          <p:nvPr/>
        </p:nvSpPr>
        <p:spPr>
          <a:xfrm rot="20875771">
            <a:off x="6389596" y="88798"/>
            <a:ext cx="1465749" cy="5830899"/>
          </a:xfrm>
          <a:prstGeom prst="curvedLef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34" name="Object 10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292080" y="908720"/>
            <a:ext cx="598958" cy="586428"/>
          </a:xfrm>
          <a:prstGeom prst="rect"/>
          <a:noFill/>
        </p:spPr>
      </p:pic>
      <p:pic>
        <p:nvPicPr>
          <p:cNvPr id="1035" name="Object 11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948264" y="2348880"/>
            <a:ext cx="598488" cy="587375"/>
          </a:xfrm>
          <a:prstGeom prst="rect"/>
          <a:noFill/>
        </p:spPr>
      </p:pic>
      <p:pic>
        <p:nvPicPr>
          <p:cNvPr id="1036" name="Object 12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203848" y="476672"/>
            <a:ext cx="598488" cy="587375"/>
          </a:xfrm>
          <a:prstGeom prst="rect"/>
          <a:noFill/>
        </p:spPr>
      </p:pic>
      <p:pic>
        <p:nvPicPr>
          <p:cNvPr id="1037" name="Object 13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691680" y="2276872"/>
            <a:ext cx="598488" cy="587375"/>
          </a:xfrm>
          <a:prstGeom prst="rect"/>
          <a:noFill/>
        </p:spPr>
      </p:pic>
      <p:pic>
        <p:nvPicPr>
          <p:cNvPr id="1038" name="Object 14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183313" y="4498975"/>
            <a:ext cx="544512" cy="320675"/>
          </a:xfrm>
          <a:prstGeom prst="rect"/>
          <a:noFill/>
        </p:spPr>
      </p:pic>
      <p:pic>
        <p:nvPicPr>
          <p:cNvPr id="1039" name="Object 15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790700" y="4641850"/>
            <a:ext cx="544513" cy="320675"/>
          </a:xfrm>
          <a:prstGeom prst="rect"/>
          <a:noFill/>
        </p:spPr>
      </p:pic>
      <p:pic>
        <p:nvPicPr>
          <p:cNvPr id="1040" name="Object 16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23529" y="188641"/>
            <a:ext cx="2304256" cy="738350"/>
          </a:xfrm>
          <a:prstGeom prst="rect"/>
          <a:noFill/>
        </p:spPr>
      </p:pic>
      <p:pic>
        <p:nvPicPr>
          <p:cNvPr id="1041" name="Object 17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494463" y="188913"/>
            <a:ext cx="2490787" cy="738187"/>
          </a:xfrm>
          <a:prstGeom prst="rect"/>
          <a:noFill/>
        </p:spPr>
      </p:pic>
    </p:spTree>
  </p:cSld>
  <p:clrMapOvr>
    <a:masterClrMapping/>
  </p:clrMapOvr>
  <p:transition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5" nodeType="after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800" id="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8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9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1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11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12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15" nodeType="clickEffect" presetClass="exit" presetID="12" presetSubtype="4">
                                  <p:stCondLst>
                                    <p:cond delay="0"/>
                                  </p:stCondLst>
                                  <p:childTnLst>
                                    <p:animEffect filter="slide(fromBottom)" transition="out">
                                      <p:cBhvr>
                                        <p:cTn dur="500" id="16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8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9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1">
                            <p:stCondLst>
                              <p:cond delay="1000"/>
                            </p:stCondLst>
                            <p:childTnLst>
                              <p:par>
                                <p:cTn fill="hold" id="22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7">
                                            <p:subSp spid="_x0000_s102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4">
                      <p:stCondLst>
                        <p:cond delay="indefinite"/>
                      </p:stCondLst>
                      <p:childTnLst>
                        <p:par>
                          <p:cTn fill="hold" id="2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6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28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9">
                            <p:stCondLst>
                              <p:cond delay="500"/>
                            </p:stCondLst>
                            <p:childTnLst>
                              <p:par>
                                <p:cTn fill="hold" id="30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subSp spid="_x0000_s102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32"/>
                                        <p:tgtEl>
                                          <p:spTgt spid="9219">
                                            <p:subSp spid="_x0000_s1027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3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34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36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7">
                            <p:stCondLst>
                              <p:cond delay="1500"/>
                            </p:stCondLst>
                            <p:childTnLst>
                              <p:par>
                                <p:cTn fill="hold" grpId="0" id="38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4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1">
                            <p:stCondLst>
                              <p:cond delay="2000"/>
                            </p:stCondLst>
                            <p:childTnLst>
                              <p:par>
                                <p:cTn fill="hold" id="42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subSp spid="_x0000_s102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44"/>
                                        <p:tgtEl>
                                          <p:spTgt spid="9221">
                                            <p:subSp spid="_x0000_s1028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5">
                            <p:stCondLst>
                              <p:cond delay="2500"/>
                            </p:stCondLst>
                            <p:childTnLst>
                              <p:par>
                                <p:cTn fill="hold" grpId="0" id="46" nodeType="afterEffect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>
                                        <p:cTn dur="500" id="48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9">
                            <p:stCondLst>
                              <p:cond delay="3000"/>
                            </p:stCondLst>
                            <p:childTnLst>
                              <p:par>
                                <p:cTn fill="hold" id="50" nodeType="afterEffect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subSp spid="_x0000_s1029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>
                                        <p:cTn dur="500" id="52"/>
                                        <p:tgtEl>
                                          <p:spTgt spid="9223">
                                            <p:subSp spid="_x0000_s1029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3">
                            <p:stCondLst>
                              <p:cond delay="3500"/>
                            </p:stCondLst>
                            <p:childTnLst>
                              <p:par>
                                <p:cTn fill="hold" grpId="0" id="54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56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7">
                            <p:stCondLst>
                              <p:cond delay="4000"/>
                            </p:stCondLst>
                            <p:childTnLst>
                              <p:par>
                                <p:cTn fill="hold" grpId="0" id="58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6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1">
                            <p:stCondLst>
                              <p:cond delay="4500"/>
                            </p:stCondLst>
                            <p:childTnLst>
                              <p:par>
                                <p:cTn fill="hold" id="62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subSp spid="_x0000_s103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64"/>
                                        <p:tgtEl>
                                          <p:spTgt spid="9225">
                                            <p:subSp spid="_x0000_s1030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5">
                            <p:stCondLst>
                              <p:cond delay="5000"/>
                            </p:stCondLst>
                            <p:childTnLst>
                              <p:par>
                                <p:cTn fill="hold" grpId="0" id="66" nodeType="after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68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9">
                            <p:stCondLst>
                              <p:cond delay="5500"/>
                            </p:stCondLst>
                            <p:childTnLst>
                              <p:par>
                                <p:cTn fill="hold" id="70" nodeType="after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subSp spid="_x0000_s1031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72"/>
                                        <p:tgtEl>
                                          <p:spTgt spid="9227">
                                            <p:subSp spid="_x0000_s1031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3">
                            <p:stCondLst>
                              <p:cond delay="6000"/>
                            </p:stCondLst>
                            <p:childTnLst>
                              <p:par>
                                <p:cTn fill="hold" id="74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5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6">
                            <p:stCondLst>
                              <p:cond delay="6500"/>
                            </p:stCondLst>
                            <p:childTnLst>
                              <p:par>
                                <p:cTn fill="hold" id="77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79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0">
                      <p:stCondLst>
                        <p:cond delay="indefinite"/>
                      </p:stCondLst>
                      <p:childTnLst>
                        <p:par>
                          <p:cTn fill="hold" id="81">
                            <p:stCondLst>
                              <p:cond delay="0"/>
                            </p:stCondLst>
                            <p:childTnLst>
                              <p:par>
                                <p:cTn fill="hold" id="82" nodeType="click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84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5" nodeType="with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87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8">
                      <p:stCondLst>
                        <p:cond delay="indefinite"/>
                      </p:stCondLst>
                      <p:childTnLst>
                        <p:par>
                          <p:cTn fill="hold" id="8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0" nodeType="click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92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93" nodeType="with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95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6">
                            <p:stCondLst>
                              <p:cond delay="500"/>
                            </p:stCondLst>
                            <p:childTnLst>
                              <p:par>
                                <p:cTn fill="hold" id="97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99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0">
                            <p:stCondLst>
                              <p:cond delay="1000"/>
                            </p:stCondLst>
                            <p:childTnLst>
                              <p:par>
                                <p:cTn fill="hold" id="101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103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4">
                            <p:stCondLst>
                              <p:cond delay="1500"/>
                            </p:stCondLst>
                            <p:childTnLst>
                              <p:par>
                                <p:cTn fill="hold" id="105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107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8">
                            <p:stCondLst>
                              <p:cond delay="2000"/>
                            </p:stCondLst>
                            <p:childTnLst>
                              <p:par>
                                <p:cTn fill="hold" id="109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111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2">
                            <p:stCondLst>
                              <p:cond delay="2500"/>
                            </p:stCondLst>
                            <p:childTnLst>
                              <p:par>
                                <p:cTn fill="hold" id="113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115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6">
                            <p:stCondLst>
                              <p:cond delay="3000"/>
                            </p:stCondLst>
                            <p:childTnLst>
                              <p:par>
                                <p:cTn fill="hold" id="117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119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autoUpdateAnimBg="0" grpId="0" spid="5"/>
      <p:bldP autoUpdateAnimBg="0" grpId="0" spid="4"/>
      <p:bldP grpId="1" spid="4"/>
      <p:bldP animBg="1" autoUpdateAnimBg="0" grpId="0" spid="8"/>
      <p:bldP animBg="1" autoUpdateAnimBg="0" grpId="0" spid="11"/>
      <p:bldP animBg="1" autoUpdateAnimBg="0" grpId="0" spid="12"/>
      <p:bldP animBg="1" autoUpdateAnimBg="0" grpId="0" spid="15"/>
      <p:bldP animBg="1" autoUpdateAnimBg="0" grpId="0" spid="18"/>
      <p:bldP animBg="1" autoUpdateAnimBg="0" grpId="0" spid="19"/>
      <p:bldP animBg="1" autoUpdateAnimBg="0" grpId="0" spid="22"/>
      <p:bldP animBg="1" grpId="0" spid="27"/>
      <p:bldP animBg="1" grpId="0" spid="28"/>
    </p:bld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779912" y="2492896"/>
            <a:ext cx="1368152" cy="1296144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96437" y="5949280"/>
            <a:ext cx="4570482" cy="646331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cap="none" dirty="0" err="1" lang="ru-RU" smtClean="0" spc="0" sz="36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charset="0" pitchFamily="66" typeface="Monotype Corsiva"/>
              </a:rPr>
              <a:t>Знайди</a:t>
            </a:r>
            <a:r>
              <a:rPr cap="none" dirty="0" lang="ru-RU" smtClean="0" spc="0" sz="36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charset="0" pitchFamily="66" typeface="Monotype Corsiva"/>
              </a:rPr>
              <a:t> </a:t>
            </a:r>
            <a:r>
              <a:rPr cap="none" dirty="0" err="1" lang="ru-RU" smtClean="0" spc="0" sz="36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charset="0" pitchFamily="66" typeface="Monotype Corsiva"/>
              </a:rPr>
              <a:t>значення</a:t>
            </a:r>
            <a:r>
              <a:rPr cap="none" dirty="0" lang="ru-RU" smtClean="0" spc="0" sz="36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charset="0" pitchFamily="66" typeface="Monotype Corsiva"/>
              </a:rPr>
              <a:t> </a:t>
            </a:r>
            <a:r>
              <a:rPr cap="none" dirty="0" err="1" lang="ru-RU" smtClean="0" spc="0" sz="36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charset="0" pitchFamily="66" typeface="Monotype Corsiva"/>
              </a:rPr>
              <a:t>виразу</a:t>
            </a:r>
            <a:r>
              <a:rPr cap="none" dirty="0" lang="ru-RU" smtClean="0" spc="0" sz="36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charset="0" pitchFamily="66" typeface="Monotype Corsiva"/>
              </a:rPr>
              <a:t> </a:t>
            </a:r>
            <a:endParaRPr cap="none" dirty="0" lang="ru-RU" spc="0" sz="36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charset="0" pitchFamily="66" typeface="Monotype Corsiva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Овал 7"/>
          <p:cNvSpPr/>
          <p:nvPr/>
        </p:nvSpPr>
        <p:spPr>
          <a:xfrm rot="19881743">
            <a:off x="4800191" y="1506425"/>
            <a:ext cx="2524586" cy="129614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19" name="Object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6288" y="1628775"/>
            <a:ext cx="396875" cy="1016000"/>
          </a:xfrm>
          <a:prstGeom prst="rect"/>
          <a:noFill/>
        </p:spPr>
      </p:pic>
      <p:sp>
        <p:nvSpPr>
          <p:cNvPr id="11" name="Овал 10"/>
          <p:cNvSpPr/>
          <p:nvPr/>
        </p:nvSpPr>
        <p:spPr>
          <a:xfrm rot="16012692">
            <a:off x="3321500" y="743322"/>
            <a:ext cx="2338392" cy="129614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 sz="4800">
              <a:solidFill>
                <a:srgbClr val="00206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 rot="13948488">
            <a:off x="1858904" y="1219080"/>
            <a:ext cx="2511033" cy="129614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21" name="Object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62263" y="1268413"/>
            <a:ext cx="574675" cy="1108075"/>
          </a:xfrm>
          <a:prstGeom prst="rect"/>
          <a:noFill/>
        </p:spPr>
      </p:pic>
      <p:sp>
        <p:nvSpPr>
          <p:cNvPr id="15" name="Овал 14"/>
          <p:cNvSpPr/>
          <p:nvPr/>
        </p:nvSpPr>
        <p:spPr>
          <a:xfrm rot="20828351">
            <a:off x="1299740" y="2977771"/>
            <a:ext cx="2561816" cy="129614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23" name="Object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9175" y="3068638"/>
            <a:ext cx="544513" cy="1060450"/>
          </a:xfrm>
          <a:prstGeom prst="rect"/>
          <a:noFill/>
        </p:spPr>
      </p:pic>
      <p:sp>
        <p:nvSpPr>
          <p:cNvPr id="18" name="Овал 17"/>
          <p:cNvSpPr/>
          <p:nvPr/>
        </p:nvSpPr>
        <p:spPr>
          <a:xfrm rot="18887551">
            <a:off x="2125002" y="4094162"/>
            <a:ext cx="2617154" cy="129614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 sz="4800">
              <a:solidFill>
                <a:srgbClr val="00206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 rot="4210813">
            <a:off x="4039103" y="4186523"/>
            <a:ext cx="2367969" cy="129614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25" name="Object 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32040" y="4293096"/>
            <a:ext cx="620712" cy="1047750"/>
          </a:xfrm>
          <a:prstGeom prst="rect"/>
          <a:noFill/>
        </p:spPr>
      </p:pic>
      <p:sp>
        <p:nvSpPr>
          <p:cNvPr id="22" name="Овал 21"/>
          <p:cNvSpPr/>
          <p:nvPr/>
        </p:nvSpPr>
        <p:spPr>
          <a:xfrm rot="246776">
            <a:off x="5047270" y="2870039"/>
            <a:ext cx="2531429" cy="129614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27" name="Object 1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84168" y="2996952"/>
            <a:ext cx="414337" cy="1042987"/>
          </a:xfrm>
          <a:prstGeom prst="rect"/>
          <a:noFill/>
        </p:spPr>
      </p:pic>
      <p:pic>
        <p:nvPicPr>
          <p:cNvPr id="1032" name="Object 8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187825" y="908050"/>
            <a:ext cx="571500" cy="965200"/>
          </a:xfrm>
          <a:prstGeom prst="rect"/>
          <a:noFill/>
        </p:spPr>
      </p:pic>
      <p:pic>
        <p:nvPicPr>
          <p:cNvPr id="1033" name="Object 9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05163" y="4221163"/>
            <a:ext cx="619125" cy="1047750"/>
          </a:xfrm>
          <a:prstGeom prst="rect"/>
          <a:noFill/>
        </p:spPr>
      </p:pic>
      <p:sp>
        <p:nvSpPr>
          <p:cNvPr id="27" name="Выгнутая вправо стрелка 26"/>
          <p:cNvSpPr/>
          <p:nvPr/>
        </p:nvSpPr>
        <p:spPr>
          <a:xfrm flipH="1" rot="570954">
            <a:off x="649914" y="99048"/>
            <a:ext cx="1683575" cy="5830899"/>
          </a:xfrm>
          <a:prstGeom prst="curvedLef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Выгнутая вправо стрелка 27"/>
          <p:cNvSpPr/>
          <p:nvPr/>
        </p:nvSpPr>
        <p:spPr>
          <a:xfrm rot="20875771">
            <a:off x="6389596" y="88798"/>
            <a:ext cx="1465749" cy="5830899"/>
          </a:xfrm>
          <a:prstGeom prst="curvedLef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34" name="Object 10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92080" y="908720"/>
            <a:ext cx="598958" cy="586428"/>
          </a:xfrm>
          <a:prstGeom prst="rect"/>
          <a:noFill/>
        </p:spPr>
      </p:pic>
      <p:pic>
        <p:nvPicPr>
          <p:cNvPr id="1035" name="Object 11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948264" y="2348880"/>
            <a:ext cx="598488" cy="587375"/>
          </a:xfrm>
          <a:prstGeom prst="rect"/>
          <a:noFill/>
        </p:spPr>
      </p:pic>
      <p:pic>
        <p:nvPicPr>
          <p:cNvPr id="1036" name="Object 12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203848" y="476672"/>
            <a:ext cx="598488" cy="587375"/>
          </a:xfrm>
          <a:prstGeom prst="rect"/>
          <a:noFill/>
        </p:spPr>
      </p:pic>
      <p:pic>
        <p:nvPicPr>
          <p:cNvPr id="1037" name="Object 13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691680" y="2276872"/>
            <a:ext cx="598488" cy="587375"/>
          </a:xfrm>
          <a:prstGeom prst="rect"/>
          <a:noFill/>
        </p:spPr>
      </p:pic>
      <p:pic>
        <p:nvPicPr>
          <p:cNvPr id="1038" name="Object 14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183313" y="4498975"/>
            <a:ext cx="544512" cy="320675"/>
          </a:xfrm>
          <a:prstGeom prst="rect"/>
          <a:noFill/>
        </p:spPr>
      </p:pic>
      <p:pic>
        <p:nvPicPr>
          <p:cNvPr id="1039" name="Object 15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790700" y="4641850"/>
            <a:ext cx="544513" cy="320675"/>
          </a:xfrm>
          <a:prstGeom prst="rect"/>
          <a:noFill/>
        </p:spPr>
      </p:pic>
      <p:pic>
        <p:nvPicPr>
          <p:cNvPr id="1040" name="Object 16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23529" y="188641"/>
            <a:ext cx="2304256" cy="738350"/>
          </a:xfrm>
          <a:prstGeom prst="rect"/>
          <a:noFill/>
        </p:spPr>
      </p:pic>
      <p:pic>
        <p:nvPicPr>
          <p:cNvPr id="1041" name="Object 17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494463" y="188913"/>
            <a:ext cx="2490787" cy="738187"/>
          </a:xfrm>
          <a:prstGeom prst="rect"/>
          <a:noFill/>
        </p:spPr>
      </p:pic>
      <p:sp>
        <p:nvSpPr>
          <p:cNvPr id="35" name="Выноска-облако 34"/>
          <p:cNvSpPr/>
          <p:nvPr/>
        </p:nvSpPr>
        <p:spPr>
          <a:xfrm>
            <a:off x="6156176" y="1052736"/>
            <a:ext cx="3218656" cy="2376264"/>
          </a:xfrm>
          <a:prstGeom prst="cloudCallout">
            <a:avLst>
              <a:gd fmla="val -22429" name="adj1"/>
              <a:gd fmla="val 142055" name="adj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32786" name="Object 6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7308304" y="1412776"/>
            <a:ext cx="980752" cy="1655491"/>
          </a:xfrm>
          <a:prstGeom prst="rect"/>
          <a:noFill/>
        </p:spPr>
      </p:pic>
      <p:sp>
        <p:nvSpPr>
          <p:cNvPr id="37" name="Выноска-облако 36"/>
          <p:cNvSpPr/>
          <p:nvPr/>
        </p:nvSpPr>
        <p:spPr>
          <a:xfrm flipH="1">
            <a:off x="-324544" y="1268760"/>
            <a:ext cx="3009528" cy="2376264"/>
          </a:xfrm>
          <a:prstGeom prst="cloudCallout">
            <a:avLst>
              <a:gd fmla="val -22598" name="adj1"/>
              <a:gd fmla="val 130813" name="adj2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32787" name="Object 19"/>
          <p:cNvPicPr>
            <a:picLocks noChangeAspect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683568" y="1628800"/>
            <a:ext cx="979488" cy="1655763"/>
          </a:xfrm>
          <a:prstGeom prst="rect"/>
          <a:noFill/>
        </p:spPr>
      </p:pic>
    </p:spTree>
  </p:cSld>
  <p:clrMapOvr>
    <a:masterClrMapping/>
  </p:clrMapOvr>
  <p:transition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7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1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2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14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5" nodeType="with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17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35"/>
      <p:bldP animBg="1" grpId="0" spid="37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ольшой_серый_кенгуру_Bolshoĭ_seryĭ_kenguru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8280920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264696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4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Сірі кенгуру є самими великими, після </a:t>
            </a:r>
            <a:r>
              <a:rPr lang="uk-UA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4" tooltip="Рудий кенгуру"/>
              </a:rPr>
              <a:t>рудих кенгуру</a:t>
            </a:r>
            <a:r>
              <a:rPr lang="uk-UA" sz="4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 і найчастіше зустрічаються поміж усіх існуючих сумчастих ссавців. Вага дорослої особини варіюється від 28 до 54 кг</a:t>
            </a:r>
            <a:endParaRPr lang="ru-RU" sz="44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548680"/>
            <a:ext cx="5842992" cy="1143000"/>
          </a:xfrm>
        </p:spPr>
        <p:txBody>
          <a:bodyPr>
            <a:noAutofit/>
          </a:bodyPr>
          <a:lstStyle/>
          <a:p>
            <a:pPr algn="l"/>
            <a:r>
              <a:rPr b="1" dirty="0" lang="uk-UA" smtClean="0" sz="36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Розв'яжіть рівняння і ви дізнаєтеся довжину стрибка кенгуру</a:t>
            </a:r>
            <a:endParaRPr b="1" dirty="0" lang="ru-RU" sz="36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050" name="Object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3768" y="1916832"/>
            <a:ext cx="2254250" cy="965200"/>
          </a:xfrm>
          <a:prstGeom prst="rect"/>
          <a:noFill/>
        </p:spPr>
      </p:pic>
      <p:pic>
        <p:nvPicPr>
          <p:cNvPr id="2051" name="Object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056" y="1556792"/>
            <a:ext cx="2921000" cy="965200"/>
          </a:xfrm>
          <a:prstGeom prst="rect"/>
          <a:noFill/>
        </p:spPr>
      </p:pic>
      <p:pic>
        <p:nvPicPr>
          <p:cNvPr id="2052" name="Object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5616" y="2913503"/>
            <a:ext cx="2605782" cy="3360744"/>
          </a:xfrm>
          <a:prstGeom prst="rect"/>
          <a:noFill/>
        </p:spPr>
      </p:pic>
      <p:pic>
        <p:nvPicPr>
          <p:cNvPr id="2053" name="Object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60032" y="2780928"/>
            <a:ext cx="3348402" cy="2820665"/>
          </a:xfrm>
          <a:prstGeom prst="rect"/>
          <a:noFill/>
        </p:spPr>
      </p:pic>
      <p:pic>
        <p:nvPicPr>
          <p:cNvPr descr="C:\Documents and Settings\Admin\Рабочий стол\M1LJ9JSD.GIF" id="7" name="Picture 2"/>
          <p:cNvPicPr>
            <a:picLocks noChangeArrowheads="1" noChangeAspect="1" noCrop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3275856" y="5805264"/>
            <a:ext cx="4629150" cy="695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4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9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1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">
                      <p:stCondLst>
                        <p:cond delay="indefinite"/>
                      </p:stCondLst>
                      <p:childTnLst>
                        <p:par>
                          <p:cTn fill="hold" id="13">
                            <p:stCondLst>
                              <p:cond delay="0"/>
                            </p:stCondLst>
                            <p:childTnLst>
                              <p:par>
                                <p:cTn fill="hold" id="14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7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8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9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1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3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4">
                      <p:stCondLst>
                        <p:cond delay="indefinite"/>
                      </p:stCondLst>
                      <p:childTnLst>
                        <p:par>
                          <p:cTn fill="hold" id="25">
                            <p:stCondLst>
                              <p:cond delay="0"/>
                            </p:stCondLst>
                            <p:childTnLst>
                              <p:par>
                                <p:cTn decel="100000" fill="hold" id="26" nodeType="click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8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9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decel="100000" fill="hold" id="31" nodeType="with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3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5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Новая папка (2)\Кенгуру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260648"/>
            <a:ext cx="8445577" cy="482453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13176"/>
            <a:ext cx="8229600" cy="1584176"/>
          </a:xfrm>
        </p:spPr>
        <p:txBody>
          <a:bodyPr>
            <a:normAutofit fontScale="85000" lnSpcReduction="10000"/>
          </a:bodyPr>
          <a:lstStyle/>
          <a:p>
            <a:r>
              <a:rPr lang="uk-UA" b="1" dirty="0" smtClean="0">
                <a:latin typeface="Cambria" pitchFamily="18" charset="0"/>
              </a:rPr>
              <a:t>Кенгуру пересуваються за допомогою стрибків, довжина яких становить близько 1,5 м. В разі небезпеки довжина стрибків збільшується до 9 м, а іноді навіть до 12 м. </a:t>
            </a:r>
            <a:endParaRPr lang="ru-RU" b="1" dirty="0">
              <a:latin typeface="Cambria" pitchFamily="18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 47"/>
          <p:cNvSpPr/>
          <p:nvPr/>
        </p:nvSpPr>
        <p:spPr>
          <a:xfrm>
            <a:off x="395536" y="260648"/>
            <a:ext cx="2376264" cy="20882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699792" y="260648"/>
            <a:ext cx="6131024" cy="1143000"/>
          </a:xfrm>
        </p:spPr>
        <p:txBody>
          <a:bodyPr>
            <a:noAutofit/>
          </a:bodyPr>
          <a:lstStyle/>
          <a:p>
            <a:pPr algn="l"/>
            <a:r>
              <a:rPr b="1" dirty="0" lang="uk-UA" smtClean="0" sz="32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Знайдіть значення виразів і ви дізнаєтеся швидкість бігу кенгуру</a:t>
            </a:r>
            <a:endParaRPr b="1" dirty="0" lang="ru-RU" sz="32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5661248"/>
            <a:ext cx="4176464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4098" name="Object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544" y="5661248"/>
            <a:ext cx="2032000" cy="893192"/>
          </a:xfrm>
          <a:prstGeom prst="rect"/>
          <a:noFill/>
        </p:spPr>
      </p:pic>
      <p:sp>
        <p:nvSpPr>
          <p:cNvPr id="8" name="Прямоугольник 7"/>
          <p:cNvSpPr/>
          <p:nvPr/>
        </p:nvSpPr>
        <p:spPr>
          <a:xfrm>
            <a:off x="4572000" y="5661248"/>
            <a:ext cx="4176464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4099" name="Object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4288" y="5661248"/>
            <a:ext cx="1555750" cy="893763"/>
          </a:xfrm>
          <a:prstGeom prst="rect"/>
          <a:noFill/>
        </p:spPr>
      </p:pic>
      <p:sp>
        <p:nvSpPr>
          <p:cNvPr id="10" name="Прямоугольник 9"/>
          <p:cNvSpPr/>
          <p:nvPr/>
        </p:nvSpPr>
        <p:spPr>
          <a:xfrm>
            <a:off x="971600" y="4725144"/>
            <a:ext cx="3600400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4725144"/>
            <a:ext cx="3672408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4100" name="Object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1600" y="4725144"/>
            <a:ext cx="1555750" cy="893763"/>
          </a:xfrm>
          <a:prstGeom prst="rect"/>
          <a:noFill/>
        </p:spPr>
      </p:pic>
      <p:pic>
        <p:nvPicPr>
          <p:cNvPr id="4101" name="Object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64313" y="4724400"/>
            <a:ext cx="1746250" cy="893763"/>
          </a:xfrm>
          <a:prstGeom prst="rect"/>
          <a:noFill/>
        </p:spPr>
      </p:pic>
      <p:sp>
        <p:nvSpPr>
          <p:cNvPr id="14" name="Прямоугольник 13"/>
          <p:cNvSpPr/>
          <p:nvPr/>
        </p:nvSpPr>
        <p:spPr>
          <a:xfrm>
            <a:off x="1475656" y="3789040"/>
            <a:ext cx="3096344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572000" y="3789040"/>
            <a:ext cx="3240360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4102" name="Object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60500" y="3789363"/>
            <a:ext cx="1587500" cy="893762"/>
          </a:xfrm>
          <a:prstGeom prst="rect"/>
          <a:noFill/>
        </p:spPr>
      </p:pic>
      <p:pic>
        <p:nvPicPr>
          <p:cNvPr id="4103" name="Object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96013" y="3789363"/>
            <a:ext cx="1524000" cy="893762"/>
          </a:xfrm>
          <a:prstGeom prst="rect"/>
          <a:noFill/>
        </p:spPr>
      </p:pic>
      <p:sp>
        <p:nvSpPr>
          <p:cNvPr id="18" name="Прямоугольник 17"/>
          <p:cNvSpPr/>
          <p:nvPr/>
        </p:nvSpPr>
        <p:spPr>
          <a:xfrm>
            <a:off x="1979712" y="2852936"/>
            <a:ext cx="2592288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2852936"/>
            <a:ext cx="2592288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4104" name="Object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074863" y="2852738"/>
            <a:ext cx="1397000" cy="893762"/>
          </a:xfrm>
          <a:prstGeom prst="rect"/>
          <a:noFill/>
        </p:spPr>
      </p:pic>
      <p:pic>
        <p:nvPicPr>
          <p:cNvPr id="4105" name="Object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635625" y="2852738"/>
            <a:ext cx="1555750" cy="893762"/>
          </a:xfrm>
          <a:prstGeom prst="rect"/>
          <a:noFill/>
        </p:spPr>
      </p:pic>
      <p:pic>
        <p:nvPicPr>
          <p:cNvPr id="4106" name="Object 10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95536" y="4941168"/>
            <a:ext cx="598488" cy="587375"/>
          </a:xfrm>
          <a:prstGeom prst="rect"/>
          <a:noFill/>
        </p:spPr>
      </p:pic>
      <p:pic>
        <p:nvPicPr>
          <p:cNvPr id="4107" name="Object 11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27584" y="4005064"/>
            <a:ext cx="598488" cy="587375"/>
          </a:xfrm>
          <a:prstGeom prst="rect"/>
          <a:noFill/>
        </p:spPr>
      </p:pic>
      <p:pic>
        <p:nvPicPr>
          <p:cNvPr id="4108" name="Object 12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331640" y="3068960"/>
            <a:ext cx="598488" cy="587375"/>
          </a:xfrm>
          <a:prstGeom prst="rect"/>
          <a:noFill/>
        </p:spPr>
      </p:pic>
      <p:pic>
        <p:nvPicPr>
          <p:cNvPr id="4109" name="Object 13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244408" y="4941168"/>
            <a:ext cx="598488" cy="587375"/>
          </a:xfrm>
          <a:prstGeom prst="rect"/>
          <a:noFill/>
        </p:spPr>
      </p:pic>
      <p:pic>
        <p:nvPicPr>
          <p:cNvPr id="4110" name="Object 14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884368" y="3933056"/>
            <a:ext cx="598488" cy="587375"/>
          </a:xfrm>
          <a:prstGeom prst="rect"/>
          <a:noFill/>
        </p:spPr>
      </p:pic>
      <p:pic>
        <p:nvPicPr>
          <p:cNvPr id="4111" name="Object 15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236296" y="3068960"/>
            <a:ext cx="598488" cy="587375"/>
          </a:xfrm>
          <a:prstGeom prst="rect"/>
          <a:noFill/>
        </p:spPr>
      </p:pic>
      <p:sp>
        <p:nvSpPr>
          <p:cNvPr id="28" name="32-конечная звезда 27"/>
          <p:cNvSpPr/>
          <p:nvPr/>
        </p:nvSpPr>
        <p:spPr>
          <a:xfrm>
            <a:off x="3131840" y="5517232"/>
            <a:ext cx="1418456" cy="1202432"/>
          </a:xfrm>
          <a:prstGeom prst="star32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4112" name="Object 16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419872" y="5661248"/>
            <a:ext cx="952500" cy="893763"/>
          </a:xfrm>
          <a:prstGeom prst="rect"/>
          <a:noFill/>
        </p:spPr>
      </p:pic>
      <p:sp>
        <p:nvSpPr>
          <p:cNvPr id="30" name="32-конечная звезда 29"/>
          <p:cNvSpPr/>
          <p:nvPr/>
        </p:nvSpPr>
        <p:spPr>
          <a:xfrm>
            <a:off x="3203848" y="4653136"/>
            <a:ext cx="1418456" cy="1202432"/>
          </a:xfrm>
          <a:prstGeom prst="star32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4113" name="Object 17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3657600" y="4914800"/>
            <a:ext cx="626368" cy="602432"/>
          </a:xfrm>
          <a:prstGeom prst="rect"/>
          <a:noFill/>
        </p:spPr>
      </p:pic>
      <p:sp>
        <p:nvSpPr>
          <p:cNvPr id="32" name="32-конечная звезда 31"/>
          <p:cNvSpPr/>
          <p:nvPr/>
        </p:nvSpPr>
        <p:spPr>
          <a:xfrm>
            <a:off x="3203848" y="3645024"/>
            <a:ext cx="1418456" cy="1202432"/>
          </a:xfrm>
          <a:prstGeom prst="star32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4114" name="Object 18"/>
          <p:cNvPicPr>
            <a:picLocks noChangeAspect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3641725" y="3960813"/>
            <a:ext cx="690780" cy="548307"/>
          </a:xfrm>
          <a:prstGeom prst="rect"/>
          <a:noFill/>
        </p:spPr>
      </p:pic>
      <p:sp>
        <p:nvSpPr>
          <p:cNvPr id="34" name="32-конечная звезда 33"/>
          <p:cNvSpPr/>
          <p:nvPr/>
        </p:nvSpPr>
        <p:spPr>
          <a:xfrm>
            <a:off x="3347864" y="2780928"/>
            <a:ext cx="1418456" cy="1202432"/>
          </a:xfrm>
          <a:prstGeom prst="star32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4115" name="Object 19"/>
          <p:cNvPicPr>
            <a:picLocks noChangeAspect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3579813" y="2924175"/>
            <a:ext cx="920750" cy="893763"/>
          </a:xfrm>
          <a:prstGeom prst="rect"/>
          <a:noFill/>
        </p:spPr>
      </p:pic>
      <p:sp>
        <p:nvSpPr>
          <p:cNvPr id="36" name="32-конечная звезда 35"/>
          <p:cNvSpPr/>
          <p:nvPr/>
        </p:nvSpPr>
        <p:spPr>
          <a:xfrm>
            <a:off x="2195736" y="1700808"/>
            <a:ext cx="1922512" cy="1202432"/>
          </a:xfrm>
          <a:prstGeom prst="star32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b="1" dirty="0" lang="uk-UA" smtClean="0" sz="4400">
                <a:latin charset="0" pitchFamily="18" typeface="Bookman Old Style"/>
              </a:rPr>
              <a:t>85</a:t>
            </a:r>
            <a:endParaRPr b="1" dirty="0" lang="ru-RU" sz="4400">
              <a:latin charset="0" pitchFamily="18" typeface="Bookman Old Style"/>
            </a:endParaRPr>
          </a:p>
        </p:txBody>
      </p:sp>
      <p:sp>
        <p:nvSpPr>
          <p:cNvPr id="37" name="32-конечная звезда 36"/>
          <p:cNvSpPr/>
          <p:nvPr/>
        </p:nvSpPr>
        <p:spPr>
          <a:xfrm>
            <a:off x="4572000" y="5517232"/>
            <a:ext cx="1418456" cy="1202432"/>
          </a:xfrm>
          <a:prstGeom prst="star32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4116" name="Object 20"/>
          <p:cNvPicPr>
            <a:picLocks noChangeAspect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4883150" y="5661025"/>
            <a:ext cx="762000" cy="893763"/>
          </a:xfrm>
          <a:prstGeom prst="rect"/>
          <a:noFill/>
        </p:spPr>
      </p:pic>
      <p:sp>
        <p:nvSpPr>
          <p:cNvPr id="39" name="32-конечная звезда 38"/>
          <p:cNvSpPr/>
          <p:nvPr/>
        </p:nvSpPr>
        <p:spPr>
          <a:xfrm>
            <a:off x="4572000" y="4581128"/>
            <a:ext cx="1418456" cy="1202432"/>
          </a:xfrm>
          <a:prstGeom prst="star32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4117" name="Object 21"/>
          <p:cNvPicPr>
            <a:picLocks noChangeAspect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4916488" y="4724400"/>
            <a:ext cx="793750" cy="893763"/>
          </a:xfrm>
          <a:prstGeom prst="rect"/>
          <a:noFill/>
        </p:spPr>
      </p:pic>
      <p:sp>
        <p:nvSpPr>
          <p:cNvPr id="41" name="32-конечная звезда 40"/>
          <p:cNvSpPr/>
          <p:nvPr/>
        </p:nvSpPr>
        <p:spPr>
          <a:xfrm>
            <a:off x="4572000" y="3645024"/>
            <a:ext cx="1418456" cy="1202432"/>
          </a:xfrm>
          <a:prstGeom prst="star32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4118" name="Object 22"/>
          <p:cNvPicPr>
            <a:picLocks noChangeAspect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4948176" y="4033838"/>
            <a:ext cx="603312" cy="547290"/>
          </a:xfrm>
          <a:prstGeom prst="rect"/>
          <a:noFill/>
        </p:spPr>
      </p:pic>
      <p:sp>
        <p:nvSpPr>
          <p:cNvPr id="43" name="32-конечная звезда 42"/>
          <p:cNvSpPr/>
          <p:nvPr/>
        </p:nvSpPr>
        <p:spPr>
          <a:xfrm>
            <a:off x="4355976" y="2780928"/>
            <a:ext cx="1418456" cy="1202432"/>
          </a:xfrm>
          <a:prstGeom prst="star32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4119" name="Object 23"/>
          <p:cNvPicPr>
            <a:picLocks noChangeAspect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4748213" y="2852738"/>
            <a:ext cx="730250" cy="893762"/>
          </a:xfrm>
          <a:prstGeom prst="rect"/>
          <a:noFill/>
        </p:spPr>
      </p:pic>
      <p:sp>
        <p:nvSpPr>
          <p:cNvPr id="45" name="32-конечная звезда 44"/>
          <p:cNvSpPr/>
          <p:nvPr/>
        </p:nvSpPr>
        <p:spPr>
          <a:xfrm>
            <a:off x="4572000" y="1628800"/>
            <a:ext cx="2160240" cy="1202432"/>
          </a:xfrm>
          <a:prstGeom prst="star32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b="1" dirty="0" lang="uk-UA" smtClean="0" sz="4400">
                <a:latin charset="0" pitchFamily="18" typeface="Bookman Old Style"/>
              </a:rPr>
              <a:t>85</a:t>
            </a:r>
            <a:endParaRPr b="1" dirty="0" lang="ru-RU" sz="4400">
              <a:latin charset="0" pitchFamily="18" typeface="Bookman Old Style"/>
            </a:endParaRPr>
          </a:p>
        </p:txBody>
      </p:sp>
      <p:pic>
        <p:nvPicPr>
          <p:cNvPr descr="http://mirgif.com/predmety/predmeti_008.gif" id="44" name="Picture 4"/>
          <p:cNvPicPr>
            <a:picLocks noChangeArrowheads="1" noChangeAspect="1" noCrop="1"/>
          </p:cNvPicPr>
          <p:nvPr/>
        </p:nvPicPr>
        <p:blipFill>
          <a:blip cstate="print" r:embed="rId25"/>
          <a:srcRect/>
          <a:stretch>
            <a:fillRect/>
          </a:stretch>
        </p:blipFill>
        <p:spPr bwMode="auto">
          <a:xfrm>
            <a:off x="2267744" y="1340768"/>
            <a:ext cx="1905000" cy="1609726"/>
          </a:xfrm>
          <a:prstGeom prst="rect">
            <a:avLst/>
          </a:prstGeom>
          <a:noFill/>
        </p:spPr>
      </p:pic>
      <p:pic>
        <p:nvPicPr>
          <p:cNvPr descr="http://mirgif.com/predmety/predmeti_014.gif" id="46" name="Picture 6"/>
          <p:cNvPicPr>
            <a:picLocks noChangeArrowheads="1" noChangeAspect="1" noCrop="1"/>
          </p:cNvPicPr>
          <p:nvPr/>
        </p:nvPicPr>
        <p:blipFill>
          <a:blip cstate="print" r:embed="rId26"/>
          <a:srcRect/>
          <a:stretch>
            <a:fillRect/>
          </a:stretch>
        </p:blipFill>
        <p:spPr bwMode="auto">
          <a:xfrm>
            <a:off x="4716016" y="1268760"/>
            <a:ext cx="1895475" cy="1638300"/>
          </a:xfrm>
          <a:prstGeom prst="rect">
            <a:avLst/>
          </a:prstGeom>
          <a:noFill/>
        </p:spPr>
      </p:pic>
      <p:pic>
        <p:nvPicPr>
          <p:cNvPr descr="http://www.thundereggsdownunder.com.au/communities/0/004/012/293/540/images/4607747332.gif" id="47" name="Picture 12"/>
          <p:cNvPicPr>
            <a:picLocks noChangeArrowheads="1" noChangeAspect="1" noCrop="1"/>
          </p:cNvPicPr>
          <p:nvPr/>
        </p:nvPicPr>
        <p:blipFill>
          <a:blip cstate="print" r:embed="rId27"/>
          <a:srcRect/>
          <a:stretch>
            <a:fillRect/>
          </a:stretch>
        </p:blipFill>
        <p:spPr bwMode="auto">
          <a:xfrm flipH="1">
            <a:off x="539552" y="404664"/>
            <a:ext cx="987524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4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9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1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">
                      <p:stCondLst>
                        <p:cond delay="indefinite"/>
                      </p:stCondLst>
                      <p:childTnLst>
                        <p:par>
                          <p:cTn fill="hold" id="13">
                            <p:stCondLst>
                              <p:cond delay="0"/>
                            </p:stCondLst>
                            <p:childTnLst>
                              <p:par>
                                <p:cTn fill="hold" id="14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500"/>
                            </p:stCondLst>
                            <p:childTnLst>
                              <p:par>
                                <p:cTn fill="hold" id="17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9">
                            <p:stCondLst>
                              <p:cond delay="1000"/>
                            </p:stCondLst>
                            <p:childTnLst>
                              <p:par>
                                <p:cTn fill="hold" id="20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2">
                            <p:stCondLst>
                              <p:cond delay="1500"/>
                            </p:stCondLst>
                            <p:childTnLst>
                              <p:par>
                                <p:cTn fill="hold" id="23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5">
                            <p:stCondLst>
                              <p:cond delay="2000"/>
                            </p:stCondLst>
                            <p:childTnLst>
                              <p:par>
                                <p:cTn fill="hold" id="26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8">
                            <p:stCondLst>
                              <p:cond delay="2500"/>
                            </p:stCondLst>
                            <p:childTnLst>
                              <p:par>
                                <p:cTn fill="hold" id="29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1">
                            <p:stCondLst>
                              <p:cond delay="3000"/>
                            </p:stCondLst>
                            <p:childTnLst>
                              <p:par>
                                <p:cTn fill="hold" id="32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4">
                            <p:stCondLst>
                              <p:cond delay="3500"/>
                            </p:stCondLst>
                            <p:childTnLst>
                              <p:par>
                                <p:cTn fill="hold" id="35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7">
                      <p:stCondLst>
                        <p:cond delay="indefinite"/>
                      </p:stCondLst>
                      <p:childTnLst>
                        <p:par>
                          <p:cTn fill="hold" id="38">
                            <p:stCondLst>
                              <p:cond delay="0"/>
                            </p:stCondLst>
                            <p:childTnLst>
                              <p:par>
                                <p:cTn fill="hold" id="39" nodeType="click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41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2">
                            <p:stCondLst>
                              <p:cond delay="500"/>
                            </p:stCondLst>
                            <p:childTnLst>
                              <p:par>
                                <p:cTn fill="hold" id="43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45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6">
                            <p:stCondLst>
                              <p:cond delay="1000"/>
                            </p:stCondLst>
                            <p:childTnLst>
                              <p:par>
                                <p:cTn fill="hold" id="47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49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0">
                            <p:stCondLst>
                              <p:cond delay="1500"/>
                            </p:stCondLst>
                            <p:childTnLst>
                              <p:par>
                                <p:cTn fill="hold" id="51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53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4">
                            <p:stCondLst>
                              <p:cond delay="2000"/>
                            </p:stCondLst>
                            <p:childTnLst>
                              <p:par>
                                <p:cTn fill="hold" id="55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57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8">
                            <p:stCondLst>
                              <p:cond delay="2500"/>
                            </p:stCondLst>
                            <p:childTnLst>
                              <p:par>
                                <p:cTn fill="hold" id="59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61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2">
                      <p:stCondLst>
                        <p:cond delay="indefinite"/>
                      </p:stCondLst>
                      <p:childTnLst>
                        <p:par>
                          <p:cTn fill="hold" id="6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4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66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67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68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69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1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72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73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4">
                      <p:stCondLst>
                        <p:cond delay="indefinite"/>
                      </p:stCondLst>
                      <p:childTnLst>
                        <p:par>
                          <p:cTn fill="hold" id="7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6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8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79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8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1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83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4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85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6">
                      <p:stCondLst>
                        <p:cond delay="indefinite"/>
                      </p:stCondLst>
                      <p:childTnLst>
                        <p:par>
                          <p:cTn fill="hold" id="8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88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9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1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2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93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95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6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7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8">
                      <p:stCondLst>
                        <p:cond delay="indefinite"/>
                      </p:stCondLst>
                      <p:childTnLst>
                        <p:par>
                          <p:cTn fill="hold" id="9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0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02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3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04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05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07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8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09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0">
                      <p:stCondLst>
                        <p:cond delay="indefinite"/>
                      </p:stCondLst>
                      <p:childTnLst>
                        <p:par>
                          <p:cTn fill="hold" id="11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12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14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15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16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17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19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20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21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2">
                      <p:stCondLst>
                        <p:cond delay="indefinite"/>
                      </p:stCondLst>
                      <p:childTnLst>
                        <p:par>
                          <p:cTn fill="hold" id="12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24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26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27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28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29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31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32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33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4">
                      <p:stCondLst>
                        <p:cond delay="indefinite"/>
                      </p:stCondLst>
                      <p:childTnLst>
                        <p:par>
                          <p:cTn fill="hold" id="13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6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38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39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4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41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43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44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45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6">
                      <p:stCondLst>
                        <p:cond delay="indefinite"/>
                      </p:stCondLst>
                      <p:childTnLst>
                        <p:par>
                          <p:cTn fill="hold" id="14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48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51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52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53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55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56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57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8">
                      <p:stCondLst>
                        <p:cond delay="indefinite"/>
                      </p:stCondLst>
                      <p:childTnLst>
                        <p:par>
                          <p:cTn fill="hold" id="159">
                            <p:stCondLst>
                              <p:cond delay="0"/>
                            </p:stCondLst>
                            <p:childTnLst>
                              <p:par>
                                <p:cTn fill="hold" id="160" nodeType="clickEffect" presetClass="exit" presetID="12" presetSubtype="4">
                                  <p:stCondLst>
                                    <p:cond delay="0"/>
                                  </p:stCondLst>
                                  <p:childTnLst>
                                    <p:animEffect filter="slide(fromBottom)" transition="out">
                                      <p:cBhvr>
                                        <p:cTn dur="500" id="16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6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63" nodeType="withEffect" presetClass="exit" presetID="12" presetSubtype="4">
                                  <p:stCondLst>
                                    <p:cond delay="0"/>
                                  </p:stCondLst>
                                  <p:childTnLst>
                                    <p:animEffect filter="slide(fromBottom)" transition="out">
                                      <p:cBhvr>
                                        <p:cTn dur="500" id="164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65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6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67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69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7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7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72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74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75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76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4"/>
      <p:bldP animBg="1" grpId="0" spid="28"/>
      <p:bldP animBg="1" grpId="0" spid="30"/>
      <p:bldP animBg="1" grpId="0" spid="32"/>
      <p:bldP animBg="1" grpId="0" spid="34"/>
      <p:bldP animBg="1" grpId="0" spid="36"/>
      <p:bldP animBg="1" grpId="0" spid="37"/>
      <p:bldP animBg="1" grpId="0" spid="39"/>
      <p:bldP animBg="1" grpId="0" spid="41"/>
      <p:bldP animBg="1" grpId="0" spid="43"/>
      <p:bldP animBg="1" grpId="0" spid="45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ыжий_кенгуру_ryzhiĭ_kenguru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8496944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07704" y="836712"/>
            <a:ext cx="6963610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Ось починаємо урок,</a:t>
            </a:r>
            <a:br>
              <a:rPr lang="uk-UA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Що математикою зветься.</a:t>
            </a:r>
            <a:br>
              <a:rPr lang="uk-UA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Ми зробимо  один лиш крок </a:t>
            </a:r>
          </a:p>
          <a:p>
            <a:pPr algn="ctr"/>
            <a:r>
              <a:rPr lang="uk-UA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У незвичайний </a:t>
            </a:r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наш </a:t>
            </a:r>
            <a:r>
              <a:rPr lang="uk-UA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урок.</a:t>
            </a:r>
            <a:br>
              <a:rPr lang="uk-UA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В країну Знань, де все цікаво,</a:t>
            </a:r>
          </a:p>
          <a:p>
            <a:pPr algn="ctr"/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В країну тварин і країну природи</a:t>
            </a:r>
            <a:endParaRPr lang="uk-UA" sz="4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</a:t>
            </a: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260648"/>
            <a:ext cx="2376264" cy="778098"/>
          </a:xfrm>
        </p:spPr>
        <p:txBody>
          <a:bodyPr>
            <a:scene3d>
              <a:camera prst="orthographicFront"/>
              <a:lightRig dir="t" rig="flat">
                <a:rot lat="0" lon="0" rev="18900000"/>
              </a:lightRig>
            </a:scene3d>
            <a:sp3d contourW="6350" extrusionH="31750" prstMaterial="powder">
              <a:bevelT h="19050" prst="angle" w="19050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b="1" dirty="0" lang="uk-UA" smtClean="0">
                <a:ln/>
                <a:solidFill>
                  <a:schemeClr val="accent3"/>
                </a:solidFill>
              </a:rPr>
              <a:t>Обчисли </a:t>
            </a:r>
            <a:endParaRPr b="1" dirty="0" lang="ru-RU">
              <a:ln/>
              <a:solidFill>
                <a:schemeClr val="accent3"/>
              </a:solidFill>
            </a:endParaRPr>
          </a:p>
        </p:txBody>
      </p:sp>
      <p:graphicFrame>
        <p:nvGraphicFramePr>
          <p:cNvPr id="29" name="Содержимое 28"/>
          <p:cNvGraphicFramePr>
            <a:graphicFrameLocks noGrp="1"/>
          </p:cNvGraphicFramePr>
          <p:nvPr>
            <p:ph idx="1"/>
          </p:nvPr>
        </p:nvGraphicFramePr>
        <p:xfrm>
          <a:off x="395536" y="4581128"/>
          <a:ext cx="8229599" cy="1234440"/>
        </p:xfrm>
        <a:graphic>
          <a:graphicData uri="http://schemas.openxmlformats.org/drawingml/2006/table">
            <a:tbl>
              <a:tblPr bandRow="1" firstRow="1">
                <a:tableStyleId>{ED083AE6-46FA-4A59-8FB0-9F97EB10719F}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1234440">
                <a:tc>
                  <a:txBody>
                    <a:bodyPr/>
                    <a:lstStyle/>
                    <a:p>
                      <a:endParaRPr dirty="0" lang="ru-RU"/>
                    </a:p>
                  </a:txBody>
                  <a:tcPr>
                    <a:lnL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  <a:tc>
                  <a:txBody>
                    <a:bodyPr/>
                    <a:lstStyle/>
                    <a:p>
                      <a:endParaRPr dirty="0" lang="ru-RU"/>
                    </a:p>
                  </a:txBody>
                  <a:tcPr>
                    <a:lnL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  <a:tc>
                  <a:txBody>
                    <a:bodyPr/>
                    <a:lstStyle/>
                    <a:p>
                      <a:endParaRPr dirty="0" lang="ru-RU"/>
                    </a:p>
                  </a:txBody>
                  <a:tcPr>
                    <a:lnL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  <a:tc>
                  <a:txBody>
                    <a:bodyPr/>
                    <a:lstStyle/>
                    <a:p>
                      <a:endParaRPr dirty="0" lang="ru-RU"/>
                    </a:p>
                  </a:txBody>
                  <a:tcPr>
                    <a:lnL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  <a:tc>
                  <a:txBody>
                    <a:bodyPr/>
                    <a:lstStyle/>
                    <a:p>
                      <a:endParaRPr dirty="0" lang="ru-RU"/>
                    </a:p>
                  </a:txBody>
                  <a:tcPr>
                    <a:lnL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  <a:tc>
                  <a:txBody>
                    <a:bodyPr/>
                    <a:lstStyle/>
                    <a:p>
                      <a:endParaRPr dirty="0" lang="ru-RU"/>
                    </a:p>
                  </a:txBody>
                  <a:tcPr>
                    <a:lnL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  <a:tc>
                  <a:txBody>
                    <a:bodyPr/>
                    <a:lstStyle/>
                    <a:p>
                      <a:endParaRPr dirty="0" lang="ru-RU"/>
                    </a:p>
                  </a:txBody>
                  <a:tcPr>
                    <a:lnL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57150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</a:tcPr>
                </a:tc>
              </a:tr>
            </a:tbl>
          </a:graphicData>
        </a:graphic>
      </p:graphicFrame>
      <p:sp>
        <p:nvSpPr>
          <p:cNvPr id="28" name="Прямоугольник 27"/>
          <p:cNvSpPr/>
          <p:nvPr/>
        </p:nvSpPr>
        <p:spPr>
          <a:xfrm>
            <a:off x="755576" y="908720"/>
            <a:ext cx="2016224" cy="64807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3600">
                <a:latin charset="0" pitchFamily="18" typeface="Bookman Old Style"/>
              </a:rPr>
              <a:t>1 -</a:t>
            </a:r>
            <a:endParaRPr b="1" dirty="0" lang="ru-RU" sz="3600">
              <a:latin charset="0" pitchFamily="18" typeface="Bookman Old Style"/>
            </a:endParaRPr>
          </a:p>
        </p:txBody>
      </p:sp>
      <p:pic>
        <p:nvPicPr>
          <p:cNvPr id="5144" name="Object 2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576" y="4653136"/>
            <a:ext cx="433578" cy="1109565"/>
          </a:xfrm>
          <a:prstGeom prst="rect"/>
          <a:noFill/>
        </p:spPr>
      </p:pic>
      <p:grpSp>
        <p:nvGrpSpPr>
          <p:cNvPr id="5145" name="Group 25"/>
          <p:cNvGrpSpPr>
            <a:grpSpLocks/>
          </p:cNvGrpSpPr>
          <p:nvPr/>
        </p:nvGrpSpPr>
        <p:grpSpPr bwMode="auto">
          <a:xfrm>
            <a:off x="5004048" y="847836"/>
            <a:ext cx="3528392" cy="3374605"/>
            <a:chOff x="3675" y="4561"/>
            <a:chExt cx="3675" cy="3680"/>
          </a:xfrm>
        </p:grpSpPr>
        <p:sp>
          <p:nvSpPr>
            <p:cNvPr id="5146" name="Oval 26"/>
            <p:cNvSpPr>
              <a:spLocks noChangeArrowheads="1"/>
            </p:cNvSpPr>
            <p:nvPr/>
          </p:nvSpPr>
          <p:spPr bwMode="auto">
            <a:xfrm>
              <a:off x="3675" y="4561"/>
              <a:ext cx="3600" cy="3600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t" anchorCtr="0" bIns="45720" compatLnSpc="1" lIns="91440" numCol="1" rIns="91440" tIns="45720" vert="horz" wrap="square">
              <a:prstTxWarp prst="textNoShape">
                <a:avLst/>
              </a:prstTxWarp>
            </a:bodyPr>
            <a:lstStyle/>
            <a:p>
              <a:endParaRPr lang="ru-RU" sz="3600"/>
            </a:p>
          </p:txBody>
        </p:sp>
        <p:sp>
          <p:nvSpPr>
            <p:cNvPr id="5147" name="Oval 27"/>
            <p:cNvSpPr>
              <a:spLocks noChangeArrowheads="1"/>
            </p:cNvSpPr>
            <p:nvPr/>
          </p:nvSpPr>
          <p:spPr bwMode="auto">
            <a:xfrm>
              <a:off x="4230" y="5080"/>
              <a:ext cx="2520" cy="252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>
                <a:avLst/>
              </a:prstTxWarp>
            </a:bodyPr>
            <a:lstStyle/>
            <a:p>
              <a:endParaRPr lang="ru-RU" sz="3600"/>
            </a:p>
          </p:txBody>
        </p:sp>
        <p:sp>
          <p:nvSpPr>
            <p:cNvPr id="5148" name="Line 28"/>
            <p:cNvSpPr>
              <a:spLocks noChangeShapeType="1"/>
            </p:cNvSpPr>
            <p:nvPr/>
          </p:nvSpPr>
          <p:spPr bwMode="auto">
            <a:xfrm>
              <a:off x="4969" y="4638"/>
              <a:ext cx="523" cy="17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>
                <a:avLst/>
              </a:prstTxWarp>
            </a:bodyPr>
            <a:lstStyle/>
            <a:p>
              <a:endParaRPr lang="ru-RU" sz="3600"/>
            </a:p>
          </p:txBody>
        </p:sp>
        <p:sp>
          <p:nvSpPr>
            <p:cNvPr id="5150" name="Line 30"/>
            <p:cNvSpPr>
              <a:spLocks noChangeShapeType="1"/>
            </p:cNvSpPr>
            <p:nvPr/>
          </p:nvSpPr>
          <p:spPr bwMode="auto">
            <a:xfrm flipH="1">
              <a:off x="5498" y="4907"/>
              <a:ext cx="1063" cy="144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>
                <a:avLst/>
              </a:prstTxWarp>
            </a:bodyPr>
            <a:lstStyle/>
            <a:p>
              <a:endParaRPr lang="ru-RU" sz="3600"/>
            </a:p>
          </p:txBody>
        </p:sp>
        <p:sp>
          <p:nvSpPr>
            <p:cNvPr id="5151" name="Line 31"/>
            <p:cNvSpPr>
              <a:spLocks noChangeShapeType="1"/>
            </p:cNvSpPr>
            <p:nvPr/>
          </p:nvSpPr>
          <p:spPr bwMode="auto">
            <a:xfrm>
              <a:off x="5481" y="6347"/>
              <a:ext cx="1869" cy="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>
                <a:avLst/>
              </a:prstTxWarp>
            </a:bodyPr>
            <a:lstStyle/>
            <a:p>
              <a:endParaRPr lang="ru-RU" sz="3600"/>
            </a:p>
          </p:txBody>
        </p:sp>
        <p:sp>
          <p:nvSpPr>
            <p:cNvPr id="5152" name="Line 32"/>
            <p:cNvSpPr>
              <a:spLocks noChangeShapeType="1"/>
            </p:cNvSpPr>
            <p:nvPr/>
          </p:nvSpPr>
          <p:spPr bwMode="auto">
            <a:xfrm>
              <a:off x="5481" y="6347"/>
              <a:ext cx="819" cy="165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>
                <a:avLst/>
              </a:prstTxWarp>
            </a:bodyPr>
            <a:lstStyle/>
            <a:p>
              <a:endParaRPr lang="ru-RU" sz="3600"/>
            </a:p>
          </p:txBody>
        </p:sp>
        <p:sp>
          <p:nvSpPr>
            <p:cNvPr id="5153" name="Line 33"/>
            <p:cNvSpPr>
              <a:spLocks noChangeShapeType="1"/>
            </p:cNvSpPr>
            <p:nvPr/>
          </p:nvSpPr>
          <p:spPr bwMode="auto">
            <a:xfrm flipH="1">
              <a:off x="4761" y="6347"/>
              <a:ext cx="720" cy="16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>
                <a:avLst/>
              </a:prstTxWarp>
            </a:bodyPr>
            <a:lstStyle/>
            <a:p>
              <a:endParaRPr lang="ru-RU" sz="3600"/>
            </a:p>
          </p:txBody>
        </p:sp>
        <p:sp>
          <p:nvSpPr>
            <p:cNvPr id="5155" name="Line 35"/>
            <p:cNvSpPr>
              <a:spLocks noChangeShapeType="1"/>
            </p:cNvSpPr>
            <p:nvPr/>
          </p:nvSpPr>
          <p:spPr bwMode="auto">
            <a:xfrm flipH="1" flipV="1">
              <a:off x="3934" y="5544"/>
              <a:ext cx="1547" cy="7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>
                <a:avLst/>
              </a:prstTxWarp>
            </a:bodyPr>
            <a:lstStyle/>
            <a:p>
              <a:endParaRPr lang="ru-RU" sz="3600"/>
            </a:p>
          </p:txBody>
        </p:sp>
        <p:sp>
          <p:nvSpPr>
            <p:cNvPr id="5156" name="Line 36"/>
            <p:cNvSpPr>
              <a:spLocks noChangeShapeType="1"/>
            </p:cNvSpPr>
            <p:nvPr/>
          </p:nvSpPr>
          <p:spPr bwMode="auto">
            <a:xfrm flipH="1">
              <a:off x="3861" y="6347"/>
              <a:ext cx="162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>
                <a:avLst/>
              </a:prstTxWarp>
            </a:bodyPr>
            <a:lstStyle/>
            <a:p>
              <a:endParaRPr lang="ru-RU" sz="3600"/>
            </a:p>
          </p:txBody>
        </p:sp>
        <p:sp>
          <p:nvSpPr>
            <p:cNvPr id="5160" name="Text Box 40"/>
            <p:cNvSpPr txBox="1">
              <a:spLocks noChangeArrowheads="1"/>
            </p:cNvSpPr>
            <p:nvPr/>
          </p:nvSpPr>
          <p:spPr bwMode="auto">
            <a:xfrm>
              <a:off x="5316" y="7637"/>
              <a:ext cx="0" cy="60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t" anchorCtr="0" bIns="0" compatLnSpc="1" lIns="0" numCol="1" rIns="0" tIns="0" vert="horz" wrap="none">
              <a:prstTxWarp prst="textNoShape">
                <a:avLst/>
              </a:prstTxWarp>
              <a:spAutoFit/>
            </a:bodyPr>
            <a:lstStyle/>
            <a:p>
              <a:pPr algn="l" defTabSz="914400" eaLnBrk="1" fontAlgn="base" hangingPunct="1" indent="0" latinLnBrk="0" lvl="0" marL="0" marR="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b="0" baseline="0" cap="none" i="0" kumimoji="0" lang="ru-RU" normalizeH="0" smtClean="0" strike="noStrike" sz="36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</a:endParaRPr>
            </a:p>
          </p:txBody>
        </p:sp>
        <p:sp>
          <p:nvSpPr>
            <p:cNvPr id="5166" name="Text Box 46"/>
            <p:cNvSpPr txBox="1">
              <a:spLocks noChangeArrowheads="1"/>
            </p:cNvSpPr>
            <p:nvPr/>
          </p:nvSpPr>
          <p:spPr bwMode="auto">
            <a:xfrm>
              <a:off x="4425" y="6119"/>
              <a:ext cx="180" cy="3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t" anchorCtr="0" bIns="0" compatLnSpc="1" lIns="0" numCol="1" rIns="0" tIns="0" vert="horz" wrap="square">
              <a:prstTxWarp prst="textNoShape">
                <a:avLst/>
              </a:prstTxWarp>
            </a:bodyPr>
            <a:lstStyle/>
            <a:p>
              <a:pPr algn="l" defTabSz="914400" eaLnBrk="1" fontAlgn="base" hangingPunct="1" indent="0" latinLnBrk="0" lvl="0" marL="0" marR="0" rtl="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b="0" baseline="0" cap="none" dirty="0" i="0" kumimoji="0" lang="uk-UA" normalizeH="0" smtClean="0" strike="noStrike" sz="3600" u="none">
                  <a:ln>
                    <a:noFill/>
                  </a:ln>
                  <a:solidFill>
                    <a:schemeClr val="tx1"/>
                  </a:solidFill>
                  <a:effectLst/>
                  <a:latin charset="0" pitchFamily="34" typeface="Calibri"/>
                </a:rPr>
                <a:t>к</a:t>
              </a:r>
              <a:endParaRPr b="0" baseline="0" cap="none" dirty="0" i="0" kumimoji="0" lang="ru-RU" normalizeH="0" smtClean="0" strike="noStrike" sz="36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</a:endParaRPr>
            </a:p>
          </p:txBody>
        </p:sp>
        <p:sp>
          <p:nvSpPr>
            <p:cNvPr id="5167" name="Text Box 47"/>
            <p:cNvSpPr txBox="1">
              <a:spLocks noChangeArrowheads="1"/>
            </p:cNvSpPr>
            <p:nvPr/>
          </p:nvSpPr>
          <p:spPr bwMode="auto">
            <a:xfrm>
              <a:off x="4800" y="5413"/>
              <a:ext cx="180" cy="3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t" anchorCtr="0" bIns="0" compatLnSpc="1" lIns="0" numCol="1" rIns="0" tIns="0" vert="horz" wrap="square">
              <a:prstTxWarp prst="textNoShape">
                <a:avLst/>
              </a:prstTxWarp>
            </a:bodyPr>
            <a:lstStyle/>
            <a:p>
              <a:pPr algn="l" defTabSz="914400" eaLnBrk="1" fontAlgn="base" hangingPunct="1" indent="0" latinLnBrk="0" lvl="0" marL="0" marR="0" rtl="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b="0" baseline="0" cap="none" dirty="0" i="0" kumimoji="0" lang="uk-UA" normalizeH="0" smtClean="0" strike="noStrike" sz="3600" u="none">
                  <a:ln>
                    <a:noFill/>
                  </a:ln>
                  <a:solidFill>
                    <a:schemeClr val="tx1"/>
                  </a:solidFill>
                  <a:effectLst/>
                  <a:latin charset="0" pitchFamily="34" typeface="Calibri"/>
                </a:rPr>
                <a:t>р</a:t>
              </a:r>
              <a:endParaRPr b="0" baseline="0" cap="none" dirty="0" i="0" kumimoji="0" lang="ru-RU" normalizeH="0" smtClean="0" strike="noStrike" sz="36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</a:endParaRPr>
            </a:p>
          </p:txBody>
        </p:sp>
        <p:sp>
          <p:nvSpPr>
            <p:cNvPr id="5168" name="Text Box 48"/>
            <p:cNvSpPr txBox="1">
              <a:spLocks noChangeArrowheads="1"/>
            </p:cNvSpPr>
            <p:nvPr/>
          </p:nvSpPr>
          <p:spPr bwMode="auto">
            <a:xfrm>
              <a:off x="5400" y="5334"/>
              <a:ext cx="180" cy="3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t" anchorCtr="0" bIns="0" compatLnSpc="1" lIns="0" numCol="1" rIns="0" tIns="0" vert="horz" wrap="square">
              <a:prstTxWarp prst="textNoShape">
                <a:avLst/>
              </a:prstTxWarp>
            </a:bodyPr>
            <a:lstStyle/>
            <a:p>
              <a:pPr algn="l" defTabSz="914400" eaLnBrk="1" fontAlgn="base" hangingPunct="1" indent="0" latinLnBrk="0" lvl="0" marL="0" marR="0" rtl="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b="0" baseline="0" cap="none" dirty="0" i="0" kumimoji="0" lang="uk-UA" normalizeH="0" smtClean="0" strike="noStrike" sz="3600" u="none">
                  <a:ln>
                    <a:noFill/>
                  </a:ln>
                  <a:solidFill>
                    <a:schemeClr val="tx1"/>
                  </a:solidFill>
                  <a:effectLst/>
                  <a:latin charset="0" pitchFamily="34" typeface="Calibri"/>
                </a:rPr>
                <a:t>н</a:t>
              </a:r>
              <a:endParaRPr b="0" baseline="0" cap="none" dirty="0" i="0" kumimoji="0" lang="ru-RU" normalizeH="0" smtClean="0" strike="noStrike" sz="36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</a:endParaRPr>
            </a:p>
          </p:txBody>
        </p:sp>
        <p:sp>
          <p:nvSpPr>
            <p:cNvPr id="5169" name="Text Box 49"/>
            <p:cNvSpPr txBox="1">
              <a:spLocks noChangeArrowheads="1"/>
            </p:cNvSpPr>
            <p:nvPr/>
          </p:nvSpPr>
          <p:spPr bwMode="auto">
            <a:xfrm>
              <a:off x="6189" y="5696"/>
              <a:ext cx="180" cy="3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t" anchorCtr="0" bIns="0" compatLnSpc="1" lIns="0" numCol="1" rIns="0" tIns="0" vert="horz" wrap="square">
              <a:prstTxWarp prst="textNoShape">
                <a:avLst/>
              </a:prstTxWarp>
            </a:bodyPr>
            <a:lstStyle/>
            <a:p>
              <a:pPr algn="l" defTabSz="914400" eaLnBrk="1" fontAlgn="base" hangingPunct="1" indent="0" latinLnBrk="0" lvl="0" marL="0" marR="0" rtl="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b="0" baseline="0" cap="none" dirty="0" i="0" kumimoji="0" lang="uk-UA" normalizeH="0" smtClean="0" strike="noStrike" sz="3600" u="none">
                  <a:ln>
                    <a:noFill/>
                  </a:ln>
                  <a:solidFill>
                    <a:schemeClr val="tx1"/>
                  </a:solidFill>
                  <a:effectLst/>
                  <a:latin charset="0" pitchFamily="34" typeface="Calibri"/>
                </a:rPr>
                <a:t>у</a:t>
              </a:r>
              <a:endParaRPr b="0" baseline="0" cap="none" dirty="0" i="0" kumimoji="0" lang="ru-RU" normalizeH="0" smtClean="0" strike="noStrike" sz="36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</a:endParaRPr>
            </a:p>
          </p:txBody>
        </p:sp>
        <p:sp>
          <p:nvSpPr>
            <p:cNvPr id="5171" name="Text Box 51"/>
            <p:cNvSpPr txBox="1">
              <a:spLocks noChangeArrowheads="1"/>
            </p:cNvSpPr>
            <p:nvPr/>
          </p:nvSpPr>
          <p:spPr bwMode="auto">
            <a:xfrm>
              <a:off x="5925" y="6512"/>
              <a:ext cx="180" cy="3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t" anchorCtr="0" bIns="0" compatLnSpc="1" lIns="0" numCol="1" rIns="0" tIns="0" vert="horz" wrap="square">
              <a:prstTxWarp prst="textNoShape">
                <a:avLst/>
              </a:prstTxWarp>
            </a:bodyPr>
            <a:lstStyle/>
            <a:p>
              <a:pPr algn="l" defTabSz="914400" eaLnBrk="1" fontAlgn="base" hangingPunct="1" indent="0" latinLnBrk="0" lvl="0" marL="0" marR="0" rtl="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b="0" baseline="0" cap="none" dirty="0" i="0" kumimoji="0" lang="uk-UA" normalizeH="0" smtClean="0" strike="noStrike" sz="3600" u="none">
                  <a:ln>
                    <a:noFill/>
                  </a:ln>
                  <a:solidFill>
                    <a:schemeClr val="tx1"/>
                  </a:solidFill>
                  <a:effectLst/>
                  <a:latin charset="0" pitchFamily="34" typeface="Calibri"/>
                </a:rPr>
                <a:t>г</a:t>
              </a:r>
              <a:endParaRPr b="0" baseline="0" cap="none" dirty="0" i="0" kumimoji="0" lang="ru-RU" normalizeH="0" smtClean="0" strike="noStrike" sz="36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</a:endParaRPr>
            </a:p>
          </p:txBody>
        </p:sp>
        <p:sp>
          <p:nvSpPr>
            <p:cNvPr id="5172" name="Text Box 52"/>
            <p:cNvSpPr txBox="1">
              <a:spLocks noChangeArrowheads="1"/>
            </p:cNvSpPr>
            <p:nvPr/>
          </p:nvSpPr>
          <p:spPr bwMode="auto">
            <a:xfrm>
              <a:off x="5325" y="6983"/>
              <a:ext cx="180" cy="3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t" anchorCtr="0" bIns="0" compatLnSpc="1" lIns="0" numCol="1" rIns="0" tIns="0" vert="horz" wrap="square">
              <a:prstTxWarp prst="textNoShape">
                <a:avLst/>
              </a:prstTxWarp>
            </a:bodyPr>
            <a:lstStyle/>
            <a:p>
              <a:pPr algn="l" defTabSz="914400" eaLnBrk="1" fontAlgn="base" hangingPunct="1" indent="0" latinLnBrk="0" lvl="0" marL="0" marR="0" rtl="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b="0" baseline="0" cap="none" dirty="0" i="0" kumimoji="0" lang="uk-UA" normalizeH="0" smtClean="0" strike="noStrike" sz="3600" u="none">
                  <a:ln>
                    <a:noFill/>
                  </a:ln>
                  <a:solidFill>
                    <a:schemeClr val="tx1"/>
                  </a:solidFill>
                  <a:effectLst/>
                  <a:latin charset="0" pitchFamily="34" typeface="Calibri"/>
                </a:rPr>
                <a:t>е</a:t>
              </a:r>
              <a:endParaRPr b="0" baseline="0" cap="none" dirty="0" i="0" kumimoji="0" lang="ru-RU" normalizeH="0" smtClean="0" strike="noStrike" sz="36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</a:endParaRPr>
            </a:p>
          </p:txBody>
        </p:sp>
        <p:sp>
          <p:nvSpPr>
            <p:cNvPr id="5173" name="Text Box 53"/>
            <p:cNvSpPr txBox="1">
              <a:spLocks noChangeArrowheads="1"/>
            </p:cNvSpPr>
            <p:nvPr/>
          </p:nvSpPr>
          <p:spPr bwMode="auto">
            <a:xfrm>
              <a:off x="4725" y="6748"/>
              <a:ext cx="180" cy="3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t" anchorCtr="0" bIns="0" compatLnSpc="1" lIns="0" numCol="1" rIns="0" tIns="0" vert="horz" wrap="square">
              <a:prstTxWarp prst="textNoShape">
                <a:avLst/>
              </a:prstTxWarp>
            </a:bodyPr>
            <a:lstStyle/>
            <a:p>
              <a:pPr algn="l" defTabSz="914400" eaLnBrk="1" fontAlgn="base" hangingPunct="1" indent="0" latinLnBrk="0" lvl="0" marL="0" marR="0" rtl="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b="0" baseline="0" cap="none" dirty="0" i="0" kumimoji="0" lang="uk-UA" normalizeH="0" smtClean="0" strike="noStrike" sz="3600" u="none">
                  <a:ln>
                    <a:noFill/>
                  </a:ln>
                  <a:solidFill>
                    <a:schemeClr val="tx1"/>
                  </a:solidFill>
                  <a:effectLst/>
                  <a:latin charset="0" pitchFamily="34" typeface="Calibri"/>
                </a:rPr>
                <a:t>у</a:t>
              </a:r>
              <a:endParaRPr b="0" baseline="0" cap="none" dirty="0" i="0" kumimoji="0" lang="ru-RU" normalizeH="0" smtClean="0" strike="noStrike" sz="36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</a:endParaRPr>
            </a:p>
          </p:txBody>
        </p:sp>
      </p:grpSp>
      <p:pic>
        <p:nvPicPr>
          <p:cNvPr id="5176" name="Object 5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89125" y="4581525"/>
            <a:ext cx="473075" cy="1181100"/>
          </a:xfrm>
          <a:prstGeom prst="rect"/>
          <a:noFill/>
        </p:spPr>
      </p:pic>
      <p:pic>
        <p:nvPicPr>
          <p:cNvPr id="5177" name="Object 5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33713" y="4652963"/>
            <a:ext cx="630237" cy="1109662"/>
          </a:xfrm>
          <a:prstGeom prst="rect"/>
          <a:noFill/>
        </p:spPr>
      </p:pic>
      <p:pic>
        <p:nvPicPr>
          <p:cNvPr id="5178" name="Object 5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65613" y="4652963"/>
            <a:ext cx="473075" cy="1109662"/>
          </a:xfrm>
          <a:prstGeom prst="rect"/>
          <a:noFill/>
        </p:spPr>
      </p:pic>
      <p:pic>
        <p:nvPicPr>
          <p:cNvPr id="5179" name="Object 59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89575" y="4652963"/>
            <a:ext cx="473075" cy="1109662"/>
          </a:xfrm>
          <a:prstGeom prst="rect"/>
          <a:noFill/>
        </p:spPr>
      </p:pic>
      <p:pic>
        <p:nvPicPr>
          <p:cNvPr id="5180" name="Object 6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61138" y="4652963"/>
            <a:ext cx="630237" cy="1109662"/>
          </a:xfrm>
          <a:prstGeom prst="rect"/>
          <a:noFill/>
        </p:spPr>
      </p:pic>
      <p:pic>
        <p:nvPicPr>
          <p:cNvPr id="5181" name="Object 61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812360" y="4653136"/>
            <a:ext cx="433388" cy="1109662"/>
          </a:xfrm>
          <a:prstGeom prst="rect"/>
          <a:noFill/>
        </p:spPr>
      </p:pic>
      <p:cxnSp>
        <p:nvCxnSpPr>
          <p:cNvPr id="73" name="Прямая со стрелкой 72"/>
          <p:cNvCxnSpPr/>
          <p:nvPr/>
        </p:nvCxnSpPr>
        <p:spPr>
          <a:xfrm rot="5400000">
            <a:off x="-144524" y="2672916"/>
            <a:ext cx="2880320" cy="792088"/>
          </a:xfrm>
          <a:prstGeom prst="straightConnector1">
            <a:avLst/>
          </a:prstGeom>
          <a:ln w="508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 flipH="1" rot="16200000">
            <a:off x="395536" y="2924944"/>
            <a:ext cx="2952328" cy="360040"/>
          </a:xfrm>
          <a:prstGeom prst="straightConnector1">
            <a:avLst/>
          </a:prstGeom>
          <a:ln w="508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 flipH="1" rot="16200000">
            <a:off x="1043608" y="2276872"/>
            <a:ext cx="2880320" cy="1584176"/>
          </a:xfrm>
          <a:prstGeom prst="straightConnector1">
            <a:avLst/>
          </a:prstGeom>
          <a:ln w="508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 flipH="1" rot="16200000">
            <a:off x="1583668" y="1736812"/>
            <a:ext cx="2952328" cy="2736304"/>
          </a:xfrm>
          <a:prstGeom prst="straightConnector1">
            <a:avLst/>
          </a:prstGeom>
          <a:ln w="508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1691680" y="1628800"/>
            <a:ext cx="3960440" cy="2952328"/>
          </a:xfrm>
          <a:prstGeom prst="straightConnector1">
            <a:avLst/>
          </a:prstGeom>
          <a:ln w="508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>
            <a:off x="1691680" y="1556792"/>
            <a:ext cx="5112568" cy="2952328"/>
          </a:xfrm>
          <a:prstGeom prst="straightConnector1">
            <a:avLst/>
          </a:prstGeom>
          <a:ln w="508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/>
          <p:nvPr/>
        </p:nvCxnSpPr>
        <p:spPr>
          <a:xfrm>
            <a:off x="1763688" y="1628800"/>
            <a:ext cx="6264696" cy="2952328"/>
          </a:xfrm>
          <a:prstGeom prst="straightConnector1">
            <a:avLst/>
          </a:prstGeom>
          <a:ln w="508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82" name="Object 62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804248" y="404664"/>
            <a:ext cx="433388" cy="1109662"/>
          </a:xfrm>
          <a:prstGeom prst="rect"/>
          <a:noFill/>
        </p:spPr>
      </p:pic>
      <p:pic>
        <p:nvPicPr>
          <p:cNvPr id="5183" name="Object 63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740352" y="2708920"/>
            <a:ext cx="433388" cy="1109662"/>
          </a:xfrm>
          <a:prstGeom prst="rect"/>
          <a:noFill/>
        </p:spPr>
      </p:pic>
      <p:pic>
        <p:nvPicPr>
          <p:cNvPr id="5184" name="Object 64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860032" y="1844824"/>
            <a:ext cx="590550" cy="1109663"/>
          </a:xfrm>
          <a:prstGeom prst="rect"/>
          <a:noFill/>
        </p:spPr>
      </p:pic>
      <p:pic>
        <p:nvPicPr>
          <p:cNvPr id="5185" name="Object 65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508104" y="620688"/>
            <a:ext cx="471488" cy="1109663"/>
          </a:xfrm>
          <a:prstGeom prst="rect"/>
          <a:noFill/>
        </p:spPr>
      </p:pic>
      <p:pic>
        <p:nvPicPr>
          <p:cNvPr id="5186" name="Object 66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028384" y="1052736"/>
            <a:ext cx="471488" cy="1109663"/>
          </a:xfrm>
          <a:prstGeom prst="rect"/>
          <a:noFill/>
        </p:spPr>
      </p:pic>
      <p:pic>
        <p:nvPicPr>
          <p:cNvPr id="5187" name="Object 67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732240" y="2996952"/>
            <a:ext cx="630238" cy="1109663"/>
          </a:xfrm>
          <a:prstGeom prst="rect"/>
          <a:noFill/>
        </p:spPr>
      </p:pic>
      <p:graphicFrame>
        <p:nvGraphicFramePr>
          <p:cNvPr id="5188" name="Object 68"/>
          <p:cNvGraphicFramePr>
            <a:graphicFrameLocks noChangeAspect="1"/>
          </p:cNvGraphicFramePr>
          <p:nvPr/>
        </p:nvGraphicFramePr>
        <p:xfrm>
          <a:off x="5436096" y="2924944"/>
          <a:ext cx="471488" cy="1109663"/>
        </p:xfrm>
        <a:graphic>
          <a:graphicData uri="http://schemas.openxmlformats.org/presentationml/2006/ole">
            <p:oleObj imgH="393480" imgW="152280" name="Формула" progId="Equation.3" r:id="rId17" spid="_x0000_s5188">
              <p:embed/>
            </p:oleObj>
          </a:graphicData>
        </a:graphic>
      </p:graphicFrame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7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3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4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5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7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8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9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0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2"/>
                                        <p:tgtEl>
                                          <p:spTgt spid="5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3"/>
                                        <p:tgtEl>
                                          <p:spTgt spid="5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4"/>
                                        <p:tgtEl>
                                          <p:spTgt spid="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5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7"/>
                                        <p:tgtEl>
                                          <p:spTgt spid="5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8"/>
                                        <p:tgtEl>
                                          <p:spTgt spid="5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9"/>
                                        <p:tgtEl>
                                          <p:spTgt spid="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0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42"/>
                                        <p:tgtEl>
                                          <p:spTgt spid="5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3"/>
                                        <p:tgtEl>
                                          <p:spTgt spid="5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44"/>
                                        <p:tgtEl>
                                          <p:spTgt spid="5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5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47"/>
                                        <p:tgtEl>
                                          <p:spTgt spid="5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8"/>
                                        <p:tgtEl>
                                          <p:spTgt spid="5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49"/>
                                        <p:tgtEl>
                                          <p:spTgt spid="5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0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52"/>
                                        <p:tgtEl>
                                          <p:spTgt spid="5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3"/>
                                        <p:tgtEl>
                                          <p:spTgt spid="5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54"/>
                                        <p:tgtEl>
                                          <p:spTgt spid="5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5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57"/>
                                        <p:tgtEl>
                                          <p:spTgt spid="5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8"/>
                                        <p:tgtEl>
                                          <p:spTgt spid="5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59"/>
                                        <p:tgtEl>
                                          <p:spTgt spid="5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0">
                      <p:stCondLst>
                        <p:cond delay="indefinite"/>
                      </p:stCondLst>
                      <p:childTnLst>
                        <p:par>
                          <p:cTn fill="hold" id="61">
                            <p:stCondLst>
                              <p:cond delay="0"/>
                            </p:stCondLst>
                            <p:childTnLst>
                              <p:par>
                                <p:cTn fill="hold" id="62" nodeType="click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64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65" nodeType="with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67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68" nodeType="with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7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71" nodeType="with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73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74" nodeType="with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76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77" nodeType="with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79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0" nodeType="with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82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3">
                      <p:stCondLst>
                        <p:cond delay="indefinite"/>
                      </p:stCondLst>
                      <p:childTnLst>
                        <p:par>
                          <p:cTn fill="hold" id="84">
                            <p:stCondLst>
                              <p:cond delay="0"/>
                            </p:stCondLst>
                            <p:childTnLst>
                              <p:par>
                                <p:cTn fill="hold" id="85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87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8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89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0">
                      <p:stCondLst>
                        <p:cond delay="indefinite"/>
                      </p:stCondLst>
                      <p:childTnLst>
                        <p:par>
                          <p:cTn fill="hold" id="91">
                            <p:stCondLst>
                              <p:cond delay="0"/>
                            </p:stCondLst>
                            <p:childTnLst>
                              <p:par>
                                <p:cTn fill="hold" id="92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94"/>
                                        <p:tgtEl>
                                          <p:spTgt spid="5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5"/>
                                        <p:tgtEl>
                                          <p:spTgt spid="5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6"/>
                                        <p:tgtEl>
                                          <p:spTgt spid="5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97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99"/>
                                        <p:tgtEl>
                                          <p:spTgt spid="5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0"/>
                                        <p:tgtEl>
                                          <p:spTgt spid="5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01"/>
                                        <p:tgtEl>
                                          <p:spTgt spid="5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02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04"/>
                                        <p:tgtEl>
                                          <p:spTgt spid="5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5"/>
                                        <p:tgtEl>
                                          <p:spTgt spid="5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06"/>
                                        <p:tgtEl>
                                          <p:spTgt spid="5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07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09"/>
                                        <p:tgtEl>
                                          <p:spTgt spid="5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10"/>
                                        <p:tgtEl>
                                          <p:spTgt spid="5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11"/>
                                        <p:tgtEl>
                                          <p:spTgt spid="5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12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14"/>
                                        <p:tgtEl>
                                          <p:spTgt spid="5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15"/>
                                        <p:tgtEl>
                                          <p:spTgt spid="5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16"/>
                                        <p:tgtEl>
                                          <p:spTgt spid="5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17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19"/>
                                        <p:tgtEl>
                                          <p:spTgt spid="5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20"/>
                                        <p:tgtEl>
                                          <p:spTgt spid="5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21"/>
                                        <p:tgtEl>
                                          <p:spTgt spid="5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22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24"/>
                                        <p:tgtEl>
                                          <p:spTgt spid="5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25"/>
                                        <p:tgtEl>
                                          <p:spTgt spid="5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26"/>
                                        <p:tgtEl>
                                          <p:spTgt spid="5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animBg="1" grpId="0" spid="28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276872"/>
            <a:ext cx="4464496" cy="108012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Bookman Old Style" pitchFamily="18" charset="0"/>
              </a:rPr>
              <a:t>Прийняли участь </a:t>
            </a:r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– </a:t>
            </a: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27</a:t>
            </a:r>
          </a:p>
          <a:p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Відмінних результатів </a:t>
            </a: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– 2</a:t>
            </a:r>
          </a:p>
          <a:p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Добрих</a:t>
            </a: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 - 9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Bookman Old Style" pitchFamily="18" charset="0"/>
            </a:endParaRPr>
          </a:p>
        </p:txBody>
      </p:sp>
      <p:pic>
        <p:nvPicPr>
          <p:cNvPr id="32770" name="Picture 2" descr="C:\Documents and Settings\Admin\Рабочий стол\Новая папка (2)\kengur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6260" y="332656"/>
            <a:ext cx="4181717" cy="417646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274638"/>
            <a:ext cx="5842992" cy="11430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Інформаційний блок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896544"/>
          </a:xfrm>
        </p:spPr>
        <p:txBody>
          <a:bodyPr>
            <a:normAutofit fontScale="92500" lnSpcReduction="10000"/>
          </a:bodyPr>
          <a:lstStyle/>
          <a:p>
            <a:r>
              <a:rPr lang="uk-UA" b="1" dirty="0" smtClean="0"/>
              <a:t>Довжина  тіла дорослого кенгуру становить від 0,85 до 1,1 м, </a:t>
            </a:r>
          </a:p>
          <a:p>
            <a:r>
              <a:rPr lang="uk-UA" b="1" dirty="0" smtClean="0"/>
              <a:t> довжина  хвоста іноді досягає 1 м. </a:t>
            </a:r>
          </a:p>
          <a:p>
            <a:r>
              <a:rPr lang="uk-UA" b="1" dirty="0" smtClean="0"/>
              <a:t>Ріст складає близько 1,5 м. Помічено, що самці сірого кенгуру більші самок майже в два рази. </a:t>
            </a:r>
          </a:p>
          <a:p>
            <a:r>
              <a:rPr lang="uk-UA" b="1" dirty="0" smtClean="0"/>
              <a:t>У разі небезпеки у кенгуру спрацьовує інстинкт самозбереження, і тварини обороняються. Для цього вони використовують м’язисті задні лапи, на яких є дуже гострі кігті.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6" descr="http://img0.joyreactor.cc/pics/post/%D0%B6%D0%B8%D0%B2%D0%BD%D0%BE%D1%81%D1%82%D1%8C-%D0%BA%D0%B5%D0%BD%D0%B3%D1%83%D1%80%D1%83-%D0%BC%D0%B8%D0%BB%D0%BE%D1%82%D0%B0-%D0%BF%D0%BE%D0%BB%D1%83%D1%87%D0%B8%D0%BB-102733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260648"/>
            <a:ext cx="8400929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274638"/>
            <a:ext cx="5842992" cy="11430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Інформаційний блок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717032"/>
            <a:ext cx="8280920" cy="2869779"/>
          </a:xfrm>
        </p:spPr>
        <p:txBody>
          <a:bodyPr>
            <a:normAutofit/>
          </a:bodyPr>
          <a:lstStyle/>
          <a:p>
            <a:r>
              <a:rPr lang="uk-UA" b="1" dirty="0" smtClean="0">
                <a:latin typeface="Bookman Old Style" pitchFamily="18" charset="0"/>
              </a:rPr>
              <a:t>Вагітність триває всього 33 дні, після чого на світ з’являється дитинча, </a:t>
            </a:r>
            <a:r>
              <a:rPr lang="uk-UA" b="1" dirty="0" err="1" smtClean="0">
                <a:latin typeface="Bookman Old Style" pitchFamily="18" charset="0"/>
              </a:rPr>
              <a:t>кенгурята</a:t>
            </a:r>
            <a:r>
              <a:rPr lang="uk-UA" b="1" dirty="0" smtClean="0">
                <a:latin typeface="Bookman Old Style" pitchFamily="18" charset="0"/>
              </a:rPr>
              <a:t> з'являються на світ не більше 1 см зростом і вагою в 1 грам. </a:t>
            </a:r>
          </a:p>
        </p:txBody>
      </p:sp>
      <p:pic>
        <p:nvPicPr>
          <p:cNvPr id="39938" name="Picture 2" descr="C:\Documents and Settings\Admin\Рабочий стол\коля\30675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68760"/>
            <a:ext cx="4381500" cy="2457450"/>
          </a:xfrm>
          <a:prstGeom prst="rect">
            <a:avLst/>
          </a:prstGeom>
          <a:noFill/>
        </p:spPr>
      </p:pic>
      <p:pic>
        <p:nvPicPr>
          <p:cNvPr id="39939" name="Picture 3" descr="C:\Documents and Settings\Admin\Рабочий стол\коля\14771-700x5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268760"/>
            <a:ext cx="3314700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4864"/>
            <a:ext cx="4114800" cy="3921299"/>
          </a:xfrm>
        </p:spPr>
        <p:txBody>
          <a:bodyPr>
            <a:normAutofit lnSpcReduction="10000"/>
          </a:bodyPr>
          <a:lstStyle/>
          <a:p>
            <a:r>
              <a:rPr lang="uk-UA" b="1" dirty="0" smtClean="0">
                <a:latin typeface="Bookman Old Style" pitchFamily="18" charset="0"/>
              </a:rPr>
              <a:t>Живуть сірі кенгуру від 10 до 18 років, хоча є інформація про те, що тварини доживали і до 30-річного віку</a:t>
            </a:r>
            <a:endParaRPr lang="ru-RU" b="1" dirty="0" smtClean="0">
              <a:latin typeface="Bookman Old Style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843808" y="274638"/>
            <a:ext cx="5842992" cy="11430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Інформаційний блок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Рисунок 4" descr="Большой_серый_кенгуру_Bolshoĭ_seryĭ_kenguru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196752"/>
            <a:ext cx="3509382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4" descr="http://www.gifbox.ru/uploads/7ddbf200f7c2113be585c1c0874b105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260648"/>
            <a:ext cx="8448939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332656"/>
            <a:ext cx="6707088" cy="1143000"/>
          </a:xfrm>
        </p:spPr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Домашнє завдання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11760" y="1600201"/>
            <a:ext cx="6275040" cy="4493096"/>
          </a:xfrm>
        </p:spPr>
        <p:txBody>
          <a:bodyPr/>
          <a:lstStyle/>
          <a:p>
            <a:r>
              <a:rPr lang="uk-UA" b="1" dirty="0" smtClean="0">
                <a:latin typeface="Bookman Old Style" pitchFamily="18" charset="0"/>
              </a:rPr>
              <a:t>Скласти задачу на</a:t>
            </a:r>
          </a:p>
          <a:p>
            <a:pPr>
              <a:buNone/>
            </a:pPr>
            <a:r>
              <a:rPr lang="uk-UA" b="1" dirty="0" smtClean="0">
                <a:latin typeface="Bookman Old Style" pitchFamily="18" charset="0"/>
              </a:rPr>
              <a:t>віднімання і додавання</a:t>
            </a:r>
          </a:p>
          <a:p>
            <a:pPr>
              <a:buNone/>
            </a:pPr>
            <a:r>
              <a:rPr lang="uk-UA" b="1" dirty="0" smtClean="0">
                <a:latin typeface="Bookman Old Style" pitchFamily="18" charset="0"/>
              </a:rPr>
              <a:t>звичайних дробів про </a:t>
            </a:r>
          </a:p>
          <a:p>
            <a:pPr>
              <a:buNone/>
            </a:pPr>
            <a:r>
              <a:rPr lang="uk-UA" b="1" dirty="0" smtClean="0">
                <a:latin typeface="Bookman Old Style" pitchFamily="18" charset="0"/>
              </a:rPr>
              <a:t>яку-небудь тварину.</a:t>
            </a:r>
          </a:p>
          <a:p>
            <a:pPr>
              <a:buNone/>
            </a:pPr>
            <a:r>
              <a:rPr lang="uk-UA" b="1" dirty="0" smtClean="0">
                <a:latin typeface="Bookman Old Style" pitchFamily="18" charset="0"/>
              </a:rPr>
              <a:t>Підготуватися до контрольної роботи.</a:t>
            </a:r>
            <a:endParaRPr lang="ru-RU" b="1" dirty="0"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772813"/>
          <a:ext cx="8229606" cy="490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</a:tblGrid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843808" y="260648"/>
            <a:ext cx="590465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1. </a:t>
            </a:r>
            <a:r>
              <a:rPr lang="uk-UA" sz="3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Число, записане під рискою дробу</a:t>
            </a:r>
            <a:endParaRPr lang="ru-RU" sz="3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772813"/>
          <a:ext cx="8229606" cy="490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</a:tblGrid>
              <a:tr h="637786"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з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м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и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411760" y="260648"/>
            <a:ext cx="64087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2. </a:t>
            </a:r>
            <a:r>
              <a:rPr lang="uk-UA" sz="3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Ділення чисельника і знаменника дробу  на їх спільний дільник</a:t>
            </a:r>
            <a:endParaRPr lang="ru-RU" sz="3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772813"/>
          <a:ext cx="8229606" cy="490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</a:tblGrid>
              <a:tr h="637786"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з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м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и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р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ч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я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411760" y="260648"/>
            <a:ext cx="64087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3. </a:t>
            </a:r>
            <a:r>
              <a:rPr lang="uk-UA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Дробову риску можна розуміти,   	як знак…</a:t>
            </a:r>
            <a:endParaRPr lang="ru-RU" sz="3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772813"/>
          <a:ext cx="8229606" cy="490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</a:tblGrid>
              <a:tr h="637786"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з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м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и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р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ч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я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д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і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л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я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67744" y="260648"/>
            <a:ext cx="65527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4. </a:t>
            </a:r>
            <a:r>
              <a:rPr lang="uk-UA" sz="3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 3,85741≈ 3,86 – яка дія виконана</a:t>
            </a:r>
            <a:endParaRPr lang="ru-RU" sz="3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772813"/>
          <a:ext cx="8229606" cy="490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</a:tblGrid>
              <a:tr h="637786"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з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м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и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р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ч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я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д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і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л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я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р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у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г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л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я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67744" y="260648"/>
            <a:ext cx="65527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5. </a:t>
            </a:r>
            <a:r>
              <a:rPr lang="uk-UA" sz="3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 Результат додавання</a:t>
            </a:r>
            <a:endParaRPr lang="ru-RU" sz="3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772813"/>
          <a:ext cx="8229606" cy="490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</a:tblGrid>
              <a:tr h="637786"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з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м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и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р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ч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я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д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і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л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я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р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у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г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л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я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у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м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67544" y="0"/>
            <a:ext cx="8496944" cy="175432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6. </a:t>
            </a:r>
            <a:r>
              <a:rPr lang="uk-U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 Числа, зображені двома натуральними числами, відокремленими горизонтальною рискою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772813"/>
          <a:ext cx="8229606" cy="490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</a:tblGrid>
              <a:tr h="637786"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з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м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и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р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ч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я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д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і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л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я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р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у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г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л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я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у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м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д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р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б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Bookman Old Style" pitchFamily="18" charset="0"/>
                        </a:rPr>
                        <a:t>и</a:t>
                      </a:r>
                      <a:endParaRPr lang="ru-RU" sz="4000" b="1" dirty="0"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6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n w="38100">
                          <a:solidFill>
                            <a:schemeClr val="tx1"/>
                          </a:solidFill>
                        </a:ln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67544" y="0"/>
            <a:ext cx="8496944" cy="1200329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marL="742950" indent="-742950">
              <a:buAutoNum type="arabicPeriod" startAt="7"/>
            </a:pPr>
            <a:r>
              <a:rPr lang="uk-U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Як називається дана властивість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</a:p>
          <a:p>
            <a:pPr marL="742950" indent="-742950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				(a + b) + c = a + (b + c)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4F4F4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.xml><?xml version="1.0" encoding="utf-8"?>
<a:themeOverride xmlns:a="http://schemas.openxmlformats.org/drawingml/2006/main">
  <a:clrScheme name="Апекс">
    <a:dk1>
      <a:sysClr val="windowText" lastClr="000000"/>
    </a:dk1>
    <a:lt1>
      <a:sysClr val="window" lastClr="F4F4F4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4F4F4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Яркая">
    <a:dk1>
      <a:sysClr val="windowText" lastClr="000000"/>
    </a:dk1>
    <a:lt1>
      <a:sysClr val="window" lastClr="F4F4F4"/>
    </a:lt1>
    <a:dk2>
      <a:srgbClr val="666666"/>
    </a:dk2>
    <a:lt2>
      <a:srgbClr val="D2D2D2"/>
    </a:lt2>
    <a:accent1>
      <a:srgbClr val="FF388C"/>
    </a:accent1>
    <a:accent2>
      <a:srgbClr val="E40059"/>
    </a:accent2>
    <a:accent3>
      <a:srgbClr val="9C007F"/>
    </a:accent3>
    <a:accent4>
      <a:srgbClr val="68007F"/>
    </a:accent4>
    <a:accent5>
      <a:srgbClr val="005BD3"/>
    </a:accent5>
    <a:accent6>
      <a:srgbClr val="00349E"/>
    </a:accent6>
    <a:hlink>
      <a:srgbClr val="17BBFD"/>
    </a:hlink>
    <a:folHlink>
      <a:srgbClr val="FF79C2"/>
    </a:folHlink>
  </a:clrScheme>
</a:themeOverride>
</file>

<file path=ppt/theme/themeOverride5.xml><?xml version="1.0" encoding="utf-8"?>
<a:themeOverride xmlns:a="http://schemas.openxmlformats.org/drawingml/2006/main">
  <a:clrScheme name="Солнцестояние">
    <a:dk1>
      <a:sysClr val="windowText" lastClr="000000"/>
    </a:dk1>
    <a:lt1>
      <a:sysClr val="window" lastClr="F4F4F4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6.xml><?xml version="1.0" encoding="utf-8"?>
<a:themeOverride xmlns:a="http://schemas.openxmlformats.org/drawingml/2006/main">
  <a:clrScheme name="Солнцестояние">
    <a:dk1>
      <a:sysClr val="windowText" lastClr="000000"/>
    </a:dk1>
    <a:lt1>
      <a:sysClr val="window" lastClr="F4F4F4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572</Words>
  <Application>Microsoft Office PowerPoint</Application>
  <PresentationFormat>Экран (4:3)</PresentationFormat>
  <Paragraphs>292</Paragraphs>
  <Slides>27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Розв'яжіть рівняння і ви дізнаєтеся довжину стрибка кенгуру</vt:lpstr>
      <vt:lpstr>Слайд 17</vt:lpstr>
      <vt:lpstr>Знайдіть значення виразів і ви дізнаєтеся швидкість бігу кенгуру</vt:lpstr>
      <vt:lpstr>Слайд 19</vt:lpstr>
      <vt:lpstr>Обчисли </vt:lpstr>
      <vt:lpstr>Слайд 21</vt:lpstr>
      <vt:lpstr>Інформаційний блок</vt:lpstr>
      <vt:lpstr>Слайд 23</vt:lpstr>
      <vt:lpstr>Інформаційний блок</vt:lpstr>
      <vt:lpstr>Інформаційний блок</vt:lpstr>
      <vt:lpstr>Слайд 26</vt:lpstr>
      <vt:lpstr>Домашнє завдання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Admin</cp:lastModifiedBy>
  <cp:revision>38</cp:revision>
  <dcterms:created xsi:type="dcterms:W3CDTF">2011-10-23T17:45:44Z</dcterms:created>
  <dcterms:modified xsi:type="dcterms:W3CDTF">2014-10-21T11:21:17Z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11331974</vt:lpwstr>
  </property>
  <property fmtid="{D5CDD505-2E9C-101B-9397-08002B2CF9AE}" name="NXPowerLiteVersion" pid="3">
    <vt:lpwstr>D4.1.4</vt:lpwstr>
  </property>
</Properties>
</file>