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3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Default ContentType="image/png" Extension="png"/>
  <Default ContentType="audio/unknown" Extension="mp3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7" r:id="rId2"/>
    <p:sldId id="338" r:id="rId3"/>
    <p:sldId id="284" r:id="rId4"/>
    <p:sldId id="312" r:id="rId5"/>
    <p:sldId id="283" r:id="rId6"/>
    <p:sldId id="292" r:id="rId7"/>
    <p:sldId id="319" r:id="rId8"/>
    <p:sldId id="293" r:id="rId9"/>
    <p:sldId id="316" r:id="rId10"/>
    <p:sldId id="317" r:id="rId11"/>
    <p:sldId id="318" r:id="rId12"/>
    <p:sldId id="324" r:id="rId13"/>
    <p:sldId id="286" r:id="rId14"/>
    <p:sldId id="325" r:id="rId15"/>
    <p:sldId id="334" r:id="rId16"/>
    <p:sldId id="335" r:id="rId17"/>
    <p:sldId id="322" r:id="rId18"/>
    <p:sldId id="289" r:id="rId19"/>
    <p:sldId id="323" r:id="rId20"/>
    <p:sldId id="290" r:id="rId21"/>
    <p:sldId id="327" r:id="rId22"/>
    <p:sldId id="328" r:id="rId23"/>
    <p:sldId id="330" r:id="rId24"/>
    <p:sldId id="332" r:id="rId25"/>
    <p:sldId id="336" r:id="rId26"/>
    <p:sldId id="297" r:id="rId27"/>
    <p:sldId id="305" r:id="rId28"/>
    <p:sldId id="308" r:id="rId29"/>
    <p:sldId id="309" r:id="rId30"/>
    <p:sldId id="310" r:id="rId31"/>
    <p:sldId id="311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403BD"/>
    <a:srgbClr val="EC4214"/>
    <a:srgbClr val="005828"/>
    <a:srgbClr val="B60AAA"/>
    <a:srgbClr val="FFFF99"/>
    <a:srgbClr val="D9EECA"/>
    <a:srgbClr val="10D5FC"/>
    <a:srgbClr val="00823B"/>
    <a:srgbClr val="AC047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684" autoAdjust="0"/>
    <p:restoredTop sz="94660"/>
  </p:normalViewPr>
  <p:slideViewPr>
    <p:cSldViewPr>
      <p:cViewPr varScale="1">
        <p:scale>
          <a:sx n="69" d="100"/>
          <a:sy n="69" d="100"/>
        </p:scale>
        <p:origin x="-30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875D6-4015-40D2-89CB-AF442504E5FF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9C786-A1F2-4446-99CA-58AAD97989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875D6-4015-40D2-89CB-AF442504E5FF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9C786-A1F2-4446-99CA-58AAD97989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875D6-4015-40D2-89CB-AF442504E5FF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9C786-A1F2-4446-99CA-58AAD97989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875D6-4015-40D2-89CB-AF442504E5FF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9C786-A1F2-4446-99CA-58AAD97989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875D6-4015-40D2-89CB-AF442504E5FF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9C786-A1F2-4446-99CA-58AAD97989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875D6-4015-40D2-89CB-AF442504E5FF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9C786-A1F2-4446-99CA-58AAD97989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875D6-4015-40D2-89CB-AF442504E5FF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9C786-A1F2-4446-99CA-58AAD97989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875D6-4015-40D2-89CB-AF442504E5FF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9C786-A1F2-4446-99CA-58AAD97989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875D6-4015-40D2-89CB-AF442504E5FF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9C786-A1F2-4446-99CA-58AAD97989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875D6-4015-40D2-89CB-AF442504E5FF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9C786-A1F2-4446-99CA-58AAD97989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F875D6-4015-40D2-89CB-AF442504E5FF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9C786-A1F2-4446-99CA-58AAD979896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 ?><Relationships xmlns="http://schemas.openxmlformats.org/package/2006/relationships"><Relationship Id="rId8" Target="../slideLayouts/slideLayout8.xml" Type="http://schemas.openxmlformats.org/officeDocument/2006/relationships/slideLayout"/><Relationship Id="rId13" Target="../media/image1.jpeg" Type="http://schemas.openxmlformats.org/officeDocument/2006/relationships/image"/><Relationship Id="rId3" Target="../slideLayouts/slideLayout3.xml" Type="http://schemas.openxmlformats.org/officeDocument/2006/relationships/slideLayout"/><Relationship Id="rId7" Target="../slideLayouts/slideLayout7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1" Target="../slideLayouts/slideLayout1.xml" Type="http://schemas.openxmlformats.org/officeDocument/2006/relationships/slideLayout"/><Relationship Id="rId6" Target="../slideLayouts/slideLayout6.xml" Type="http://schemas.openxmlformats.org/officeDocument/2006/relationships/slideLayout"/><Relationship Id="rId11" Target="../slideLayouts/slideLayout11.xml" Type="http://schemas.openxmlformats.org/officeDocument/2006/relationships/slideLayout"/><Relationship Id="rId5" Target="../slideLayouts/slideLayout5.xml" Type="http://schemas.openxmlformats.org/officeDocument/2006/relationships/slideLayout"/><Relationship Id="rId10" Target="../slideLayouts/slideLayout10.xml" Type="http://schemas.openxmlformats.org/officeDocument/2006/relationships/slideLayout"/><Relationship Id="rId4" Target="../slideLayouts/slideLayout4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F875D6-4015-40D2-89CB-AF442504E5FF}" type="datetimeFigureOut">
              <a:rPr lang="ru-RU" smtClean="0"/>
              <a:pPr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C9C786-A1F2-4446-99CA-58AAD979896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 ?><Relationships xmlns="http://schemas.openxmlformats.org/package/2006/relationships"><Relationship Id="rId3" Target="../media/image27.jpe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28.jpeg" Type="http://schemas.openxmlformats.org/officeDocument/2006/relationships/image"/></Relationships>
</file>

<file path=ppt/slides/_rels/slide11.xml.rels><?xml version="1.0" encoding="UTF-8" standalone="yes" ?><Relationships xmlns="http://schemas.openxmlformats.org/package/2006/relationships"><Relationship Id="rId2" Target="../media/image2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2.xml.rels><?xml version="1.0" encoding="UTF-8" standalone="yes" ?><Relationships xmlns="http://schemas.openxmlformats.org/package/2006/relationships"><Relationship Id="rId3" Target="../media/image30.jpe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31.jpeg" Type="http://schemas.openxmlformats.org/officeDocument/2006/relationships/image"/></Relationships>
</file>

<file path=ppt/slides/_rels/slide13.xml.rels><?xml version="1.0" encoding="UTF-8" standalone="yes" ?><Relationships xmlns="http://schemas.openxmlformats.org/package/2006/relationships"><Relationship Id="rId3" Target="../media/image32.pn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4.xml.rels><?xml version="1.0" encoding="UTF-8" standalone="yes" ?><Relationships xmlns="http://schemas.openxmlformats.org/package/2006/relationships"><Relationship Id="rId8" Target="../media/media1.mp3" Type="http://schemas.microsoft.com/office/2007/relationships/media"/><Relationship Id="rId3" Target="../media/image3.jpeg" Type="http://schemas.openxmlformats.org/officeDocument/2006/relationships/image"/><Relationship Id="rId7" Target="../media/image7.jpeg" Type="http://schemas.openxmlformats.org/officeDocument/2006/relationships/image"/><Relationship Id="rId2" Target="../slideLayouts/slideLayout7.xml" Type="http://schemas.openxmlformats.org/officeDocument/2006/relationships/slideLayout"/><Relationship Id="rId1" Target="../media/media1.mp3" Type="http://schemas.openxmlformats.org/officeDocument/2006/relationships/audio"/><Relationship Id="rId6" Target="../media/image6.jpeg" Type="http://schemas.openxmlformats.org/officeDocument/2006/relationships/image"/><Relationship Id="rId5" Target="../media/image5.jpeg" Type="http://schemas.openxmlformats.org/officeDocument/2006/relationships/image"/><Relationship Id="rId4" Target="../media/image4.jpeg" Type="http://schemas.openxmlformats.org/officeDocument/2006/relationships/image"/><Relationship Id="rId9" Target="../media/image33.png" Type="http://schemas.openxmlformats.org/officeDocument/2006/relationships/image"/></Relationships>
</file>

<file path=ppt/slides/_rels/slide15.xml.rels><?xml version="1.0" encoding="UTF-8" standalone="yes" ?><Relationships xmlns="http://schemas.openxmlformats.org/package/2006/relationships"><Relationship Id="rId3" Target="../media/image6.jpe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34.jpeg" Type="http://schemas.openxmlformats.org/officeDocument/2006/relationships/image"/></Relationships>
</file>

<file path=ppt/slides/_rels/slide16.xml.rels><?xml version="1.0" encoding="UTF-8" standalone="yes" ?><Relationships xmlns="http://schemas.openxmlformats.org/package/2006/relationships"><Relationship Id="rId3" Target="../media/image5.jpe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35.jpeg" Type="http://schemas.openxmlformats.org/officeDocument/2006/relationships/image"/></Relationships>
</file>

<file path=ppt/slides/_rels/slide17.xml.rels><?xml version="1.0" encoding="UTF-8" standalone="yes" ?><Relationships xmlns="http://schemas.openxmlformats.org/package/2006/relationships"><Relationship Id="rId3" Target="../media/image36.jpe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38.jpeg" Type="http://schemas.openxmlformats.org/officeDocument/2006/relationships/image"/><Relationship Id="rId4" Target="../media/image37.jpeg" Type="http://schemas.openxmlformats.org/officeDocument/2006/relationships/image"/></Relationships>
</file>

<file path=ppt/slides/_rels/slide18.xml.rels><?xml version="1.0" encoding="UTF-8" standalone="yes" ?><Relationships xmlns="http://schemas.openxmlformats.org/package/2006/relationships"><Relationship Id="rId3" Target="../media/image39.jpe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40.jpeg" Type="http://schemas.openxmlformats.org/officeDocument/2006/relationships/image"/></Relationships>
</file>

<file path=ppt/slides/_rels/slide19.xml.rels><?xml version="1.0" encoding="UTF-8" standalone="yes" ?><Relationships xmlns="http://schemas.openxmlformats.org/package/2006/relationships"><Relationship Id="rId3" Target="../media/image41.jpe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42.jpeg" Type="http://schemas.openxmlformats.org/officeDocument/2006/relationships/image"/></Relationships>
</file>

<file path=ppt/slides/_rels/slide2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7.jpeg" Type="http://schemas.openxmlformats.org/officeDocument/2006/relationships/image"/><Relationship Id="rId5" Target="../media/image6.jpeg" Type="http://schemas.openxmlformats.org/officeDocument/2006/relationships/image"/><Relationship Id="rId4" Target="../media/image5.jpeg" Type="http://schemas.openxmlformats.org/officeDocument/2006/relationships/image"/></Relationships>
</file>

<file path=ppt/slides/_rels/slide20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43.jpeg" Type="http://schemas.openxmlformats.org/officeDocument/2006/relationships/image"/></Relationships>
</file>

<file path=ppt/slides/_rels/slide21.xml.rels><?xml version="1.0" encoding="UTF-8" standalone="yes" ?><Relationships xmlns="http://schemas.openxmlformats.org/package/2006/relationships"><Relationship Id="rId3" Target="../media/image44.pn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2.xml.rels><?xml version="1.0" encoding="UTF-8" standalone="yes" ?><Relationships xmlns="http://schemas.openxmlformats.org/package/2006/relationships"><Relationship Id="rId2" Target="../media/image8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 ?><Relationships xmlns="http://schemas.openxmlformats.org/package/2006/relationships"><Relationship Id="rId3" Target="../media/image23.jpe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 ?><Relationships xmlns="http://schemas.openxmlformats.org/package/2006/relationships"><Relationship Id="rId3" Target="slide7.xml" Type="http://schemas.openxmlformats.org/officeDocument/2006/relationships/slide"/><Relationship Id="rId2" Target="../media/image8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10.jpeg" Type="http://schemas.openxmlformats.org/officeDocument/2006/relationships/image"/><Relationship Id="rId4" Target="../media/image17.jpeg" Type="http://schemas.openxmlformats.org/officeDocument/2006/relationships/image"/></Relationships>
</file>

<file path=ppt/slides/_rels/slide27.xml.rels><?xml version="1.0" encoding="UTF-8" standalone="yes" ?><Relationships xmlns="http://schemas.openxmlformats.org/package/2006/relationships"><Relationship Id="rId3" Target="../media/image10.jpe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18.jpeg" Type="http://schemas.openxmlformats.org/officeDocument/2006/relationships/image"/><Relationship Id="rId4" Target="slide7.xml" Type="http://schemas.openxmlformats.org/officeDocument/2006/relationships/slide"/></Relationships>
</file>

<file path=ppt/slides/_rels/slide28.xml.rels><?xml version="1.0" encoding="UTF-8" standalone="yes" ?><Relationships xmlns="http://schemas.openxmlformats.org/package/2006/relationships"><Relationship Id="rId3" Target="../media/image10.jpe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20.jpeg" Type="http://schemas.openxmlformats.org/officeDocument/2006/relationships/image"/><Relationship Id="rId4" Target="slide7.xml" Type="http://schemas.openxmlformats.org/officeDocument/2006/relationships/slide"/></Relationships>
</file>

<file path=ppt/slides/_rels/slide29.xml.rels><?xml version="1.0" encoding="UTF-8" standalone="yes" ?><Relationships xmlns="http://schemas.openxmlformats.org/package/2006/relationships"><Relationship Id="rId3" Target="../media/image10.jpe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21.gif" Type="http://schemas.openxmlformats.org/officeDocument/2006/relationships/image"/><Relationship Id="rId4" Target="slide7.xml" Type="http://schemas.openxmlformats.org/officeDocument/2006/relationships/slide"/></Relationships>
</file>

<file path=ppt/slides/_rels/slide3.xml.rels><?xml version="1.0" encoding="UTF-8" standalone="yes" ?><Relationships xmlns="http://schemas.openxmlformats.org/package/2006/relationships"><Relationship Id="rId3" Target="../media/image9.jpe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4.xml" Type="http://schemas.openxmlformats.org/officeDocument/2006/relationships/slideLayout"/><Relationship Id="rId4" Target="../media/image10.jpeg" Type="http://schemas.openxmlformats.org/officeDocument/2006/relationships/image"/></Relationships>
</file>

<file path=ppt/slides/_rels/slide30.xml.rels><?xml version="1.0" encoding="UTF-8" standalone="yes" ?><Relationships xmlns="http://schemas.openxmlformats.org/package/2006/relationships"><Relationship Id="rId3" Target="../media/image10.jpe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22.jpeg" Type="http://schemas.openxmlformats.org/officeDocument/2006/relationships/image"/><Relationship Id="rId4" Target="slide7.xml" Type="http://schemas.openxmlformats.org/officeDocument/2006/relationships/slide"/></Relationships>
</file>

<file path=ppt/slides/_rels/slide31.xml.rels><?xml version="1.0" encoding="UTF-8" standalone="yes" ?><Relationships xmlns="http://schemas.openxmlformats.org/package/2006/relationships"><Relationship Id="rId3" Target="../media/image10.jpe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19.jpeg" Type="http://schemas.openxmlformats.org/officeDocument/2006/relationships/image"/><Relationship Id="rId4" Target="slide7.xml" Type="http://schemas.openxmlformats.org/officeDocument/2006/relationships/slide"/></Relationships>
</file>

<file path=ppt/slides/_rels/slide4.xml.rels><?xml version="1.0" encoding="UTF-8" standalone="yes" ?><Relationships xmlns="http://schemas.openxmlformats.org/package/2006/relationships"><Relationship Id="rId3" Target="../media/image10.jpe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5.xml.rels><?xml version="1.0" encoding="UTF-8" standalone="yes" ?><Relationships xmlns="http://schemas.openxmlformats.org/package/2006/relationships"><Relationship Id="rId3" Target="../media/image10.jpeg" Type="http://schemas.openxmlformats.org/officeDocument/2006/relationships/image"/><Relationship Id="rId2" Target="../media/image11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12.jpeg" Type="http://schemas.openxmlformats.org/officeDocument/2006/relationships/image"/><Relationship Id="rId4" Target="../media/image8.jpeg" Type="http://schemas.openxmlformats.org/officeDocument/2006/relationships/image"/></Relationships>
</file>

<file path=ppt/slides/_rels/slide6.xml.rels><?xml version="1.0" encoding="UTF-8" standalone="yes" ?><Relationships xmlns="http://schemas.openxmlformats.org/package/2006/relationships"><Relationship Id="rId3" Target="../media/image13.jpe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16.png" Type="http://schemas.openxmlformats.org/officeDocument/2006/relationships/image"/><Relationship Id="rId5" Target="../media/image15.png" Type="http://schemas.openxmlformats.org/officeDocument/2006/relationships/image"/><Relationship Id="rId4" Target="../media/image14.png" Type="http://schemas.openxmlformats.org/officeDocument/2006/relationships/image"/></Relationships>
</file>

<file path=ppt/slides/_rels/slide7.xml.rels><?xml version="1.0" encoding="UTF-8" standalone="yes" ?><Relationships xmlns="http://schemas.openxmlformats.org/package/2006/relationships"><Relationship Id="rId8" Target="../media/image8.jpeg" Type="http://schemas.openxmlformats.org/officeDocument/2006/relationships/image"/><Relationship Id="rId13" Target="slide30.xml" Type="http://schemas.openxmlformats.org/officeDocument/2006/relationships/slide"/><Relationship Id="rId3" Target="../media/image17.jpeg" Type="http://schemas.openxmlformats.org/officeDocument/2006/relationships/image"/><Relationship Id="rId7" Target="../media/image19.jpeg" Type="http://schemas.openxmlformats.org/officeDocument/2006/relationships/image"/><Relationship Id="rId12" Target="../media/image21.gif" Type="http://schemas.openxmlformats.org/officeDocument/2006/relationships/image"/><Relationship Id="rId2" Target="slide26.xml" Type="http://schemas.openxmlformats.org/officeDocument/2006/relationships/slide"/><Relationship Id="rId1" Target="../slideLayouts/slideLayout7.xml" Type="http://schemas.openxmlformats.org/officeDocument/2006/relationships/slideLayout"/><Relationship Id="rId6" Target="slide31.xml" Type="http://schemas.openxmlformats.org/officeDocument/2006/relationships/slide"/><Relationship Id="rId11" Target="slide29.xml" Type="http://schemas.openxmlformats.org/officeDocument/2006/relationships/slide"/><Relationship Id="rId5" Target="../media/image18.jpeg" Type="http://schemas.openxmlformats.org/officeDocument/2006/relationships/image"/><Relationship Id="rId10" Target="../media/image20.jpeg" Type="http://schemas.openxmlformats.org/officeDocument/2006/relationships/image"/><Relationship Id="rId4" Target="slide27.xml" Type="http://schemas.openxmlformats.org/officeDocument/2006/relationships/slide"/><Relationship Id="rId9" Target="slide28.xml" Type="http://schemas.openxmlformats.org/officeDocument/2006/relationships/slide"/><Relationship Id="rId14" Target="../media/image22.jpeg" Type="http://schemas.openxmlformats.org/officeDocument/2006/relationships/image"/></Relationships>
</file>

<file path=ppt/slides/_rels/slide8.xml.rels><?xml version="1.0" encoding="UTF-8" standalone="yes" ?><Relationships xmlns="http://schemas.openxmlformats.org/package/2006/relationships"><Relationship Id="rId3" Target="../media/image23.jpe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24.jpeg" Type="http://schemas.openxmlformats.org/officeDocument/2006/relationships/image"/></Relationships>
</file>

<file path=ppt/slides/_rels/slide9.xml.rels><?xml version="1.0" encoding="UTF-8" standalone="yes" ?><Relationships xmlns="http://schemas.openxmlformats.org/package/2006/relationships"><Relationship Id="rId3" Target="../media/image25.jpe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26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:\заставка\75847205_75845313_75325241_8de9ecca0330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8"/>
            <a:ext cx="8358246" cy="6204444"/>
          </a:xfrm>
          <a:prstGeom prst="round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00034" y="0"/>
            <a:ext cx="82868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000" b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Відкритий урок </a:t>
            </a:r>
          </a:p>
          <a:p>
            <a:pPr algn="ctr"/>
            <a:r>
              <a:rPr lang="uk-UA" sz="6000" b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з математики в 6 класі</a:t>
            </a:r>
            <a:endParaRPr lang="ru-RU" sz="6000" b="1" dirty="0">
              <a:ln w="11430"/>
              <a:solidFill>
                <a:srgbClr val="B60AA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5500702"/>
            <a:ext cx="82868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000" b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Вчитель Ткаченко А.О.</a:t>
            </a:r>
            <a:endParaRPr lang="ru-RU" sz="6000" b="1" dirty="0">
              <a:ln w="11430"/>
              <a:solidFill>
                <a:srgbClr val="B60AA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4543626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428860" cy="178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428860" y="285728"/>
            <a:ext cx="6215106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uk-UA" sz="6000" b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Пропорції на </a:t>
            </a:r>
          </a:p>
          <a:p>
            <a:pPr algn="ctr">
              <a:lnSpc>
                <a:spcPct val="80000"/>
              </a:lnSpc>
            </a:pPr>
            <a:r>
              <a:rPr lang="uk-UA" sz="6000" b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виробництві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0034" y="1643050"/>
            <a:ext cx="864396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uk-UA" sz="2800" b="1" u="sng" dirty="0" smtClean="0"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№ 608 (1)</a:t>
            </a:r>
          </a:p>
          <a:p>
            <a:r>
              <a:rPr lang="uk-UA" sz="2800" b="1" dirty="0" smtClean="0"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пошиття 14 однакових костюмів витратили </a:t>
            </a:r>
          </a:p>
          <a:p>
            <a:r>
              <a:rPr lang="uk-UA" sz="2800" b="1" dirty="0" smtClean="0"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49 м тканини. Скільки таких костюмів можна пошити з 84 м цієї тканини?</a:t>
            </a:r>
            <a:endParaRPr lang="ru-RU" sz="2800" b="1" dirty="0">
              <a:solidFill>
                <a:srgbClr val="3403B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0" name="Picture 2" descr="Фланел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414094"/>
            <a:ext cx="4000528" cy="2991467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12" name="Рисунок 11" descr="Детки. - Отличная детская одежда по приятным ценам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3214686"/>
            <a:ext cx="3029521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57158" y="5357826"/>
            <a:ext cx="8229600" cy="1143000"/>
          </a:xfrm>
        </p:spPr>
        <p:txBody>
          <a:bodyPr>
            <a:normAutofit/>
          </a:bodyPr>
          <a:lstStyle/>
          <a:p>
            <a:pPr>
              <a:lnSpc>
                <a:spcPct val="70000"/>
              </a:lnSpc>
            </a:pPr>
            <a:r>
              <a:rPr b="1" dirty="0" lang="uk-UA" smtClean="0" sz="60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Т а н ц ю </a:t>
            </a:r>
            <a:r>
              <a:rPr b="1" dirty="0" err="1" lang="uk-UA" smtClean="0" sz="60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ю</a:t>
            </a:r>
            <a:r>
              <a:rPr b="1" dirty="0" lang="uk-UA" smtClean="0" sz="60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 т ь   в с і!</a:t>
            </a:r>
            <a:endParaRPr dirty="0" lang="ru-RU" sz="6000"/>
          </a:p>
        </p:txBody>
      </p:sp>
      <p:pic>
        <p:nvPicPr>
          <p:cNvPr id="8" name="Содержимое 7"/>
          <p:cNvPicPr>
            <a:picLocks noGrp="1"/>
          </p:cNvPicPr>
          <p:nvPr>
            <p:ph idx="1"/>
          </p:nvPr>
        </p:nvPicPr>
        <p:blipFill>
          <a:blip cstate="print" r:embed="rId2"/>
          <a:srcRect b="65"/>
          <a:stretch>
            <a:fillRect/>
          </a:stretch>
        </p:blipFill>
        <p:spPr bwMode="auto">
          <a:xfrm>
            <a:off x="1714480" y="1071546"/>
            <a:ext cx="5857916" cy="4411675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4" name="Заголовок 5"/>
          <p:cNvSpPr txBox="1">
            <a:spLocks/>
          </p:cNvSpPr>
          <p:nvPr/>
        </p:nvSpPr>
        <p:spPr>
          <a:xfrm>
            <a:off x="913550" y="214290"/>
            <a:ext cx="8229600" cy="1143000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pPr algn="ctr" defTabSz="914400" eaLnBrk="1" fontAlgn="auto" hangingPunct="1" indent="0" latinLnBrk="0" lvl="0" marL="0" marR="0" rtl="0">
              <a:lnSpc>
                <a:spcPct val="7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b="1" baseline="0" cap="none" dirty="0" i="0" kern="1200" kumimoji="0" lang="uk-UA" noProof="0" normalizeH="0" smtClean="0" spc="0" strike="noStrike" sz="6000" u="none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uLnTx/>
                <a:uFillTx/>
                <a:latin charset="0" pitchFamily="66" typeface="Monotype Corsiva"/>
                <a:ea typeface="+mj-ea"/>
                <a:cs typeface="+mj-cs"/>
              </a:rPr>
              <a:t>М у з и ч н а   п а у з а</a:t>
            </a:r>
            <a:endParaRPr b="0" baseline="0" cap="none" dirty="0" i="0" kern="1200" kumimoji="0" lang="ru-RU" noProof="0" normalizeH="0" spc="0" strike="noStrike" sz="6000" u="none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4031478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cstate="print"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428860" cy="178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357422" y="214290"/>
            <a:ext cx="6215106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b="1" dirty="0" lang="uk-UA" smtClean="0" sz="60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Пропорції і</a:t>
            </a:r>
          </a:p>
          <a:p>
            <a:pPr algn="ctr">
              <a:lnSpc>
                <a:spcPct val="80000"/>
              </a:lnSpc>
            </a:pPr>
            <a:r>
              <a:rPr b="1" dirty="0" lang="uk-UA" smtClean="0" sz="60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здоров’я людини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0034" y="1285860"/>
            <a:ext cx="8643966" cy="224676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800"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                </a:t>
            </a:r>
            <a:endParaRPr b="1" dirty="0" lang="uk-UA" smtClean="0" sz="2800" u="sng">
              <a:solidFill>
                <a:srgbClr val="3403BD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  <a:p>
            <a:r>
              <a:rPr b="1" dirty="0" lang="uk-UA" smtClean="0" sz="2800"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У 100 грамах чорної смородини міститься  приблизно 0,25 г вітаміну С. Скільки грамів чорної смородини потрібно з’їсти людині за день, якщо добова норма вітаміну С складає 0,05 грама?</a:t>
            </a:r>
            <a:endParaRPr b="1" dirty="0" lang="ru-RU" sz="2800">
              <a:solidFill>
                <a:srgbClr val="3403BD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Скоро поспеет смородина . Лечение &quot;болячек&quot; чудо ягодкой!" id="1028" name="Picture 4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>
            <a:off x="285720" y="3000372"/>
            <a:ext cx="4572032" cy="365762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descr="Домашние рецепты приготовления &quot; Страница 53" id="1030" name="Picture 6"/>
          <p:cNvPicPr>
            <a:picLocks noChangeArrowheads="1" noChangeAspect="1"/>
          </p:cNvPicPr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4786314" y="3429000"/>
            <a:ext cx="3961562" cy="2905147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med">
    <p:wheel spokes="1"/>
  </p:transition>
  <p:timing>
    <p:tnLst>
      <p:par>
        <p:cTn dur="indefinite" id="1" nodeType="tmRoot" restart="never"/>
      </p:par>
    </p:tnLst>
  </p:timing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cstate="print"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571736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428728" y="285728"/>
            <a:ext cx="7929586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b="1" dirty="0" lang="uk-UA" smtClean="0" sz="60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Золота   пропорція</a:t>
            </a:r>
          </a:p>
          <a:p>
            <a:pPr algn="ctr">
              <a:lnSpc>
                <a:spcPct val="80000"/>
              </a:lnSpc>
            </a:pPr>
            <a:r>
              <a:rPr b="1" dirty="0" lang="uk-UA" smtClean="0" sz="60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або  золотий  переріз </a:t>
            </a:r>
          </a:p>
        </p:txBody>
      </p:sp>
      <p:pic>
        <p:nvPicPr>
          <p:cNvPr descr="gold2" id="6" name="Рисунок 5"/>
          <p:cNvPicPr/>
          <p:nvPr/>
        </p:nvPicPr>
        <p:blipFill>
          <a:blip cstate="print" r:embed="rId3"/>
          <a:stretch>
            <a:fillRect/>
          </a:stretch>
        </p:blipFill>
        <p:spPr bwMode="auto">
          <a:xfrm>
            <a:off x="1714480" y="1928802"/>
            <a:ext cx="5699125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286248" y="1428736"/>
            <a:ext cx="571504" cy="646331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i="1" lang="en-US" smtClean="0" sz="3600">
                <a:latin charset="0" pitchFamily="18" typeface="Times New Roman"/>
                <a:cs charset="0" pitchFamily="18" typeface="Times New Roman"/>
              </a:rPr>
              <a:t>c</a:t>
            </a:r>
            <a:endParaRPr b="1" dirty="0" i="1" lang="ru-RU" sz="3600"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28992" y="3071810"/>
            <a:ext cx="571504" cy="646331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i="1" lang="en-US" smtClean="0" sz="3600">
                <a:latin charset="0" pitchFamily="18" typeface="Times New Roman"/>
                <a:cs charset="0" pitchFamily="18" typeface="Times New Roman"/>
              </a:rPr>
              <a:t>b</a:t>
            </a:r>
            <a:endParaRPr b="1" dirty="0" i="1" lang="ru-RU" sz="3600"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57884" y="3000372"/>
            <a:ext cx="571504" cy="646331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i="1" lang="en-US" smtClean="0" sz="3600">
                <a:latin charset="0" pitchFamily="18" typeface="Times New Roman"/>
                <a:cs charset="0" pitchFamily="18" typeface="Times New Roman"/>
              </a:rPr>
              <a:t>a</a:t>
            </a:r>
            <a:endParaRPr b="1" dirty="0" i="1" lang="ru-RU" sz="3600"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14348" y="3571876"/>
            <a:ext cx="792958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b="1" dirty="0" lang="uk-UA" smtClean="0" sz="36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Суть золотого перерізу </a:t>
            </a:r>
          </a:p>
          <a:p>
            <a:r>
              <a:rPr b="1" dirty="0" lang="uk-UA" smtClean="0" sz="3600">
                <a:ln w="11430"/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в тому, що менша частина відноситься до більшої так, як більша – до цілого. </a:t>
            </a:r>
            <a:r>
              <a:rPr b="1" dirty="0" lang="en-US" smtClean="0" sz="3600">
                <a:ln w="11430"/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 </a:t>
            </a:r>
            <a:endParaRPr b="1" dirty="0" lang="uk-UA" smtClean="0" sz="3600">
              <a:ln w="11430"/>
              <a:solidFill>
                <a:srgbClr val="3403BD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66" typeface="Monotype Corsiva"/>
            </a:endParaRPr>
          </a:p>
          <a:p>
            <a:r>
              <a:rPr b="1" dirty="0" lang="uk-UA" smtClean="0" sz="3600">
                <a:ln w="11430"/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Це відношення наближено дорівнює 0,618.</a:t>
            </a:r>
          </a:p>
          <a:p>
            <a:r>
              <a:rPr b="1" dirty="0" i="1" lang="en-US" smtClean="0" sz="3600">
                <a:ln w="11430"/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       </a:t>
            </a:r>
            <a:endParaRPr b="1" dirty="0" i="1" lang="uk-UA" smtClean="0" sz="3600">
              <a:ln w="11430"/>
              <a:solidFill>
                <a:srgbClr val="3403BD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714480" y="5786454"/>
            <a:ext cx="6072230" cy="571504"/>
          </a:xfrm>
          <a:prstGeom prst="round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b="50000" l="50000" r="50000" t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i="1" lang="en-US" smtClean="0" sz="32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a : b = b : c    </a:t>
            </a:r>
            <a:r>
              <a:rPr b="1" dirty="0" i="1" lang="uk-UA" smtClean="0" sz="32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або </a:t>
            </a:r>
            <a:r>
              <a:rPr b="1" dirty="0" i="1" lang="en-US" smtClean="0" sz="32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     </a:t>
            </a:r>
            <a:r>
              <a:rPr b="1" dirty="0" i="1" lang="uk-UA" smtClean="0" sz="32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с</a:t>
            </a:r>
            <a:r>
              <a:rPr b="1" dirty="0" i="1" lang="en-US" smtClean="0" sz="32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 : b = b : a </a:t>
            </a:r>
            <a:endParaRPr dirty="0" lang="ru-RU" sz="3200">
              <a:solidFill>
                <a:srgbClr val="B60AA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6508039"/>
      </p:ext>
    </p:extLst>
  </p:cSld>
  <p:clrMapOvr>
    <a:masterClrMapping/>
  </p:clrMapOvr>
  <p:transition spd="med">
    <p:wheel spokes="1"/>
  </p:transition>
  <p:timing>
    <p:tnLst>
      <p:par>
        <p:cTn dur="indefinite" id="1" nodeType="tmRoot" restart="never"/>
      </p:par>
    </p:tnLst>
  </p:timing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Documents and Settings\All Users\Документы\Капец\Венера Милосская.jpg" id="12" name="Рисунок 11"/>
          <p:cNvPicPr/>
          <p:nvPr/>
        </p:nvPicPr>
        <p:blipFill>
          <a:blip cstate="print" r:embed="rId3"/>
          <a:srcRect r="209"/>
          <a:stretch>
            <a:fillRect/>
          </a:stretch>
        </p:blipFill>
        <p:spPr bwMode="auto">
          <a:xfrm>
            <a:off x="142844" y="-214338"/>
            <a:ext cx="2714644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descr="Новости Харькова, новости Украины. Главное" id="13" name="Рисунок 12"/>
          <p:cNvPicPr/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6143636" y="0"/>
            <a:ext cx="2803752" cy="3271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5" name="Рисунок 14"/>
          <p:cNvPicPr/>
          <p:nvPr/>
        </p:nvPicPr>
        <p:blipFill>
          <a:blip cstate="print" r:embed="rId5"/>
          <a:srcRect r="78"/>
          <a:stretch>
            <a:fillRect/>
          </a:stretch>
        </p:blipFill>
        <p:spPr bwMode="auto">
          <a:xfrm>
            <a:off x="714348" y="3071810"/>
            <a:ext cx="3357554" cy="358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descr="Парфенон2" id="16" name="Рисунок 15"/>
          <p:cNvPicPr/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4572000" y="3357562"/>
            <a:ext cx="4222236" cy="3164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7" name="Рисунок 16"/>
          <p:cNvPicPr/>
          <p:nvPr/>
        </p:nvPicPr>
        <p:blipFill>
          <a:blip cstate="print" r:embed="rId7"/>
          <a:srcRect/>
          <a:stretch>
            <a:fillRect/>
          </a:stretch>
        </p:blipFill>
        <p:spPr bwMode="auto">
          <a:xfrm>
            <a:off x="2786050" y="0"/>
            <a:ext cx="3290571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857224" y="2786058"/>
            <a:ext cx="792958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b="1" dirty="0" lang="uk-UA" smtClean="0" sz="60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Рекламна  пауза</a:t>
            </a:r>
          </a:p>
        </p:txBody>
      </p:sp>
      <p:pic>
        <p:nvPicPr>
          <p:cNvPr id="2" name="Поль Мориа - 2 Мелодия [с сайта www.ololo.fm].mp3">
            <a:hlinkClick action="ppaction://media" r:id="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cstate="print" r:embed="rId9"/>
          <a:stretch>
            <a:fillRect/>
          </a:stretch>
        </p:blipFill>
        <p:spPr>
          <a:xfrm>
            <a:off x="7858148" y="5786454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>
    <p:wheel spokes="1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1" fill="hold" id="6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audio>
              <p:cMediaNode numSld="999" vol="80000">
                <p:cTn display="0" fill="hold" id="7">
                  <p:stCondLst>
                    <p:cond delay="indefinite"/>
                  </p:stCondLst>
                  <p:endCondLst>
                    <p:cond delay="0"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cstate="print"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571736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383033" y="438581"/>
            <a:ext cx="792958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b="1" dirty="0" lang="uk-UA" smtClean="0" sz="48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Золота пропорція </a:t>
            </a:r>
          </a:p>
          <a:p>
            <a:pPr algn="ctr"/>
            <a:r>
              <a:rPr b="1" dirty="0" lang="uk-UA" smtClean="0" sz="48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в архітектурі</a:t>
            </a:r>
            <a:endParaRPr b="1" dirty="0" lang="ru-RU" sz="4800">
              <a:ln w="11430"/>
              <a:solidFill>
                <a:srgbClr val="B60AAA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66" typeface="Monotype Corsiva"/>
            </a:endParaRPr>
          </a:p>
        </p:txBody>
      </p:sp>
      <p:pic>
        <p:nvPicPr>
          <p:cNvPr descr="Парфенон2" id="6" name="Рисунок 5"/>
          <p:cNvPicPr/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0" y="2143116"/>
            <a:ext cx="4998750" cy="3301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descr="http://lib2.podelise.ru/tw_files2/urls_160/2/d-1296/1296_html_m548efc6.jpg" id="7" name="Рисунок 6"/>
          <p:cNvPicPr/>
          <p:nvPr/>
        </p:nvPicPr>
        <p:blipFill>
          <a:blip cstate="print" r:embed="rId4"/>
          <a:srcRect b="185"/>
          <a:stretch>
            <a:fillRect/>
          </a:stretch>
        </p:blipFill>
        <p:spPr bwMode="auto">
          <a:xfrm>
            <a:off x="4393594" y="2214554"/>
            <a:ext cx="4750406" cy="30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428596" y="5357826"/>
            <a:ext cx="8358246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b="1" dirty="0" lang="uk-UA" smtClean="0" sz="48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Парфенон - храм в Афінах  </a:t>
            </a:r>
          </a:p>
          <a:p>
            <a:pPr algn="ctr">
              <a:lnSpc>
                <a:spcPct val="80000"/>
              </a:lnSpc>
            </a:pPr>
            <a:r>
              <a:rPr b="1" dirty="0" lang="uk-UA" smtClean="0" sz="48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(</a:t>
            </a:r>
            <a:r>
              <a:rPr b="1" dirty="0" lang="en-US" smtClean="0" sz="48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V </a:t>
            </a:r>
            <a:r>
              <a:rPr b="1" dirty="0" lang="uk-UA" smtClean="0" sz="48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ст. до н.е.)</a:t>
            </a:r>
            <a:endParaRPr b="1" dirty="0" lang="ru-RU" sz="4800">
              <a:ln w="11430"/>
              <a:solidFill>
                <a:srgbClr val="B60AAA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66" typeface="Monotype Corsiv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6508039"/>
      </p:ext>
    </p:extLst>
  </p:cSld>
  <p:clrMapOvr>
    <a:masterClrMapping/>
  </p:clrMapOvr>
  <p:transition spd="med">
    <p:wheel spokes="1"/>
  </p:transition>
  <p:timing>
    <p:tnLst>
      <p:par>
        <p:cTn dur="indefinite" id="1" nodeType="tmRoot" restart="never"/>
      </p:par>
    </p:tnLst>
  </p:timing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cstate="print"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571736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214414" y="142852"/>
            <a:ext cx="792958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b="1" dirty="0" lang="uk-UA" smtClean="0" sz="48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Золота пропорція </a:t>
            </a:r>
          </a:p>
          <a:p>
            <a:pPr algn="ctr"/>
            <a:r>
              <a:rPr b="1" dirty="0" lang="uk-UA" smtClean="0" sz="48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в архітектурі</a:t>
            </a:r>
            <a:endParaRPr b="1" dirty="0" lang="ru-RU" sz="4800">
              <a:ln w="11430"/>
              <a:solidFill>
                <a:srgbClr val="B60AAA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66" typeface="Monotype Corsiva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8596" y="5572140"/>
            <a:ext cx="8358246" cy="12095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b="1" dirty="0" lang="uk-UA" smtClean="0" sz="44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Собор  Паризької  Богоматері</a:t>
            </a:r>
          </a:p>
          <a:p>
            <a:pPr algn="ctr">
              <a:lnSpc>
                <a:spcPct val="80000"/>
              </a:lnSpc>
            </a:pPr>
            <a:r>
              <a:rPr b="1" dirty="0" lang="uk-UA" smtClean="0" sz="44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(</a:t>
            </a:r>
            <a:r>
              <a:rPr b="1" dirty="0" err="1" lang="uk-UA" smtClean="0" sz="44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Нотр-Дам</a:t>
            </a:r>
            <a:r>
              <a:rPr b="1" dirty="0" lang="uk-UA" smtClean="0" sz="44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 де Парі)</a:t>
            </a:r>
            <a:endParaRPr b="1" dirty="0" lang="ru-RU" sz="4400">
              <a:ln w="11430"/>
              <a:solidFill>
                <a:srgbClr val="B60AAA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66" typeface="Monotype Corsiva"/>
            </a:endParaRPr>
          </a:p>
        </p:txBody>
      </p:sp>
      <p:pic>
        <p:nvPicPr>
          <p:cNvPr id="9" name="Рисунок 8"/>
          <p:cNvPicPr/>
          <p:nvPr/>
        </p:nvPicPr>
        <p:blipFill>
          <a:blip cstate="print" r:embed="rId3"/>
          <a:srcRect r="78"/>
          <a:stretch>
            <a:fillRect/>
          </a:stretch>
        </p:blipFill>
        <p:spPr bwMode="auto">
          <a:xfrm>
            <a:off x="857224" y="1785926"/>
            <a:ext cx="3500462" cy="4057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descr="gold29" id="11" name="Рисунок 10"/>
          <p:cNvPicPr/>
          <p:nvPr/>
        </p:nvPicPr>
        <p:blipFill>
          <a:blip cstate="print" r:embed="rId4"/>
          <a:stretch>
            <a:fillRect/>
          </a:stretch>
        </p:blipFill>
        <p:spPr bwMode="auto">
          <a:xfrm>
            <a:off x="5000628" y="1928802"/>
            <a:ext cx="3071834" cy="3742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xmlns="" val="2696508039"/>
      </p:ext>
    </p:extLst>
  </p:cSld>
  <p:clrMapOvr>
    <a:masterClrMapping/>
  </p:clrMapOvr>
  <p:transition spd="med">
    <p:wheel spokes="1"/>
  </p:transition>
  <p:timing>
    <p:tnLst>
      <p:par>
        <p:cTn dur="indefinite" id="1" nodeType="tmRoot" restart="never"/>
      </p:par>
    </p:tnLst>
  </p:timing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cstate="print"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571736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500034" y="5572140"/>
            <a:ext cx="2857520" cy="100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b="1" dirty="0" lang="uk-UA" smtClean="0" sz="36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Капела </a:t>
            </a:r>
            <a:r>
              <a:rPr b="1" dirty="0" err="1" lang="uk-UA" smtClean="0" sz="36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Пацці</a:t>
            </a:r>
            <a:r>
              <a:rPr b="1" dirty="0" lang="uk-UA" smtClean="0" sz="36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, </a:t>
            </a:r>
          </a:p>
          <a:p>
            <a:pPr algn="ctr">
              <a:lnSpc>
                <a:spcPct val="80000"/>
              </a:lnSpc>
            </a:pPr>
            <a:r>
              <a:rPr b="1" dirty="0" lang="uk-UA" smtClean="0" sz="36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Флоренція</a:t>
            </a:r>
            <a:endParaRPr b="1" dirty="0" lang="ru-RU" sz="3600">
              <a:ln w="11430"/>
              <a:solidFill>
                <a:srgbClr val="B60AAA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66" typeface="Monotype Corsiva"/>
            </a:endParaRPr>
          </a:p>
        </p:txBody>
      </p:sp>
      <p:pic>
        <p:nvPicPr>
          <p:cNvPr descr="Капелла Пацци, Флоренция - www.Arhitekto.ru" id="9" name="Рисунок 8"/>
          <p:cNvPicPr/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285720" y="2071678"/>
            <a:ext cx="3143272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descr="Будинок з химерами :: Фотогалерея. Визначні місця Києва. :: Про компанію :: Інтерделюкс: тури по Україні, готельне обслуговуванн" id="11" name="Рисунок 10"/>
          <p:cNvPicPr/>
          <p:nvPr/>
        </p:nvPicPr>
        <p:blipFill>
          <a:blip cstate="print" r:embed="rId4"/>
          <a:stretch>
            <a:fillRect/>
          </a:stretch>
        </p:blipFill>
        <p:spPr bwMode="auto">
          <a:xfrm>
            <a:off x="6000760" y="357166"/>
            <a:ext cx="2857520" cy="3465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6000760" y="3714752"/>
            <a:ext cx="2857520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b="1" dirty="0" lang="uk-UA" smtClean="0" sz="36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Будинок з химерами в Києві</a:t>
            </a:r>
          </a:p>
          <a:p>
            <a:pPr algn="ctr">
              <a:lnSpc>
                <a:spcPct val="80000"/>
              </a:lnSpc>
            </a:pPr>
            <a:endParaRPr b="1" dirty="0" lang="ru-RU" sz="3600">
              <a:ln w="11430"/>
              <a:solidFill>
                <a:srgbClr val="B60AAA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66" typeface="Monotype Corsiva"/>
            </a:endParaRPr>
          </a:p>
        </p:txBody>
      </p:sp>
      <p:pic>
        <p:nvPicPr>
          <p:cNvPr descr="PR-портал" id="14" name="Рисунок 13"/>
          <p:cNvPicPr/>
          <p:nvPr/>
        </p:nvPicPr>
        <p:blipFill>
          <a:blip cstate="print" r:embed="rId5"/>
          <a:stretch>
            <a:fillRect/>
          </a:stretch>
        </p:blipFill>
        <p:spPr bwMode="auto">
          <a:xfrm>
            <a:off x="3143240" y="714356"/>
            <a:ext cx="3000396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3500430" y="4786322"/>
            <a:ext cx="2857520" cy="14496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b="1" dirty="0" lang="uk-UA" smtClean="0" sz="36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Храм </a:t>
            </a:r>
          </a:p>
          <a:p>
            <a:pPr algn="ctr">
              <a:lnSpc>
                <a:spcPct val="80000"/>
              </a:lnSpc>
            </a:pPr>
            <a:r>
              <a:rPr b="1" dirty="0" lang="uk-UA" smtClean="0" sz="36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Софії Київської</a:t>
            </a:r>
          </a:p>
          <a:p>
            <a:pPr algn="ctr">
              <a:lnSpc>
                <a:spcPct val="80000"/>
              </a:lnSpc>
            </a:pPr>
            <a:endParaRPr b="1" dirty="0" lang="ru-RU" sz="3600">
              <a:ln w="11430"/>
              <a:solidFill>
                <a:srgbClr val="B60AAA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66" typeface="Monotype Corsiv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6508039"/>
      </p:ext>
    </p:extLst>
  </p:cSld>
  <p:clrMapOvr>
    <a:masterClrMapping/>
  </p:clrMapOvr>
  <p:transition spd="med">
    <p:wheel spokes="1"/>
  </p:transition>
  <p:timing>
    <p:tnLst>
      <p:par>
        <p:cTn dur="indefinite" id="1" nodeType="tmRoot" restart="never"/>
      </p:par>
    </p:tnLst>
  </p:timing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cstate="print"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571736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214414" y="214290"/>
            <a:ext cx="7929586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b="1" dirty="0" lang="uk-UA" smtClean="0" sz="4800">
                <a:ln w="11430"/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Золота пропорція </a:t>
            </a:r>
          </a:p>
          <a:p>
            <a:pPr algn="ctr">
              <a:lnSpc>
                <a:spcPct val="80000"/>
              </a:lnSpc>
            </a:pPr>
            <a:r>
              <a:rPr b="1" dirty="0" lang="uk-UA" smtClean="0" sz="4800">
                <a:ln w="11430"/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в мистецтві</a:t>
            </a:r>
            <a:endParaRPr b="1" dirty="0" lang="ru-RU" sz="4800">
              <a:ln w="11430"/>
              <a:solidFill>
                <a:srgbClr val="B60AAA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66" typeface="Monotype Corsiva"/>
            </a:endParaRPr>
          </a:p>
        </p:txBody>
      </p:sp>
      <p:pic>
        <p:nvPicPr>
          <p:cNvPr descr="http://teoriacomp.narod.ru/images/zolotyi_peretyn_clip_image016.gif" id="6" name="Рисунок 5"/>
          <p:cNvPicPr/>
          <p:nvPr/>
        </p:nvPicPr>
        <p:blipFill>
          <a:blip cstate="print" r:embed="rId3"/>
          <a:srcRect b="24"/>
          <a:stretch>
            <a:fillRect/>
          </a:stretch>
        </p:blipFill>
        <p:spPr bwMode="auto">
          <a:xfrm>
            <a:off x="1214414" y="1285860"/>
            <a:ext cx="3286148" cy="448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428596" y="5572140"/>
            <a:ext cx="8358246" cy="12095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b="1" dirty="0" err="1" lang="uk-UA" smtClean="0" sz="4400">
                <a:ln w="11430"/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Мона</a:t>
            </a:r>
            <a:r>
              <a:rPr b="1" dirty="0" lang="uk-UA" smtClean="0" sz="4400">
                <a:ln w="11430"/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 Ліза  (Джоконда)</a:t>
            </a:r>
          </a:p>
          <a:p>
            <a:pPr algn="ctr">
              <a:lnSpc>
                <a:spcPct val="80000"/>
              </a:lnSpc>
            </a:pPr>
            <a:r>
              <a:rPr b="1" dirty="0" lang="uk-UA" smtClean="0" sz="4400">
                <a:ln w="11430"/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Леонардо </a:t>
            </a:r>
            <a:r>
              <a:rPr b="1" dirty="0" err="1" lang="uk-UA" smtClean="0" sz="4400">
                <a:ln w="11430"/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да</a:t>
            </a:r>
            <a:r>
              <a:rPr b="1" dirty="0" lang="uk-UA" smtClean="0" sz="4400">
                <a:ln w="11430"/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 Вінчі</a:t>
            </a:r>
            <a:endParaRPr b="1" dirty="0" lang="ru-RU" sz="4400">
              <a:ln w="11430"/>
              <a:solidFill>
                <a:srgbClr val="3403BD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66" typeface="Monotype Corsiva"/>
            </a:endParaRPr>
          </a:p>
        </p:txBody>
      </p:sp>
      <p:pic>
        <p:nvPicPr>
          <p:cNvPr id="7" name="Рисунок 6"/>
          <p:cNvPicPr/>
          <p:nvPr/>
        </p:nvPicPr>
        <p:blipFill>
          <a:blip cstate="print" r:embed="rId4">
            <a:lum/>
          </a:blip>
          <a:srcRect/>
          <a:stretch>
            <a:fillRect/>
          </a:stretch>
        </p:blipFill>
        <p:spPr bwMode="auto">
          <a:xfrm>
            <a:off x="5143504" y="1428736"/>
            <a:ext cx="2786082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xmlns="" val="1300101734"/>
      </p:ext>
    </p:extLst>
  </p:cSld>
  <p:clrMapOvr>
    <a:masterClrMapping/>
  </p:clrMapOvr>
  <p:transition spd="med">
    <p:wheel spokes="1"/>
  </p:transition>
  <p:timing>
    <p:tnLst>
      <p:par>
        <p:cTn dur="indefinite" id="1" nodeType="tmRoot" restart="never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571736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214414" y="428604"/>
            <a:ext cx="7929586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uk-UA" sz="4800" b="1" dirty="0" smtClean="0">
                <a:ln w="11430"/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Золота пропорція </a:t>
            </a:r>
          </a:p>
          <a:p>
            <a:pPr algn="ctr">
              <a:lnSpc>
                <a:spcPct val="80000"/>
              </a:lnSpc>
            </a:pPr>
            <a:r>
              <a:rPr lang="uk-UA" sz="4800" b="1" dirty="0" smtClean="0">
                <a:ln w="11430"/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 мистецтві</a:t>
            </a:r>
            <a:endParaRPr lang="ru-RU" sz="4800" b="1" dirty="0">
              <a:ln w="11430"/>
              <a:solidFill>
                <a:srgbClr val="B60AA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143372" y="5214950"/>
            <a:ext cx="5214974" cy="117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uk-UA" sz="4400" b="1" dirty="0" err="1" smtClean="0">
                <a:ln w="11430"/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“Італійський</a:t>
            </a:r>
            <a:r>
              <a:rPr lang="uk-UA" sz="4400" b="1" dirty="0" smtClean="0">
                <a:ln w="11430"/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uk-UA" sz="4400" b="1" dirty="0" err="1" smtClean="0">
                <a:ln w="11430"/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пейзаж”</a:t>
            </a:r>
            <a:endParaRPr lang="uk-UA" sz="4400" b="1" dirty="0" smtClean="0">
              <a:ln w="11430"/>
              <a:solidFill>
                <a:srgbClr val="3403B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pPr algn="ctr">
              <a:lnSpc>
                <a:spcPct val="80000"/>
              </a:lnSpc>
            </a:pPr>
            <a:r>
              <a:rPr lang="uk-UA" sz="4400" b="1" dirty="0" smtClean="0">
                <a:ln w="11430"/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І.А.Айвазовський</a:t>
            </a:r>
            <a:endParaRPr lang="ru-RU" sz="4400" b="1" dirty="0">
              <a:ln w="11430"/>
              <a:solidFill>
                <a:srgbClr val="3403B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214554"/>
            <a:ext cx="3857652" cy="2657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Documents and Settings\All Users\Документы\Капец\Айвазовский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2214554"/>
            <a:ext cx="371477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428596" y="5143512"/>
            <a:ext cx="4143404" cy="12095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uk-UA" sz="4400" b="1" dirty="0" err="1" smtClean="0">
                <a:ln w="11430"/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“Таємна</a:t>
            </a:r>
            <a:r>
              <a:rPr lang="uk-UA" sz="4400" b="1" dirty="0" smtClean="0">
                <a:ln w="11430"/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uk-UA" sz="4400" b="1" dirty="0" err="1" smtClean="0">
                <a:ln w="11430"/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вечеря”</a:t>
            </a:r>
            <a:endParaRPr lang="uk-UA" sz="4400" b="1" dirty="0" smtClean="0">
              <a:ln w="11430"/>
              <a:solidFill>
                <a:srgbClr val="3403B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  <a:p>
            <a:pPr algn="ctr">
              <a:lnSpc>
                <a:spcPct val="80000"/>
              </a:lnSpc>
            </a:pPr>
            <a:r>
              <a:rPr lang="uk-UA" sz="4400" b="1" dirty="0" smtClean="0">
                <a:ln w="11430"/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Сальвадор Далі</a:t>
            </a:r>
            <a:endParaRPr lang="ru-RU" sz="4400" b="1" dirty="0">
              <a:ln w="11430"/>
              <a:solidFill>
                <a:srgbClr val="3403B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0101734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Documents and Settings\All Users\Документы\Капец\Венера Милосская.jpg" id="12" name="Рисунок 11"/>
          <p:cNvPicPr/>
          <p:nvPr/>
        </p:nvPicPr>
        <p:blipFill>
          <a:blip cstate="print" r:embed="rId2"/>
          <a:srcRect r="209"/>
          <a:stretch>
            <a:fillRect/>
          </a:stretch>
        </p:blipFill>
        <p:spPr bwMode="auto">
          <a:xfrm>
            <a:off x="214282" y="0"/>
            <a:ext cx="2714644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descr="Новости Харькова, новости Украины. Главное" id="13" name="Рисунок 12"/>
          <p:cNvPicPr/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6143636" y="0"/>
            <a:ext cx="2803752" cy="3271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5" name="Рисунок 14"/>
          <p:cNvPicPr/>
          <p:nvPr/>
        </p:nvPicPr>
        <p:blipFill>
          <a:blip cstate="print" r:embed="rId4"/>
          <a:srcRect r="78"/>
          <a:stretch>
            <a:fillRect/>
          </a:stretch>
        </p:blipFill>
        <p:spPr bwMode="auto">
          <a:xfrm>
            <a:off x="785786" y="3000372"/>
            <a:ext cx="3357554" cy="358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descr="Парфенон2" id="16" name="Рисунок 15"/>
          <p:cNvPicPr/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4572000" y="3357562"/>
            <a:ext cx="4222236" cy="3164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17" name="Рисунок 16"/>
          <p:cNvPicPr/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2928926" y="0"/>
            <a:ext cx="3290571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ransition spd="med">
    <p:wheel spokes="1"/>
  </p:transition>
  <p:timing>
    <p:tnLst>
      <p:par>
        <p:cTn dur="indefinite" id="1" nodeType="tmRoot" restart="never"/>
      </p:par>
    </p:tnLst>
  </p:timing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cstate="print"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571736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C:\Documents and Settings\All Users\Документы\Капец\Венера Милосская.jpg" id="6" name="Рисунок 5"/>
          <p:cNvPicPr/>
          <p:nvPr/>
        </p:nvPicPr>
        <p:blipFill>
          <a:blip cstate="print" r:embed="rId3"/>
          <a:srcRect l="7128" r="9714"/>
          <a:stretch>
            <a:fillRect/>
          </a:stretch>
        </p:blipFill>
        <p:spPr bwMode="auto">
          <a:xfrm>
            <a:off x="1285852" y="1428736"/>
            <a:ext cx="2643206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500034" y="5648438"/>
            <a:ext cx="4214842" cy="1091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b="1" dirty="0" lang="uk-UA" smtClean="0" sz="4400">
                <a:ln w="11430"/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Венера </a:t>
            </a:r>
          </a:p>
          <a:p>
            <a:pPr algn="ctr">
              <a:lnSpc>
                <a:spcPct val="70000"/>
              </a:lnSpc>
            </a:pPr>
            <a:r>
              <a:rPr b="1" dirty="0" lang="uk-UA" smtClean="0" sz="4400">
                <a:ln w="11430"/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Мілоська</a:t>
            </a:r>
            <a:endParaRPr b="1" dirty="0" lang="ru-RU" sz="4400">
              <a:ln w="11430"/>
              <a:solidFill>
                <a:srgbClr val="3403BD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66" typeface="Monotype Corsiva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14414" y="214290"/>
            <a:ext cx="7929586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b="1" dirty="0" lang="uk-UA" smtClean="0" sz="4800">
                <a:ln w="11430"/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Золота пропорція </a:t>
            </a:r>
          </a:p>
          <a:p>
            <a:pPr algn="ctr">
              <a:lnSpc>
                <a:spcPct val="80000"/>
              </a:lnSpc>
            </a:pPr>
            <a:r>
              <a:rPr b="1" dirty="0" lang="uk-UA" smtClean="0" sz="4800">
                <a:ln w="11430"/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в скульптурі</a:t>
            </a:r>
            <a:endParaRPr b="1" dirty="0" lang="ru-RU" sz="4800">
              <a:ln w="11430"/>
              <a:solidFill>
                <a:srgbClr val="B60AAA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66" typeface="Monotype Corsiva"/>
            </a:endParaRPr>
          </a:p>
        </p:txBody>
      </p:sp>
      <p:pic>
        <p:nvPicPr>
          <p:cNvPr descr="Dionysos versus Apollo" id="12" name="Рисунок 11"/>
          <p:cNvPicPr/>
          <p:nvPr/>
        </p:nvPicPr>
        <p:blipFill>
          <a:blip cstate="print" r:embed="rId4"/>
          <a:srcRect/>
          <a:stretch>
            <a:fillRect/>
          </a:stretch>
        </p:blipFill>
        <p:spPr bwMode="auto">
          <a:xfrm>
            <a:off x="5214942" y="1428736"/>
            <a:ext cx="2286016" cy="455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4572000" y="5648438"/>
            <a:ext cx="4214842" cy="1091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b="1" dirty="0" lang="uk-UA" smtClean="0" sz="4400">
                <a:ln w="11430"/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Аполлон Бельведерський</a:t>
            </a:r>
            <a:endParaRPr b="1" dirty="0" lang="ru-RU" sz="4400">
              <a:ln w="11430"/>
              <a:solidFill>
                <a:srgbClr val="3403BD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66" typeface="Monotype Corsiva"/>
            </a:endParaRPr>
          </a:p>
        </p:txBody>
      </p:sp>
      <p:pic>
        <p:nvPicPr>
          <p:cNvPr descr="Dionysos versus Apollo" id="14" name="Рисунок 13"/>
          <p:cNvPicPr/>
          <p:nvPr/>
        </p:nvPicPr>
        <p:blipFill>
          <a:blip cstate="print" r:embed="rId4"/>
          <a:srcRect b="42038" l="58716" r="28899" t="48196"/>
          <a:stretch>
            <a:fillRect/>
          </a:stretch>
        </p:blipFill>
        <p:spPr bwMode="auto">
          <a:xfrm>
            <a:off x="5857884" y="3429000"/>
            <a:ext cx="257175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300101734"/>
      </p:ext>
    </p:extLst>
  </p:cSld>
  <p:clrMapOvr>
    <a:masterClrMapping/>
  </p:clrMapOvr>
  <p:transition spd="med">
    <p:wheel spokes="1"/>
  </p:transition>
  <p:timing>
    <p:tnLst>
      <p:par>
        <p:cTn dur="indefinite" id="1" nodeType="tmRoot" restart="never"/>
      </p:par>
    </p:tnLst>
  </p:timing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cstate="print"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571736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214414" y="285728"/>
            <a:ext cx="792958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b="1" dirty="0" lang="uk-UA" smtClean="0" sz="60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Тестові завдання</a:t>
            </a:r>
          </a:p>
        </p:txBody>
      </p:sp>
      <p:pic>
        <p:nvPicPr>
          <p:cNvPr id="13" name="Рисунок 12"/>
          <p:cNvPicPr/>
          <p:nvPr/>
        </p:nvPicPr>
        <p:blipFill>
          <a:blip cstate="print" r:embed="rId3"/>
          <a:srcRect b="6"/>
          <a:stretch>
            <a:fillRect/>
          </a:stretch>
        </p:blipFill>
        <p:spPr bwMode="auto">
          <a:xfrm>
            <a:off x="1714480" y="1285860"/>
            <a:ext cx="6715172" cy="514353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696508039"/>
      </p:ext>
    </p:extLst>
  </p:cSld>
  <p:clrMapOvr>
    <a:masterClrMapping/>
  </p:clrMapOvr>
  <p:transition spd="med">
    <p:wheel spokes="1"/>
  </p:transition>
  <p:timing>
    <p:tnLst>
      <p:par>
        <p:cTn dur="indefinite" id="1" nodeType="tmRoot" restart="never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571736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214414" y="285728"/>
            <a:ext cx="7929586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uk-UA" sz="6000" b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Відповідь  на </a:t>
            </a:r>
          </a:p>
          <a:p>
            <a:pPr algn="ctr">
              <a:lnSpc>
                <a:spcPct val="80000"/>
              </a:lnSpc>
            </a:pPr>
            <a:r>
              <a:rPr lang="uk-UA" sz="6000" b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тестові завдання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42910" y="2786058"/>
            <a:ext cx="7929586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uk-UA" sz="7200" b="1" dirty="0" smtClean="0">
                <a:ln w="11430"/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  Р  А  С  А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42910" y="4500570"/>
            <a:ext cx="7929586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uk-UA" sz="6000" b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Пропорція – формула</a:t>
            </a:r>
          </a:p>
          <a:p>
            <a:pPr algn="ctr">
              <a:lnSpc>
                <a:spcPct val="80000"/>
              </a:lnSpc>
            </a:pPr>
            <a:r>
              <a:rPr lang="uk-UA" sz="6000" b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краси та гармонії</a:t>
            </a:r>
          </a:p>
        </p:txBody>
      </p:sp>
    </p:spTree>
    <p:extLst>
      <p:ext uri="{BB962C8B-B14F-4D97-AF65-F5344CB8AC3E}">
        <p14:creationId xmlns:p14="http://schemas.microsoft.com/office/powerpoint/2010/main" xmlns="" val="2696508039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214414" y="285728"/>
            <a:ext cx="7929586" cy="17681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uk-UA" sz="6600" b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Райдуга яскравих</a:t>
            </a:r>
          </a:p>
          <a:p>
            <a:pPr algn="ctr">
              <a:lnSpc>
                <a:spcPct val="80000"/>
              </a:lnSpc>
            </a:pPr>
            <a:r>
              <a:rPr lang="uk-UA" sz="6600" b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моментів уроку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42910" y="2214554"/>
            <a:ext cx="792958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Wingdings" pitchFamily="2" charset="2"/>
              <a:buChar char="v"/>
            </a:pPr>
            <a:r>
              <a:rPr lang="uk-UA" sz="6000" b="1" dirty="0" smtClean="0">
                <a:ln w="11430"/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Сьогодні я навчився . . 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3429000"/>
            <a:ext cx="792958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Wingdings" pitchFamily="2" charset="2"/>
              <a:buChar char="v"/>
            </a:pPr>
            <a:r>
              <a:rPr lang="uk-UA" sz="6000" b="1" dirty="0" smtClean="0">
                <a:ln w="11430"/>
                <a:solidFill>
                  <a:srgbClr val="00582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Мені було цікаво . . 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4572008"/>
            <a:ext cx="850109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 typeface="Wingdings" pitchFamily="2" charset="2"/>
              <a:buChar char="v"/>
            </a:pPr>
            <a:r>
              <a:rPr lang="uk-UA" sz="6000" b="1" dirty="0" smtClean="0">
                <a:ln w="11430"/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Мені найбільше </a:t>
            </a:r>
          </a:p>
          <a:p>
            <a:pPr>
              <a:lnSpc>
                <a:spcPct val="80000"/>
              </a:lnSpc>
            </a:pPr>
            <a:r>
              <a:rPr lang="uk-UA" sz="6000" b="1" dirty="0" smtClean="0">
                <a:ln w="11430"/>
                <a:solidFill>
                  <a:srgbClr val="3403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   запам’яталося . . .</a:t>
            </a:r>
          </a:p>
        </p:txBody>
      </p:sp>
    </p:spTree>
    <p:extLst>
      <p:ext uri="{BB962C8B-B14F-4D97-AF65-F5344CB8AC3E}">
        <p14:creationId xmlns:p14="http://schemas.microsoft.com/office/powerpoint/2010/main" xmlns="" val="2696508039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cstate="print"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571736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500298" y="428604"/>
            <a:ext cx="6215106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b="1" dirty="0" lang="uk-UA" smtClean="0" sz="60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Домашнє </a:t>
            </a:r>
          </a:p>
          <a:p>
            <a:pPr algn="ctr">
              <a:lnSpc>
                <a:spcPct val="80000"/>
              </a:lnSpc>
            </a:pPr>
            <a:r>
              <a:rPr b="1" dirty="0" lang="uk-UA" smtClean="0" sz="60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завдання</a:t>
            </a:r>
          </a:p>
        </p:txBody>
      </p:sp>
      <p:pic>
        <p:nvPicPr>
          <p:cNvPr id="7" name="Рисунок 6"/>
          <p:cNvPicPr/>
          <p:nvPr/>
        </p:nvPicPr>
        <p:blipFill>
          <a:blip cstate="print" r:embed="rId3"/>
          <a:srcRect r="2"/>
          <a:stretch>
            <a:fillRect/>
          </a:stretch>
        </p:blipFill>
        <p:spPr bwMode="auto">
          <a:xfrm>
            <a:off x="642910" y="1928802"/>
            <a:ext cx="2857520" cy="4429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Выгнутая влево стрелка 13"/>
          <p:cNvSpPr/>
          <p:nvPr/>
        </p:nvSpPr>
        <p:spPr>
          <a:xfrm>
            <a:off x="3786182" y="3286124"/>
            <a:ext cx="1071570" cy="1285884"/>
          </a:xfrm>
          <a:prstGeom prst="curvedRightArrow">
            <a:avLst/>
          </a:prstGeom>
          <a:solidFill>
            <a:srgbClr val="B60AA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429124" y="2143116"/>
            <a:ext cx="4286280" cy="4327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b="1" dirty="0" i="1" lang="uk-UA" smtClean="0" sz="4000">
                <a:ln w="11430"/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Повторити п. 20</a:t>
            </a:r>
          </a:p>
          <a:p>
            <a:pPr algn="ctr">
              <a:lnSpc>
                <a:spcPct val="80000"/>
              </a:lnSpc>
            </a:pPr>
            <a:endParaRPr b="1" dirty="0" i="1" lang="uk-UA" smtClean="0" sz="4000">
              <a:ln w="11430"/>
              <a:solidFill>
                <a:srgbClr val="3403BD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  <a:p>
            <a:pPr algn="ctr">
              <a:lnSpc>
                <a:spcPct val="80000"/>
              </a:lnSpc>
            </a:pPr>
            <a:r>
              <a:rPr b="1" dirty="0" i="1" lang="uk-UA" smtClean="0" sz="4000">
                <a:ln w="11430"/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№ 608  (2)</a:t>
            </a:r>
          </a:p>
          <a:p>
            <a:pPr algn="ctr">
              <a:lnSpc>
                <a:spcPct val="80000"/>
              </a:lnSpc>
            </a:pPr>
            <a:endParaRPr b="1" dirty="0" i="1" lang="uk-UA" smtClean="0" sz="4000">
              <a:ln w="11430"/>
              <a:solidFill>
                <a:srgbClr val="3403BD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  <a:p>
            <a:pPr algn="ctr">
              <a:lnSpc>
                <a:spcPct val="80000"/>
              </a:lnSpc>
            </a:pPr>
            <a:r>
              <a:rPr b="1" dirty="0" i="1" lang="uk-UA" smtClean="0" sz="4000">
                <a:ln w="11430"/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№ 608  (3)</a:t>
            </a:r>
          </a:p>
          <a:p>
            <a:pPr algn="ctr">
              <a:lnSpc>
                <a:spcPct val="80000"/>
              </a:lnSpc>
            </a:pPr>
            <a:endParaRPr b="1" dirty="0" i="1" lang="uk-UA" smtClean="0" sz="4000">
              <a:ln w="11430"/>
              <a:solidFill>
                <a:srgbClr val="3403BD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  <a:p>
            <a:pPr algn="ctr">
              <a:lnSpc>
                <a:spcPct val="80000"/>
              </a:lnSpc>
            </a:pPr>
            <a:r>
              <a:rPr b="1" dirty="0" i="1" lang="uk-UA" smtClean="0" sz="4000">
                <a:ln w="11430"/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№ 608  (4)</a:t>
            </a:r>
          </a:p>
          <a:p>
            <a:pPr algn="ctr">
              <a:lnSpc>
                <a:spcPct val="80000"/>
              </a:lnSpc>
            </a:pPr>
            <a:endParaRPr b="1" dirty="0" lang="uk-UA" smtClean="0" sz="3200">
              <a:ln w="11430"/>
              <a:solidFill>
                <a:srgbClr val="3403BD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  <a:p>
            <a:pPr algn="ctr">
              <a:lnSpc>
                <a:spcPct val="80000"/>
              </a:lnSpc>
            </a:pPr>
            <a:endParaRPr b="1" dirty="0" lang="uk-UA" smtClean="0" sz="3200">
              <a:ln w="11430"/>
              <a:solidFill>
                <a:srgbClr val="3403BD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dur="indefinite" id="1" nodeType="tmRoot" restart="never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:\заставка\75847205_75845313_75325241_8de9ecca0330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57166"/>
            <a:ext cx="8358246" cy="6204444"/>
          </a:xfrm>
          <a:prstGeom prst="round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85786" y="5572140"/>
            <a:ext cx="7929586" cy="955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uk-UA" sz="6600" b="1" dirty="0" smtClean="0">
                <a:ln w="11430"/>
                <a:solidFill>
                  <a:srgbClr val="B60AA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Бажаю успіхів!</a:t>
            </a:r>
          </a:p>
        </p:txBody>
      </p:sp>
    </p:spTree>
    <p:extLst>
      <p:ext uri="{BB962C8B-B14F-4D97-AF65-F5344CB8AC3E}">
        <p14:creationId xmlns:p14="http://schemas.microsoft.com/office/powerpoint/2010/main" xmlns="" val="1004543626"/>
      </p:ext>
    </p:extLst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cstate="print"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786050" cy="2071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642910" y="2071678"/>
            <a:ext cx="79295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lang="uk-UA" smtClean="0" sz="5600">
                <a:ln w="11430"/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Що називають  пропорцією?</a:t>
            </a:r>
            <a:endParaRPr b="1" dirty="0" lang="ru-RU" sz="5600">
              <a:ln w="11430"/>
              <a:solidFill>
                <a:srgbClr val="B60AAA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66" typeface="Monotype Corsiva"/>
            </a:endParaRPr>
          </a:p>
        </p:txBody>
      </p:sp>
      <p:pic>
        <p:nvPicPr>
          <p:cNvPr descr="Стена ВКонтакте" id="6" name="Рисунок 5">
            <a:hlinkClick action="ppaction://hlinksldjump" r:id="rId3"/>
          </p:cNvPr>
          <p:cNvPicPr/>
          <p:nvPr/>
        </p:nvPicPr>
        <p:blipFill>
          <a:blip cstate="print" r:embed="rId4"/>
          <a:srcRect r="2"/>
          <a:stretch>
            <a:fillRect/>
          </a:stretch>
        </p:blipFill>
        <p:spPr bwMode="auto">
          <a:xfrm>
            <a:off x="2643174" y="3357562"/>
            <a:ext cx="3643338" cy="3049884"/>
          </a:xfrm>
          <a:prstGeom prst="roundRect">
            <a:avLst>
              <a:gd fmla="val 11111" name="adj"/>
            </a:avLst>
          </a:prstGeom>
          <a:ln cap="rnd" w="190500">
            <a:solidFill>
              <a:schemeClr val="tx2">
                <a:lumMod val="40000"/>
                <a:lumOff val="60000"/>
              </a:schemeClr>
            </a:solidFill>
            <a:prstDash val="solid"/>
          </a:ln>
          <a:effectLst>
            <a:outerShdw algn="tl" blurRad="101600" dir="7200000" dist="50800" rotWithShape="0">
              <a:srgbClr val="000000">
                <a:alpha val="45000"/>
              </a:srgbClr>
            </a:outerShdw>
          </a:effectLst>
          <a:scene3d>
            <a:camera fov="5400000" prst="perspectiveFront"/>
            <a:lightRig dir="t" rig="threePt">
              <a:rot lat="0" lon="0" rev="19200000"/>
            </a:lightRig>
          </a:scene3d>
          <a:sp3d extrusionH="25400">
            <a:bevelT h="152400" prst="hardEdge" w="304800"/>
            <a:extrusionClr>
              <a:srgbClr val="FFFFFF"/>
            </a:extrusionClr>
          </a:sp3d>
        </p:spPr>
      </p:pic>
      <p:pic>
        <p:nvPicPr>
          <p:cNvPr id="7" name="Рисунок 6"/>
          <p:cNvPicPr/>
          <p:nvPr/>
        </p:nvPicPr>
        <p:blipFill>
          <a:blip cstate="print"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572264" y="0"/>
            <a:ext cx="2314575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Стрелка вправо 1">
            <a:hlinkClick action="ppaction://hlinksldjump" r:id="rId3"/>
          </p:cNvPr>
          <p:cNvSpPr/>
          <p:nvPr/>
        </p:nvSpPr>
        <p:spPr>
          <a:xfrm>
            <a:off x="7308304" y="5733256"/>
            <a:ext cx="864096" cy="674190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0101734"/>
      </p:ext>
    </p:extLst>
  </p:cSld>
  <p:clrMapOvr>
    <a:masterClrMapping/>
  </p:clrMapOvr>
  <p:transition spd="med">
    <p:wheel spokes="1"/>
  </p:transition>
  <p:timing>
    <p:tnLst>
      <p:par>
        <p:cTn dur="indefinite" id="1" nodeType="tmRoot" restart="never"/>
      </p:par>
    </p:tnLst>
  </p:timing>
</p:sld>
</file>

<file path=ppt/slides/slide2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cstate="print"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786050" cy="2071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785786" y="1785926"/>
            <a:ext cx="792958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lang="uk-UA" smtClean="0" sz="5600">
                <a:ln w="11430"/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Як  у  буквеному  вигляді </a:t>
            </a:r>
          </a:p>
          <a:p>
            <a:r>
              <a:rPr b="1" dirty="0" lang="uk-UA" smtClean="0" sz="5600">
                <a:ln w="11430"/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записують  пропорцію ?</a:t>
            </a:r>
            <a:endParaRPr b="1" dirty="0" lang="ru-RU" sz="5600">
              <a:ln w="11430"/>
              <a:solidFill>
                <a:srgbClr val="B60AAA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66" typeface="Monotype Corsiva"/>
            </a:endParaRPr>
          </a:p>
        </p:txBody>
      </p:sp>
      <p:pic>
        <p:nvPicPr>
          <p:cNvPr id="7" name="Рисунок 6"/>
          <p:cNvPicPr/>
          <p:nvPr/>
        </p:nvPicPr>
        <p:blipFill>
          <a:blip cstate="print"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572264" y="0"/>
            <a:ext cx="2314575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Данные экзит-пола от телеканала Интер &quot; ИИИ &quot;Поток&quot; Главные новости дня" id="9" name="Рисунок 8">
            <a:hlinkClick action="ppaction://hlinksldjump" r:id="rId4"/>
          </p:cNvPr>
          <p:cNvPicPr/>
          <p:nvPr/>
        </p:nvPicPr>
        <p:blipFill>
          <a:blip cstate="print" r:embed="rId5">
            <a:lum bright="30000"/>
          </a:blip>
          <a:srcRect/>
          <a:stretch>
            <a:fillRect/>
          </a:stretch>
        </p:blipFill>
        <p:spPr bwMode="auto">
          <a:xfrm>
            <a:off x="2857488" y="3571876"/>
            <a:ext cx="3643338" cy="2714644"/>
          </a:xfrm>
          <a:prstGeom prst="roundRect">
            <a:avLst>
              <a:gd fmla="val 11111" name="adj"/>
            </a:avLst>
          </a:prstGeom>
          <a:ln cap="rnd" w="190500">
            <a:solidFill>
              <a:schemeClr val="tx2">
                <a:lumMod val="40000"/>
                <a:lumOff val="60000"/>
              </a:schemeClr>
            </a:solidFill>
            <a:prstDash val="solid"/>
          </a:ln>
          <a:effectLst>
            <a:outerShdw algn="tl" blurRad="101600" dir="7200000" dist="50800" rotWithShape="0">
              <a:srgbClr val="000000">
                <a:alpha val="45000"/>
              </a:srgbClr>
            </a:outerShdw>
          </a:effectLst>
          <a:scene3d>
            <a:camera fov="5400000" prst="perspectiveFront"/>
            <a:lightRig dir="t" rig="threePt">
              <a:rot lat="0" lon="0" rev="19200000"/>
            </a:lightRig>
          </a:scene3d>
          <a:sp3d extrusionH="25400">
            <a:bevelT h="152400" prst="hardEdge" w="304800"/>
            <a:extrusionClr>
              <a:srgbClr val="FFFFFF"/>
            </a:extrusion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pic>
      <p:sp>
        <p:nvSpPr>
          <p:cNvPr id="6" name="Стрелка вправо 5">
            <a:hlinkClick action="ppaction://hlinksldjump" r:id="rId4"/>
          </p:cNvPr>
          <p:cNvSpPr/>
          <p:nvPr/>
        </p:nvSpPr>
        <p:spPr>
          <a:xfrm>
            <a:off x="7308304" y="5733256"/>
            <a:ext cx="864096" cy="674190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0101734"/>
      </p:ext>
    </p:extLst>
  </p:cSld>
  <p:clrMapOvr>
    <a:masterClrMapping/>
  </p:clrMapOvr>
  <p:transition spd="med">
    <p:wheel spokes="1"/>
  </p:transition>
  <p:timing>
    <p:tnLst>
      <p:par>
        <p:cTn dur="indefinite" id="1" nodeType="tmRoot" restart="never"/>
      </p:par>
    </p:tnLst>
  </p:timing>
</p:sld>
</file>

<file path=ppt/slides/slide2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cstate="print"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786050" cy="2071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785786" y="1714488"/>
            <a:ext cx="792958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lang="en-US" smtClean="0" sz="5600">
                <a:ln w="11430"/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         </a:t>
            </a:r>
            <a:r>
              <a:rPr b="1" dirty="0" lang="uk-UA" smtClean="0" sz="5600">
                <a:ln w="11430"/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Прочитайте  запис</a:t>
            </a:r>
          </a:p>
          <a:p>
            <a:pPr algn="ctr"/>
            <a:r>
              <a:rPr b="1" dirty="0" i="1" lang="uk-UA" smtClean="0" sz="5600">
                <a:ln w="11430"/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а  </a:t>
            </a:r>
            <a:r>
              <a:rPr b="1" dirty="0" i="1" lang="en-US" smtClean="0" sz="5600">
                <a:ln w="11430"/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:  b  = c  :  d</a:t>
            </a:r>
            <a:endParaRPr b="1" dirty="0" i="1" lang="ru-RU" sz="5600">
              <a:ln w="11430"/>
              <a:solidFill>
                <a:srgbClr val="B60AAA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id="7" name="Рисунок 6"/>
          <p:cNvPicPr/>
          <p:nvPr/>
        </p:nvPicPr>
        <p:blipFill>
          <a:blip cstate="print"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572264" y="0"/>
            <a:ext cx="2314575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Страница 40. Каналы ТВ" id="10" name="Рисунок 9">
            <a:hlinkClick action="ppaction://hlinksldjump" r:id="rId4"/>
          </p:cNvPr>
          <p:cNvPicPr/>
          <p:nvPr/>
        </p:nvPicPr>
        <p:blipFill>
          <a:blip cstate="print" r:embed="rId5"/>
          <a:stretch>
            <a:fillRect/>
          </a:stretch>
        </p:blipFill>
        <p:spPr bwMode="auto">
          <a:xfrm>
            <a:off x="3000364" y="3500438"/>
            <a:ext cx="3214710" cy="2714644"/>
          </a:xfrm>
          <a:prstGeom prst="roundRect">
            <a:avLst>
              <a:gd fmla="val 11111" name="adj"/>
            </a:avLst>
          </a:prstGeom>
          <a:ln cap="rnd" w="190500">
            <a:solidFill>
              <a:schemeClr val="tx2">
                <a:lumMod val="40000"/>
                <a:lumOff val="60000"/>
              </a:schemeClr>
            </a:solidFill>
            <a:prstDash val="solid"/>
          </a:ln>
          <a:effectLst>
            <a:outerShdw algn="tl" blurRad="101600" dir="7200000" dist="50800" rotWithShape="0">
              <a:srgbClr val="000000">
                <a:alpha val="45000"/>
              </a:srgbClr>
            </a:outerShdw>
          </a:effectLst>
          <a:scene3d>
            <a:camera fov="5400000" prst="perspectiveFront"/>
            <a:lightRig dir="t" rig="threePt">
              <a:rot lat="0" lon="0" rev="19200000"/>
            </a:lightRig>
          </a:scene3d>
          <a:sp3d extrusionH="25400">
            <a:bevelT h="152400" prst="hardEdge" w="304800"/>
            <a:extrusionClr>
              <a:srgbClr val="FFFFFF"/>
            </a:extrusionClr>
          </a:sp3d>
        </p:spPr>
      </p:pic>
      <p:sp>
        <p:nvSpPr>
          <p:cNvPr id="6" name="Стрелка вправо 5">
            <a:hlinkClick action="ppaction://hlinksldjump" r:id="rId4"/>
          </p:cNvPr>
          <p:cNvSpPr/>
          <p:nvPr/>
        </p:nvSpPr>
        <p:spPr>
          <a:xfrm>
            <a:off x="7308304" y="5733256"/>
            <a:ext cx="864096" cy="674190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0101734"/>
      </p:ext>
    </p:extLst>
  </p:cSld>
  <p:clrMapOvr>
    <a:masterClrMapping/>
  </p:clrMapOvr>
  <p:transition spd="med">
    <p:wheel spokes="1"/>
  </p:transition>
  <p:timing>
    <p:tnLst>
      <p:par>
        <p:cTn dur="indefinite" id="1" nodeType="tmRoot" restart="never"/>
      </p:par>
    </p:tnLst>
  </p:timing>
</p:sld>
</file>

<file path=ppt/slides/slide2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cstate="print"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786050" cy="2071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71472" y="1785926"/>
            <a:ext cx="81439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lang="uk-UA" smtClean="0" sz="5600">
                <a:ln w="11430"/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Як  у  пропорції  </a:t>
            </a:r>
            <a:r>
              <a:rPr b="1" dirty="0" i="1" lang="uk-UA" smtClean="0" sz="56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а </a:t>
            </a:r>
            <a:r>
              <a:rPr b="1" dirty="0" i="1" lang="en-US" smtClean="0" sz="56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: b = c :d</a:t>
            </a:r>
            <a:endParaRPr b="1" dirty="0" i="1" lang="ru-RU" smtClean="0" sz="5600">
              <a:ln w="11430"/>
              <a:solidFill>
                <a:srgbClr val="B60AAA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  <a:p>
            <a:r>
              <a:rPr b="1" dirty="0" lang="uk-UA" smtClean="0" sz="5600">
                <a:ln w="11430"/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називають числа  </a:t>
            </a:r>
            <a:r>
              <a:rPr b="1" dirty="0" i="1" lang="en-US" smtClean="0" sz="56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b </a:t>
            </a:r>
            <a:r>
              <a:rPr b="1" dirty="0" i="1" lang="uk-UA" smtClean="0" sz="56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і</a:t>
            </a:r>
            <a:r>
              <a:rPr b="1" dirty="0" i="1" lang="en-US" smtClean="0" sz="56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 c </a:t>
            </a:r>
            <a:r>
              <a:rPr b="1" dirty="0" lang="uk-UA" smtClean="0" sz="5600">
                <a:ln w="11430"/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?</a:t>
            </a:r>
            <a:endParaRPr b="1" dirty="0" lang="ru-RU" sz="5600">
              <a:ln w="11430"/>
              <a:solidFill>
                <a:srgbClr val="B60AAA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66" typeface="Monotype Corsiva"/>
            </a:endParaRPr>
          </a:p>
        </p:txBody>
      </p:sp>
      <p:pic>
        <p:nvPicPr>
          <p:cNvPr id="7" name="Рисунок 6"/>
          <p:cNvPicPr/>
          <p:nvPr/>
        </p:nvPicPr>
        <p:blipFill>
          <a:blip cstate="print"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572264" y="0"/>
            <a:ext cx="2314575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Украинские телевидение" id="10" name="Рисунок 9">
            <a:hlinkClick action="ppaction://hlinksldjump" r:id="rId4"/>
          </p:cNvPr>
          <p:cNvPicPr/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3071802" y="3643314"/>
            <a:ext cx="3643338" cy="2643206"/>
          </a:xfrm>
          <a:prstGeom prst="roundRect">
            <a:avLst>
              <a:gd fmla="val 11111" name="adj"/>
            </a:avLst>
          </a:prstGeom>
          <a:ln cap="rnd" w="190500">
            <a:solidFill>
              <a:schemeClr val="tx2">
                <a:lumMod val="40000"/>
                <a:lumOff val="60000"/>
              </a:schemeClr>
            </a:solidFill>
            <a:prstDash val="solid"/>
          </a:ln>
          <a:effectLst>
            <a:outerShdw algn="tl" blurRad="101600" dir="7200000" dist="50800" rotWithShape="0">
              <a:srgbClr val="000000">
                <a:alpha val="45000"/>
              </a:srgbClr>
            </a:outerShdw>
          </a:effectLst>
          <a:scene3d>
            <a:camera fov="5400000" prst="perspectiveFront"/>
            <a:lightRig dir="t" rig="threePt">
              <a:rot lat="0" lon="0" rev="19200000"/>
            </a:lightRig>
          </a:scene3d>
          <a:sp3d extrusionH="25400">
            <a:bevelT h="152400" prst="hardEdge" w="304800"/>
            <a:extrusionClr>
              <a:srgbClr val="FFFFFF"/>
            </a:extrusionClr>
          </a:sp3d>
        </p:spPr>
      </p:pic>
      <p:sp>
        <p:nvSpPr>
          <p:cNvPr id="6" name="Стрелка вправо 5">
            <a:hlinkClick action="ppaction://hlinksldjump" r:id="rId4"/>
          </p:cNvPr>
          <p:cNvSpPr/>
          <p:nvPr/>
        </p:nvSpPr>
        <p:spPr>
          <a:xfrm>
            <a:off x="7308304" y="5733256"/>
            <a:ext cx="864096" cy="674190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0101734"/>
      </p:ext>
    </p:extLst>
  </p:cSld>
  <p:clrMapOvr>
    <a:masterClrMapping/>
  </p:clrMapOvr>
  <p:transition spd="med">
    <p:wheel spokes="1"/>
  </p:transition>
  <p:timing>
    <p:tnLst>
      <p:par>
        <p:cTn dur="indefinite" id="1" nodeType="tmRoot" restart="never"/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 defTabSz="914400" eaLnBrk="1" fontAlgn="auto" hangingPunct="1" indent="-342900" latinLnBrk="0" lvl="0" marL="342900" marR="0" rtl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charset="0" pitchFamily="34" typeface="Arial"/>
              <a:buNone/>
              <a:tabLst/>
              <a:defRPr/>
            </a:pPr>
            <a:endParaRPr b="1" baseline="0" cap="none" dirty="0" i="0" kern="1200" kumimoji="0" lang="en-US" noProof="0" normalizeH="0" smtClean="0" spc="0" strike="noStrike" sz="3200" u="none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Рисунок 3"/>
          <p:cNvPicPr/>
          <p:nvPr/>
        </p:nvPicPr>
        <p:blipFill>
          <a:blip cstate="print"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339752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одзаголовок 2"/>
          <p:cNvSpPr txBox="1">
            <a:spLocks/>
          </p:cNvSpPr>
          <p:nvPr/>
        </p:nvSpPr>
        <p:spPr>
          <a:xfrm>
            <a:off x="714348" y="1714488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 defTabSz="914400" eaLnBrk="1" fontAlgn="auto" hangingPunct="1" indent="-342900" latinLnBrk="0" lvl="0" marL="342900" marR="0" rtl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charset="0" pitchFamily="34" typeface="Arial"/>
              <a:buNone/>
              <a:tabLst/>
              <a:defRPr/>
            </a:pPr>
            <a:endParaRPr b="1" baseline="0" cap="none" dirty="0" i="1" kern="1200" kumimoji="0" lang="ru-RU" noProof="0" normalizeH="0" spc="0" strike="noStrike" sz="5200" u="none">
              <a:ln>
                <a:noFill/>
              </a:ln>
              <a:solidFill>
                <a:srgbClr val="3403BD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uLnTx/>
              <a:uFillTx/>
              <a:latin charset="0" pitchFamily="18" typeface="Times New Roman"/>
              <a:ea typeface="+mn-ea"/>
              <a:cs charset="0" pitchFamily="18" typeface="Times New Roman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2" sz="half"/>
          </p:nvPr>
        </p:nvSpPr>
        <p:spPr>
          <a:xfrm>
            <a:off x="4500562" y="1600200"/>
            <a:ext cx="4186238" cy="4686320"/>
          </a:xfrm>
        </p:spPr>
        <p:txBody>
          <a:bodyPr/>
          <a:lstStyle/>
          <a:p>
            <a:endParaRPr dirty="0" lang="ru-RU"/>
          </a:p>
        </p:txBody>
      </p:sp>
      <p:pic>
        <p:nvPicPr>
          <p:cNvPr descr="Древний мир Записи в рубрике Древний мир Дневник Анастасия_Павлинова : LiveInternet - Российский Сервис Онлайн-Дневников" id="10" name="Picture 2"/>
          <p:cNvPicPr>
            <a:picLocks noChangeArrowheads="1" noChangeAspect="1" noGrp="1"/>
          </p:cNvPicPr>
          <p:nvPr>
            <p:ph idx="1" sz="half"/>
          </p:nvPr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457200" y="1181703"/>
            <a:ext cx="4018347" cy="478853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1071538" y="5786454"/>
            <a:ext cx="31432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b="1" dirty="0" i="1" lang="uk-UA" smtClean="0" sz="4000"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Аристотель</a:t>
            </a:r>
            <a:r>
              <a:rPr b="1" dirty="0" i="1" lang="uk-UA" smtClean="0" sz="3600"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 </a:t>
            </a:r>
            <a:endParaRPr dirty="0" lang="ru-RU" sz="3600"/>
          </a:p>
        </p:txBody>
      </p:sp>
      <p:sp>
        <p:nvSpPr>
          <p:cNvPr id="12" name="Прямоугольник 11"/>
          <p:cNvSpPr/>
          <p:nvPr/>
        </p:nvSpPr>
        <p:spPr>
          <a:xfrm>
            <a:off x="4355976" y="1539137"/>
            <a:ext cx="492919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b="1" dirty="0" i="1" lang="uk-UA" smtClean="0" sz="3600"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Розум полягає</a:t>
            </a:r>
          </a:p>
          <a:p>
            <a:pPr>
              <a:lnSpc>
                <a:spcPct val="150000"/>
              </a:lnSpc>
            </a:pPr>
            <a:r>
              <a:rPr b="1" dirty="0" i="1" lang="uk-UA" smtClean="0" sz="3600"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не тільки в знаннях, </a:t>
            </a:r>
          </a:p>
          <a:p>
            <a:pPr>
              <a:lnSpc>
                <a:spcPct val="150000"/>
              </a:lnSpc>
            </a:pPr>
            <a:r>
              <a:rPr b="1" dirty="0" i="1" lang="uk-UA" smtClean="0" sz="3600"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але й в умінні </a:t>
            </a:r>
          </a:p>
          <a:p>
            <a:pPr>
              <a:lnSpc>
                <a:spcPct val="150000"/>
              </a:lnSpc>
            </a:pPr>
            <a:r>
              <a:rPr b="1" dirty="0" i="1" lang="uk-UA" smtClean="0" sz="3600"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застосовувати </a:t>
            </a:r>
          </a:p>
          <a:p>
            <a:pPr>
              <a:lnSpc>
                <a:spcPct val="150000"/>
              </a:lnSpc>
            </a:pPr>
            <a:r>
              <a:rPr b="1" dirty="0" i="1" lang="uk-UA" sz="3600"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з</a:t>
            </a:r>
            <a:r>
              <a:rPr b="1" dirty="0" i="1" lang="uk-UA" smtClean="0" sz="3600"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нання  на практиці</a:t>
            </a:r>
          </a:p>
        </p:txBody>
      </p:sp>
      <p:pic>
        <p:nvPicPr>
          <p:cNvPr id="11" name="Рисунок 10"/>
          <p:cNvPicPr/>
          <p:nvPr/>
        </p:nvPicPr>
        <p:blipFill>
          <a:blip cstate="print"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092280" y="142852"/>
            <a:ext cx="1938005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1"/>
  </p:transition>
  <p:timing>
    <p:tnLst>
      <p:par>
        <p:cTn dur="indefinite" id="1" nodeType="tmRoot" restart="never"/>
      </p:par>
    </p:tnLst>
  </p:timing>
</p:sld>
</file>

<file path=ppt/slides/slide3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cstate="print"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786050" cy="2071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785786" y="1785926"/>
            <a:ext cx="792958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lang="uk-UA" smtClean="0" sz="5600">
                <a:ln w="11430"/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Сформулюйте основну</a:t>
            </a:r>
          </a:p>
          <a:p>
            <a:r>
              <a:rPr b="1" dirty="0" lang="uk-UA" smtClean="0" sz="5600">
                <a:ln w="11430"/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властивість  пропорції</a:t>
            </a:r>
            <a:endParaRPr b="1" dirty="0" lang="ru-RU" sz="5600">
              <a:ln w="11430"/>
              <a:solidFill>
                <a:srgbClr val="B60AAA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66" typeface="Monotype Corsiva"/>
            </a:endParaRPr>
          </a:p>
        </p:txBody>
      </p:sp>
      <p:pic>
        <p:nvPicPr>
          <p:cNvPr id="7" name="Рисунок 6"/>
          <p:cNvPicPr/>
          <p:nvPr/>
        </p:nvPicPr>
        <p:blipFill>
          <a:blip cstate="print"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572264" y="0"/>
            <a:ext cx="2314575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Новости. Стр. 139 - Футбольный клуб &quot;Динамо&quot; Киев. Официальный сайт" id="10" name="Рисунок 9">
            <a:hlinkClick action="ppaction://hlinksldjump" r:id="rId4"/>
          </p:cNvPr>
          <p:cNvPicPr/>
          <p:nvPr/>
        </p:nvPicPr>
        <p:blipFill>
          <a:blip cstate="print" r:embed="rId5"/>
          <a:srcRect b="166"/>
          <a:stretch>
            <a:fillRect/>
          </a:stretch>
        </p:blipFill>
        <p:spPr bwMode="auto">
          <a:xfrm>
            <a:off x="2643174" y="3571876"/>
            <a:ext cx="3929090" cy="2692694"/>
          </a:xfrm>
          <a:prstGeom prst="roundRect">
            <a:avLst>
              <a:gd fmla="val 11111" name="adj"/>
            </a:avLst>
          </a:prstGeom>
          <a:ln cap="rnd" w="190500">
            <a:solidFill>
              <a:schemeClr val="tx2">
                <a:lumMod val="40000"/>
                <a:lumOff val="60000"/>
              </a:schemeClr>
            </a:solidFill>
            <a:prstDash val="solid"/>
          </a:ln>
          <a:effectLst>
            <a:outerShdw algn="tl" blurRad="101600" dir="7200000" dist="50800" rotWithShape="0">
              <a:srgbClr val="000000">
                <a:alpha val="45000"/>
              </a:srgbClr>
            </a:outerShdw>
          </a:effectLst>
          <a:scene3d>
            <a:camera fov="5400000" prst="perspectiveFront"/>
            <a:lightRig dir="t" rig="threePt">
              <a:rot lat="0" lon="0" rev="19200000"/>
            </a:lightRig>
          </a:scene3d>
          <a:sp3d extrusionH="25400">
            <a:bevelT h="152400" prst="hardEdge" w="304800"/>
            <a:extrusionClr>
              <a:srgbClr val="FFFFFF"/>
            </a:extrusionClr>
          </a:sp3d>
        </p:spPr>
      </p:pic>
      <p:sp>
        <p:nvSpPr>
          <p:cNvPr id="6" name="Стрелка вправо 5">
            <a:hlinkClick action="ppaction://hlinksldjump" r:id="rId4"/>
          </p:cNvPr>
          <p:cNvSpPr/>
          <p:nvPr/>
        </p:nvSpPr>
        <p:spPr>
          <a:xfrm>
            <a:off x="7308304" y="5733256"/>
            <a:ext cx="864096" cy="674190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0101734"/>
      </p:ext>
    </p:extLst>
  </p:cSld>
  <p:clrMapOvr>
    <a:masterClrMapping/>
  </p:clrMapOvr>
  <p:transition spd="med">
    <p:wheel spokes="1"/>
  </p:transition>
  <p:timing>
    <p:tnLst>
      <p:par>
        <p:cTn dur="indefinite" id="1" nodeType="tmRoot" restart="never"/>
      </p:par>
    </p:tnLst>
  </p:timing>
</p:sld>
</file>

<file path=ppt/slides/slide3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cstate="print"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786050" cy="2071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785786" y="1785926"/>
            <a:ext cx="792958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lang="uk-UA" smtClean="0" sz="5600">
                <a:ln w="11430"/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Як  у  пропорції  </a:t>
            </a:r>
            <a:r>
              <a:rPr b="1" dirty="0" i="1" lang="uk-UA" smtClean="0" sz="56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а </a:t>
            </a:r>
            <a:r>
              <a:rPr b="1" dirty="0" i="1" lang="en-US" smtClean="0" sz="56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: b = c :d</a:t>
            </a:r>
            <a:endParaRPr b="1" dirty="0" i="1" lang="ru-RU" smtClean="0" sz="5600">
              <a:ln w="11430"/>
              <a:solidFill>
                <a:srgbClr val="B60AAA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  <a:p>
            <a:r>
              <a:rPr b="1" dirty="0" lang="uk-UA" smtClean="0" sz="5600">
                <a:ln w="11430"/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називають числа  </a:t>
            </a:r>
            <a:r>
              <a:rPr b="1" dirty="0" i="1" lang="uk-UA" smtClean="0" sz="56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а</a:t>
            </a:r>
            <a:r>
              <a:rPr b="1" dirty="0" i="1" lang="en-US" smtClean="0" sz="56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 </a:t>
            </a:r>
            <a:r>
              <a:rPr b="1" dirty="0" i="1" lang="uk-UA" smtClean="0" sz="56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і</a:t>
            </a:r>
            <a:r>
              <a:rPr b="1" dirty="0" i="1" lang="en-US" smtClean="0" sz="56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 d </a:t>
            </a:r>
            <a:r>
              <a:rPr b="1" dirty="0" lang="uk-UA" smtClean="0" sz="5600">
                <a:ln w="11430"/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?</a:t>
            </a:r>
            <a:endParaRPr b="1" dirty="0" lang="ru-RU" sz="5600">
              <a:ln w="11430"/>
              <a:solidFill>
                <a:srgbClr val="B60AAA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66" typeface="Monotype Corsiva"/>
            </a:endParaRPr>
          </a:p>
        </p:txBody>
      </p:sp>
      <p:pic>
        <p:nvPicPr>
          <p:cNvPr id="7" name="Рисунок 6"/>
          <p:cNvPicPr/>
          <p:nvPr/>
        </p:nvPicPr>
        <p:blipFill>
          <a:blip cstate="print"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572264" y="0"/>
            <a:ext cx="2314575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myNews-in: Телеканал &quot;Украина&quot; обещает &quot;Жить будете&quot; Архив новостей с 2001 года." id="10" name="Рисунок 9">
            <a:hlinkClick action="ppaction://hlinksldjump" r:id="rId4"/>
          </p:cNvPr>
          <p:cNvPicPr/>
          <p:nvPr/>
        </p:nvPicPr>
        <p:blipFill>
          <a:blip cstate="print" r:embed="rId5"/>
          <a:stretch>
            <a:fillRect/>
          </a:stretch>
        </p:blipFill>
        <p:spPr bwMode="auto">
          <a:xfrm>
            <a:off x="2714612" y="3643314"/>
            <a:ext cx="4000528" cy="2643206"/>
          </a:xfrm>
          <a:prstGeom prst="roundRect">
            <a:avLst>
              <a:gd fmla="val 11111" name="adj"/>
            </a:avLst>
          </a:prstGeom>
          <a:ln cap="rnd" w="190500">
            <a:solidFill>
              <a:schemeClr val="tx2">
                <a:lumMod val="40000"/>
                <a:lumOff val="60000"/>
              </a:schemeClr>
            </a:solidFill>
            <a:prstDash val="solid"/>
          </a:ln>
          <a:effectLst>
            <a:outerShdw algn="tl" blurRad="101600" dir="7200000" dist="50800" rotWithShape="0">
              <a:srgbClr val="000000">
                <a:alpha val="45000"/>
              </a:srgbClr>
            </a:outerShdw>
          </a:effectLst>
          <a:scene3d>
            <a:camera fov="5400000" prst="perspectiveFront"/>
            <a:lightRig dir="t" rig="threePt">
              <a:rot lat="0" lon="0" rev="19200000"/>
            </a:lightRig>
          </a:scene3d>
          <a:sp3d extrusionH="25400">
            <a:bevelT h="152400" prst="hardEdge" w="304800"/>
            <a:extrusionClr>
              <a:srgbClr val="FFFFFF"/>
            </a:extrusionClr>
          </a:sp3d>
        </p:spPr>
      </p:pic>
      <p:sp>
        <p:nvSpPr>
          <p:cNvPr id="6" name="Стрелка вправо 5">
            <a:hlinkClick action="ppaction://hlinksldjump" r:id="rId4"/>
          </p:cNvPr>
          <p:cNvSpPr/>
          <p:nvPr/>
        </p:nvSpPr>
        <p:spPr>
          <a:xfrm>
            <a:off x="7308304" y="5733256"/>
            <a:ext cx="864096" cy="674190"/>
          </a:xfrm>
          <a:prstGeom prst="right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0101734"/>
      </p:ext>
    </p:extLst>
  </p:cSld>
  <p:clrMapOvr>
    <a:masterClrMapping/>
  </p:clrMapOvr>
  <p:transition spd="med">
    <p:wheel spokes="1"/>
  </p:transition>
  <p:timing>
    <p:tnLst>
      <p:par>
        <p:cTn dur="indefinite" id="1" nodeType="tmRoot" restart="never"/>
      </p:par>
    </p:tn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b="1" dirty="0" lang="en-US" smtClean="0">
              <a:solidFill>
                <a:srgbClr val="0070C0"/>
              </a:solidFill>
            </a:endParaRPr>
          </a:p>
          <a:p>
            <a:pPr marL="0">
              <a:lnSpc>
                <a:spcPct val="150000"/>
              </a:lnSpc>
              <a:spcBef>
                <a:spcPts val="0"/>
              </a:spcBef>
              <a:buNone/>
            </a:pPr>
            <a:r>
              <a:rPr b="1" dirty="0" err="1" i="1" lang="ru-RU" smtClean="0" sz="5200"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Розв’язування</a:t>
            </a:r>
            <a:r>
              <a:rPr b="1" dirty="0" i="1" lang="ru-RU" smtClean="0" sz="5200"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 </a:t>
            </a:r>
            <a:r>
              <a:rPr b="1" dirty="0" err="1" i="1" lang="ru-RU" smtClean="0" sz="5200"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вправ</a:t>
            </a:r>
            <a:r>
              <a:rPr b="1" dirty="0" i="1" lang="ru-RU" smtClean="0" sz="5200"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 </a:t>
            </a:r>
            <a:r>
              <a:rPr b="1" dirty="0" err="1" i="1" lang="ru-RU" smtClean="0" sz="5200"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з</a:t>
            </a:r>
            <a:r>
              <a:rPr b="1" dirty="0" i="1" lang="ru-RU" smtClean="0" sz="5200"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 теми</a:t>
            </a:r>
          </a:p>
          <a:p>
            <a:pPr marL="0">
              <a:lnSpc>
                <a:spcPct val="150000"/>
              </a:lnSpc>
              <a:spcBef>
                <a:spcPts val="0"/>
              </a:spcBef>
              <a:buNone/>
            </a:pPr>
            <a:r>
              <a:rPr b="1" dirty="0" i="1" lang="ru-RU" smtClean="0" sz="5200"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«</a:t>
            </a:r>
            <a:r>
              <a:rPr b="1" dirty="0" err="1" i="1" lang="ru-RU" smtClean="0" sz="5200"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Пропорц</a:t>
            </a:r>
            <a:r>
              <a:rPr b="1" dirty="0" err="1" i="1" lang="uk-UA" smtClean="0" sz="5200"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ія</a:t>
            </a:r>
            <a:r>
              <a:rPr b="1" dirty="0" i="1" lang="uk-UA" smtClean="0" sz="5200"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. Основна властивість пропорції </a:t>
            </a:r>
            <a:r>
              <a:rPr b="1" dirty="0" i="1" lang="ru-RU" smtClean="0" sz="5200"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»</a:t>
            </a:r>
            <a:endParaRPr b="1" dirty="0" i="1" lang="ru-RU" sz="5200">
              <a:solidFill>
                <a:srgbClr val="3403BD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2910" y="428604"/>
            <a:ext cx="82868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b="1" dirty="0" lang="uk-UA" smtClean="0" sz="60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Тема уроку:</a:t>
            </a:r>
            <a:endParaRPr b="1" dirty="0" lang="ru-RU" sz="6000">
              <a:ln w="11430"/>
              <a:solidFill>
                <a:srgbClr val="B60AAA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66" typeface="Monotype Corsiva"/>
            </a:endParaRPr>
          </a:p>
        </p:txBody>
      </p:sp>
      <p:pic>
        <p:nvPicPr>
          <p:cNvPr id="6" name="Рисунок 5"/>
          <p:cNvPicPr/>
          <p:nvPr/>
        </p:nvPicPr>
        <p:blipFill>
          <a:blip cstate="print"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571736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cstate="print"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643702" y="285728"/>
            <a:ext cx="2314575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1"/>
  </p:transition>
  <p:timing>
    <p:tnLst>
      <p:par>
        <p:cTn dur="indefinite" id="1" nodeType="tmRoot" restart="never"/>
      </p:par>
    </p:tn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00034" y="1857364"/>
            <a:ext cx="821537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b="1" dirty="0" lang="uk-UA" smtClean="0" sz="6000">
                <a:ln w="11430"/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Телевізійне </a:t>
            </a:r>
            <a:r>
              <a:rPr b="1" dirty="0" err="1" lang="uk-UA" smtClean="0" sz="6000">
                <a:ln w="11430"/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ток-шоу</a:t>
            </a:r>
            <a:endParaRPr b="1" dirty="0" lang="uk-UA" smtClean="0" sz="6000">
              <a:ln w="11430"/>
              <a:solidFill>
                <a:srgbClr val="3403BD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66" typeface="Monotype Corsiva"/>
            </a:endParaRPr>
          </a:p>
          <a:p>
            <a:pPr algn="ctr"/>
            <a:r>
              <a:rPr b="1" dirty="0" err="1" lang="uk-UA" smtClean="0" sz="60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“Математика</a:t>
            </a:r>
            <a:r>
              <a:rPr b="1" dirty="0" lang="uk-UA" smtClean="0" sz="60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 </a:t>
            </a:r>
          </a:p>
          <a:p>
            <a:pPr algn="ctr"/>
            <a:r>
              <a:rPr b="1" dirty="0" lang="uk-UA" smtClean="0" sz="60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навколо </a:t>
            </a:r>
            <a:r>
              <a:rPr b="1" dirty="0" err="1" lang="uk-UA" smtClean="0" sz="60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нас”</a:t>
            </a:r>
            <a:endParaRPr b="1" dirty="0" lang="ru-RU" sz="6000">
              <a:ln w="11430"/>
              <a:solidFill>
                <a:srgbClr val="B60AAA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66" typeface="Monotype Corsiva"/>
            </a:endParaRPr>
          </a:p>
        </p:txBody>
      </p:sp>
      <p:pic>
        <p:nvPicPr>
          <p:cNvPr id="8" name="Рисунок 7"/>
          <p:cNvPicPr/>
          <p:nvPr/>
        </p:nvPicPr>
        <p:blipFill>
          <a:blip cstate="print"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31"/>
          <a:stretch>
            <a:fillRect/>
          </a:stretch>
        </p:blipFill>
        <p:spPr bwMode="auto">
          <a:xfrm>
            <a:off x="6715141" y="4572008"/>
            <a:ext cx="2428860" cy="1866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cstate="print"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71472" y="4357694"/>
            <a:ext cx="2314575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cstate="print"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42852"/>
            <a:ext cx="2857488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cstate="print"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643570" y="285728"/>
            <a:ext cx="3000378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1"/>
  </p:transition>
  <p:timing>
    <p:tnLst>
      <p:par>
        <p:cTn dur="indefinite" id="1" nodeType="tmRoot" restart="never"/>
      </p:par>
    </p:tn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cstate="print"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571736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714348" y="5715016"/>
            <a:ext cx="792958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b="1" dirty="0" lang="uk-UA" smtClean="0" sz="6000">
                <a:ln w="11430"/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Гра </a:t>
            </a:r>
            <a:r>
              <a:rPr b="1" dirty="0" err="1" lang="uk-UA" smtClean="0" sz="6000">
                <a:ln w="11430"/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“Лови</a:t>
            </a:r>
            <a:r>
              <a:rPr b="1" dirty="0" lang="uk-UA" smtClean="0" sz="6000">
                <a:ln w="11430"/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 </a:t>
            </a:r>
            <a:r>
              <a:rPr b="1" dirty="0" err="1" lang="uk-UA" smtClean="0" sz="6000">
                <a:ln w="11430"/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помилку”</a:t>
            </a:r>
            <a:endParaRPr b="1" dirty="0" lang="ru-RU" sz="6000">
              <a:ln w="11430"/>
              <a:solidFill>
                <a:srgbClr val="B60AAA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66" typeface="Monotype Corsiva"/>
            </a:endParaRPr>
          </a:p>
        </p:txBody>
      </p:sp>
      <p:pic>
        <p:nvPicPr>
          <p:cNvPr id="1026" name="Picture 2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>
            <a:off x="532109" y="1571612"/>
            <a:ext cx="8111858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1509690" y="152400"/>
            <a:ext cx="792958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b="1" dirty="0" lang="uk-UA" smtClean="0" sz="60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Перевірка </a:t>
            </a:r>
          </a:p>
          <a:p>
            <a:pPr algn="ctr">
              <a:lnSpc>
                <a:spcPct val="80000"/>
              </a:lnSpc>
            </a:pPr>
            <a:r>
              <a:rPr b="1" dirty="0" lang="uk-UA" smtClean="0" sz="60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домашнього завдання</a:t>
            </a:r>
          </a:p>
        </p:txBody>
      </p:sp>
      <p:pic>
        <p:nvPicPr>
          <p:cNvPr id="9" name="Рисунок 8"/>
          <p:cNvPicPr/>
          <p:nvPr/>
        </p:nvPicPr>
        <p:blipFill>
          <a:blip cstate="print" r:embed="rId4"/>
          <a:srcRect b="37"/>
          <a:stretch>
            <a:fillRect/>
          </a:stretch>
        </p:blipFill>
        <p:spPr bwMode="auto">
          <a:xfrm>
            <a:off x="2071670" y="2143117"/>
            <a:ext cx="6286543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Прямая соединительная линия 9"/>
          <p:cNvCxnSpPr/>
          <p:nvPr/>
        </p:nvCxnSpPr>
        <p:spPr>
          <a:xfrm flipH="1" rot="16200000">
            <a:off x="3071802" y="2786058"/>
            <a:ext cx="1643074" cy="1643074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643306" y="5286388"/>
            <a:ext cx="428628" cy="35719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5" name="Рисунок 14"/>
          <p:cNvPicPr/>
          <p:nvPr/>
        </p:nvPicPr>
        <p:blipFill>
          <a:blip cstate="print" r:embed="rId5"/>
          <a:srcRect b="40642" r="73"/>
          <a:stretch>
            <a:fillRect/>
          </a:stretch>
        </p:blipFill>
        <p:spPr bwMode="auto">
          <a:xfrm>
            <a:off x="2071670" y="2500306"/>
            <a:ext cx="3286148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/>
          <p:cNvPicPr/>
          <p:nvPr/>
        </p:nvPicPr>
        <p:blipFill>
          <a:blip cstate="print" r:embed="rId5"/>
          <a:srcRect r="1010" t="86493"/>
          <a:stretch>
            <a:fillRect/>
          </a:stretch>
        </p:blipFill>
        <p:spPr bwMode="auto">
          <a:xfrm>
            <a:off x="2071670" y="5286388"/>
            <a:ext cx="335758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cstate="print" r:embed="rId6"/>
          <a:srcRect b="62" r="64"/>
          <a:stretch>
            <a:fillRect/>
          </a:stretch>
        </p:blipFill>
        <p:spPr bwMode="auto">
          <a:xfrm>
            <a:off x="5429256" y="5286388"/>
            <a:ext cx="3000396" cy="485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1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1000" id="7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1000" id="12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id="15" nodeType="click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1000" id="17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id="20" nodeType="click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1000" id="22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Стена ВКонтакте" id="2" name="Рисунок 1">
            <a:hlinkClick action="ppaction://hlinksldjump" r:id="rId2"/>
          </p:cNvPr>
          <p:cNvPicPr/>
          <p:nvPr/>
        </p:nvPicPr>
        <p:blipFill>
          <a:blip cstate="print" r:embed="rId3"/>
          <a:srcRect r="2"/>
          <a:stretch>
            <a:fillRect/>
          </a:stretch>
        </p:blipFill>
        <p:spPr bwMode="auto">
          <a:xfrm>
            <a:off x="785786" y="2000240"/>
            <a:ext cx="2052000" cy="1764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Данные экзит-пола от телеканала Интер &quot; ИИИ &quot;Поток&quot; Главные новости дня" id="3" name="Рисунок 2">
            <a:hlinkClick action="ppaction://hlinksldjump" r:id="rId4"/>
          </p:cNvPr>
          <p:cNvPicPr/>
          <p:nvPr/>
        </p:nvPicPr>
        <p:blipFill>
          <a:blip cstate="print" r:embed="rId5">
            <a:lum bright="20000"/>
          </a:blip>
          <a:srcRect/>
          <a:stretch>
            <a:fillRect/>
          </a:stretch>
        </p:blipFill>
        <p:spPr bwMode="auto">
          <a:xfrm>
            <a:off x="3571868" y="2000240"/>
            <a:ext cx="2052000" cy="1764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myNews-in: Телеканал &quot;Украина&quot; обещает &quot;Жить будете&quot; Архив новостей с 2001 года." id="4" name="Рисунок 3">
            <a:hlinkClick action="ppaction://hlinksldjump" r:id="rId6"/>
          </p:cNvPr>
          <p:cNvPicPr/>
          <p:nvPr/>
        </p:nvPicPr>
        <p:blipFill>
          <a:blip cstate="print" r:embed="rId7"/>
          <a:stretch>
            <a:fillRect/>
          </a:stretch>
        </p:blipFill>
        <p:spPr bwMode="auto">
          <a:xfrm>
            <a:off x="6072198" y="3929066"/>
            <a:ext cx="2052000" cy="1764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cstate="print"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571736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Страница 40. Каналы ТВ" id="7" name="Рисунок 6">
            <a:hlinkClick action="ppaction://hlinksldjump" r:id="rId9"/>
          </p:cNvPr>
          <p:cNvPicPr/>
          <p:nvPr/>
        </p:nvPicPr>
        <p:blipFill>
          <a:blip cstate="print" r:embed="rId10"/>
          <a:stretch>
            <a:fillRect/>
          </a:stretch>
        </p:blipFill>
        <p:spPr bwMode="auto">
          <a:xfrm>
            <a:off x="785786" y="4000504"/>
            <a:ext cx="2052000" cy="1764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Украинские телевидение" id="8" name="Рисунок 7">
            <a:hlinkClick action="ppaction://hlinksldjump" r:id="rId11"/>
          </p:cNvPr>
          <p:cNvPicPr/>
          <p:nvPr/>
        </p:nvPicPr>
        <p:blipFill>
          <a:blip cstate="print" r:embed="rId12"/>
          <a:srcRect/>
          <a:stretch>
            <a:fillRect/>
          </a:stretch>
        </p:blipFill>
        <p:spPr bwMode="auto">
          <a:xfrm>
            <a:off x="3571868" y="4000504"/>
            <a:ext cx="2052000" cy="1764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Новости. Стр. 139 - Футбольный клуб &quot;Динамо&quot; Киев. Официальный сайт" id="9" name="Рисунок 8">
            <a:hlinkClick action="ppaction://hlinksldjump" r:id="rId13"/>
          </p:cNvPr>
          <p:cNvPicPr/>
          <p:nvPr/>
        </p:nvPicPr>
        <p:blipFill>
          <a:blip cstate="print" r:embed="rId14"/>
          <a:srcRect b="166"/>
          <a:stretch>
            <a:fillRect/>
          </a:stretch>
        </p:blipFill>
        <p:spPr bwMode="auto">
          <a:xfrm>
            <a:off x="6143636" y="2000240"/>
            <a:ext cx="2052000" cy="1764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1214414" y="214290"/>
            <a:ext cx="792958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b="1" dirty="0" lang="uk-UA" smtClean="0" sz="60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Актуалізація </a:t>
            </a:r>
          </a:p>
          <a:p>
            <a:pPr algn="ctr"/>
            <a:r>
              <a:rPr b="1" dirty="0" lang="uk-UA" smtClean="0" sz="60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опорних знань</a:t>
            </a:r>
            <a:endParaRPr b="1" dirty="0" lang="ru-RU" sz="6000">
              <a:ln w="11430"/>
              <a:solidFill>
                <a:srgbClr val="B60AAA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66" typeface="Monotype Corsiva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14282" y="5786454"/>
            <a:ext cx="87154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b="1" dirty="0" lang="uk-UA" smtClean="0" sz="6000">
                <a:ln w="11430"/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Обери  канал  і дай відповідь</a:t>
            </a:r>
            <a:endParaRPr b="1" dirty="0" lang="ru-RU" sz="6000">
              <a:ln w="11430"/>
              <a:solidFill>
                <a:srgbClr val="B60AAA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66" typeface="Monotype Corsiva"/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dur="indefinite" id="1" nodeType="tmRoot" restart="never"/>
      </p:par>
    </p:tn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cstate="print"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571736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500298" y="428604"/>
            <a:ext cx="62151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b="1" dirty="0" lang="uk-UA" smtClean="0" sz="60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Пропорції  в  житті</a:t>
            </a:r>
          </a:p>
        </p:txBody>
      </p:sp>
      <p:pic>
        <p:nvPicPr>
          <p:cNvPr id="7" name="Рисунок 6"/>
          <p:cNvPicPr/>
          <p:nvPr/>
        </p:nvPicPr>
        <p:blipFill>
          <a:blip cstate="print" r:embed="rId3"/>
          <a:srcRect r="2"/>
          <a:stretch>
            <a:fillRect/>
          </a:stretch>
        </p:blipFill>
        <p:spPr bwMode="auto">
          <a:xfrm>
            <a:off x="642910" y="1928802"/>
            <a:ext cx="2857520" cy="4429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Выгнутая влево стрелка 13"/>
          <p:cNvSpPr/>
          <p:nvPr/>
        </p:nvSpPr>
        <p:spPr>
          <a:xfrm>
            <a:off x="3714744" y="2143116"/>
            <a:ext cx="1071570" cy="1285884"/>
          </a:xfrm>
          <a:prstGeom prst="curvedRightArrow">
            <a:avLst/>
          </a:prstGeom>
          <a:solidFill>
            <a:srgbClr val="B60AA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Выгнутая вправо стрелка 14"/>
          <p:cNvSpPr/>
          <p:nvPr/>
        </p:nvSpPr>
        <p:spPr>
          <a:xfrm>
            <a:off x="3857620" y="4786322"/>
            <a:ext cx="1071570" cy="1214446"/>
          </a:xfrm>
          <a:prstGeom prst="curvedLeftArrow">
            <a:avLst/>
          </a:prstGeom>
          <a:solidFill>
            <a:srgbClr val="B60AA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descr="Истории бизнеса &quot; Инфозона бизнеса" id="16" name="Рисунок 15"/>
          <p:cNvPicPr/>
          <p:nvPr/>
        </p:nvPicPr>
        <p:blipFill>
          <a:blip cstate="print" r:embed="rId4"/>
          <a:srcRect r="6"/>
          <a:stretch>
            <a:fillRect/>
          </a:stretch>
        </p:blipFill>
        <p:spPr bwMode="auto">
          <a:xfrm>
            <a:off x="5286380" y="1928802"/>
            <a:ext cx="3071834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3929058" y="3214686"/>
            <a:ext cx="45719" cy="1785104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11000"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?</a:t>
            </a:r>
            <a:endParaRPr b="1" dirty="0" lang="ru-RU" sz="11000">
              <a:solidFill>
                <a:srgbClr val="3403BD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dur="indefinite" id="1" nodeType="tmRoot" restart="never"/>
      </p:par>
    </p:tn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cstate="print"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428860" cy="1785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428860" y="428604"/>
            <a:ext cx="621510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b="1" dirty="0" lang="uk-UA" smtClean="0" sz="6000">
                <a:ln w="11430"/>
                <a:solidFill>
                  <a:srgbClr val="B60AAA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Пропорції у побуті </a:t>
            </a:r>
          </a:p>
        </p:txBody>
      </p:sp>
      <p:pic>
        <p:nvPicPr>
          <p:cNvPr descr="Вишня картинки." id="34818" name="Picture 2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357158" y="3714752"/>
            <a:ext cx="4141333" cy="285752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descr="Цукати з вишень" id="9" name="Рисунок 8"/>
          <p:cNvPicPr/>
          <p:nvPr/>
        </p:nvPicPr>
        <p:blipFill>
          <a:blip cstate="print" r:embed="rId4"/>
          <a:stretch>
            <a:fillRect/>
          </a:stretch>
        </p:blipFill>
        <p:spPr bwMode="auto">
          <a:xfrm>
            <a:off x="4786314" y="3714752"/>
            <a:ext cx="4357686" cy="2738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10" name="TextBox 9"/>
          <p:cNvSpPr txBox="1"/>
          <p:nvPr/>
        </p:nvSpPr>
        <p:spPr>
          <a:xfrm>
            <a:off x="500034" y="1357298"/>
            <a:ext cx="8643966" cy="224676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2800" u="sng"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№ 607 (3)</a:t>
            </a:r>
          </a:p>
          <a:p>
            <a:r>
              <a:rPr b="1" dirty="0" lang="uk-UA" smtClean="0" sz="2800">
                <a:solidFill>
                  <a:srgbClr val="3403BD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18" typeface="Times New Roman"/>
                <a:cs charset="0" pitchFamily="18" typeface="Times New Roman"/>
              </a:rPr>
              <a:t>Із 140 кг свіжих вишень отримують 21 кг сушених. Скільки кілограмів сушених вишень отримають із 160 кг свіжих? Скільки кілограмів свіжих вишень потрібно, щоб отримати 31,5 кг сушених?</a:t>
            </a:r>
            <a:endParaRPr b="1" dirty="0" lang="ru-RU" sz="2800">
              <a:solidFill>
                <a:srgbClr val="3403BD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18" typeface="Times New Roman"/>
              <a:cs charset="0" pitchFamily="18" typeface="Times New Roman"/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dur="indefinite" id="1" nodeType="tmRoot" restart="never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6596086</TotalTime>
  <Words>447</Words>
  <Application>Microsoft Office PowerPoint</Application>
  <PresentationFormat>Экран (4:3)</PresentationFormat>
  <Paragraphs>110</Paragraphs>
  <Slides>31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Т а н ц ю ю т ь   в с і!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уроку</dc:title>
  <dc:creator>Admin</dc:creator>
  <cp:lastModifiedBy>User</cp:lastModifiedBy>
  <cp:revision>260</cp:revision>
  <dcterms:created xsi:type="dcterms:W3CDTF">2013-09-04T08:14:17Z</dcterms:created>
  <dcterms:modified xsi:type="dcterms:W3CDTF">2014-11-26T20:30:34Z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9458439</vt:lpwstr>
  </property>
  <property fmtid="{D5CDD505-2E9C-101B-9397-08002B2CF9AE}" name="NXPowerLiteVersion" pid="3">
    <vt:lpwstr>D4.1.4</vt:lpwstr>
  </property>
</Properties>
</file>