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5F4DB-AEEF-4FF2-A0D0-AFE8FCAC41E9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AA689-DC0E-4B00-B56F-AA6DCF53209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2787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AA689-DC0E-4B00-B56F-AA6DCF532091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5842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 algn="ctr">
              <a:lnSpc>
                <a:spcPct val="115000"/>
              </a:lnSpc>
              <a:spcAft>
                <a:spcPts val="1000"/>
              </a:spcAft>
              <a:defRPr sz="4000"/>
            </a:lvl1pPr>
          </a:lstStyle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1100" dirty="0" smtClean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uk-UA" sz="1100" dirty="0" smtClean="0">
                <a:effectLst/>
                <a:latin typeface="Calibri"/>
                <a:ea typeface="Calibri"/>
                <a:cs typeface="Times New Roman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err="1" smtClean="0"/>
              <a:t>орой</a:t>
            </a:r>
            <a:r>
              <a:rPr lang="ru-RU" dirty="0" smtClean="0"/>
              <a:t>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2603EFD-97B6-49F5-B5E7-CE8B479D0D7A}" type="datetimeFigureOut">
              <a:rPr lang="uk-UA" smtClean="0"/>
              <a:t>20.10.2014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FBB6C6B-F1BE-48BC-AD0B-6B0F74109C1E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hotinfest.com.ua/wp-content/uploads/2013/02/podgortsy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hotinfest.com.ua/wp-content/uploads/2013/02/zolochiv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hotinfest.com.ua/wp-content/uploads/2013/02/svirzh2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hotinfest.com.ua/wp-content/uploads/2013/02/Olesko_2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file:///C:\Users\&#1053;&#1072;&#1076;&#1103;\Desktop\&#1053;&#1072;&#1081;&#1075;&#1072;&#1088;&#1085;&#1110;&#1096;&#1110;%20&#1092;&#1086;&#1088;&#1090;&#1077;&#1094;&#1110;%20&#1090;&#1072;%20&#1079;&#1072;&#1084;&#1082;&#1080;%20&#1047;&#1072;&#1093;&#1110;&#1076;&#1085;&#1086;&#1111;%20&#1059;&#1082;&#1088;&#1072;&#1111;&#1085;&#1080;%20%20%20&#1057;&#1077;&#1088;&#1077;&#1076;&#1085;&#1100;&#1086;&#1074;&#1110;&#1095;&#1085;&#1080;&#1081;%20&#1061;&#1086;&#1090;&#1080;&#1085;_files\lutsk-castle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hotinfest.com.ua/wp-content/uploads/2013/02/ostrozhski-zamok.jp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hotinfest.com.ua/wp-content/uploads/2013/02/kamenetspodolsky.j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hotinfest.com.ua/wp-content/uploads/2013/02/hotin-castle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file:///C:\Users\&#1053;&#1072;&#1076;&#1103;\Desktop\&#1053;&#1072;&#1081;&#1075;&#1072;&#1088;&#1085;&#1110;&#1096;&#1110;%20&#1092;&#1086;&#1088;&#1090;&#1077;&#1094;&#1110;%20&#1090;&#1072;%20&#1079;&#1072;&#1084;&#1082;&#1080;%20&#1047;&#1072;&#1093;&#1110;&#1076;&#1085;&#1086;&#1111;%20&#1059;&#1082;&#1088;&#1072;&#1111;&#1085;&#1080;%20%20%20&#1057;&#1077;&#1088;&#1077;&#1076;&#1085;&#1100;&#1086;&#1074;&#1110;&#1095;&#1085;&#1080;&#1081;%20&#1061;&#1086;&#1090;&#1080;&#1085;_files\Shernborn-Castle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hotinfest.com.ua/wp-content/uploads/2013/02/palanok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2852936"/>
            <a:ext cx="5723468" cy="182809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Тема. Логарифмічні </a:t>
            </a:r>
            <a:r>
              <a:rPr lang="uk-UA" b="1" dirty="0"/>
              <a:t>рівняння. Розв’язування </a:t>
            </a:r>
            <a:r>
              <a:rPr lang="uk-UA" b="1" dirty="0" smtClean="0"/>
              <a:t>вправ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400175"/>
            <a:ext cx="5712179" cy="1524000"/>
          </a:xfrm>
        </p:spPr>
        <p:txBody>
          <a:bodyPr/>
          <a:lstStyle/>
          <a:p>
            <a:r>
              <a:rPr lang="uk-UA" dirty="0" smtClean="0">
                <a:solidFill>
                  <a:srgbClr val="7030A0"/>
                </a:solidFill>
              </a:rPr>
              <a:t>Урок-подорож</a:t>
            </a:r>
            <a:endParaRPr lang="uk-UA" dirty="0">
              <a:solidFill>
                <a:srgbClr val="7030A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72555"/>
            <a:ext cx="2808312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07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latin typeface="Calibri"/>
                <a:ea typeface="Times New Roman"/>
                <a:cs typeface="Times New Roman"/>
              </a:rPr>
              <a:t/>
            </a:r>
            <a:br>
              <a:rPr lang="en-US" dirty="0" smtClean="0">
                <a:latin typeface="Calibri"/>
                <a:ea typeface="Times New Roman"/>
                <a:cs typeface="Times New Roman"/>
              </a:rPr>
            </a:br>
            <a:r>
              <a:rPr lang="uk-UA" dirty="0" err="1" smtClean="0">
                <a:latin typeface="Calibri"/>
                <a:ea typeface="Times New Roman"/>
                <a:cs typeface="Times New Roman"/>
              </a:rPr>
              <a:t>Підгорецький</a:t>
            </a:r>
            <a:r>
              <a:rPr lang="uk-UA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uk-UA" dirty="0">
                <a:latin typeface="Calibri"/>
                <a:ea typeface="Times New Roman"/>
                <a:cs typeface="Times New Roman"/>
              </a:rPr>
              <a:t>замок (Львівська область)</a:t>
            </a:r>
            <a:r>
              <a:rPr lang="uk-UA" sz="3600" dirty="0">
                <a:latin typeface="Calibri"/>
                <a:ea typeface="Calibri"/>
                <a:cs typeface="Times New Roman"/>
              </a:rPr>
              <a:t/>
            </a:r>
            <a:br>
              <a:rPr lang="uk-UA" sz="3600" dirty="0">
                <a:latin typeface="Calibri"/>
                <a:ea typeface="Calibri"/>
                <a:cs typeface="Times New Roman"/>
              </a:rPr>
            </a:br>
            <a:endParaRPr lang="uk-UA" dirty="0"/>
          </a:p>
        </p:txBody>
      </p:sp>
      <p:pic>
        <p:nvPicPr>
          <p:cNvPr id="4" name="Объект 3" descr="Підгорецький замок (Львівська область)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81" y="2144713"/>
            <a:ext cx="5715000" cy="3552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439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4.</a:t>
            </a:r>
            <a:r>
              <a:rPr lang="uk-UA" dirty="0" smtClean="0"/>
              <a:t>Чи правильний </a:t>
            </a:r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язок</a:t>
            </a:r>
            <a:r>
              <a:rPr lang="uk-UA" dirty="0" smtClean="0"/>
              <a:t> нижче наведених рівнянь?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42900" lvl="0" indent="-342900" algn="ctr">
                  <a:lnSpc>
                    <a:spcPct val="115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endParaRPr lang="uk-UA" i="1" dirty="0" smtClean="0">
                  <a:latin typeface="Cambria Math"/>
                  <a:ea typeface="Times New Roman"/>
                  <a:cs typeface="Times New Roman"/>
                </a:endParaRPr>
              </a:p>
              <a:p>
                <a:pPr marL="0" lv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dirty="0" smtClean="0">
                    <a:ea typeface="Times New Roman"/>
                    <a:cs typeface="Times New Roman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uk-UA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uk-UA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uk-UA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5</m:t>
                                </m:r>
                              </m:sub>
                            </m:sSub>
                          </m:fName>
                          <m:e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(</m:t>
                            </m:r>
                            <m:r>
                              <a:rPr lang="en-US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−1)</m:t>
                            </m:r>
                          </m:e>
                        </m:func>
                      </m:num>
                      <m:den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−2</m:t>
                        </m:r>
                      </m:den>
                    </m:f>
                  </m:oMath>
                </a14:m>
                <a:r>
                  <a:rPr lang="uk-UA" dirty="0">
                    <a:effectLst/>
                    <a:latin typeface="Calibri"/>
                    <a:ea typeface="Times New Roman"/>
                    <a:cs typeface="Times New Roman"/>
                  </a:rPr>
                  <a:t>=0,  </a:t>
                </a:r>
                <a:r>
                  <a:rPr lang="en-US" dirty="0">
                    <a:effectLst/>
                    <a:latin typeface="Calibri"/>
                    <a:ea typeface="Times New Roman"/>
                    <a:cs typeface="Times New Roman"/>
                  </a:rPr>
                  <a:t>x</a:t>
                </a:r>
                <a:r>
                  <a:rPr lang="uk-UA" dirty="0">
                    <a:effectLst/>
                    <a:latin typeface="Calibri"/>
                    <a:ea typeface="Times New Roman"/>
                    <a:cs typeface="Times New Roman"/>
                  </a:rPr>
                  <a:t>=</a:t>
                </a:r>
                <a:r>
                  <a:rPr lang="ru-RU" dirty="0">
                    <a:effectLst/>
                    <a:latin typeface="Calibri"/>
                    <a:ea typeface="Times New Roman"/>
                    <a:cs typeface="Times New Roman"/>
                  </a:rPr>
                  <a:t>2</a:t>
                </a:r>
                <a:r>
                  <a:rPr lang="ru-RU" dirty="0" smtClean="0">
                    <a:effectLst/>
                    <a:latin typeface="Calibri"/>
                    <a:ea typeface="Times New Roman"/>
                    <a:cs typeface="Times New Roman"/>
                  </a:rPr>
                  <a:t>;</a:t>
                </a:r>
              </a:p>
              <a:p>
                <a:pPr marL="0" lv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dirty="0" smtClean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en-US" dirty="0" smtClean="0">
                    <a:effectLst/>
                    <a:latin typeface="Calibri"/>
                    <a:ea typeface="Times New Roman"/>
                    <a:cs typeface="Times New Roman"/>
                  </a:rPr>
                  <a:t>(</a:t>
                </a:r>
                <a:r>
                  <a:rPr lang="uk-UA" dirty="0" smtClean="0">
                    <a:effectLst/>
                    <a:latin typeface="Calibri"/>
                    <a:ea typeface="Times New Roman"/>
                    <a:cs typeface="Times New Roman"/>
                  </a:rPr>
                  <a:t>Ні)</a:t>
                </a:r>
                <a:endParaRPr lang="ru-RU" dirty="0" smtClean="0"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 marL="0" lv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uk-UA" dirty="0"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 marL="0" lvl="0" indent="0" algn="ctr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dirty="0" smtClean="0">
                    <a:effectLst/>
                    <a:ea typeface="Times New Roman"/>
                    <a:cs typeface="Times New Roman"/>
                  </a:rPr>
                  <a:t>2)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en-US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e>
                    </m:func>
                  </m:oMath>
                </a14:m>
                <a:r>
                  <a:rPr lang="uk-UA" dirty="0">
                    <a:effectLst/>
                    <a:latin typeface="Calibri"/>
                    <a:ea typeface="Times New Roman"/>
                    <a:cs typeface="Times New Roman"/>
                  </a:rPr>
                  <a:t>=6, </a:t>
                </a:r>
                <a:r>
                  <a:rPr lang="en-US" dirty="0">
                    <a:effectLst/>
                    <a:latin typeface="Calibri"/>
                    <a:ea typeface="Times New Roman"/>
                    <a:cs typeface="Times New Roman"/>
                  </a:rPr>
                  <a:t>x</a:t>
                </a:r>
                <a:r>
                  <a:rPr lang="uk-UA" dirty="0">
                    <a:effectLst/>
                    <a:latin typeface="Calibri"/>
                    <a:ea typeface="Times New Roman"/>
                    <a:cs typeface="Times New Roman"/>
                  </a:rPr>
                  <a:t>=8</a:t>
                </a:r>
                <a:r>
                  <a:rPr lang="uk-UA" dirty="0" smtClean="0">
                    <a:effectLst/>
                    <a:latin typeface="Calibri"/>
                    <a:ea typeface="Times New Roman"/>
                    <a:cs typeface="Times New Roman"/>
                  </a:rPr>
                  <a:t>;</a:t>
                </a:r>
              </a:p>
              <a:p>
                <a:pPr marL="0" lvl="0" indent="0" algn="ctr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dirty="0" smtClean="0">
                    <a:effectLst/>
                    <a:latin typeface="Calibri"/>
                    <a:ea typeface="Times New Roman"/>
                    <a:cs typeface="Times New Roman"/>
                  </a:rPr>
                  <a:t> (Так)</a:t>
                </a:r>
                <a:endParaRPr lang="uk-UA" dirty="0"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Надя\AppData\Local\Microsoft\Windows\Temporary Internet Files\Content.IE5\JW5HXNNQ\MC90012308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6672"/>
            <a:ext cx="3282039" cy="606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16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/>
                <a:ea typeface="Calibri"/>
                <a:cs typeface="Times New Roman"/>
              </a:rPr>
              <a:t/>
            </a:r>
            <a:br>
              <a:rPr lang="uk-UA" dirty="0" smtClean="0">
                <a:latin typeface="Calibri"/>
                <a:ea typeface="Calibri"/>
                <a:cs typeface="Times New Roman"/>
              </a:rPr>
            </a:br>
            <a:r>
              <a:rPr lang="uk-UA" dirty="0" err="1" smtClean="0">
                <a:latin typeface="Calibri"/>
                <a:ea typeface="Calibri"/>
                <a:cs typeface="Times New Roman"/>
              </a:rPr>
              <a:t>Золочівський</a:t>
            </a:r>
            <a:r>
              <a:rPr lang="uk-UA" dirty="0" smtClean="0">
                <a:latin typeface="Calibri"/>
                <a:ea typeface="Calibri"/>
                <a:cs typeface="Times New Roman"/>
              </a:rPr>
              <a:t> замок</a:t>
            </a:r>
            <a:br>
              <a:rPr lang="uk-UA" dirty="0" smtClean="0">
                <a:latin typeface="Calibri"/>
                <a:ea typeface="Calibri"/>
                <a:cs typeface="Times New Roman"/>
              </a:rPr>
            </a:br>
            <a:r>
              <a:rPr lang="uk-UA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uk-UA" dirty="0">
                <a:latin typeface="Calibri"/>
                <a:ea typeface="Calibri"/>
                <a:cs typeface="Times New Roman"/>
              </a:rPr>
              <a:t>(Львівська область)</a:t>
            </a:r>
            <a:r>
              <a:rPr lang="uk-UA" sz="3600" dirty="0">
                <a:latin typeface="Calibri"/>
                <a:ea typeface="Calibri"/>
                <a:cs typeface="Times New Roman"/>
              </a:rPr>
              <a:t/>
            </a:r>
            <a:br>
              <a:rPr lang="uk-UA" sz="3600" dirty="0">
                <a:latin typeface="Calibri"/>
                <a:ea typeface="Calibri"/>
                <a:cs typeface="Times New Roman"/>
              </a:rPr>
            </a:br>
            <a:endParaRPr lang="uk-UA" dirty="0"/>
          </a:p>
        </p:txBody>
      </p:sp>
      <p:pic>
        <p:nvPicPr>
          <p:cNvPr id="4" name="Объект 3" descr="Золочівський замок (Львівська область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068" y="2119313"/>
            <a:ext cx="4925227" cy="360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78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5.Які </a:t>
            </a:r>
            <a:r>
              <a:rPr lang="uk-UA" dirty="0"/>
              <a:t>з даних рівнянь є логарифмічними?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342900" lvl="0" indent="-342900" algn="ctr">
                  <a:lnSpc>
                    <a:spcPct val="115000"/>
                  </a:lnSpc>
                  <a:spcAft>
                    <a:spcPts val="0"/>
                  </a:spcAft>
                  <a:buFont typeface="+mj-lt"/>
                  <a:buAutoNum type="arabicParenR"/>
                </a:pPr>
                <a:endParaRPr lang="uk-UA" i="1" dirty="0" smtClean="0">
                  <a:latin typeface="Cambria Math"/>
                  <a:ea typeface="Times New Roman"/>
                  <a:cs typeface="Times New Roman"/>
                </a:endParaRPr>
              </a:p>
              <a:p>
                <a:pPr marL="0" lv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dirty="0" smtClean="0">
                    <a:ea typeface="Times New Roman"/>
                    <a:cs typeface="Times New Roman"/>
                  </a:rPr>
                  <a:t>1)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i="1" smtClean="0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ru-RU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12</m:t>
                            </m:r>
                          </m:sub>
                        </m:sSub>
                      </m:fName>
                      <m:e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</m:func>
                  </m:oMath>
                </a14:m>
                <a:r>
                  <a:rPr lang="ru-RU" dirty="0" smtClean="0">
                    <a:effectLst/>
                    <a:latin typeface="Calibri"/>
                    <a:ea typeface="Times New Roman"/>
                    <a:cs typeface="Times New Roman"/>
                  </a:rPr>
                  <a:t>+</a:t>
                </a:r>
                <a:r>
                  <a:rPr lang="ru-RU" dirty="0">
                    <a:effectLst/>
                    <a:latin typeface="Calibri"/>
                    <a:ea typeface="Times New Roman"/>
                    <a:cs typeface="Times New Roman"/>
                  </a:rPr>
                  <a:t>7=6</a:t>
                </a:r>
                <a:r>
                  <a:rPr lang="uk-UA" dirty="0" smtClean="0">
                    <a:effectLst/>
                    <a:latin typeface="Calibri"/>
                    <a:ea typeface="Times New Roman"/>
                    <a:cs typeface="Times New Roman"/>
                  </a:rPr>
                  <a:t>;</a:t>
                </a:r>
              </a:p>
              <a:p>
                <a:pPr marL="0" lv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dirty="0" smtClean="0">
                    <a:effectLst/>
                    <a:latin typeface="Calibri"/>
                    <a:ea typeface="Times New Roman"/>
                    <a:cs typeface="Times New Roman"/>
                  </a:rPr>
                  <a:t> (Так)</a:t>
                </a:r>
                <a:endParaRPr lang="uk-UA" sz="1800" dirty="0"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 marL="0" lv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dirty="0" smtClean="0">
                    <a:effectLst/>
                    <a:ea typeface="Times New Roman"/>
                    <a:cs typeface="Times New Roman"/>
                  </a:rPr>
                  <a:t>2)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uk-UA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8</m:t>
                        </m:r>
                      </m:e>
                    </m:func>
                  </m:oMath>
                </a14:m>
                <a:r>
                  <a:rPr lang="uk-UA" dirty="0">
                    <a:effectLst/>
                    <a:latin typeface="Calibri"/>
                    <a:ea typeface="Times New Roman"/>
                    <a:cs typeface="Times New Roman"/>
                  </a:rPr>
                  <a:t>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>
                    <a:effectLst/>
                    <a:latin typeface="Calibri"/>
                    <a:ea typeface="Times New Roman"/>
                    <a:cs typeface="Times New Roman"/>
                  </a:rPr>
                  <a:t>=2</a:t>
                </a:r>
                <a:r>
                  <a:rPr lang="ru-RU" dirty="0" smtClean="0">
                    <a:effectLst/>
                    <a:latin typeface="Calibri"/>
                    <a:ea typeface="Times New Roman"/>
                    <a:cs typeface="Times New Roman"/>
                  </a:rPr>
                  <a:t>;</a:t>
                </a:r>
              </a:p>
              <a:p>
                <a:pPr marL="0" lv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dirty="0" smtClean="0">
                    <a:effectLst/>
                    <a:latin typeface="Calibri"/>
                    <a:ea typeface="Times New Roman"/>
                    <a:cs typeface="Times New Roman"/>
                  </a:rPr>
                  <a:t> (</a:t>
                </a:r>
                <a:r>
                  <a:rPr lang="ru-RU" dirty="0" err="1" smtClean="0">
                    <a:effectLst/>
                    <a:latin typeface="Calibri"/>
                    <a:ea typeface="Times New Roman"/>
                    <a:cs typeface="Times New Roman"/>
                  </a:rPr>
                  <a:t>Ні</a:t>
                </a:r>
                <a:r>
                  <a:rPr lang="ru-RU" dirty="0" smtClean="0">
                    <a:effectLst/>
                    <a:latin typeface="Calibri"/>
                    <a:ea typeface="Times New Roman"/>
                    <a:cs typeface="Times New Roman"/>
                  </a:rPr>
                  <a:t>)</a:t>
                </a:r>
                <a:endParaRPr lang="uk-UA" sz="1800" dirty="0"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 marL="0" lvl="0" indent="0" algn="ctr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dirty="0" smtClean="0">
                    <a:effectLst/>
                    <a:ea typeface="Times New Roman"/>
                    <a:cs typeface="Times New Roman"/>
                  </a:rPr>
                  <a:t>3)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ru-RU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(</m:t>
                        </m:r>
                        <m:func>
                          <m:func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uk-UA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uk-UA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uk-UA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3</m:t>
                                </m:r>
                              </m:sub>
                            </m:sSub>
                          </m:fName>
                          <m:e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)</m:t>
                            </m:r>
                          </m:e>
                        </m:func>
                      </m:e>
                      <m:sup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>
                    <a:effectLst/>
                    <a:latin typeface="Calibri"/>
                    <a:ea typeface="Times New Roman"/>
                    <a:cs typeface="Times New Roman"/>
                  </a:rPr>
                  <a:t>+4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</m:func>
                  </m:oMath>
                </a14:m>
                <a:r>
                  <a:rPr lang="ru-RU" dirty="0">
                    <a:effectLst/>
                    <a:latin typeface="Calibri"/>
                    <a:ea typeface="Times New Roman"/>
                    <a:cs typeface="Times New Roman"/>
                  </a:rPr>
                  <a:t>-9=-13</a:t>
                </a:r>
                <a:r>
                  <a:rPr lang="ru-RU" dirty="0" smtClean="0">
                    <a:effectLst/>
                    <a:latin typeface="Calibri"/>
                    <a:ea typeface="Times New Roman"/>
                    <a:cs typeface="Times New Roman"/>
                  </a:rPr>
                  <a:t>.</a:t>
                </a:r>
              </a:p>
              <a:p>
                <a:pPr marL="0" lvl="0" indent="0" algn="ctr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ru-RU" dirty="0" smtClean="0">
                    <a:effectLst/>
                    <a:latin typeface="Calibri"/>
                    <a:ea typeface="Times New Roman"/>
                    <a:cs typeface="Times New Roman"/>
                  </a:rPr>
                  <a:t> (Так)</a:t>
                </a:r>
                <a:endParaRPr lang="uk-UA" sz="1800" dirty="0"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C:\Users\Надя\AppData\Local\Microsoft\Windows\Temporary Internet Files\Content.IE5\PMMVIA7G\MC90043481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343286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96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/>
              <a:t>Свірзький</a:t>
            </a:r>
            <a:r>
              <a:rPr lang="uk-UA" dirty="0"/>
              <a:t> замок</a:t>
            </a:r>
            <a:br>
              <a:rPr lang="uk-UA" dirty="0"/>
            </a:br>
            <a:endParaRPr lang="uk-UA" dirty="0"/>
          </a:p>
        </p:txBody>
      </p:sp>
      <p:pic>
        <p:nvPicPr>
          <p:cNvPr id="4" name="Объект 3" descr="Свірзький замок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5"/>
            <a:ext cx="7344816" cy="4752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503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pPr marL="67818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dirty="0" smtClean="0">
                    <a:latin typeface="Calibri"/>
                    <a:ea typeface="Calibri"/>
                    <a:cs typeface="Times New Roman"/>
                  </a:rPr>
                  <a:t/>
                </a:r>
                <a:br>
                  <a:rPr lang="uk-UA" dirty="0" smtClean="0">
                    <a:latin typeface="Calibri"/>
                    <a:ea typeface="Calibri"/>
                    <a:cs typeface="Times New Roman"/>
                  </a:rPr>
                </a:br>
                <a:r>
                  <a:rPr lang="uk-UA" dirty="0" smtClean="0">
                    <a:latin typeface="Calibri"/>
                    <a:ea typeface="Calibri"/>
                    <a:cs typeface="Times New Roman"/>
                  </a:rPr>
                  <a:t>6.</a:t>
                </a:r>
                <a:r>
                  <a:rPr lang="en-US" dirty="0" smtClean="0">
                    <a:latin typeface="Calibri"/>
                    <a:ea typeface="Calibri"/>
                    <a:cs typeface="Times New Roman"/>
                  </a:rPr>
                  <a:t>C</a:t>
                </a:r>
                <a:r>
                  <a:rPr lang="uk-UA" dirty="0">
                    <a:effectLst/>
                    <a:latin typeface="Calibri"/>
                    <a:ea typeface="Calibri"/>
                    <a:cs typeface="Times New Roman"/>
                  </a:rPr>
                  <a:t>кільки коренів має рівняння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uk-UA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en-US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uk-UA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uk-UA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uk-UA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e>
                    </m:func>
                  </m:oMath>
                </a14:m>
                <a:r>
                  <a:rPr lang="ru-RU" dirty="0">
                    <a:effectLst/>
                    <a:latin typeface="Calibri"/>
                    <a:ea typeface="Times New Roman"/>
                    <a:cs typeface="Times New Roman"/>
                  </a:rPr>
                  <a:t>=</a:t>
                </a:r>
                <a:r>
                  <a:rPr lang="ru-RU" dirty="0">
                    <a:latin typeface="Calibri"/>
                    <a:ea typeface="Times New Roman"/>
                    <a:cs typeface="Times New Roman"/>
                  </a:rPr>
                  <a:t>1?</a:t>
                </a:r>
                <a:r>
                  <a:rPr lang="uk-UA" sz="3600" dirty="0">
                    <a:latin typeface="Calibri"/>
                    <a:ea typeface="Calibri"/>
                    <a:cs typeface="Times New Roman"/>
                  </a:rPr>
                  <a:t/>
                </a:r>
                <a:br>
                  <a:rPr lang="uk-UA" sz="3600" dirty="0">
                    <a:latin typeface="Calibri"/>
                    <a:ea typeface="Calibri"/>
                    <a:cs typeface="Times New Roman"/>
                  </a:rPr>
                </a:br>
                <a:endParaRPr lang="uk-UA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t="-17259" b="-3045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9" y="2132855"/>
            <a:ext cx="3672408" cy="3590213"/>
          </a:xfrm>
        </p:spPr>
        <p:txBody>
          <a:bodyPr/>
          <a:lstStyle/>
          <a:p>
            <a:r>
              <a:rPr lang="uk-UA" dirty="0" smtClean="0"/>
              <a:t>А) один;</a:t>
            </a:r>
          </a:p>
          <a:p>
            <a:endParaRPr lang="uk-UA" dirty="0" smtClean="0"/>
          </a:p>
          <a:p>
            <a:r>
              <a:rPr lang="uk-UA" dirty="0" smtClean="0"/>
              <a:t>Б) два;</a:t>
            </a:r>
          </a:p>
          <a:p>
            <a:endParaRPr lang="uk-UA" dirty="0" smtClean="0"/>
          </a:p>
          <a:p>
            <a:r>
              <a:rPr lang="uk-UA" dirty="0" smtClean="0"/>
              <a:t>В) жодного.</a:t>
            </a:r>
            <a:endParaRPr lang="uk-UA" dirty="0"/>
          </a:p>
        </p:txBody>
      </p:sp>
      <p:pic>
        <p:nvPicPr>
          <p:cNvPr id="4098" name="Picture 2" descr="C:\Users\Надя\AppData\Local\Microsoft\Windows\Temporary Internet Files\Content.IE5\93PDU7DK\MC90042826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05064"/>
            <a:ext cx="1962150" cy="187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55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en-US" dirty="0" smtClean="0">
                    <a:latin typeface="Calibri"/>
                    <a:ea typeface="Calibri"/>
                    <a:cs typeface="Times New Roman"/>
                  </a:rPr>
                  <a:t>C</a:t>
                </a:r>
                <a:r>
                  <a:rPr lang="uk-UA" dirty="0">
                    <a:latin typeface="Calibri"/>
                    <a:ea typeface="Calibri"/>
                    <a:cs typeface="Times New Roman"/>
                  </a:rPr>
                  <a:t>кільки коренів має рівняння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uk-UA">
                                <a:latin typeface="Cambria Math"/>
                                <a:ea typeface="Calibri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uk-UA" i="1"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uk-UA" i="1"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uk-UA" i="1"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e>
                    </m:func>
                  </m:oMath>
                </a14:m>
                <a:r>
                  <a:rPr lang="ru-RU" dirty="0">
                    <a:latin typeface="Calibri"/>
                    <a:ea typeface="Times New Roman"/>
                    <a:cs typeface="Times New Roman"/>
                  </a:rPr>
                  <a:t>=1?</a:t>
                </a:r>
                <a:r>
                  <a:rPr lang="uk-UA" sz="3600" dirty="0">
                    <a:latin typeface="Calibri"/>
                    <a:ea typeface="Calibri"/>
                    <a:cs typeface="Times New Roman"/>
                  </a:rPr>
                  <a:t/>
                </a:r>
                <a:br>
                  <a:rPr lang="uk-UA" sz="3600" dirty="0">
                    <a:latin typeface="Calibri"/>
                    <a:ea typeface="Calibri"/>
                    <a:cs typeface="Times New Roman"/>
                  </a:rPr>
                </a:br>
                <a:endParaRPr lang="uk-UA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t="-39086" r="-1839" b="-152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Clr>
                <a:srgbClr val="AA2B1E"/>
              </a:buClr>
            </a:pPr>
            <a:endParaRPr lang="uk-UA" dirty="0" smtClean="0">
              <a:solidFill>
                <a:prstClr val="black"/>
              </a:solidFill>
            </a:endParaRPr>
          </a:p>
          <a:p>
            <a:pPr lvl="0" algn="ctr">
              <a:buClr>
                <a:srgbClr val="AA2B1E"/>
              </a:buClr>
            </a:pPr>
            <a:r>
              <a:rPr lang="uk-UA" dirty="0" smtClean="0">
                <a:solidFill>
                  <a:prstClr val="black"/>
                </a:solidFill>
              </a:rPr>
              <a:t>В</a:t>
            </a:r>
            <a:r>
              <a:rPr lang="uk-UA" dirty="0">
                <a:solidFill>
                  <a:prstClr val="black"/>
                </a:solidFill>
              </a:rPr>
              <a:t>) жодного.</a:t>
            </a:r>
          </a:p>
          <a:p>
            <a:pPr algn="ctr"/>
            <a:endParaRPr lang="uk-UA" dirty="0"/>
          </a:p>
        </p:txBody>
      </p:sp>
      <p:pic>
        <p:nvPicPr>
          <p:cNvPr id="5122" name="Picture 2" descr="C:\Users\Надя\AppData\Local\Microsoft\Windows\Temporary Internet Files\Content.IE5\93PDU7DK\MC90043799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61048"/>
            <a:ext cx="1816100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844925" algn="l"/>
              </a:tabLst>
            </a:pPr>
            <a:r>
              <a:rPr lang="uk-UA" dirty="0" err="1">
                <a:latin typeface="Calibri"/>
                <a:ea typeface="Calibri"/>
                <a:cs typeface="Times New Roman"/>
              </a:rPr>
              <a:t>Олеський</a:t>
            </a:r>
            <a:r>
              <a:rPr lang="uk-UA" dirty="0">
                <a:latin typeface="Calibri"/>
                <a:ea typeface="Calibri"/>
                <a:cs typeface="Times New Roman"/>
              </a:rPr>
              <a:t> замок</a:t>
            </a:r>
            <a:r>
              <a:rPr lang="uk-UA" sz="3600" dirty="0">
                <a:latin typeface="Calibri"/>
                <a:ea typeface="Calibri"/>
                <a:cs typeface="Times New Roman"/>
              </a:rPr>
              <a:t/>
            </a:r>
            <a:br>
              <a:rPr lang="uk-UA" sz="3600" dirty="0">
                <a:latin typeface="Calibri"/>
                <a:ea typeface="Calibri"/>
                <a:cs typeface="Times New Roman"/>
              </a:rPr>
            </a:br>
            <a:endParaRPr lang="uk-UA" dirty="0"/>
          </a:p>
        </p:txBody>
      </p:sp>
      <p:pic>
        <p:nvPicPr>
          <p:cNvPr id="4" name="Объект 3" descr="Олеський замок 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119313"/>
            <a:ext cx="5405437" cy="360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79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7.№3(1)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r>
                  <a:rPr lang="uk-UA" dirty="0" err="1" smtClean="0"/>
                  <a:t>Розв</a:t>
                </a:r>
                <a:r>
                  <a:rPr lang="en-US" dirty="0" smtClean="0"/>
                  <a:t>’</a:t>
                </a:r>
                <a:r>
                  <a:rPr lang="uk-UA" dirty="0" err="1" smtClean="0"/>
                  <a:t>яжіть</a:t>
                </a:r>
                <a:r>
                  <a:rPr lang="uk-UA" dirty="0" smtClean="0"/>
                  <a:t> рівняння :</a:t>
                </a:r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r>
                  <a:rPr lang="en-US" dirty="0" err="1" smtClean="0"/>
                  <a:t>lg</a:t>
                </a:r>
                <a:r>
                  <a:rPr lang="en-US" dirty="0" smtClean="0"/>
                  <a:t> (x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+9)+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lg</m:t>
                    </m:r>
                    <m:r>
                      <a:rPr lang="en-US" b="0" i="1" smtClean="0">
                        <a:latin typeface="Cambria Math"/>
                      </a:rPr>
                      <m:t>⁡(2</m:t>
                    </m:r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+8)</m:t>
                    </m:r>
                  </m:oMath>
                </a14:m>
                <a:r>
                  <a:rPr lang="en-US" dirty="0" smtClean="0"/>
                  <a:t>=2.</a:t>
                </a:r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184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2" name="Picture 2" descr="C:\Users\Надя\Desktop\Новая папка\Рисунок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51575"/>
            <a:ext cx="3267075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32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Замок в Луцьку</a:t>
            </a:r>
            <a:br>
              <a:rPr lang="uk-UA" dirty="0"/>
            </a:br>
            <a:endParaRPr lang="uk-UA" dirty="0"/>
          </a:p>
        </p:txBody>
      </p:sp>
      <p:pic>
        <p:nvPicPr>
          <p:cNvPr id="4" name="Объект 3" descr="Замок в Луцьку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243" y="2119313"/>
            <a:ext cx="5460877" cy="360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301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Мета уроку: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119257"/>
            <a:ext cx="6255797" cy="3603812"/>
          </a:xfrm>
        </p:spPr>
        <p:txBody>
          <a:bodyPr/>
          <a:lstStyle/>
          <a:p>
            <a:pPr>
              <a:lnSpc>
                <a:spcPct val="300000"/>
              </a:lnSpc>
              <a:buFontTx/>
              <a:buChar char="-"/>
            </a:pPr>
            <a:r>
              <a:rPr lang="uk-UA" sz="1800" dirty="0" smtClean="0"/>
              <a:t>правильно визначати тип логарифмічних рівнянь;</a:t>
            </a:r>
          </a:p>
          <a:p>
            <a:pPr>
              <a:lnSpc>
                <a:spcPct val="300000"/>
              </a:lnSpc>
              <a:buFontTx/>
              <a:buChar char="-"/>
            </a:pPr>
            <a:r>
              <a:rPr lang="uk-UA" sz="1800" dirty="0"/>
              <a:t>з</a:t>
            </a:r>
            <a:r>
              <a:rPr lang="uk-UA" sz="1800" dirty="0" smtClean="0"/>
              <a:t>астосовувати властивості логарифма;</a:t>
            </a:r>
          </a:p>
          <a:p>
            <a:pPr>
              <a:lnSpc>
                <a:spcPct val="300000"/>
              </a:lnSpc>
              <a:buFontTx/>
              <a:buChar char="-"/>
            </a:pPr>
            <a:r>
              <a:rPr lang="uk-UA" sz="1800" dirty="0"/>
              <a:t>з</a:t>
            </a:r>
            <a:r>
              <a:rPr lang="uk-UA" sz="1800" dirty="0" smtClean="0"/>
              <a:t>астосовувати властивості логарифмічної функції.</a:t>
            </a:r>
            <a:endParaRPr lang="uk-UA" sz="1800" dirty="0"/>
          </a:p>
        </p:txBody>
      </p:sp>
      <p:pic>
        <p:nvPicPr>
          <p:cNvPr id="1027" name="Picture 3" descr="C:\Users\Надя\Desktop\Новая папка\knigi-1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81128"/>
            <a:ext cx="180020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51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8.№4(1)</a:t>
            </a:r>
            <a:endParaRPr lang="uk-UA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463040" y="2119257"/>
                <a:ext cx="6349320" cy="3853290"/>
              </a:xfrm>
            </p:spPr>
            <p:txBody>
              <a:bodyPr/>
              <a:lstStyle/>
              <a:p>
                <a:pPr marL="0" lvl="0" indent="0" algn="ctr">
                  <a:buClr>
                    <a:srgbClr val="AA2B1E"/>
                  </a:buClr>
                  <a:buNone/>
                </a:pPr>
                <a:r>
                  <a:rPr lang="uk-UA" sz="3200" dirty="0" err="1">
                    <a:solidFill>
                      <a:prstClr val="black"/>
                    </a:solidFill>
                  </a:rPr>
                  <a:t>Розв</a:t>
                </a:r>
                <a:r>
                  <a:rPr lang="en-US" sz="3200" dirty="0">
                    <a:solidFill>
                      <a:prstClr val="black"/>
                    </a:solidFill>
                  </a:rPr>
                  <a:t>’</a:t>
                </a:r>
                <a:r>
                  <a:rPr lang="uk-UA" sz="3200" dirty="0" err="1">
                    <a:solidFill>
                      <a:prstClr val="black"/>
                    </a:solidFill>
                  </a:rPr>
                  <a:t>яжіть</a:t>
                </a:r>
                <a:r>
                  <a:rPr lang="uk-UA" sz="3200" dirty="0">
                    <a:solidFill>
                      <a:prstClr val="black"/>
                    </a:solidFill>
                  </a:rPr>
                  <a:t> рівняння :</a:t>
                </a:r>
              </a:p>
              <a:p>
                <a:pPr marL="182880" indent="0" algn="ctr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endParaRPr lang="uk-UA" sz="3200" dirty="0" smtClean="0">
                  <a:latin typeface="Calibri"/>
                  <a:ea typeface="Times New Roman"/>
                  <a:cs typeface="Times New Roman"/>
                </a:endParaRPr>
              </a:p>
              <a:p>
                <a:pPr marL="182880" indent="0" algn="ctr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3200" dirty="0">
                    <a:latin typeface="Calibri"/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32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func>
                          <m:funcPr>
                            <m:ctrlPr>
                              <a:rPr lang="uk-UA" sz="32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uk-UA" sz="32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ru-RU" sz="32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uk-UA" sz="32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3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32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  <m:r>
                              <a:rPr lang="uk-UA" sz="32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)</m:t>
                            </m:r>
                          </m:e>
                        </m:func>
                      </m:e>
                      <m:sup>
                        <m:r>
                          <a:rPr lang="uk-UA" sz="32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3200" dirty="0">
                    <a:effectLst/>
                    <a:latin typeface="Calibri"/>
                    <a:ea typeface="Times New Roman"/>
                    <a:cs typeface="Times New Roman"/>
                  </a:rPr>
                  <a:t>-4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sz="3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sz="32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ru-RU" sz="320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uk-UA" sz="32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en-US" sz="3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</m:func>
                  </m:oMath>
                </a14:m>
                <a:r>
                  <a:rPr lang="uk-UA" sz="3200" dirty="0">
                    <a:effectLst/>
                    <a:latin typeface="Calibri"/>
                    <a:ea typeface="Times New Roman"/>
                    <a:cs typeface="Times New Roman"/>
                  </a:rPr>
                  <a:t>+3=0.</a:t>
                </a:r>
                <a:endParaRPr lang="uk-UA" sz="32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endParaRPr lang="uk-UA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63040" y="2119257"/>
                <a:ext cx="6349320" cy="3853290"/>
              </a:xfrm>
              <a:blipFill rotWithShape="1">
                <a:blip r:embed="rId2"/>
                <a:stretch>
                  <a:fillRect t="-205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18" name="Picture 2" descr="C:\Users\Надя\Desktop\Новая папка\2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77072"/>
            <a:ext cx="1276350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11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Острозький замок</a:t>
            </a:r>
            <a:br>
              <a:rPr lang="uk-UA" dirty="0"/>
            </a:br>
            <a:endParaRPr lang="uk-UA" dirty="0"/>
          </a:p>
        </p:txBody>
      </p:sp>
      <p:pic>
        <p:nvPicPr>
          <p:cNvPr id="4" name="Объект 3" descr="Острозький замок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119313"/>
            <a:ext cx="5405437" cy="360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568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9.Методом логарифмування знайдіть корені рівняння :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457200" algn="ctr">
                  <a:lnSpc>
                    <a:spcPct val="115000"/>
                  </a:lnSpc>
                  <a:spcAft>
                    <a:spcPts val="1000"/>
                  </a:spcAft>
                </a:pPr>
                <a:endParaRPr lang="uk-UA" i="1" dirty="0" smtClean="0">
                  <a:latin typeface="Cambria Math"/>
                  <a:ea typeface="Times New Roman"/>
                  <a:cs typeface="Times New Roman"/>
                </a:endParaRPr>
              </a:p>
              <a:p>
                <a:pPr marL="182880" indent="0" algn="ctr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uk-UA" sz="3600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36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func>
                          <m:funcPr>
                            <m:ctrlPr>
                              <a:rPr lang="uk-UA" sz="36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uk-UA" sz="360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lg</m:t>
                            </m:r>
                          </m:fName>
                          <m:e>
                            <m:r>
                              <a:rPr lang="uk-UA" sz="36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</m:func>
                      </m:sup>
                    </m:sSup>
                  </m:oMath>
                </a14:m>
                <a:r>
                  <a:rPr lang="ru-RU" sz="3600" dirty="0">
                    <a:effectLst/>
                    <a:latin typeface="Calibri"/>
                    <a:ea typeface="Times New Roman"/>
                    <a:cs typeface="Times New Roman"/>
                  </a:rPr>
                  <a:t>=100</a:t>
                </a:r>
                <a:r>
                  <a:rPr lang="en-US" sz="3600" dirty="0">
                    <a:effectLst/>
                    <a:latin typeface="Calibri"/>
                    <a:ea typeface="Times New Roman"/>
                    <a:cs typeface="Times New Roman"/>
                  </a:rPr>
                  <a:t>x</a:t>
                </a:r>
                <a:r>
                  <a:rPr lang="ru-RU" sz="3600" dirty="0">
                    <a:effectLst/>
                    <a:latin typeface="Calibri"/>
                    <a:ea typeface="Times New Roman"/>
                    <a:cs typeface="Times New Roman"/>
                  </a:rPr>
                  <a:t>.</a:t>
                </a:r>
                <a:endParaRPr lang="uk-UA" sz="36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endParaRPr lang="uk-UA" sz="36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2" descr="C:\Users\Надя\AppData\Local\Microsoft\Windows\Temporary Internet Files\Content.IE5\93PDU7DK\MC90043799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950" y="3717032"/>
            <a:ext cx="1816100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0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Кам’янець-Подільський замок</a:t>
            </a:r>
            <a:br>
              <a:rPr lang="uk-UA" dirty="0"/>
            </a:br>
            <a:endParaRPr lang="uk-UA" dirty="0"/>
          </a:p>
        </p:txBody>
      </p:sp>
      <p:pic>
        <p:nvPicPr>
          <p:cNvPr id="4" name="Объект 3" descr="Кам'янець-Подільський замок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189" y="2119313"/>
            <a:ext cx="5418984" cy="360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278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10.Розв</a:t>
            </a:r>
            <a:r>
              <a:rPr lang="en-US" dirty="0" smtClean="0"/>
              <a:t>’</a:t>
            </a:r>
            <a:r>
              <a:rPr lang="uk-UA" dirty="0" err="1" smtClean="0"/>
              <a:t>яжіть</a:t>
            </a:r>
            <a:r>
              <a:rPr lang="uk-UA" dirty="0" smtClean="0"/>
              <a:t> графічним методом рівняння: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457200" algn="ctr">
                  <a:lnSpc>
                    <a:spcPct val="115000"/>
                  </a:lnSpc>
                  <a:spcAft>
                    <a:spcPts val="1000"/>
                  </a:spcAft>
                </a:pPr>
                <a:endParaRPr lang="uk-UA" i="1" dirty="0" smtClean="0">
                  <a:latin typeface="Cambria Math"/>
                  <a:ea typeface="Times New Roman"/>
                  <a:cs typeface="Times New Roman"/>
                </a:endParaRPr>
              </a:p>
              <a:p>
                <a:pPr marL="182880" indent="0" algn="ctr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14:m>
                  <m:oMath xmlns:m="http://schemas.openxmlformats.org/officeDocument/2006/math">
                    <m:r>
                      <a:rPr lang="uk-UA" sz="4000" i="1">
                        <a:latin typeface="Cambria Math"/>
                        <a:ea typeface="Times New Roman"/>
                        <a:cs typeface="Times New Roman"/>
                      </a:rPr>
                      <m:t>𝑙𝑔</m:t>
                    </m:r>
                    <m:r>
                      <a:rPr lang="en-US" sz="4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</m:oMath>
                </a14:m>
                <a:r>
                  <a:rPr lang="uk-UA" sz="4000" dirty="0">
                    <a:effectLst/>
                    <a:latin typeface="Calibri"/>
                    <a:ea typeface="Times New Roman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r>
                      <a:rPr lang="uk-UA" sz="4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1−</m:t>
                    </m:r>
                    <m:r>
                      <a:rPr lang="en-US" sz="4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</m:oMath>
                </a14:m>
                <a:r>
                  <a:rPr lang="uk-UA" sz="4000" dirty="0">
                    <a:effectLst/>
                    <a:latin typeface="Calibri"/>
                    <a:ea typeface="Times New Roman"/>
                    <a:cs typeface="Times New Roman"/>
                  </a:rPr>
                  <a:t>.</a:t>
                </a:r>
                <a:endParaRPr lang="uk-UA" sz="4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endParaRPr lang="uk-UA" sz="4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Picture 2" descr="C:\Users\Надя\AppData\Local\Microsoft\Windows\Temporary Internet Files\Content.IE5\JW5HXNNQ\MC900439819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717031"/>
            <a:ext cx="2743200" cy="245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73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Хотинська фортеця (Чернівецька </a:t>
            </a:r>
            <a:r>
              <a:rPr lang="uk-UA" dirty="0" smtClean="0"/>
              <a:t>область)</a:t>
            </a:r>
            <a:endParaRPr lang="uk-UA" dirty="0"/>
          </a:p>
        </p:txBody>
      </p:sp>
      <p:pic>
        <p:nvPicPr>
          <p:cNvPr id="4" name="Объект 3" descr="Хотинська фортеця (Чернівецька область)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265" y="2119313"/>
            <a:ext cx="4804833" cy="360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Підсумок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uk-UA" dirty="0"/>
          </a:p>
          <a:p>
            <a:pPr marL="0" indent="0" algn="ctr">
              <a:buNone/>
            </a:pPr>
            <a:r>
              <a:rPr lang="uk-UA" sz="2800" dirty="0" smtClean="0"/>
              <a:t>Самостійна робота у вигляді ЗНО</a:t>
            </a:r>
            <a:endParaRPr lang="uk-UA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3645024"/>
            <a:ext cx="5184576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77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uk-UA" dirty="0" smtClean="0"/>
          </a:p>
          <a:p>
            <a:pPr marL="0" indent="0" algn="ctr">
              <a:buNone/>
            </a:pPr>
            <a:r>
              <a:rPr lang="uk-UA" dirty="0" smtClean="0"/>
              <a:t>§17 ст.221</a:t>
            </a:r>
          </a:p>
          <a:p>
            <a:pPr marL="0" indent="0" algn="ctr">
              <a:buNone/>
            </a:pPr>
            <a:r>
              <a:rPr lang="uk-UA" dirty="0" smtClean="0"/>
              <a:t>№4 (3,4), №5(3,4) №8(3,4)</a:t>
            </a:r>
          </a:p>
          <a:p>
            <a:pPr marL="0" indent="0" algn="ctr">
              <a:buNone/>
            </a:pPr>
            <a:endParaRPr lang="uk-UA" dirty="0" smtClean="0"/>
          </a:p>
          <a:p>
            <a:pPr marL="0" indent="0" algn="ctr">
              <a:buNone/>
            </a:pPr>
            <a:r>
              <a:rPr lang="uk-UA" dirty="0" smtClean="0"/>
              <a:t>Спасибі за урок!</a:t>
            </a:r>
            <a:endParaRPr lang="uk-UA" dirty="0"/>
          </a:p>
        </p:txBody>
      </p:sp>
      <p:pic>
        <p:nvPicPr>
          <p:cNvPr id="6146" name="Picture 2" descr="C:\Users\Надя\AppData\Local\Microsoft\Windows\Temporary Internet Files\Content.IE5\93PDU7DK\MC90042810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933056"/>
            <a:ext cx="1936750" cy="179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42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6965245" cy="1202485"/>
          </a:xfrm>
        </p:spPr>
        <p:txBody>
          <a:bodyPr/>
          <a:lstStyle/>
          <a:p>
            <a:r>
              <a:rPr lang="uk-UA" dirty="0" smtClean="0"/>
              <a:t>1. Встановіть відповідність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802350451"/>
                  </p:ext>
                </p:extLst>
              </p:nvPr>
            </p:nvGraphicFramePr>
            <p:xfrm>
              <a:off x="1475655" y="2060849"/>
              <a:ext cx="6184033" cy="2508359"/>
            </p:xfrm>
            <a:graphic>
              <a:graphicData uri="http://schemas.openxmlformats.org/drawingml/2006/table">
                <a:tbl>
                  <a:tblPr>
                    <a:tableStyleId>{073A0DAA-6AF3-43AB-8588-CEC1D06C72B9}</a:tableStyleId>
                  </a:tblPr>
                  <a:tblGrid>
                    <a:gridCol w="3086026"/>
                    <a:gridCol w="3098007"/>
                  </a:tblGrid>
                  <a:tr h="429305"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1.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i="1" smtClean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en-US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0" smtClean="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lang="uk-UA" b="0" i="1" smtClean="0">
                                          <a:latin typeface="Cambria Math"/>
                                        </a:rPr>
                                        <m:t>5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b="0" i="1" smtClean="0">
                                      <a:latin typeface="Cambria Math"/>
                                    </a:rPr>
                                    <m:t>125</m:t>
                                  </m:r>
                                </m:e>
                              </m:func>
                            </m:oMath>
                          </a14:m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А) 1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2.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en-US" i="1" smtClean="0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en-US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0" smtClean="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lang="uk-UA" b="0" i="1" smtClean="0">
                                          <a:latin typeface="Cambria Math"/>
                                        </a:rPr>
                                        <m:t>11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b="0" i="1" smtClean="0">
                                      <a:latin typeface="Cambria Math"/>
                                    </a:rPr>
                                    <m:t>1</m:t>
                                  </m:r>
                                </m:e>
                              </m:func>
                            </m:oMath>
                          </a14:m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Б) -3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3.</a:t>
                          </a: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8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kumimoji="0" lang="uk-UA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8</m:t>
                                  </m:r>
                                </m:e>
                              </m:func>
                            </m:oMath>
                          </a14:m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В) 3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4.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kumimoji="0" lang="uk-UA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64</m:t>
                                  </m:r>
                                </m:e>
                              </m:func>
                            </m:oMath>
                          </a14:m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Г) 6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f>
                                        <m:fPr>
                                          <m:ctrlPr>
                                            <a:rPr kumimoji="0" lang="en-US" sz="1800" b="0" i="1" u="none" strike="noStrike" kern="1200" cap="none" spc="0" normalizeH="0" baseline="0" noProof="0" smtClean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prstClr val="black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kumimoji="0" lang="uk-UA" sz="1800" b="0" i="1" u="none" strike="noStrike" kern="1200" cap="none" spc="0" normalizeH="0" baseline="0" noProof="0" smtClean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prstClr val="black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kumimoji="0" lang="uk-UA" sz="1800" b="0" i="1" u="none" strike="noStrike" kern="1200" cap="none" spc="0" normalizeH="0" baseline="0" noProof="0" smtClean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prstClr val="black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sub>
                                  </m:sSub>
                                </m:fName>
                                <m:e>
                                  <m:r>
                                    <a:rPr kumimoji="0" lang="uk-UA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e>
                              </m:func>
                            </m:oMath>
                          </a14:m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Д) 0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6.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</m:fName>
                                <m:e>
                                  <m:f>
                                    <m:fPr>
                                      <m:ctrlP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27</m:t>
                                      </m:r>
                                    </m:den>
                                  </m:f>
                                </m:e>
                              </m:func>
                            </m:oMath>
                          </a14:m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Е) -2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802350451"/>
                  </p:ext>
                </p:extLst>
              </p:nvPr>
            </p:nvGraphicFramePr>
            <p:xfrm>
              <a:off x="1475655" y="2060849"/>
              <a:ext cx="6184033" cy="2508359"/>
            </p:xfrm>
            <a:graphic>
              <a:graphicData uri="http://schemas.openxmlformats.org/drawingml/2006/table">
                <a:tbl>
                  <a:tblPr>
                    <a:tableStyleId>{073A0DAA-6AF3-43AB-8588-CEC1D06C72B9}</a:tableStyleId>
                  </a:tblPr>
                  <a:tblGrid>
                    <a:gridCol w="3086026"/>
                    <a:gridCol w="3098007"/>
                  </a:tblGrid>
                  <a:tr h="429305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7042" r="-100197" b="-4887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А) 1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26667" r="-100197" b="-47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Б) -3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222951" r="-100197" b="-3704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В) 3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22951" r="-100197" b="-2704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Г) 6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87299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22500" r="-100197" b="-1062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Д) 0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79235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427848" r="-100197" b="-75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Е) -2</a:t>
                          </a:r>
                          <a:endParaRPr lang="uk-UA" dirty="0"/>
                        </a:p>
                      </a:txBody>
                      <a:tcPr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 descr="C:\Users\Надя\Desktop\Новая папка\knigi-8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653136"/>
            <a:ext cx="230425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25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Правильна відповідність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Объект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886184587"/>
                  </p:ext>
                </p:extLst>
              </p:nvPr>
            </p:nvGraphicFramePr>
            <p:xfrm>
              <a:off x="1463675" y="2119313"/>
              <a:ext cx="6196014" cy="3962019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098007"/>
                    <a:gridCol w="3098007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1.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5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kumimoji="0" lang="uk-UA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125</m:t>
                                  </m:r>
                                </m:e>
                              </m:func>
                            </m:oMath>
                          </a14:m>
                          <a:endParaRPr lang="uk-UA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В) 3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2.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11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kumimoji="0" lang="uk-UA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</m:func>
                            </m:oMath>
                          </a14:m>
                          <a:endParaRPr lang="uk-UA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Д) 0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3.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8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kumimoji="0" lang="uk-UA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8</m:t>
                                  </m:r>
                                </m:e>
                              </m:func>
                            </m:oMath>
                          </a14:m>
                          <a:endParaRPr kumimoji="0" lang="uk-UA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uk-UA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А) 1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4.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kumimoji="0" lang="uk-UA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64</m:t>
                                  </m:r>
                                </m:e>
                              </m:func>
                            </m:oMath>
                          </a14:m>
                          <a:endParaRPr kumimoji="0" lang="uk-UA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uk-UA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Г) 6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5.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f>
                                        <m:fPr>
                                          <m:ctrlPr>
                                            <a:rPr kumimoji="0" lang="en-US" sz="1800" b="0" i="1" u="none" strike="noStrike" kern="1200" cap="none" spc="0" normalizeH="0" baseline="0" noProof="0" smtClean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prstClr val="black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kumimoji="0" lang="uk-UA" sz="1800" b="0" i="1" u="none" strike="noStrike" kern="1200" cap="none" spc="0" normalizeH="0" baseline="0" noProof="0" smtClean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prstClr val="black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kumimoji="0" lang="uk-UA" sz="1800" b="0" i="1" u="none" strike="noStrike" kern="1200" cap="none" spc="0" normalizeH="0" baseline="0" noProof="0" smtClean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prstClr val="black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sub>
                                  </m:sSub>
                                </m:fName>
                                <m:e>
                                  <m:r>
                                    <a:rPr kumimoji="0" lang="uk-UA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e>
                              </m:func>
                            </m:oMath>
                          </a14:m>
                          <a:endParaRPr kumimoji="0" lang="uk-UA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uk-UA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Е) -2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6.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kumimoji="0" lang="en-US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kumimoji="0" lang="en-US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1800" b="0" i="0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</m:fName>
                                <m:e>
                                  <m:f>
                                    <m:fPr>
                                      <m:ctrlP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kumimoji="0" lang="uk-UA" sz="18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27</m:t>
                                      </m:r>
                                    </m:den>
                                  </m:f>
                                </m:e>
                              </m:func>
                            </m:oMath>
                          </a14:m>
                          <a:endParaRPr lang="uk-UA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Б) -3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Объект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886184587"/>
                  </p:ext>
                </p:extLst>
              </p:nvPr>
            </p:nvGraphicFramePr>
            <p:xfrm>
              <a:off x="1463675" y="2119313"/>
              <a:ext cx="6196014" cy="3962019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098007"/>
                    <a:gridCol w="3098007"/>
                  </a:tblGrid>
                  <a:tr h="64008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4762" r="-99804" b="-5190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В) 3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04762" r="-99804" b="-4190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Д) 0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204762" r="-99804" b="-3190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А) 1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04762" r="-99804" b="-2190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Г) 6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761619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40000" r="-99804" b="-8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Е) -2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523810" r="-998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Б) -3</a:t>
                          </a:r>
                        </a:p>
                        <a:p>
                          <a:endParaRPr lang="uk-UA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3074" name="Picture 2" descr="C:\Users\Надя\Desktop\Новая папка\shkolnye_kartinki_6-150x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7" y="4567660"/>
            <a:ext cx="1597643" cy="159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86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Замок </a:t>
            </a:r>
            <a:r>
              <a:rPr lang="ru-RU" dirty="0" err="1"/>
              <a:t>Шернборн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4" name="Объект 3" descr="Замок Шернборн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19313"/>
            <a:ext cx="6984776" cy="360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623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2. Обчисліть: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dirty="0" smtClean="0">
                    <a:latin typeface="Calibri"/>
                    <a:ea typeface="Calibri"/>
                    <a:cs typeface="Times New Roman"/>
                  </a:rPr>
                  <a:t> 1</a:t>
                </a:r>
                <a:r>
                  <a:rPr lang="uk-UA" dirty="0" smtClean="0">
                    <a:effectLst/>
                    <a:latin typeface="Calibri"/>
                    <a:ea typeface="Calibri"/>
                    <a:cs typeface="Times New Roman"/>
                  </a:rPr>
                  <a:t>.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 smtClean="0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i="0" smtClean="0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uk-UA" b="0" i="1" smtClean="0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uk-UA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24</m:t>
                        </m:r>
                      </m:e>
                    </m:func>
                  </m:oMath>
                </a14:m>
                <a:r>
                  <a:rPr lang="uk-UA" dirty="0" smtClean="0">
                    <a:effectLst/>
                    <a:latin typeface="Calibri"/>
                    <a:ea typeface="Calibri"/>
                    <a:cs typeface="Times New Roman"/>
                  </a:rPr>
                  <a:t> -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 smtClean="0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i="0" smtClean="0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uk-UA" b="0" i="1" smtClean="0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uk-UA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e>
                    </m:func>
                    <m:r>
                      <a:rPr lang="uk-UA" b="0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;</m:t>
                    </m:r>
                  </m:oMath>
                </a14:m>
                <a:endParaRPr lang="uk-UA" dirty="0" smtClean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uk-UA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func>
                      <m:funcPr>
                        <m:ctrlP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uk-UA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sub>
                        </m:sSub>
                      </m:fName>
                      <m:e>
                        <m: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625</m:t>
                        </m:r>
                        <m:r>
                          <a:rPr lang="uk-UA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</m:e>
                    </m:func>
                  </m:oMath>
                </a14:m>
                <a:r>
                  <a:rPr lang="uk-UA" dirty="0">
                    <a:effectLst/>
                    <a:latin typeface="Times New Roman"/>
                    <a:ea typeface="Times New Roman"/>
                    <a:cs typeface="Times New Roman"/>
                  </a:rPr>
                  <a:t>+</a:t>
                </a:r>
                <a:r>
                  <a:rPr lang="uk-UA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uk-UA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</m:t>
                            </m:r>
                          </m:num>
                          <m:den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25</m:t>
                            </m:r>
                          </m:den>
                        </m:f>
                      </m:e>
                    </m:func>
                    <m:r>
                      <a:rPr lang="uk-UA" b="0" i="1" smtClean="0">
                        <a:effectLst/>
                        <a:latin typeface="Cambria Math"/>
                        <a:ea typeface="Times New Roman"/>
                        <a:cs typeface="Times New Roman"/>
                      </a:rPr>
                      <m:t>;</m:t>
                    </m:r>
                  </m:oMath>
                </a14:m>
                <a:endParaRPr lang="uk-UA" dirty="0" smtClean="0"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uk-UA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dirty="0">
                    <a:effectLst/>
                    <a:latin typeface="Times New Roman"/>
                    <a:ea typeface="Times New Roman"/>
                    <a:cs typeface="Times New Roman"/>
                  </a:rPr>
                  <a:t>3.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uk-UA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sSup>
                              <m:sSupPr>
                                <m:ctrlPr>
                                  <a:rPr lang="uk-UA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</m:ctrlPr>
                              </m:sSupPr>
                              <m:e>
                                <m:r>
                                  <a:rPr lang="uk-UA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uk-UA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8</m:t>
                                </m:r>
                              </m:sup>
                            </m:sSup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</m:t>
                            </m:r>
                          </m:e>
                          <m:sup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32</m:t>
                            </m:r>
                          </m:sup>
                        </m:sSup>
                      </m:e>
                    </m:func>
                  </m:oMath>
                </a14:m>
                <a:r>
                  <a:rPr lang="uk-UA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r>
                  <a:rPr lang="ru-RU" sz="2800" dirty="0" smtClean="0">
                    <a:effectLst/>
                    <a:latin typeface="Calibri"/>
                    <a:ea typeface="Times New Roman"/>
                    <a:cs typeface="Times New Roman"/>
                  </a:rPr>
                  <a:t>    </a:t>
                </a:r>
                <a:endParaRPr lang="uk-UA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50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Users\Надя\Desktop\Новая папка\shkolnye_kartinki_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52936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72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332656"/>
            <a:ext cx="6965245" cy="18002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Замок </a:t>
            </a:r>
            <a:r>
              <a:rPr lang="uk-UA" dirty="0"/>
              <a:t>Паланок (Мукачівський замок)</a:t>
            </a:r>
            <a:br>
              <a:rPr lang="uk-UA" dirty="0"/>
            </a:br>
            <a:r>
              <a:rPr lang="uk-UA" dirty="0"/>
              <a:t> </a:t>
            </a:r>
            <a:br>
              <a:rPr lang="uk-UA" dirty="0"/>
            </a:br>
            <a:endParaRPr lang="uk-UA" dirty="0"/>
          </a:p>
        </p:txBody>
      </p:sp>
      <p:pic>
        <p:nvPicPr>
          <p:cNvPr id="4" name="Объект 3" descr="Замок Паланок (Мукачівський замок)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19313"/>
            <a:ext cx="5472608" cy="36859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800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3.Вкажіть правильну відповідь, якщо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endParaRPr lang="uk-UA" i="1" dirty="0" smtClean="0">
                  <a:latin typeface="Cambria Math"/>
                  <a:ea typeface="Times New Roman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uk-UA" i="1">
                            <a:latin typeface="Cambria Math"/>
                            <a:ea typeface="Times New Roman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log</m:t>
                            </m:r>
                          </m:e>
                          <m:sub>
                            <m: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0,2</m:t>
                            </m:r>
                          </m:sub>
                        </m:sSub>
                      </m:fName>
                      <m:e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</m:func>
                  </m:oMath>
                </a14:m>
                <a:r>
                  <a:rPr lang="uk-UA" dirty="0">
                    <a:effectLst/>
                    <a:latin typeface="Calibri"/>
                    <a:ea typeface="Times New Roman"/>
                    <a:cs typeface="Times New Roman"/>
                  </a:rPr>
                  <a:t>=-</a:t>
                </a:r>
                <a:r>
                  <a:rPr lang="uk-UA" dirty="0" smtClean="0">
                    <a:effectLst/>
                    <a:latin typeface="Calibri"/>
                    <a:ea typeface="Times New Roman"/>
                    <a:cs typeface="Times New Roman"/>
                  </a:rPr>
                  <a:t>1.</a:t>
                </a:r>
              </a:p>
              <a:p>
                <a:pPr marL="0" indent="0" algn="ctr">
                  <a:buNone/>
                </a:pPr>
                <a:r>
                  <a:rPr lang="uk-UA" dirty="0">
                    <a:latin typeface="Calibri"/>
                    <a:cs typeface="Times New Roman"/>
                  </a:rPr>
                  <a:t>а</a:t>
                </a:r>
                <a:r>
                  <a:rPr lang="uk-UA" dirty="0" smtClean="0">
                    <a:latin typeface="Calibri"/>
                    <a:cs typeface="Times New Roman"/>
                  </a:rPr>
                  <a:t>) 0; </a:t>
                </a:r>
              </a:p>
              <a:p>
                <a:pPr marL="0" indent="0" algn="ctr">
                  <a:buNone/>
                </a:pPr>
                <a:r>
                  <a:rPr lang="uk-UA" dirty="0" smtClean="0">
                    <a:latin typeface="Calibri"/>
                    <a:cs typeface="Times New Roman"/>
                  </a:rPr>
                  <a:t> б) 5; </a:t>
                </a:r>
              </a:p>
              <a:p>
                <a:pPr marL="0" indent="0" algn="ctr">
                  <a:buNone/>
                </a:pPr>
                <a:r>
                  <a:rPr lang="uk-UA" dirty="0" smtClean="0">
                    <a:latin typeface="Calibri"/>
                    <a:cs typeface="Times New Roman"/>
                  </a:rPr>
                  <a:t> в) -0,2; </a:t>
                </a:r>
              </a:p>
              <a:p>
                <a:pPr marL="0" indent="0" algn="ctr">
                  <a:buNone/>
                </a:pPr>
                <a:r>
                  <a:rPr lang="uk-UA" dirty="0" smtClean="0">
                    <a:latin typeface="Calibri"/>
                    <a:cs typeface="Times New Roman"/>
                  </a:rPr>
                  <a:t> г)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uk-UA" b="0" i="1" smtClean="0">
                            <a:latin typeface="Cambria Math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uk-UA" b="0" i="1" smtClean="0">
                            <a:latin typeface="Cambria Math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dirty="0" smtClean="0"/>
                  <a:t> ;</a:t>
                </a:r>
              </a:p>
              <a:p>
                <a:pPr marL="0" indent="0" algn="ctr">
                  <a:buNone/>
                </a:pPr>
                <a:r>
                  <a:rPr lang="uk-UA" dirty="0" smtClean="0"/>
                  <a:t>д) 0,2.</a:t>
                </a:r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Надя\Desktop\Новая папка\2770911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45024"/>
            <a:ext cx="142875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31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язання</a:t>
            </a:r>
            <a:r>
              <a:rPr lang="uk-UA" dirty="0" smtClean="0"/>
              <a:t>: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uk-UA" dirty="0" smtClean="0"/>
                  <a:t>ОДЗ: </a:t>
                </a:r>
                <a:r>
                  <a:rPr lang="en-US" dirty="0" smtClean="0"/>
                  <a:t>X&gt;</a:t>
                </a:r>
                <a:r>
                  <a:rPr lang="uk-UA" dirty="0" smtClean="0"/>
                  <a:t>0.</a:t>
                </a:r>
              </a:p>
              <a:p>
                <a:pPr marL="0" indent="0">
                  <a:buNone/>
                </a:pPr>
                <a:r>
                  <a:rPr lang="en-US" dirty="0" smtClean="0"/>
                  <a:t>X=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0,2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;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X=(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10</m:t>
                            </m:r>
                          </m:den>
                        </m:f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;</m:t>
                    </m:r>
                  </m:oMath>
                </a14:m>
                <a:endParaRPr lang="en-US" b="0" dirty="0" smtClean="0"/>
              </a:p>
              <a:p>
                <a:pPr marL="0" indent="0">
                  <a:buNone/>
                </a:pPr>
                <a:r>
                  <a:rPr lang="en-US" dirty="0" smtClean="0"/>
                  <a:t>X=(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10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;</m:t>
                    </m:r>
                  </m:oMath>
                </a14:m>
                <a:endParaRPr lang="en-US" b="0" dirty="0" smtClean="0"/>
              </a:p>
              <a:p>
                <a:pPr marL="0" indent="0">
                  <a:buNone/>
                </a:pPr>
                <a:r>
                  <a:rPr lang="en-US" dirty="0" smtClean="0"/>
                  <a:t>X=5&gt;0.</a:t>
                </a:r>
              </a:p>
              <a:p>
                <a:pPr marL="0" indent="0">
                  <a:buNone/>
                </a:pPr>
                <a:r>
                  <a:rPr lang="uk-UA" dirty="0" smtClean="0"/>
                  <a:t>Відповідь: </a:t>
                </a:r>
                <a:r>
                  <a:rPr lang="en-US" dirty="0" smtClean="0"/>
                  <a:t>x=5.</a:t>
                </a:r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76" t="-1184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C:\Users\Надя\Desktop\Новая папка\shkolnye_kartinki_1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204864"/>
            <a:ext cx="288032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22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Другая 1">
      <a:dk1>
        <a:sysClr val="windowText" lastClr="000000"/>
      </a:dk1>
      <a:lt1>
        <a:sysClr val="window" lastClr="FFFFFF"/>
      </a:lt1>
      <a:dk2>
        <a:srgbClr val="8A9713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8A9713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618</Words>
  <Application>Microsoft Office PowerPoint</Application>
  <PresentationFormat>Экран (4:3)</PresentationFormat>
  <Paragraphs>111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Кнопка</vt:lpstr>
      <vt:lpstr>Тема. Логарифмічні рівняння. Розв’язування вправ </vt:lpstr>
      <vt:lpstr>Мета уроку:</vt:lpstr>
      <vt:lpstr>1. Встановіть відповідність</vt:lpstr>
      <vt:lpstr>Правильна відповідність</vt:lpstr>
      <vt:lpstr>Замок Шернборн </vt:lpstr>
      <vt:lpstr>2. Обчисліть:</vt:lpstr>
      <vt:lpstr>  Замок Паланок (Мукачівський замок)   </vt:lpstr>
      <vt:lpstr>3.Вкажіть правильну відповідь, якщо</vt:lpstr>
      <vt:lpstr>Розв’язання:</vt:lpstr>
      <vt:lpstr> Підгорецький замок (Львівська область) </vt:lpstr>
      <vt:lpstr>4.Чи правильний розв’язок нижче наведених рівнянь?</vt:lpstr>
      <vt:lpstr> Золочівський замок  (Львівська область) </vt:lpstr>
      <vt:lpstr>5.Які з даних рівнянь є логарифмічними?</vt:lpstr>
      <vt:lpstr>Свірзький замок </vt:lpstr>
      <vt:lpstr> 6.Cкільки коренів має рівняння log_x⁡〖x^2 〗=1? </vt:lpstr>
      <vt:lpstr>Cкільки коренів має рівняння log_x⁡〖x^2 〗=1? </vt:lpstr>
      <vt:lpstr>Олеський замок </vt:lpstr>
      <vt:lpstr>7.№3(1)</vt:lpstr>
      <vt:lpstr>Замок в Луцьку </vt:lpstr>
      <vt:lpstr>8.№4(1)</vt:lpstr>
      <vt:lpstr>Острозький замок </vt:lpstr>
      <vt:lpstr>9.Методом логарифмування знайдіть корені рівняння :</vt:lpstr>
      <vt:lpstr>Кам’янець-Подільський замок </vt:lpstr>
      <vt:lpstr>10.Розв’яжіть графічним методом рівняння:</vt:lpstr>
      <vt:lpstr>Хотинська фортеця (Чернівецька область)</vt:lpstr>
      <vt:lpstr>Підсумок 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Надя</cp:lastModifiedBy>
  <cp:revision>30</cp:revision>
  <dcterms:created xsi:type="dcterms:W3CDTF">2014-10-20T15:42:13Z</dcterms:created>
  <dcterms:modified xsi:type="dcterms:W3CDTF">2014-10-20T20:07:25Z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1823141</vt:lpwstr>
  </property>
  <property fmtid="{D5CDD505-2E9C-101B-9397-08002B2CF9AE}" name="NXPowerLiteVersion" pid="3">
    <vt:lpwstr>D4.1.4</vt:lpwstr>
  </property>
</Properties>
</file>