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x-emf" Extension="emf"/>
  <Default ContentType="image/x-wmf" Extension="wmf"/>
  <Default ContentType="image/jpeg" Extension="jpeg"/>
  <Default ContentType="application/vnd.openxmlformats-package.relationships+xml" Extension="rels"/>
  <Default ContentType="application/xml" Extension="xml"/>
  <Default ContentType="image/gif" Extension="gif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theme+xml" PartName="/ppt/theme/them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6" r:id="rId2"/>
    <p:sldId id="256" r:id="rId3"/>
    <p:sldId id="270" r:id="rId4"/>
    <p:sldId id="273" r:id="rId5"/>
    <p:sldId id="275" r:id="rId6"/>
    <p:sldId id="274" r:id="rId7"/>
    <p:sldId id="261" r:id="rId8"/>
    <p:sldId id="281" r:id="rId9"/>
    <p:sldId id="283" r:id="rId10"/>
    <p:sldId id="297" r:id="rId11"/>
    <p:sldId id="287" r:id="rId12"/>
    <p:sldId id="288" r:id="rId13"/>
    <p:sldId id="289" r:id="rId14"/>
    <p:sldId id="298" r:id="rId15"/>
    <p:sldId id="299" r:id="rId16"/>
    <p:sldId id="290" r:id="rId17"/>
    <p:sldId id="291" r:id="rId18"/>
    <p:sldId id="292" r:id="rId19"/>
    <p:sldId id="293" r:id="rId20"/>
    <p:sldId id="294" r:id="rId21"/>
    <p:sldId id="295" r:id="rId22"/>
    <p:sldId id="296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3333"/>
    <a:srgbClr val="258F39"/>
    <a:srgbClr val="C5C5C5"/>
    <a:srgbClr val="000099"/>
    <a:srgbClr val="003300"/>
    <a:srgbClr val="80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93599" autoAdjust="0"/>
  </p:normalViewPr>
  <p:slideViewPr>
    <p:cSldViewPr>
      <p:cViewPr>
        <p:scale>
          <a:sx n="66" d="100"/>
          <a:sy n="66" d="100"/>
        </p:scale>
        <p:origin x="-13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11" Type="http://schemas.openxmlformats.org/officeDocument/2006/relationships/image" Target="../media/image17.wmf"/><Relationship Id="rId5" Type="http://schemas.openxmlformats.org/officeDocument/2006/relationships/image" Target="../media/image11.wmf"/><Relationship Id="rId10" Type="http://schemas.openxmlformats.org/officeDocument/2006/relationships/image" Target="../media/image16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wmf"/><Relationship Id="rId18" Type="http://schemas.openxmlformats.org/officeDocument/2006/relationships/image" Target="../media/image35.wmf"/><Relationship Id="rId3" Type="http://schemas.openxmlformats.org/officeDocument/2006/relationships/image" Target="../media/image20.wmf"/><Relationship Id="rId7" Type="http://schemas.openxmlformats.org/officeDocument/2006/relationships/image" Target="../media/image24.wmf"/><Relationship Id="rId12" Type="http://schemas.openxmlformats.org/officeDocument/2006/relationships/image" Target="../media/image29.wmf"/><Relationship Id="rId17" Type="http://schemas.openxmlformats.org/officeDocument/2006/relationships/image" Target="../media/image34.wmf"/><Relationship Id="rId2" Type="http://schemas.openxmlformats.org/officeDocument/2006/relationships/image" Target="../media/image19.wmf"/><Relationship Id="rId16" Type="http://schemas.openxmlformats.org/officeDocument/2006/relationships/image" Target="../media/image33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11" Type="http://schemas.openxmlformats.org/officeDocument/2006/relationships/image" Target="../media/image28.wmf"/><Relationship Id="rId5" Type="http://schemas.openxmlformats.org/officeDocument/2006/relationships/image" Target="../media/image22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4" Type="http://schemas.openxmlformats.org/officeDocument/2006/relationships/image" Target="../media/image21.wmf"/><Relationship Id="rId9" Type="http://schemas.openxmlformats.org/officeDocument/2006/relationships/image" Target="../media/image26.wmf"/><Relationship Id="rId14" Type="http://schemas.openxmlformats.org/officeDocument/2006/relationships/image" Target="../media/image3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EE1AF9F-554F-4601-9CB2-F311F9D09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3440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58"/>
          <p:cNvSpPr>
            <a:spLocks/>
          </p:cNvSpPr>
          <p:nvPr userDrawn="1"/>
        </p:nvSpPr>
        <p:spPr bwMode="gray">
          <a:xfrm>
            <a:off x="5321300" y="115888"/>
            <a:ext cx="3822700" cy="6765925"/>
          </a:xfrm>
          <a:custGeom>
            <a:avLst/>
            <a:gdLst>
              <a:gd name="T0" fmla="*/ 2058896747 w 2502"/>
              <a:gd name="T1" fmla="*/ 41088380 h 4352"/>
              <a:gd name="T2" fmla="*/ 2147483647 w 2502"/>
              <a:gd name="T3" fmla="*/ 2147483647 h 4352"/>
              <a:gd name="T4" fmla="*/ 0 w 2502"/>
              <a:gd name="T5" fmla="*/ 2147483647 h 4352"/>
              <a:gd name="T6" fmla="*/ 2147483647 w 2502"/>
              <a:gd name="T7" fmla="*/ 2147483647 h 4352"/>
              <a:gd name="T8" fmla="*/ 2147483647 w 2502"/>
              <a:gd name="T9" fmla="*/ 2147483647 h 4352"/>
              <a:gd name="T10" fmla="*/ 2147483647 w 2502"/>
              <a:gd name="T11" fmla="*/ 0 h 4352"/>
              <a:gd name="T12" fmla="*/ 2058896747 w 2502"/>
              <a:gd name="T13" fmla="*/ 41088380 h 4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02" h="4352">
                <a:moveTo>
                  <a:pt x="882" y="17"/>
                </a:moveTo>
                <a:cubicBezTo>
                  <a:pt x="2077" y="287"/>
                  <a:pt x="2361" y="1554"/>
                  <a:pt x="2105" y="2560"/>
                </a:cubicBezTo>
                <a:cubicBezTo>
                  <a:pt x="1849" y="3566"/>
                  <a:pt x="905" y="3993"/>
                  <a:pt x="0" y="4344"/>
                </a:cubicBezTo>
                <a:lnTo>
                  <a:pt x="1242" y="4352"/>
                </a:lnTo>
                <a:cubicBezTo>
                  <a:pt x="1563" y="4096"/>
                  <a:pt x="2205" y="3360"/>
                  <a:pt x="2336" y="2584"/>
                </a:cubicBezTo>
                <a:cubicBezTo>
                  <a:pt x="2468" y="1808"/>
                  <a:pt x="2502" y="416"/>
                  <a:pt x="1186" y="0"/>
                </a:cubicBezTo>
                <a:lnTo>
                  <a:pt x="882" y="17"/>
                </a:lnTo>
                <a:close/>
              </a:path>
            </a:pathLst>
          </a:custGeom>
          <a:gradFill rotWithShape="1">
            <a:gsLst>
              <a:gs pos="0">
                <a:srgbClr val="E3FED8"/>
              </a:gs>
              <a:gs pos="100000">
                <a:srgbClr val="99FA72"/>
              </a:gs>
            </a:gsLst>
            <a:lin ang="5400000" scaled="1"/>
          </a:gradFill>
          <a:ln w="9525">
            <a:round/>
            <a:headEnd/>
            <a:tailEnd/>
          </a:ln>
          <a:scene3d>
            <a:camera prst="legacyPerspectiveTopRight"/>
            <a:lightRig rig="legacyFlat4" dir="b"/>
          </a:scene3d>
          <a:sp3d extrusionH="354000" prstMaterial="legacyMetal">
            <a:bevelT w="13500" h="13500" prst="angle"/>
            <a:bevelB w="13500" h="13500" prst="angle"/>
            <a:extrusionClr>
              <a:srgbClr val="258F39"/>
            </a:extrusionClr>
          </a:sp3d>
        </p:spPr>
        <p:txBody>
          <a:bodyPr>
            <a:flatTx/>
          </a:bodyPr>
          <a:lstStyle/>
          <a:p>
            <a:endParaRPr lang="uk-UA"/>
          </a:p>
        </p:txBody>
      </p:sp>
      <p:grpSp>
        <p:nvGrpSpPr>
          <p:cNvPr id="5" name="Group 79"/>
          <p:cNvGrpSpPr>
            <a:grpSpLocks/>
          </p:cNvGrpSpPr>
          <p:nvPr userDrawn="1"/>
        </p:nvGrpSpPr>
        <p:grpSpPr bwMode="auto">
          <a:xfrm>
            <a:off x="755650" y="1196975"/>
            <a:ext cx="7848600" cy="4859338"/>
            <a:chOff x="96" y="509"/>
            <a:chExt cx="5328" cy="3567"/>
          </a:xfrm>
        </p:grpSpPr>
        <p:grpSp>
          <p:nvGrpSpPr>
            <p:cNvPr id="6" name="Group 80"/>
            <p:cNvGrpSpPr>
              <a:grpSpLocks/>
            </p:cNvGrpSpPr>
            <p:nvPr/>
          </p:nvGrpSpPr>
          <p:grpSpPr bwMode="auto">
            <a:xfrm>
              <a:off x="252" y="509"/>
              <a:ext cx="630" cy="3550"/>
              <a:chOff x="252" y="509"/>
              <a:chExt cx="630" cy="3550"/>
            </a:xfrm>
          </p:grpSpPr>
          <p:sp>
            <p:nvSpPr>
              <p:cNvPr id="53" name="Line 81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54" name="Line 82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55" name="Line 83"/>
              <p:cNvSpPr>
                <a:spLocks noChangeShapeType="1"/>
              </p:cNvSpPr>
              <p:nvPr/>
            </p:nvSpPr>
            <p:spPr bwMode="auto">
              <a:xfrm flipV="1">
                <a:off x="669" y="528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56" name="Line 84"/>
              <p:cNvSpPr>
                <a:spLocks noChangeShapeType="1"/>
              </p:cNvSpPr>
              <p:nvPr/>
            </p:nvSpPr>
            <p:spPr bwMode="auto">
              <a:xfrm flipV="1">
                <a:off x="882" y="528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7" name="Group 85"/>
            <p:cNvGrpSpPr>
              <a:grpSpLocks/>
            </p:cNvGrpSpPr>
            <p:nvPr/>
          </p:nvGrpSpPr>
          <p:grpSpPr bwMode="auto">
            <a:xfrm rot="5400000">
              <a:off x="1193" y="-389"/>
              <a:ext cx="3190" cy="5328"/>
              <a:chOff x="1634" y="771"/>
              <a:chExt cx="3661" cy="4098"/>
            </a:xfrm>
          </p:grpSpPr>
          <p:grpSp>
            <p:nvGrpSpPr>
              <p:cNvPr id="33" name="Group 86"/>
              <p:cNvGrpSpPr>
                <a:grpSpLocks/>
              </p:cNvGrpSpPr>
              <p:nvPr/>
            </p:nvGrpSpPr>
            <p:grpSpPr bwMode="auto">
              <a:xfrm>
                <a:off x="1634" y="781"/>
                <a:ext cx="732" cy="4088"/>
                <a:chOff x="1634" y="781"/>
                <a:chExt cx="732" cy="4088"/>
              </a:xfrm>
            </p:grpSpPr>
            <p:sp>
              <p:nvSpPr>
                <p:cNvPr id="49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1634" y="824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0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878" y="781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1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2118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52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2366" y="819"/>
                  <a:ext cx="0" cy="4047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grpSp>
            <p:nvGrpSpPr>
              <p:cNvPr id="34" name="Group 91"/>
              <p:cNvGrpSpPr>
                <a:grpSpLocks/>
              </p:cNvGrpSpPr>
              <p:nvPr/>
            </p:nvGrpSpPr>
            <p:grpSpPr bwMode="auto">
              <a:xfrm>
                <a:off x="2603" y="771"/>
                <a:ext cx="736" cy="4088"/>
                <a:chOff x="1633" y="782"/>
                <a:chExt cx="736" cy="4088"/>
              </a:xfrm>
            </p:grpSpPr>
            <p:sp>
              <p:nvSpPr>
                <p:cNvPr id="45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1633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6" name="Line 93"/>
                <p:cNvSpPr>
                  <a:spLocks noChangeShapeType="1"/>
                </p:cNvSpPr>
                <p:nvPr/>
              </p:nvSpPr>
              <p:spPr bwMode="auto">
                <a:xfrm flipV="1">
                  <a:off x="1877" y="782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7" name="Line 94"/>
                <p:cNvSpPr>
                  <a:spLocks noChangeShapeType="1"/>
                </p:cNvSpPr>
                <p:nvPr/>
              </p:nvSpPr>
              <p:spPr bwMode="auto">
                <a:xfrm flipV="1">
                  <a:off x="2121" y="806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8" name="Line 95"/>
                <p:cNvSpPr>
                  <a:spLocks noChangeShapeType="1"/>
                </p:cNvSpPr>
                <p:nvPr/>
              </p:nvSpPr>
              <p:spPr bwMode="auto">
                <a:xfrm flipV="1">
                  <a:off x="2369" y="820"/>
                  <a:ext cx="0" cy="4047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grpSp>
            <p:nvGrpSpPr>
              <p:cNvPr id="35" name="Group 96"/>
              <p:cNvGrpSpPr>
                <a:grpSpLocks/>
              </p:cNvGrpSpPr>
              <p:nvPr/>
            </p:nvGrpSpPr>
            <p:grpSpPr bwMode="auto">
              <a:xfrm>
                <a:off x="3590" y="781"/>
                <a:ext cx="736" cy="4088"/>
                <a:chOff x="1631" y="781"/>
                <a:chExt cx="736" cy="4088"/>
              </a:xfrm>
            </p:grpSpPr>
            <p:sp>
              <p:nvSpPr>
                <p:cNvPr id="41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1631" y="824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2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1878" y="781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3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2121" y="80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4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2367" y="819"/>
                  <a:ext cx="0" cy="4047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</p:grpSp>
          <p:grpSp>
            <p:nvGrpSpPr>
              <p:cNvPr id="36" name="Group 101"/>
              <p:cNvGrpSpPr>
                <a:grpSpLocks/>
              </p:cNvGrpSpPr>
              <p:nvPr/>
            </p:nvGrpSpPr>
            <p:grpSpPr bwMode="auto">
              <a:xfrm>
                <a:off x="4560" y="771"/>
                <a:ext cx="735" cy="4088"/>
                <a:chOff x="1631" y="782"/>
                <a:chExt cx="735" cy="4088"/>
              </a:xfrm>
            </p:grpSpPr>
            <p:sp>
              <p:nvSpPr>
                <p:cNvPr id="37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1631" y="825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38" name="Line 103"/>
                <p:cNvSpPr>
                  <a:spLocks noChangeShapeType="1"/>
                </p:cNvSpPr>
                <p:nvPr/>
              </p:nvSpPr>
              <p:spPr bwMode="auto">
                <a:xfrm flipV="1">
                  <a:off x="1878" y="782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39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2120" y="806"/>
                  <a:ext cx="0" cy="4045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  <p:sp>
              <p:nvSpPr>
                <p:cNvPr id="40" name="Line 105"/>
                <p:cNvSpPr>
                  <a:spLocks noChangeShapeType="1"/>
                </p:cNvSpPr>
                <p:nvPr/>
              </p:nvSpPr>
              <p:spPr bwMode="auto">
                <a:xfrm flipV="1">
                  <a:off x="2366" y="820"/>
                  <a:ext cx="0" cy="4047"/>
                </a:xfrm>
                <a:prstGeom prst="line">
                  <a:avLst/>
                </a:prstGeom>
                <a:noFill/>
                <a:ln w="12700">
                  <a:solidFill>
                    <a:srgbClr val="C0C0C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uk-UA"/>
                </a:p>
              </p:txBody>
            </p:sp>
          </p:grpSp>
        </p:grpSp>
        <p:grpSp>
          <p:nvGrpSpPr>
            <p:cNvPr id="8" name="Group 106"/>
            <p:cNvGrpSpPr>
              <a:grpSpLocks/>
            </p:cNvGrpSpPr>
            <p:nvPr/>
          </p:nvGrpSpPr>
          <p:grpSpPr bwMode="auto">
            <a:xfrm>
              <a:off x="1104" y="528"/>
              <a:ext cx="630" cy="3548"/>
              <a:chOff x="252" y="509"/>
              <a:chExt cx="630" cy="3548"/>
            </a:xfrm>
          </p:grpSpPr>
          <p:sp>
            <p:nvSpPr>
              <p:cNvPr id="29" name="Line 10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0" name="Line 10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1" name="Line 109"/>
              <p:cNvSpPr>
                <a:spLocks noChangeShapeType="1"/>
              </p:cNvSpPr>
              <p:nvPr/>
            </p:nvSpPr>
            <p:spPr bwMode="auto">
              <a:xfrm flipV="1">
                <a:off x="672" y="526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32" name="Line 110"/>
              <p:cNvSpPr>
                <a:spLocks noChangeShapeType="1"/>
              </p:cNvSpPr>
              <p:nvPr/>
            </p:nvSpPr>
            <p:spPr bwMode="auto">
              <a:xfrm flipV="1">
                <a:off x="882" y="526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9" name="Group 111"/>
            <p:cNvGrpSpPr>
              <a:grpSpLocks/>
            </p:cNvGrpSpPr>
            <p:nvPr/>
          </p:nvGrpSpPr>
          <p:grpSpPr bwMode="auto">
            <a:xfrm>
              <a:off x="1968" y="528"/>
              <a:ext cx="630" cy="3548"/>
              <a:chOff x="252" y="509"/>
              <a:chExt cx="630" cy="3548"/>
            </a:xfrm>
          </p:grpSpPr>
          <p:sp>
            <p:nvSpPr>
              <p:cNvPr id="25" name="Line 112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6" name="Line 113"/>
              <p:cNvSpPr>
                <a:spLocks noChangeShapeType="1"/>
              </p:cNvSpPr>
              <p:nvPr/>
            </p:nvSpPr>
            <p:spPr bwMode="auto">
              <a:xfrm flipV="1">
                <a:off x="456" y="509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7" name="Line 114"/>
              <p:cNvSpPr>
                <a:spLocks noChangeShapeType="1"/>
              </p:cNvSpPr>
              <p:nvPr/>
            </p:nvSpPr>
            <p:spPr bwMode="auto">
              <a:xfrm flipV="1">
                <a:off x="672" y="526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8" name="Line 115"/>
              <p:cNvSpPr>
                <a:spLocks noChangeShapeType="1"/>
              </p:cNvSpPr>
              <p:nvPr/>
            </p:nvSpPr>
            <p:spPr bwMode="auto">
              <a:xfrm flipV="1">
                <a:off x="882" y="526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10" name="Group 116"/>
            <p:cNvGrpSpPr>
              <a:grpSpLocks/>
            </p:cNvGrpSpPr>
            <p:nvPr/>
          </p:nvGrpSpPr>
          <p:grpSpPr bwMode="auto">
            <a:xfrm>
              <a:off x="2832" y="528"/>
              <a:ext cx="630" cy="3548"/>
              <a:chOff x="252" y="509"/>
              <a:chExt cx="630" cy="3548"/>
            </a:xfrm>
          </p:grpSpPr>
          <p:sp>
            <p:nvSpPr>
              <p:cNvPr id="21" name="Line 11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2" name="Line 11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3" name="Line 119"/>
              <p:cNvSpPr>
                <a:spLocks noChangeShapeType="1"/>
              </p:cNvSpPr>
              <p:nvPr/>
            </p:nvSpPr>
            <p:spPr bwMode="auto">
              <a:xfrm flipV="1">
                <a:off x="669" y="526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4" name="Line 120"/>
              <p:cNvSpPr>
                <a:spLocks noChangeShapeType="1"/>
              </p:cNvSpPr>
              <p:nvPr/>
            </p:nvSpPr>
            <p:spPr bwMode="auto">
              <a:xfrm flipV="1">
                <a:off x="882" y="526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11" name="Group 121"/>
            <p:cNvGrpSpPr>
              <a:grpSpLocks/>
            </p:cNvGrpSpPr>
            <p:nvPr/>
          </p:nvGrpSpPr>
          <p:grpSpPr bwMode="auto">
            <a:xfrm>
              <a:off x="3659" y="528"/>
              <a:ext cx="630" cy="3548"/>
              <a:chOff x="252" y="509"/>
              <a:chExt cx="630" cy="3548"/>
            </a:xfrm>
          </p:grpSpPr>
          <p:sp>
            <p:nvSpPr>
              <p:cNvPr id="17" name="Line 122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8" name="Line 123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9" name="Line 124"/>
              <p:cNvSpPr>
                <a:spLocks noChangeShapeType="1"/>
              </p:cNvSpPr>
              <p:nvPr/>
            </p:nvSpPr>
            <p:spPr bwMode="auto">
              <a:xfrm flipV="1">
                <a:off x="672" y="526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20" name="Line 125"/>
              <p:cNvSpPr>
                <a:spLocks noChangeShapeType="1"/>
              </p:cNvSpPr>
              <p:nvPr/>
            </p:nvSpPr>
            <p:spPr bwMode="auto">
              <a:xfrm flipV="1">
                <a:off x="882" y="526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  <p:grpSp>
          <p:nvGrpSpPr>
            <p:cNvPr id="12" name="Group 126"/>
            <p:cNvGrpSpPr>
              <a:grpSpLocks/>
            </p:cNvGrpSpPr>
            <p:nvPr/>
          </p:nvGrpSpPr>
          <p:grpSpPr bwMode="auto">
            <a:xfrm>
              <a:off x="4505" y="528"/>
              <a:ext cx="630" cy="3548"/>
              <a:chOff x="252" y="509"/>
              <a:chExt cx="630" cy="3548"/>
            </a:xfrm>
          </p:grpSpPr>
          <p:sp>
            <p:nvSpPr>
              <p:cNvPr id="13" name="Line 127"/>
              <p:cNvSpPr>
                <a:spLocks noChangeShapeType="1"/>
              </p:cNvSpPr>
              <p:nvPr/>
            </p:nvSpPr>
            <p:spPr bwMode="auto">
              <a:xfrm flipV="1">
                <a:off x="252" y="517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4" name="Line 128"/>
              <p:cNvSpPr>
                <a:spLocks noChangeShapeType="1"/>
              </p:cNvSpPr>
              <p:nvPr/>
            </p:nvSpPr>
            <p:spPr bwMode="auto">
              <a:xfrm flipV="1">
                <a:off x="455" y="509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5" name="Line 129"/>
              <p:cNvSpPr>
                <a:spLocks noChangeShapeType="1"/>
              </p:cNvSpPr>
              <p:nvPr/>
            </p:nvSpPr>
            <p:spPr bwMode="auto">
              <a:xfrm flipV="1">
                <a:off x="672" y="526"/>
                <a:ext cx="0" cy="3531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  <p:sp>
            <p:nvSpPr>
              <p:cNvPr id="16" name="Line 130"/>
              <p:cNvSpPr>
                <a:spLocks noChangeShapeType="1"/>
              </p:cNvSpPr>
              <p:nvPr/>
            </p:nvSpPr>
            <p:spPr bwMode="auto">
              <a:xfrm flipV="1">
                <a:off x="882" y="526"/>
                <a:ext cx="0" cy="3530"/>
              </a:xfrm>
              <a:prstGeom prst="line">
                <a:avLst/>
              </a:prstGeom>
              <a:noFill/>
              <a:ln w="12700">
                <a:solidFill>
                  <a:srgbClr val="C0C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uk-UA"/>
              </a:p>
            </p:txBody>
          </p:sp>
        </p:grpSp>
      </p:grpSp>
      <p:sp>
        <p:nvSpPr>
          <p:cNvPr id="57" name="Rectangle 54"/>
          <p:cNvSpPr>
            <a:spLocks noChangeArrowheads="1"/>
          </p:cNvSpPr>
          <p:nvPr/>
        </p:nvSpPr>
        <p:spPr bwMode="gray">
          <a:xfrm>
            <a:off x="1187450" y="5516563"/>
            <a:ext cx="742950" cy="742950"/>
          </a:xfrm>
          <a:prstGeom prst="rect">
            <a:avLst/>
          </a:prstGeom>
          <a:gradFill rotWithShape="1">
            <a:gsLst>
              <a:gs pos="0">
                <a:srgbClr val="99FA72"/>
              </a:gs>
              <a:gs pos="100000">
                <a:srgbClr val="477435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defRPr/>
            </a:pPr>
            <a:endParaRPr lang="ru-RU" altLang="uk-UA" smtClean="0">
              <a:latin typeface="Arial" charset="0"/>
            </a:endParaRPr>
          </a:p>
        </p:txBody>
      </p:sp>
      <p:sp>
        <p:nvSpPr>
          <p:cNvPr id="58" name="Freeform 27"/>
          <p:cNvSpPr>
            <a:spLocks/>
          </p:cNvSpPr>
          <p:nvPr/>
        </p:nvSpPr>
        <p:spPr bwMode="gray">
          <a:xfrm>
            <a:off x="85725" y="76200"/>
            <a:ext cx="8977313" cy="500063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546" y="0"/>
              </a:cxn>
              <a:cxn ang="0">
                <a:pos x="5655" y="84"/>
              </a:cxn>
              <a:cxn ang="0">
                <a:pos x="5649" y="315"/>
              </a:cxn>
              <a:cxn ang="0">
                <a:pos x="1" y="314"/>
              </a:cxn>
              <a:cxn ang="0">
                <a:pos x="0" y="1"/>
              </a:cxn>
            </a:cxnLst>
            <a:rect l="0" t="0" r="r" b="b"/>
            <a:pathLst>
              <a:path w="5655" h="315">
                <a:moveTo>
                  <a:pt x="0" y="1"/>
                </a:moveTo>
                <a:lnTo>
                  <a:pt x="5546" y="0"/>
                </a:lnTo>
                <a:cubicBezTo>
                  <a:pt x="5652" y="0"/>
                  <a:pt x="5655" y="84"/>
                  <a:pt x="5655" y="84"/>
                </a:cubicBezTo>
                <a:lnTo>
                  <a:pt x="5649" y="315"/>
                </a:lnTo>
                <a:lnTo>
                  <a:pt x="1" y="314"/>
                </a:lnTo>
                <a:lnTo>
                  <a:pt x="0" y="1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29804"/>
                  <a:invGamma/>
                  <a:alpha val="77000"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59" name="Rectangle 28"/>
          <p:cNvSpPr>
            <a:spLocks noChangeArrowheads="1"/>
          </p:cNvSpPr>
          <p:nvPr/>
        </p:nvSpPr>
        <p:spPr bwMode="gray">
          <a:xfrm>
            <a:off x="114300" y="6610350"/>
            <a:ext cx="8931275" cy="16351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60" name="Rectangle 33"/>
          <p:cNvSpPr>
            <a:spLocks noChangeArrowheads="1"/>
          </p:cNvSpPr>
          <p:nvPr/>
        </p:nvSpPr>
        <p:spPr bwMode="gray">
          <a:xfrm>
            <a:off x="85725" y="609600"/>
            <a:ext cx="8982075" cy="18573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61" name="Rectangle 49"/>
          <p:cNvSpPr>
            <a:spLocks noChangeArrowheads="1"/>
          </p:cNvSpPr>
          <p:nvPr/>
        </p:nvSpPr>
        <p:spPr bwMode="gray">
          <a:xfrm>
            <a:off x="323850" y="5516563"/>
            <a:ext cx="742950" cy="74295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62" name="Rectangle 50"/>
          <p:cNvSpPr>
            <a:spLocks noChangeArrowheads="1"/>
          </p:cNvSpPr>
          <p:nvPr/>
        </p:nvSpPr>
        <p:spPr bwMode="gray">
          <a:xfrm>
            <a:off x="323850" y="4652963"/>
            <a:ext cx="741363" cy="742950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pic>
        <p:nvPicPr>
          <p:cNvPr id="63" name="Picture 77" descr="b699cfd5b71900647f3ef56417be1aa7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461000"/>
            <a:ext cx="865188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53" descr="j0152694"/>
          <p:cNvPicPr preferRelativeResize="0">
            <a:picLocks noChangeArrowheads="1" noChangeShapeType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1588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3500438"/>
            <a:ext cx="4811713" cy="576262"/>
          </a:xfrm>
        </p:spPr>
        <p:txBody>
          <a:bodyPr/>
          <a:lstStyle>
            <a:lvl1pPr marL="0" indent="0" algn="r">
              <a:buFontTx/>
              <a:buNone/>
              <a:defRPr sz="1600" i="1">
                <a:solidFill>
                  <a:schemeClr val="tx2"/>
                </a:solidFill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1700213"/>
            <a:ext cx="6019800" cy="1470025"/>
          </a:xfrm>
        </p:spPr>
        <p:txBody>
          <a:bodyPr/>
          <a:lstStyle>
            <a:lvl1pPr algn="r">
              <a:defRPr sz="4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6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31775" y="6445250"/>
            <a:ext cx="2205038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574925" y="6445250"/>
            <a:ext cx="2990850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5700713" y="6445250"/>
            <a:ext cx="2205037" cy="3175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CC5A8-D833-4397-8F17-95FA6794A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4077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BD3B8-E7DB-48BC-98D9-EBC0EECDD0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667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38925" y="238125"/>
            <a:ext cx="2058988" cy="58372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38125"/>
            <a:ext cx="6029325" cy="58372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3CE6A8-4489-4522-9A34-6CD7E33ABC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92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643813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13" y="1341438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59313" y="1341438"/>
            <a:ext cx="4038600" cy="22907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59313" y="3784600"/>
            <a:ext cx="4038600" cy="2290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641E7-DB43-456E-8653-862D8B789C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77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643813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68313" y="1341438"/>
            <a:ext cx="4038600" cy="4733925"/>
          </a:xfrm>
        </p:spPr>
        <p:txBody>
          <a:bodyPr/>
          <a:lstStyle/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59313" y="1341438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C46C8-6996-4A00-A33B-7D8C98B0A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25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8125"/>
            <a:ext cx="7643813" cy="8683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68313" y="1341438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9313" y="1341438"/>
            <a:ext cx="4038600" cy="47339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91D0C-04F1-4293-9826-B1DABB2B33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2422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38125"/>
            <a:ext cx="8240713" cy="5837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D6ED0-10B2-4B7E-ADDD-DFE988341B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055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E7B78-0A8C-4687-A3B7-2A1A360D6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35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3A815-F609-4B17-8150-67FD2E2437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46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8313" y="1341438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9313" y="1341438"/>
            <a:ext cx="4038600" cy="4733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FD1114-AD0C-4BB8-A417-7AA4C8A7E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258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533C5-163F-4791-B6F1-D966E0AEF0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806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E33F24-A686-4B35-981D-D78B2E8111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612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9DCD8-4D8A-47C6-8012-2F460840D7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00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6A2AE-720A-4284-B1BE-C0001DB366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268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46132-60E8-49AD-9604-5D77A4F657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443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50000">
              <a:srgbClr val="CCFFCC"/>
            </a:gs>
            <a:gs pos="100000">
              <a:srgbClr val="FF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5"/>
          <p:cNvSpPr>
            <a:spLocks/>
          </p:cNvSpPr>
          <p:nvPr/>
        </p:nvSpPr>
        <p:spPr bwMode="gray">
          <a:xfrm>
            <a:off x="96838" y="6381750"/>
            <a:ext cx="8970962" cy="314325"/>
          </a:xfrm>
          <a:custGeom>
            <a:avLst/>
            <a:gdLst>
              <a:gd name="T0" fmla="*/ 10080624 w 5651"/>
              <a:gd name="T1" fmla="*/ 498990938 h 198"/>
              <a:gd name="T2" fmla="*/ 2147483647 w 5651"/>
              <a:gd name="T3" fmla="*/ 498990938 h 198"/>
              <a:gd name="T4" fmla="*/ 2147483647 w 5651"/>
              <a:gd name="T5" fmla="*/ 236894688 h 198"/>
              <a:gd name="T6" fmla="*/ 2147483647 w 5651"/>
              <a:gd name="T7" fmla="*/ 236894688 h 198"/>
              <a:gd name="T8" fmla="*/ 2147483647 w 5651"/>
              <a:gd name="T9" fmla="*/ 5040313 h 198"/>
              <a:gd name="T10" fmla="*/ 0 w 5651"/>
              <a:gd name="T11" fmla="*/ 0 h 198"/>
              <a:gd name="T12" fmla="*/ 10080624 w 5651"/>
              <a:gd name="T13" fmla="*/ 498990938 h 1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651" h="198">
                <a:moveTo>
                  <a:pt x="4" y="198"/>
                </a:moveTo>
                <a:lnTo>
                  <a:pt x="5651" y="198"/>
                </a:lnTo>
                <a:lnTo>
                  <a:pt x="5646" y="94"/>
                </a:lnTo>
                <a:lnTo>
                  <a:pt x="1491" y="94"/>
                </a:lnTo>
                <a:lnTo>
                  <a:pt x="1343" y="2"/>
                </a:lnTo>
                <a:lnTo>
                  <a:pt x="0" y="0"/>
                </a:lnTo>
                <a:lnTo>
                  <a:pt x="4" y="19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050" name="Freeform 26"/>
          <p:cNvSpPr>
            <a:spLocks/>
          </p:cNvSpPr>
          <p:nvPr/>
        </p:nvSpPr>
        <p:spPr bwMode="gray">
          <a:xfrm>
            <a:off x="103188" y="6453188"/>
            <a:ext cx="8975725" cy="279400"/>
          </a:xfrm>
          <a:custGeom>
            <a:avLst/>
            <a:gdLst/>
            <a:ahLst/>
            <a:cxnLst>
              <a:cxn ang="0">
                <a:pos x="0" y="176"/>
              </a:cxn>
              <a:cxn ang="0">
                <a:pos x="5650" y="169"/>
              </a:cxn>
              <a:cxn ang="0">
                <a:pos x="5646" y="95"/>
              </a:cxn>
              <a:cxn ang="0">
                <a:pos x="1478" y="95"/>
              </a:cxn>
              <a:cxn ang="0">
                <a:pos x="1317" y="3"/>
              </a:cxn>
              <a:cxn ang="0">
                <a:pos x="0" y="0"/>
              </a:cxn>
              <a:cxn ang="0">
                <a:pos x="0" y="176"/>
              </a:cxn>
            </a:cxnLst>
            <a:rect l="0" t="0" r="r" b="b"/>
            <a:pathLst>
              <a:path w="5650" h="176">
                <a:moveTo>
                  <a:pt x="0" y="176"/>
                </a:moveTo>
                <a:lnTo>
                  <a:pt x="5650" y="169"/>
                </a:lnTo>
                <a:lnTo>
                  <a:pt x="5646" y="95"/>
                </a:lnTo>
                <a:lnTo>
                  <a:pt x="1478" y="95"/>
                </a:lnTo>
                <a:lnTo>
                  <a:pt x="1317" y="3"/>
                </a:lnTo>
                <a:lnTo>
                  <a:pt x="0" y="0"/>
                </a:lnTo>
                <a:lnTo>
                  <a:pt x="0" y="176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1" name="Freeform 27"/>
          <p:cNvSpPr>
            <a:spLocks/>
          </p:cNvSpPr>
          <p:nvPr/>
        </p:nvSpPr>
        <p:spPr bwMode="gray">
          <a:xfrm>
            <a:off x="92075" y="98425"/>
            <a:ext cx="8956675" cy="179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82" y="0"/>
              </a:cxn>
              <a:cxn ang="0">
                <a:pos x="5639" y="45"/>
              </a:cxn>
              <a:cxn ang="0">
                <a:pos x="5636" y="113"/>
              </a:cxn>
              <a:cxn ang="0">
                <a:pos x="0" y="113"/>
              </a:cxn>
              <a:cxn ang="0">
                <a:pos x="0" y="0"/>
              </a:cxn>
            </a:cxnLst>
            <a:rect l="0" t="0" r="r" b="b"/>
            <a:pathLst>
              <a:path w="5639" h="113">
                <a:moveTo>
                  <a:pt x="0" y="0"/>
                </a:moveTo>
                <a:lnTo>
                  <a:pt x="5582" y="0"/>
                </a:lnTo>
                <a:cubicBezTo>
                  <a:pt x="5630" y="3"/>
                  <a:pt x="5639" y="45"/>
                  <a:pt x="5639" y="45"/>
                </a:cubicBezTo>
                <a:lnTo>
                  <a:pt x="5636" y="113"/>
                </a:lnTo>
                <a:lnTo>
                  <a:pt x="0" y="113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2" name="Freeform 28"/>
          <p:cNvSpPr>
            <a:spLocks/>
          </p:cNvSpPr>
          <p:nvPr/>
        </p:nvSpPr>
        <p:spPr bwMode="gray">
          <a:xfrm>
            <a:off x="92075" y="307975"/>
            <a:ext cx="8955088" cy="938213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3" name="Freeform 29"/>
          <p:cNvSpPr>
            <a:spLocks/>
          </p:cNvSpPr>
          <p:nvPr/>
        </p:nvSpPr>
        <p:spPr bwMode="gray">
          <a:xfrm>
            <a:off x="92075" y="306388"/>
            <a:ext cx="8955088" cy="836612"/>
          </a:xfrm>
          <a:custGeom>
            <a:avLst/>
            <a:gdLst/>
            <a:ahLst/>
            <a:cxnLst>
              <a:cxn ang="0">
                <a:pos x="5446" y="0"/>
              </a:cxn>
              <a:cxn ang="0">
                <a:pos x="0" y="0"/>
              </a:cxn>
              <a:cxn ang="0">
                <a:pos x="2" y="470"/>
              </a:cxn>
              <a:cxn ang="0">
                <a:pos x="4078" y="474"/>
              </a:cxn>
              <a:cxn ang="0">
                <a:pos x="4178" y="527"/>
              </a:cxn>
              <a:cxn ang="0">
                <a:pos x="5446" y="531"/>
              </a:cxn>
              <a:cxn ang="0">
                <a:pos x="5446" y="0"/>
              </a:cxn>
            </a:cxnLst>
            <a:rect l="0" t="0" r="r" b="b"/>
            <a:pathLst>
              <a:path w="5446" h="531">
                <a:moveTo>
                  <a:pt x="5446" y="0"/>
                </a:moveTo>
                <a:lnTo>
                  <a:pt x="0" y="0"/>
                </a:lnTo>
                <a:lnTo>
                  <a:pt x="2" y="470"/>
                </a:lnTo>
                <a:lnTo>
                  <a:pt x="4078" y="474"/>
                </a:lnTo>
                <a:lnTo>
                  <a:pt x="4178" y="527"/>
                </a:lnTo>
                <a:lnTo>
                  <a:pt x="5446" y="531"/>
                </a:lnTo>
                <a:lnTo>
                  <a:pt x="5446" y="0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tint val="66667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 flipV="1">
            <a:off x="95250" y="6723063"/>
            <a:ext cx="8977313" cy="555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32" name="Freeform 35"/>
          <p:cNvSpPr>
            <a:spLocks/>
          </p:cNvSpPr>
          <p:nvPr/>
        </p:nvSpPr>
        <p:spPr bwMode="gray">
          <a:xfrm>
            <a:off x="6896100" y="1047750"/>
            <a:ext cx="2155825" cy="52388"/>
          </a:xfrm>
          <a:custGeom>
            <a:avLst/>
            <a:gdLst>
              <a:gd name="T0" fmla="*/ 0 w 1358"/>
              <a:gd name="T1" fmla="*/ 5040361 h 33"/>
              <a:gd name="T2" fmla="*/ 2147483647 w 1358"/>
              <a:gd name="T3" fmla="*/ 0 h 33"/>
              <a:gd name="T4" fmla="*/ 2147483647 w 1358"/>
              <a:gd name="T5" fmla="*/ 80645770 h 33"/>
              <a:gd name="T6" fmla="*/ 151209375 w 1358"/>
              <a:gd name="T7" fmla="*/ 83166744 h 33"/>
              <a:gd name="T8" fmla="*/ 0 w 1358"/>
              <a:gd name="T9" fmla="*/ 5040361 h 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58" h="33">
                <a:moveTo>
                  <a:pt x="0" y="2"/>
                </a:moveTo>
                <a:lnTo>
                  <a:pt x="1358" y="0"/>
                </a:lnTo>
                <a:lnTo>
                  <a:pt x="1356" y="32"/>
                </a:lnTo>
                <a:lnTo>
                  <a:pt x="60" y="33"/>
                </a:lnTo>
                <a:lnTo>
                  <a:pt x="0" y="2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238125"/>
            <a:ext cx="7643813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uk-UA" smtClean="0"/>
              <a:t>Образец заголовка</a:t>
            </a:r>
          </a:p>
        </p:txBody>
      </p:sp>
      <p:sp>
        <p:nvSpPr>
          <p:cNvPr id="1034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8313" y="1341438"/>
            <a:ext cx="8229600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uk-UA" smtClean="0"/>
              <a:t>Образец текста</a:t>
            </a:r>
          </a:p>
          <a:p>
            <a:pPr lvl="1"/>
            <a:r>
              <a:rPr lang="en-US" altLang="uk-UA" smtClean="0"/>
              <a:t>Второй уровень</a:t>
            </a:r>
          </a:p>
          <a:p>
            <a:pPr lvl="2"/>
            <a:r>
              <a:rPr lang="en-US" altLang="uk-UA" smtClean="0"/>
              <a:t>Третий уровень</a:t>
            </a:r>
          </a:p>
          <a:p>
            <a:pPr lvl="3"/>
            <a:r>
              <a:rPr lang="en-US" altLang="uk-UA" smtClean="0"/>
              <a:t>Четвертый уровень</a:t>
            </a:r>
          </a:p>
          <a:p>
            <a:pPr lvl="4"/>
            <a:r>
              <a:rPr lang="en-US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3048000" y="6311900"/>
            <a:ext cx="1712913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830763" y="6323013"/>
            <a:ext cx="23114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7092950" y="5445125"/>
            <a:ext cx="16160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384F43BC-AB30-43D4-B465-DA84F73EE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8" name="Picture 40" descr="j0152694"/>
          <p:cNvPicPr preferRelativeResize="0">
            <a:picLocks noChangeArrowheads="1" noChangeShapeType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88913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882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6.bin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wmf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10" Type="http://schemas.openxmlformats.org/officeDocument/2006/relationships/image" Target="../media/image10.wmf"/><Relationship Id="rId19" Type="http://schemas.openxmlformats.org/officeDocument/2006/relationships/oleObject" Target="../embeddings/oleObject9.bin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2.wmf"/><Relationship Id="rId22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wmf"/><Relationship Id="rId18" Type="http://schemas.openxmlformats.org/officeDocument/2006/relationships/oleObject" Target="../embeddings/oleObject20.bin"/><Relationship Id="rId26" Type="http://schemas.openxmlformats.org/officeDocument/2006/relationships/oleObject" Target="../embeddings/oleObject24.bin"/><Relationship Id="rId39" Type="http://schemas.openxmlformats.org/officeDocument/2006/relationships/image" Target="../media/image35.wmf"/><Relationship Id="rId21" Type="http://schemas.openxmlformats.org/officeDocument/2006/relationships/image" Target="../media/image26.wmf"/><Relationship Id="rId34" Type="http://schemas.openxmlformats.org/officeDocument/2006/relationships/oleObject" Target="../embeddings/oleObject28.bin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7.bin"/><Relationship Id="rId17" Type="http://schemas.openxmlformats.org/officeDocument/2006/relationships/image" Target="../media/image24.wmf"/><Relationship Id="rId25" Type="http://schemas.openxmlformats.org/officeDocument/2006/relationships/image" Target="../media/image28.wmf"/><Relationship Id="rId33" Type="http://schemas.openxmlformats.org/officeDocument/2006/relationships/image" Target="../media/image32.wmf"/><Relationship Id="rId38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9.bin"/><Relationship Id="rId20" Type="http://schemas.openxmlformats.org/officeDocument/2006/relationships/oleObject" Target="../embeddings/oleObject21.bin"/><Relationship Id="rId29" Type="http://schemas.openxmlformats.org/officeDocument/2006/relationships/image" Target="../media/image3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wmf"/><Relationship Id="rId11" Type="http://schemas.openxmlformats.org/officeDocument/2006/relationships/image" Target="../media/image21.wmf"/><Relationship Id="rId24" Type="http://schemas.openxmlformats.org/officeDocument/2006/relationships/oleObject" Target="../embeddings/oleObject23.bin"/><Relationship Id="rId32" Type="http://schemas.openxmlformats.org/officeDocument/2006/relationships/oleObject" Target="../embeddings/oleObject27.bin"/><Relationship Id="rId37" Type="http://schemas.openxmlformats.org/officeDocument/2006/relationships/image" Target="../media/image34.wmf"/><Relationship Id="rId5" Type="http://schemas.openxmlformats.org/officeDocument/2006/relationships/oleObject" Target="../embeddings/oleObject13.bin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25.bin"/><Relationship Id="rId36" Type="http://schemas.openxmlformats.org/officeDocument/2006/relationships/oleObject" Target="../embeddings/oleObject29.bin"/><Relationship Id="rId10" Type="http://schemas.openxmlformats.org/officeDocument/2006/relationships/oleObject" Target="../embeddings/oleObject16.bin"/><Relationship Id="rId19" Type="http://schemas.openxmlformats.org/officeDocument/2006/relationships/image" Target="../media/image25.wmf"/><Relationship Id="rId31" Type="http://schemas.openxmlformats.org/officeDocument/2006/relationships/image" Target="../media/image31.wmf"/><Relationship Id="rId4" Type="http://schemas.openxmlformats.org/officeDocument/2006/relationships/image" Target="../media/image18.wmf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8.bin"/><Relationship Id="rId22" Type="http://schemas.openxmlformats.org/officeDocument/2006/relationships/oleObject" Target="../embeddings/oleObject22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33.wmf"/><Relationship Id="rId8" Type="http://schemas.openxmlformats.org/officeDocument/2006/relationships/oleObject" Target="../embeddings/oleObject15.bin"/><Relationship Id="rId3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7643812" cy="2182813"/>
          </a:xfrm>
        </p:spPr>
        <p:txBody>
          <a:bodyPr/>
          <a:lstStyle/>
          <a:p>
            <a:r>
              <a:rPr lang="uk-UA" altLang="uk-UA" smtClean="0">
                <a:solidFill>
                  <a:schemeClr val="tx2"/>
                </a:solidFill>
              </a:rPr>
              <a:t>Тема уроку:</a:t>
            </a:r>
            <a:br>
              <a:rPr lang="uk-UA" altLang="uk-UA" smtClean="0">
                <a:solidFill>
                  <a:schemeClr val="tx2"/>
                </a:solidFill>
              </a:rPr>
            </a:br>
            <a:r>
              <a:rPr lang="uk-UA" altLang="uk-UA" smtClean="0">
                <a:solidFill>
                  <a:schemeClr val="tx2"/>
                </a:solidFill>
              </a:rPr>
              <a:t>«Правильні многокутники. Практичне застосування»</a:t>
            </a: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3348038" y="2608263"/>
            <a:ext cx="2268537" cy="2144712"/>
          </a:xfrm>
          <a:prstGeom prst="rect">
            <a:avLst/>
          </a:prstGeom>
          <a:solidFill>
            <a:srgbClr val="FFCC00"/>
          </a:solidFill>
          <a:ln w="28575">
            <a:solidFill>
              <a:srgbClr val="339966"/>
            </a:solidFill>
            <a:miter lim="800000"/>
            <a:headEnd/>
            <a:tailEnd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</a:endParaRPr>
          </a:p>
        </p:txBody>
      </p:sp>
      <p:sp>
        <p:nvSpPr>
          <p:cNvPr id="5" name="AutoShape 4"/>
          <p:cNvSpPr>
            <a:spLocks noChangeArrowheads="1"/>
          </p:cNvSpPr>
          <p:nvPr/>
        </p:nvSpPr>
        <p:spPr bwMode="auto">
          <a:xfrm>
            <a:off x="5148263" y="3656013"/>
            <a:ext cx="3059112" cy="2622550"/>
          </a:xfrm>
          <a:prstGeom prst="triangle">
            <a:avLst>
              <a:gd name="adj" fmla="val 50000"/>
            </a:avLst>
          </a:prstGeom>
          <a:solidFill>
            <a:srgbClr val="33CCCC"/>
          </a:solidFill>
          <a:ln w="28575">
            <a:solidFill>
              <a:srgbClr val="339966"/>
            </a:solidFill>
            <a:miter lim="800000"/>
            <a:headEnd/>
            <a:tailEnd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</a:endParaRP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468313" y="3549650"/>
            <a:ext cx="2530475" cy="24050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28575">
            <a:solidFill>
              <a:srgbClr val="339966"/>
            </a:solidFill>
            <a:miter lim="800000"/>
            <a:headEnd/>
            <a:tailEnd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Задача № 295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2290" name="Picture 2" descr="\\Wdc\svalka\palatk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35783"/>
            <a:ext cx="6696744" cy="543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315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smtClean="0"/>
              <a:t>Многокутники в природі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1149350"/>
            <a:ext cx="3000375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svadby_uz_swarovski_1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787775"/>
            <a:ext cx="257175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vod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05038"/>
            <a:ext cx="270510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14339" name="Picture 2" descr="C:\Users\FcKolos\Desktop\многокутники\многокутники\Bo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1268413"/>
            <a:ext cx="4392613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 descr="C:\Users\FcKolos\Desktop\многокутники\многокутники\Bol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852738"/>
            <a:ext cx="5078413" cy="352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dirty="0" smtClean="0"/>
              <a:t>Многокутники в</a:t>
            </a:r>
            <a:r>
              <a:rPr lang="en-US" altLang="uk-UA" dirty="0" smtClean="0"/>
              <a:t> </a:t>
            </a:r>
            <a:r>
              <a:rPr lang="uk-UA" altLang="uk-UA" dirty="0" smtClean="0"/>
              <a:t>побуті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uk-UA" dirty="0" smtClean="0"/>
              <a:t>Пентагон</a:t>
            </a:r>
          </a:p>
        </p:txBody>
      </p:sp>
      <p:pic>
        <p:nvPicPr>
          <p:cNvPr id="15364" name="Picture 2" descr="C:\Users\FcKolos\Desktop\многокутники\многокутники\пентаг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412875"/>
            <a:ext cx="6702425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Тротуарна плитка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13314" name="Picture 2" descr="C:\Users\FcKolos\Desktop\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620001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92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38125"/>
            <a:ext cx="8784976" cy="868363"/>
          </a:xfrm>
        </p:spPr>
        <p:txBody>
          <a:bodyPr/>
          <a:lstStyle/>
          <a:p>
            <a:r>
              <a:rPr lang="uk-UA" dirty="0" smtClean="0"/>
              <a:t>Шестикутна тротуарна плитка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4338" name="Picture 2" descr="C:\Users\FcKolos\Desktop\Шестикутна-тротуарна-плит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34042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68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uk-UA" smtClean="0"/>
              <a:t>Розум чи інстинкт…?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5" name="Picture 2" descr="http://www.rayonka.com/images/news/17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868" y="1340768"/>
            <a:ext cx="6968516" cy="5040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riblet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uk-UA" smtClean="0"/>
              <a:t>Художній паркет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17412" name="Picture 2" descr="C:\Users\FcKolos\Desktop\многокутники\многокутники\худ парк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052513"/>
            <a:ext cx="7561262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altLang="uk-UA" lang="uk-UA" smtClean="0"/>
              <a:t>Паркет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altLang="uk-UA" lang="uk-UA" smtClean="0"/>
          </a:p>
        </p:txBody>
      </p:sp>
      <p:pic>
        <p:nvPicPr>
          <p:cNvPr descr="C:\Users\FcKolos\Desktop\многокутники\многокутники\парк2.jpg" id="18436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"/>
          <a:stretch>
            <a:fillRect/>
          </a:stretch>
        </p:blipFill>
        <p:spPr bwMode="auto">
          <a:xfrm>
            <a:off x="1042988" y="1350963"/>
            <a:ext cx="7356475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56381"/>
            <a:ext cx="8686800" cy="868363"/>
          </a:xfrm>
        </p:spPr>
        <p:txBody>
          <a:bodyPr/>
          <a:lstStyle/>
          <a:p>
            <a:r>
              <a:rPr lang="uk-UA" altLang="uk-UA" sz="3600" dirty="0" smtClean="0"/>
              <a:t>Дизайн паркету з чотирикутників </a:t>
            </a:r>
            <a:r>
              <a:rPr lang="uk-UA" altLang="uk-UA" sz="3600" smtClean="0"/>
              <a:t>та </a:t>
            </a:r>
            <a:r>
              <a:rPr lang="uk-UA" altLang="uk-UA" sz="3600" smtClean="0"/>
              <a:t>восьмикутників</a:t>
            </a:r>
            <a:endParaRPr lang="uk-UA" altLang="uk-UA" sz="3600" dirty="0" smtClean="0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4" name="Picture 2" descr="C:\Users\FcKolos\Desktop\4+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268413"/>
            <a:ext cx="7143750" cy="5329237"/>
          </a:xfrm>
          <a:prstGeom prst="rect">
            <a:avLst/>
          </a:prstGeom>
          <a:noFill/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uk-UA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571625" y="1643063"/>
            <a:ext cx="5857875" cy="250031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algn="ctr" eaLnBrk="1" hangingPunct="1">
              <a:defRPr/>
            </a:pPr>
            <a:r>
              <a:rPr lang="uk-UA" sz="6000" dirty="0" smtClean="0">
                <a:solidFill>
                  <a:srgbClr val="333333"/>
                </a:solidFill>
                <a:latin typeface="Comic Sans MS" pitchFamily="66" charset="0"/>
              </a:rPr>
              <a:t>Мета уроку:</a:t>
            </a:r>
            <a:r>
              <a:rPr lang="en-US" sz="6000" dirty="0" smtClean="0">
                <a:solidFill>
                  <a:srgbClr val="333333"/>
                </a:solidFill>
                <a:latin typeface="Comic Sans MS" pitchFamily="66" charset="0"/>
              </a:rPr>
              <a:t/>
            </a:r>
            <a:br>
              <a:rPr lang="en-US" sz="6000" dirty="0" smtClean="0">
                <a:solidFill>
                  <a:srgbClr val="333333"/>
                </a:solidFill>
                <a:latin typeface="Comic Sans MS" pitchFamily="66" charset="0"/>
              </a:rPr>
            </a:br>
            <a:r>
              <a:rPr lang="ru-RU" sz="2400" dirty="0" err="1" smtClean="0">
                <a:solidFill>
                  <a:srgbClr val="333333"/>
                </a:solidFill>
                <a:latin typeface="Comic Sans MS" pitchFamily="66" charset="0"/>
              </a:rPr>
              <a:t>формування</a:t>
            </a:r>
            <a:r>
              <a:rPr lang="ru-RU" sz="2400" dirty="0" smtClean="0">
                <a:solidFill>
                  <a:srgbClr val="333333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333333"/>
                </a:solidFill>
                <a:latin typeface="Comic Sans MS" pitchFamily="66" charset="0"/>
              </a:rPr>
              <a:t>вмінь</a:t>
            </a:r>
            <a:r>
              <a:rPr lang="ru-RU" sz="2400" dirty="0" smtClean="0">
                <a:solidFill>
                  <a:srgbClr val="333333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333333"/>
                </a:solidFill>
                <a:latin typeface="Comic Sans MS" pitchFamily="66" charset="0"/>
              </a:rPr>
              <a:t>застосовувати</a:t>
            </a:r>
            <a:r>
              <a:rPr lang="ru-RU" sz="2400" dirty="0" smtClean="0">
                <a:solidFill>
                  <a:srgbClr val="333333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333333"/>
                </a:solidFill>
                <a:latin typeface="Comic Sans MS" pitchFamily="66" charset="0"/>
              </a:rPr>
              <a:t>вивчений</a:t>
            </a:r>
            <a:r>
              <a:rPr lang="ru-RU" sz="2400" dirty="0" smtClean="0">
                <a:solidFill>
                  <a:srgbClr val="333333"/>
                </a:solidFill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rgbClr val="333333"/>
                </a:solidFill>
                <a:latin typeface="Comic Sans MS" pitchFamily="66" charset="0"/>
              </a:rPr>
              <a:t>матеріал</a:t>
            </a:r>
            <a:r>
              <a:rPr lang="ru-RU" sz="2400" dirty="0" smtClean="0">
                <a:solidFill>
                  <a:srgbClr val="333333"/>
                </a:solidFill>
                <a:latin typeface="Comic Sans MS" pitchFamily="66" charset="0"/>
              </a:rPr>
              <a:t> до </a:t>
            </a:r>
            <a:r>
              <a:rPr lang="ru-RU" sz="2400" dirty="0" err="1" smtClean="0">
                <a:solidFill>
                  <a:srgbClr val="333333"/>
                </a:solidFill>
                <a:latin typeface="Comic Sans MS" pitchFamily="66" charset="0"/>
              </a:rPr>
              <a:t>розв’язування</a:t>
            </a:r>
            <a:r>
              <a:rPr lang="ru-RU" sz="2400" dirty="0" smtClean="0">
                <a:solidFill>
                  <a:srgbClr val="333333"/>
                </a:solidFill>
                <a:latin typeface="Comic Sans MS" pitchFamily="66" charset="0"/>
              </a:rPr>
              <a:t> задач</a:t>
            </a:r>
            <a:endParaRPr lang="ru-RU" sz="6000" dirty="0" smtClean="0">
              <a:solidFill>
                <a:srgbClr val="333333"/>
              </a:solidFill>
              <a:latin typeface="Comic Sans MS" pitchFamily="66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643063" y="4357688"/>
            <a:ext cx="1295400" cy="1223962"/>
          </a:xfrm>
          <a:prstGeom prst="rect">
            <a:avLst/>
          </a:prstGeom>
          <a:solidFill>
            <a:srgbClr val="FFCC00"/>
          </a:solidFill>
          <a:ln w="28575">
            <a:solidFill>
              <a:srgbClr val="339966"/>
            </a:solidFill>
            <a:miter lim="800000"/>
            <a:headEnd/>
            <a:tailEnd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857250" y="4572000"/>
            <a:ext cx="1511300" cy="1295400"/>
          </a:xfrm>
          <a:prstGeom prst="triangle">
            <a:avLst>
              <a:gd name="adj" fmla="val 50000"/>
            </a:avLst>
          </a:prstGeom>
          <a:solidFill>
            <a:srgbClr val="33CCCC"/>
          </a:solidFill>
          <a:ln w="28575">
            <a:solidFill>
              <a:srgbClr val="339966"/>
            </a:solidFill>
            <a:miter lim="800000"/>
            <a:headEnd/>
            <a:tailEnd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</a:endParaRP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214313" y="5143500"/>
            <a:ext cx="1439862" cy="1368425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28575">
            <a:solidFill>
              <a:srgbClr val="339966"/>
            </a:solidFill>
            <a:miter lim="800000"/>
            <a:headEnd/>
            <a:tailEnd/>
          </a:ln>
          <a:effectLst>
            <a:outerShdw sy="50000" kx="-2453608" rotWithShape="0">
              <a:srgbClr val="808080">
                <a:alpha val="50000"/>
              </a:srgbClr>
            </a:outerShdw>
          </a:effec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4" name="Picture 2" descr="C:\Users\FcKolos\Desktop\3+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25538"/>
            <a:ext cx="7416800" cy="5318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4" name="Заголовок 1"/>
          <p:cNvSpPr>
            <a:spLocks noGrp="1"/>
          </p:cNvSpPr>
          <p:nvPr>
            <p:ph type="title"/>
          </p:nvPr>
        </p:nvSpPr>
        <p:spPr>
          <a:xfrm>
            <a:off x="323850" y="256381"/>
            <a:ext cx="8820150" cy="868363"/>
          </a:xfrm>
        </p:spPr>
        <p:txBody>
          <a:bodyPr/>
          <a:lstStyle/>
          <a:p>
            <a:r>
              <a:rPr lang="uk-UA" altLang="uk-UA" sz="4000" dirty="0" smtClean="0"/>
              <a:t>Дизайн паркету з трикутників та шестикутників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altLang="uk-UA" smtClean="0"/>
          </a:p>
        </p:txBody>
      </p:sp>
      <p:pic>
        <p:nvPicPr>
          <p:cNvPr id="4" name="Picture 3" descr="C:\Users\FcKolos\Desktop\3+6+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196975"/>
            <a:ext cx="8208963" cy="534511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Заголовок 1"/>
          <p:cNvSpPr>
            <a:spLocks noGrp="1"/>
          </p:cNvSpPr>
          <p:nvPr>
            <p:ph type="title"/>
          </p:nvPr>
        </p:nvSpPr>
        <p:spPr>
          <a:xfrm>
            <a:off x="107950" y="238125"/>
            <a:ext cx="9036050" cy="868363"/>
          </a:xfrm>
        </p:spPr>
        <p:txBody>
          <a:bodyPr/>
          <a:lstStyle/>
          <a:p>
            <a:r>
              <a:rPr lang="uk-UA" altLang="uk-UA" sz="4000" dirty="0" smtClean="0"/>
              <a:t>Дизайн паркету з трикутників, чотирикутників та шестикутників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dirty="0" smtClean="0"/>
              <a:t>Умови укладання паркету</a:t>
            </a:r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altLang="uk-UA" sz="3600" dirty="0" smtClean="0"/>
              <a:t>1) В кожній точці сума кутів многокутників повинна дорівнювати 360</a:t>
            </a:r>
            <a:r>
              <a:rPr lang="en-US" altLang="uk-UA" sz="3600" dirty="0" smtClean="0"/>
              <a:t>º</a:t>
            </a:r>
            <a:r>
              <a:rPr lang="uk-UA" altLang="uk-UA" sz="3600" dirty="0" smtClean="0"/>
              <a:t>.</a:t>
            </a:r>
          </a:p>
          <a:p>
            <a:r>
              <a:rPr lang="uk-UA" altLang="uk-UA" sz="3600" dirty="0" smtClean="0"/>
              <a:t>2) Всі многокутники повинні мати сторони однакової довжини.</a:t>
            </a:r>
          </a:p>
          <a:p>
            <a:r>
              <a:rPr lang="uk-UA" altLang="uk-UA" sz="3600" dirty="0" smtClean="0"/>
              <a:t>3) Многокутники  повинні заповнити всю площину і не находити  один на одного.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97" name="Text Box 593"/>
          <p:cNvSpPr txBox="1">
            <a:spLocks noChangeArrowheads="1"/>
          </p:cNvSpPr>
          <p:nvPr/>
        </p:nvSpPr>
        <p:spPr bwMode="auto">
          <a:xfrm>
            <a:off x="250825" y="3573463"/>
            <a:ext cx="8713788" cy="327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1. Сторони, кути і вершини многокутника?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2. Многокутник з рівними сторонами і кутами?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3. Геометрична фігура, яка складається з усіх точок площини, рівновіддалених від даної точки.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4. Частина круга, обмежена хордою і відповідною їй дугою?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5. Многокутник, всі сторони якого дотикаються до кола, називається…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6. Частина центрального кута кола, яку обмежує відповідна дуга цього кола.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7. Внутрішня частина площини, що обмежена колом, називається…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8. Кут, вершина якого знаходиться в центрі кола.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9. Многокутник, у якого всі його вершини лежать на колі, називається…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10. Сума довжини сторін многокутника.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600" b="1">
                <a:latin typeface="Comic Sans MS" pitchFamily="66" charset="0"/>
              </a:rPr>
              <a:t>11. Многокутник, який знаходиться в одній півплощині відносно прямої, що містить будь – яку сторону, називається…</a:t>
            </a:r>
            <a:endParaRPr lang="ru-RU" altLang="uk-UA" sz="1600" b="1">
              <a:latin typeface="Comic Sans MS" pitchFamily="66" charset="0"/>
            </a:endParaRPr>
          </a:p>
        </p:txBody>
      </p:sp>
      <p:sp>
        <p:nvSpPr>
          <p:cNvPr id="22098" name="Text Box 594"/>
          <p:cNvSpPr txBox="1">
            <a:spLocks noChangeArrowheads="1"/>
          </p:cNvSpPr>
          <p:nvPr/>
        </p:nvSpPr>
        <p:spPr bwMode="auto">
          <a:xfrm>
            <a:off x="0" y="0"/>
            <a:ext cx="914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uk-UA" altLang="uk-UA" sz="2800" b="1">
                <a:solidFill>
                  <a:srgbClr val="990099"/>
                </a:solidFill>
                <a:latin typeface="Comic Sans MS" pitchFamily="66" charset="0"/>
              </a:rPr>
              <a:t>Кросворд</a:t>
            </a:r>
            <a:endParaRPr lang="ru-RU" altLang="uk-UA" sz="2800" b="1">
              <a:solidFill>
                <a:srgbClr val="990099"/>
              </a:solidFill>
              <a:latin typeface="Comic Sans MS" pitchFamily="66" charset="0"/>
            </a:endParaRPr>
          </a:p>
        </p:txBody>
      </p:sp>
      <p:pic>
        <p:nvPicPr>
          <p:cNvPr id="12292" name="Picture 5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17525"/>
            <a:ext cx="8642350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4438" y="539750"/>
            <a:ext cx="3254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765175"/>
            <a:ext cx="3254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35375" y="1042988"/>
            <a:ext cx="3270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59113" y="1258888"/>
            <a:ext cx="3270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67175" y="1557338"/>
            <a:ext cx="3270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59113" y="1763713"/>
            <a:ext cx="3270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9113" y="2051050"/>
            <a:ext cx="3270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84438" y="2276475"/>
            <a:ext cx="325437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65250" y="2555875"/>
            <a:ext cx="3270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84438" y="2771775"/>
            <a:ext cx="4667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84438" y="3059113"/>
            <a:ext cx="46672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b="1" dirty="0">
                <a:solidFill>
                  <a:schemeClr val="tx2">
                    <a:lumMod val="50000"/>
                  </a:schemeClr>
                </a:solidFill>
              </a:rPr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97" grpId="0"/>
      <p:bldP spid="2209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188913"/>
            <a:ext cx="7643812" cy="868362"/>
          </a:xfrm>
        </p:spPr>
        <p:txBody>
          <a:bodyPr/>
          <a:lstStyle/>
          <a:p>
            <a:r>
              <a:rPr lang="uk-UA" altLang="uk-UA" sz="2400" smtClean="0">
                <a:solidFill>
                  <a:srgbClr val="333333"/>
                </a:solidFill>
                <a:latin typeface="Comic Sans MS" pitchFamily="66" charset="0"/>
              </a:rPr>
              <a:t>Вписані і  описані правильні многокутники</a:t>
            </a:r>
            <a:r>
              <a:rPr lang="uk-UA" altLang="uk-UA" smtClean="0"/>
              <a:t> 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58888" y="1341438"/>
            <a:ext cx="4038600" cy="4733925"/>
          </a:xfrm>
        </p:spPr>
        <p:txBody>
          <a:bodyPr/>
          <a:lstStyle/>
          <a:p>
            <a:endParaRPr lang="ru-RU" altLang="uk-UA" sz="2000" smtClean="0">
              <a:latin typeface="Comic Sans MS" pitchFamily="66" charset="0"/>
            </a:endParaRPr>
          </a:p>
          <a:p>
            <a:r>
              <a:rPr lang="ru-RU" altLang="uk-UA" sz="2400" b="1" smtClean="0">
                <a:latin typeface="Comic Sans MS" pitchFamily="66" charset="0"/>
              </a:rPr>
              <a:t>Многокутник називається вписаним у коло, якщо всі його вершини лежать на деякому колі.</a:t>
            </a:r>
            <a:endParaRPr lang="ru-RU" altLang="uk-UA" sz="2000" b="1" smtClean="0">
              <a:latin typeface="Comic Sans MS" pitchFamily="66" charset="0"/>
            </a:endParaRPr>
          </a:p>
          <a:p>
            <a:r>
              <a:rPr lang="ru-RU" altLang="uk-UA" sz="2400" b="1" smtClean="0">
                <a:latin typeface="Comic Sans MS" pitchFamily="66" charset="0"/>
              </a:rPr>
              <a:t>Многокутник називається описаним навколо кола, якщо всі його сторони дотикаються до деякого кола.</a:t>
            </a:r>
          </a:p>
        </p:txBody>
      </p:sp>
      <p:sp>
        <p:nvSpPr>
          <p:cNvPr id="11272" name="Oval 8"/>
          <p:cNvSpPr>
            <a:spLocks noChangeArrowheads="1"/>
          </p:cNvSpPr>
          <p:nvPr/>
        </p:nvSpPr>
        <p:spPr bwMode="auto">
          <a:xfrm flipH="1">
            <a:off x="5795963" y="1341438"/>
            <a:ext cx="2376487" cy="22320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3" name="AutoShape 9"/>
          <p:cNvSpPr>
            <a:spLocks noChangeArrowheads="1"/>
          </p:cNvSpPr>
          <p:nvPr/>
        </p:nvSpPr>
        <p:spPr bwMode="auto">
          <a:xfrm flipH="1">
            <a:off x="5899150" y="1438275"/>
            <a:ext cx="2170113" cy="2038350"/>
          </a:xfrm>
          <a:prstGeom prst="octagon">
            <a:avLst>
              <a:gd name="adj" fmla="val 29287"/>
            </a:avLst>
          </a:prstGeom>
          <a:solidFill>
            <a:srgbClr val="FF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5940425" y="4076700"/>
            <a:ext cx="2232025" cy="2089150"/>
          </a:xfrm>
          <a:prstGeom prst="octagon">
            <a:avLst>
              <a:gd name="adj" fmla="val 2928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9" name="Oval 15"/>
          <p:cNvSpPr>
            <a:spLocks noChangeArrowheads="1"/>
          </p:cNvSpPr>
          <p:nvPr/>
        </p:nvSpPr>
        <p:spPr bwMode="auto">
          <a:xfrm flipH="1">
            <a:off x="5940425" y="4076700"/>
            <a:ext cx="2232025" cy="20875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1282" name="Picture 18" descr="aabe8ea841e3aaa115ce80d5f17f80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28775"/>
            <a:ext cx="10795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Picture 19" descr="aabe8ea841e3aaa115ce80d5f17f80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644900"/>
            <a:ext cx="10795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/>
      <p:bldP spid="11273" grpId="0" animBg="1"/>
      <p:bldP spid="11278" grpId="0" animBg="1"/>
      <p:bldP spid="112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altLang="uk-UA" sz="2400" dirty="0" smtClean="0">
                <a:solidFill>
                  <a:srgbClr val="333333"/>
                </a:solidFill>
              </a:rPr>
              <a:t>Вписані і описані правильні многокутники</a:t>
            </a:r>
          </a:p>
        </p:txBody>
      </p:sp>
      <p:sp>
        <p:nvSpPr>
          <p:cNvPr id="12292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412875"/>
            <a:ext cx="4305300" cy="4733925"/>
          </a:xfrm>
        </p:spPr>
        <p:txBody>
          <a:bodyPr/>
          <a:lstStyle/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Будь-який правильний</a:t>
            </a:r>
          </a:p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многокутник є</a:t>
            </a:r>
          </a:p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одночасно вписаним і</a:t>
            </a:r>
          </a:p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описаним, причому</a:t>
            </a:r>
          </a:p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центри його описаного</a:t>
            </a:r>
          </a:p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і вписаного кіл</a:t>
            </a:r>
          </a:p>
          <a:p>
            <a:pPr>
              <a:buFontTx/>
              <a:buNone/>
            </a:pPr>
            <a:r>
              <a:rPr lang="uk-UA" altLang="uk-UA" sz="2800" smtClean="0">
                <a:latin typeface="Comic Sans MS" pitchFamily="66" charset="0"/>
              </a:rPr>
              <a:t>збігаються.</a:t>
            </a:r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971550" y="2205038"/>
            <a:ext cx="3240088" cy="324008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1116013" y="2349500"/>
            <a:ext cx="2951162" cy="2949575"/>
          </a:xfrm>
          <a:prstGeom prst="octagon">
            <a:avLst>
              <a:gd name="adj" fmla="val 29287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1116013" y="2349500"/>
            <a:ext cx="2951162" cy="29527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300" name="Line 12"/>
          <p:cNvSpPr>
            <a:spLocks noChangeShapeType="1"/>
          </p:cNvSpPr>
          <p:nvPr/>
        </p:nvSpPr>
        <p:spPr bwMode="auto">
          <a:xfrm flipV="1">
            <a:off x="2627313" y="3213100"/>
            <a:ext cx="1439862" cy="6477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 flipV="1">
            <a:off x="2627313" y="2349500"/>
            <a:ext cx="0" cy="1511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3276600" y="3573463"/>
            <a:ext cx="3952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uk-UA" sz="1800">
                <a:latin typeface="Comic Sans MS" pitchFamily="66" charset="0"/>
              </a:rPr>
              <a:t>R</a:t>
            </a:r>
            <a:r>
              <a:rPr lang="ru-RU" altLang="uk-UA" sz="1800">
                <a:solidFill>
                  <a:schemeClr val="tx1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2339975" y="2997200"/>
            <a:ext cx="2936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uk-UA" sz="1800">
                <a:latin typeface="Comic Sans MS" pitchFamily="66" charset="0"/>
              </a:rPr>
              <a:t>r</a:t>
            </a:r>
          </a:p>
        </p:txBody>
      </p:sp>
      <p:sp>
        <p:nvSpPr>
          <p:cNvPr id="12305" name="Rectangle 17"/>
          <p:cNvSpPr>
            <a:spLocks noChangeArrowheads="1"/>
          </p:cNvSpPr>
          <p:nvPr/>
        </p:nvSpPr>
        <p:spPr bwMode="auto">
          <a:xfrm>
            <a:off x="2411413" y="3860800"/>
            <a:ext cx="3667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uk-UA" sz="1800">
                <a:latin typeface="Comic Sans MS" pitchFamily="66" charset="0"/>
              </a:rPr>
              <a:t>О</a:t>
            </a:r>
          </a:p>
        </p:txBody>
      </p:sp>
      <p:pic>
        <p:nvPicPr>
          <p:cNvPr id="12307" name="Picture 19" descr="758708888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196975"/>
            <a:ext cx="7493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4" dur="1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" dur="1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1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12295" grpId="0" animBg="1"/>
      <p:bldP spid="12296" grpId="0" animBg="1"/>
      <p:bldP spid="12296" grpId="1" animBg="1"/>
      <p:bldP spid="12300" grpId="0" animBg="1"/>
      <p:bldP spid="12302" grpId="0" animBg="1"/>
      <p:bldP spid="12303" grpId="0"/>
      <p:bldP spid="12304" grpId="0"/>
      <p:bldP spid="123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altLang="uk-UA" sz="2400" smtClean="0">
                <a:solidFill>
                  <a:srgbClr val="333333"/>
                </a:solidFill>
              </a:rPr>
              <a:t>Формули для радіусів вписаних і описаних кіл правильних многокутників</a:t>
            </a:r>
          </a:p>
        </p:txBody>
      </p:sp>
      <p:graphicFrame>
        <p:nvGraphicFramePr>
          <p:cNvPr id="13486" name="Group 174"/>
          <p:cNvGraphicFramePr>
            <a:graphicFrameLocks noGrp="1"/>
          </p:cNvGraphicFramePr>
          <p:nvPr>
            <p:ph idx="4294967295"/>
          </p:nvPr>
        </p:nvGraphicFramePr>
        <p:xfrm>
          <a:off x="468313" y="1341438"/>
          <a:ext cx="8177212" cy="4745038"/>
        </p:xfrm>
        <a:graphic>
          <a:graphicData uri="http://schemas.openxmlformats.org/drawingml/2006/table">
            <a:tbl>
              <a:tblPr/>
              <a:tblGrid>
                <a:gridCol w="2005012"/>
                <a:gridCol w="2057400"/>
                <a:gridCol w="2057400"/>
                <a:gridCol w="2057400"/>
              </a:tblGrid>
              <a:tr h="1577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                </a:t>
                      </a:r>
                      <a:r>
                        <a:rPr kumimoji="0" lang="uk-UA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Кількість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                   сторін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Радіус</a:t>
                      </a:r>
                      <a:r>
                        <a:rPr kumimoji="0" lang="ru-RU" alt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90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7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uk-UA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341438"/>
            <a:ext cx="8229600" cy="4733925"/>
          </a:xfrm>
        </p:spPr>
        <p:txBody>
          <a:bodyPr/>
          <a:lstStyle/>
          <a:p>
            <a:pPr>
              <a:buFontTx/>
              <a:buNone/>
            </a:pPr>
            <a:r>
              <a:rPr lang="uk-UA" altLang="uk-UA" smtClean="0"/>
              <a:t> </a:t>
            </a:r>
            <a:endParaRPr lang="uk-UA" altLang="uk-UA" b="1" smtClean="0"/>
          </a:p>
        </p:txBody>
      </p:sp>
      <p:sp>
        <p:nvSpPr>
          <p:cNvPr id="7194" name="Rectangle 16"/>
          <p:cNvSpPr>
            <a:spLocks noChangeArrowheads="1"/>
          </p:cNvSpPr>
          <p:nvPr/>
        </p:nvSpPr>
        <p:spPr bwMode="auto">
          <a:xfrm>
            <a:off x="-161925" y="490538"/>
            <a:ext cx="23685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195" name="Rectangle 18"/>
          <p:cNvSpPr>
            <a:spLocks noChangeArrowheads="1"/>
          </p:cNvSpPr>
          <p:nvPr/>
        </p:nvSpPr>
        <p:spPr bwMode="auto">
          <a:xfrm>
            <a:off x="-161925" y="490538"/>
            <a:ext cx="23510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196" name="Rectangle 20"/>
          <p:cNvSpPr>
            <a:spLocks noChangeArrowheads="1"/>
          </p:cNvSpPr>
          <p:nvPr/>
        </p:nvSpPr>
        <p:spPr bwMode="auto">
          <a:xfrm>
            <a:off x="-161925" y="490538"/>
            <a:ext cx="18859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197" name="Rectangle 22"/>
          <p:cNvSpPr>
            <a:spLocks noChangeArrowheads="1"/>
          </p:cNvSpPr>
          <p:nvPr/>
        </p:nvSpPr>
        <p:spPr bwMode="auto">
          <a:xfrm>
            <a:off x="-161925" y="490538"/>
            <a:ext cx="28622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198" name="Rectangle 24"/>
          <p:cNvSpPr>
            <a:spLocks noChangeArrowheads="1"/>
          </p:cNvSpPr>
          <p:nvPr/>
        </p:nvSpPr>
        <p:spPr bwMode="auto">
          <a:xfrm>
            <a:off x="-161925" y="490538"/>
            <a:ext cx="23685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199" name="Rectangle 26"/>
          <p:cNvSpPr>
            <a:spLocks noChangeArrowheads="1"/>
          </p:cNvSpPr>
          <p:nvPr/>
        </p:nvSpPr>
        <p:spPr bwMode="auto">
          <a:xfrm>
            <a:off x="-161925" y="490538"/>
            <a:ext cx="23510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200" name="Rectangle 28"/>
          <p:cNvSpPr>
            <a:spLocks noChangeArrowheads="1"/>
          </p:cNvSpPr>
          <p:nvPr/>
        </p:nvSpPr>
        <p:spPr bwMode="auto">
          <a:xfrm>
            <a:off x="-161925" y="490538"/>
            <a:ext cx="18859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201" name="Rectangle 30"/>
          <p:cNvSpPr>
            <a:spLocks noChangeArrowheads="1"/>
          </p:cNvSpPr>
          <p:nvPr/>
        </p:nvSpPr>
        <p:spPr bwMode="auto">
          <a:xfrm>
            <a:off x="-161925" y="490538"/>
            <a:ext cx="28622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202" name="Rectangle 32"/>
          <p:cNvSpPr>
            <a:spLocks noChangeArrowheads="1"/>
          </p:cNvSpPr>
          <p:nvPr/>
        </p:nvSpPr>
        <p:spPr bwMode="auto">
          <a:xfrm>
            <a:off x="-161925" y="490538"/>
            <a:ext cx="23685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203" name="Rectangle 34"/>
          <p:cNvSpPr>
            <a:spLocks noChangeArrowheads="1"/>
          </p:cNvSpPr>
          <p:nvPr/>
        </p:nvSpPr>
        <p:spPr bwMode="auto">
          <a:xfrm>
            <a:off x="-161925" y="490538"/>
            <a:ext cx="23510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204" name="Rectangle 36"/>
          <p:cNvSpPr>
            <a:spLocks noChangeArrowheads="1"/>
          </p:cNvSpPr>
          <p:nvPr/>
        </p:nvSpPr>
        <p:spPr bwMode="auto">
          <a:xfrm>
            <a:off x="-161925" y="490538"/>
            <a:ext cx="18859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3414" name="Rectangle 102"/>
          <p:cNvSpPr>
            <a:spLocks noChangeArrowheads="1"/>
          </p:cNvSpPr>
          <p:nvPr/>
        </p:nvSpPr>
        <p:spPr bwMode="auto">
          <a:xfrm>
            <a:off x="-161925" y="636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206" name="Rectangle 128"/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39" name="Object 127"/>
          <p:cNvGraphicFramePr>
            <a:graphicFrameLocks noChangeAspect="1"/>
          </p:cNvGraphicFramePr>
          <p:nvPr/>
        </p:nvGraphicFramePr>
        <p:xfrm>
          <a:off x="2916238" y="1844675"/>
          <a:ext cx="115252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6" name="Формула" r:id="rId3" imgW="342603" imgH="177646" progId="Equation.3">
                  <p:embed/>
                </p:oleObj>
              </mc:Choice>
              <mc:Fallback>
                <p:oleObj name="Формула" r:id="rId3" imgW="342603" imgH="177646" progId="Equation.3">
                  <p:embed/>
                  <p:pic>
                    <p:nvPicPr>
                      <p:cNvPr id="0" name="Object 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1844675"/>
                        <a:ext cx="115252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08" name="Rectangle 130"/>
          <p:cNvSpPr>
            <a:spLocks noChangeArrowheads="1"/>
          </p:cNvSpPr>
          <p:nvPr/>
        </p:nvSpPr>
        <p:spPr bwMode="auto">
          <a:xfrm>
            <a:off x="0" y="31527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41" name="Object 129"/>
          <p:cNvGraphicFramePr>
            <a:graphicFrameLocks noChangeAspect="1"/>
          </p:cNvGraphicFramePr>
          <p:nvPr/>
        </p:nvGraphicFramePr>
        <p:xfrm>
          <a:off x="4932363" y="1916113"/>
          <a:ext cx="11049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7" name="Формула" r:id="rId5" imgW="355138" imgH="177569" progId="Equation.3">
                  <p:embed/>
                </p:oleObj>
              </mc:Choice>
              <mc:Fallback>
                <p:oleObj name="Формула" r:id="rId5" imgW="355138" imgH="177569" progId="Equation.3">
                  <p:embed/>
                  <p:pic>
                    <p:nvPicPr>
                      <p:cNvPr id="0" name="Object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1916113"/>
                        <a:ext cx="110490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10" name="Rectangle 132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43" name="Object 131"/>
          <p:cNvGraphicFramePr>
            <a:graphicFrameLocks noChangeAspect="1"/>
          </p:cNvGraphicFramePr>
          <p:nvPr/>
        </p:nvGraphicFramePr>
        <p:xfrm>
          <a:off x="6948488" y="1844675"/>
          <a:ext cx="11334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8" name="Формула" r:id="rId7" imgW="355138" imgH="177569" progId="Equation.3">
                  <p:embed/>
                </p:oleObj>
              </mc:Choice>
              <mc:Fallback>
                <p:oleObj name="Формула" r:id="rId7" imgW="355138" imgH="177569" progId="Equation.3">
                  <p:embed/>
                  <p:pic>
                    <p:nvPicPr>
                      <p:cNvPr id="0" name="Object 1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1844675"/>
                        <a:ext cx="113347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12" name="Rectangle 134"/>
          <p:cNvSpPr>
            <a:spLocks noChangeArrowheads="1"/>
          </p:cNvSpPr>
          <p:nvPr/>
        </p:nvSpPr>
        <p:spPr bwMode="auto">
          <a:xfrm>
            <a:off x="0" y="26431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45" name="Object 133"/>
          <p:cNvGraphicFramePr>
            <a:graphicFrameLocks noChangeAspect="1"/>
          </p:cNvGraphicFramePr>
          <p:nvPr/>
        </p:nvGraphicFramePr>
        <p:xfrm>
          <a:off x="468313" y="3068638"/>
          <a:ext cx="1943100" cy="110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9" name="Формула" r:id="rId9" imgW="634725" imgH="330057" progId="Equation.3">
                  <p:embed/>
                </p:oleObj>
              </mc:Choice>
              <mc:Fallback>
                <p:oleObj name="Формула" r:id="rId9" imgW="634725" imgH="330057" progId="Equation.3">
                  <p:embed/>
                  <p:pic>
                    <p:nvPicPr>
                      <p:cNvPr id="0" name="Object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068638"/>
                        <a:ext cx="1943100" cy="110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14" name="Rectangle 136"/>
          <p:cNvSpPr>
            <a:spLocks noChangeArrowheads="1"/>
          </p:cNvSpPr>
          <p:nvPr/>
        </p:nvSpPr>
        <p:spPr bwMode="auto">
          <a:xfrm>
            <a:off x="0" y="278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47" name="Object 135"/>
          <p:cNvGraphicFramePr>
            <a:graphicFrameLocks noChangeAspect="1"/>
          </p:cNvGraphicFramePr>
          <p:nvPr/>
        </p:nvGraphicFramePr>
        <p:xfrm>
          <a:off x="2700338" y="3068638"/>
          <a:ext cx="18002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0" name="Формула" r:id="rId11" imgW="532937" imgH="266469" progId="Equation.3">
                  <p:embed/>
                </p:oleObj>
              </mc:Choice>
              <mc:Fallback>
                <p:oleObj name="Формула" r:id="rId11" imgW="532937" imgH="266469" progId="Equation.3">
                  <p:embed/>
                  <p:pic>
                    <p:nvPicPr>
                      <p:cNvPr id="0" name="Object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3068638"/>
                        <a:ext cx="1800225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16" name="Rectangle 138"/>
          <p:cNvSpPr>
            <a:spLocks noChangeArrowheads="1"/>
          </p:cNvSpPr>
          <p:nvPr/>
        </p:nvSpPr>
        <p:spPr bwMode="auto">
          <a:xfrm>
            <a:off x="0" y="2733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49" name="Object 137"/>
          <p:cNvGraphicFramePr>
            <a:graphicFrameLocks noChangeAspect="1"/>
          </p:cNvGraphicFramePr>
          <p:nvPr/>
        </p:nvGraphicFramePr>
        <p:xfrm>
          <a:off x="4643438" y="2852738"/>
          <a:ext cx="2036762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1" name="Формула" r:id="rId13" imgW="660113" imgH="431613" progId="Equation.3">
                  <p:embed/>
                </p:oleObj>
              </mc:Choice>
              <mc:Fallback>
                <p:oleObj name="Формула" r:id="rId13" imgW="660113" imgH="431613" progId="Equation.3">
                  <p:embed/>
                  <p:pic>
                    <p:nvPicPr>
                      <p:cNvPr id="0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2852738"/>
                        <a:ext cx="2036762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18" name="Rectangle 140"/>
          <p:cNvSpPr>
            <a:spLocks noChangeArrowheads="1"/>
          </p:cNvSpPr>
          <p:nvPr/>
        </p:nvSpPr>
        <p:spPr bwMode="auto">
          <a:xfrm>
            <a:off x="0" y="2795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51" name="Object 139"/>
          <p:cNvGraphicFramePr>
            <a:graphicFrameLocks noChangeAspect="1"/>
          </p:cNvGraphicFramePr>
          <p:nvPr/>
        </p:nvGraphicFramePr>
        <p:xfrm>
          <a:off x="7019925" y="3141663"/>
          <a:ext cx="1322388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2" name="Формула" r:id="rId15" imgW="419100" imgH="330200" progId="Equation.3">
                  <p:embed/>
                </p:oleObj>
              </mc:Choice>
              <mc:Fallback>
                <p:oleObj name="Формула" r:id="rId15" imgW="419100" imgH="330200" progId="Equation.3">
                  <p:embed/>
                  <p:pic>
                    <p:nvPicPr>
                      <p:cNvPr id="0" name="Object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3141663"/>
                        <a:ext cx="1322388" cy="1039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0" name="Rectangle 142"/>
          <p:cNvSpPr>
            <a:spLocks noChangeArrowheads="1"/>
          </p:cNvSpPr>
          <p:nvPr/>
        </p:nvSpPr>
        <p:spPr bwMode="auto">
          <a:xfrm>
            <a:off x="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53" name="Object 141"/>
          <p:cNvGraphicFramePr>
            <a:graphicFrameLocks noChangeAspect="1"/>
          </p:cNvGraphicFramePr>
          <p:nvPr/>
        </p:nvGraphicFramePr>
        <p:xfrm>
          <a:off x="539750" y="4652963"/>
          <a:ext cx="2011363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3" name="Формула" r:id="rId17" imgW="571252" imgH="330057" progId="Equation.3">
                  <p:embed/>
                </p:oleObj>
              </mc:Choice>
              <mc:Fallback>
                <p:oleObj name="Формула" r:id="rId17" imgW="571252" imgH="330057" progId="Equation.3">
                  <p:embed/>
                  <p:pic>
                    <p:nvPicPr>
                      <p:cNvPr id="0" name="Object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4652963"/>
                        <a:ext cx="2011363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2" name="Rectangle 144"/>
          <p:cNvSpPr>
            <a:spLocks noChangeArrowheads="1"/>
          </p:cNvSpPr>
          <p:nvPr/>
        </p:nvSpPr>
        <p:spPr bwMode="auto">
          <a:xfrm>
            <a:off x="0" y="270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55" name="Object 143"/>
          <p:cNvGraphicFramePr>
            <a:graphicFrameLocks noChangeAspect="1"/>
          </p:cNvGraphicFramePr>
          <p:nvPr/>
        </p:nvGraphicFramePr>
        <p:xfrm>
          <a:off x="2627313" y="4543425"/>
          <a:ext cx="1800225" cy="1341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4" name="Формула" r:id="rId19" imgW="609336" imgH="431613" progId="Equation.3">
                  <p:embed/>
                </p:oleObj>
              </mc:Choice>
              <mc:Fallback>
                <p:oleObj name="Формула" r:id="rId19" imgW="609336" imgH="431613" progId="Equation.3">
                  <p:embed/>
                  <p:pic>
                    <p:nvPicPr>
                      <p:cNvPr id="0" name="Object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4543425"/>
                        <a:ext cx="1800225" cy="1341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4" name="Rectangle 146"/>
          <p:cNvSpPr>
            <a:spLocks noChangeArrowheads="1"/>
          </p:cNvSpPr>
          <p:nvPr/>
        </p:nvSpPr>
        <p:spPr bwMode="auto">
          <a:xfrm>
            <a:off x="0" y="2686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57" name="Object 145"/>
          <p:cNvGraphicFramePr>
            <a:graphicFrameLocks noChangeAspect="1"/>
          </p:cNvGraphicFramePr>
          <p:nvPr/>
        </p:nvGraphicFramePr>
        <p:xfrm>
          <a:off x="4716463" y="4652963"/>
          <a:ext cx="1766887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5" name="Формула" r:id="rId21" imgW="431613" imgH="393529" progId="Equation.3">
                  <p:embed/>
                </p:oleObj>
              </mc:Choice>
              <mc:Fallback>
                <p:oleObj name="Формула" r:id="rId21" imgW="431613" imgH="393529" progId="Equation.3">
                  <p:embed/>
                  <p:pic>
                    <p:nvPicPr>
                      <p:cNvPr id="0" name="Object 1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4652963"/>
                        <a:ext cx="1766887" cy="1225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6" name="Rectangle 148"/>
          <p:cNvSpPr>
            <a:spLocks noChangeArrowheads="1"/>
          </p:cNvSpPr>
          <p:nvPr/>
        </p:nvSpPr>
        <p:spPr bwMode="auto">
          <a:xfrm>
            <a:off x="0" y="2724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3459" name="Object 147"/>
          <p:cNvGraphicFramePr>
            <a:graphicFrameLocks noChangeAspect="1"/>
          </p:cNvGraphicFramePr>
          <p:nvPr/>
        </p:nvGraphicFramePr>
        <p:xfrm>
          <a:off x="6877050" y="4508500"/>
          <a:ext cx="1565275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26" name="Формула" r:id="rId23" imgW="609336" imgH="431613" progId="Equation.3">
                  <p:embed/>
                </p:oleObj>
              </mc:Choice>
              <mc:Fallback>
                <p:oleObj name="Формула" r:id="rId23" imgW="609336" imgH="431613" progId="Equation.3">
                  <p:embed/>
                  <p:pic>
                    <p:nvPicPr>
                      <p:cNvPr id="0" name="Object 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4508500"/>
                        <a:ext cx="1565275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61" name="Line 149"/>
          <p:cNvSpPr>
            <a:spLocks noChangeShapeType="1"/>
          </p:cNvSpPr>
          <p:nvPr/>
        </p:nvSpPr>
        <p:spPr bwMode="auto">
          <a:xfrm>
            <a:off x="468313" y="1341438"/>
            <a:ext cx="2016125" cy="15827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4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9" presetClass="entr" presetSubtype="0" ac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3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3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3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3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3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3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3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3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3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3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3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3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  <p:bldP spid="13414" grpId="0"/>
      <p:bldP spid="1346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uk-UA" sz="3600" smtClean="0">
                <a:solidFill>
                  <a:srgbClr val="333333"/>
                </a:solidFill>
                <a:latin typeface="Comic Sans MS" pitchFamily="66" charset="0"/>
              </a:rPr>
              <a:t>Задача</a:t>
            </a: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1341438"/>
            <a:ext cx="8229600" cy="2290762"/>
          </a:xfrm>
        </p:spPr>
        <p:txBody>
          <a:bodyPr/>
          <a:lstStyle/>
          <a:p>
            <a:r>
              <a:rPr lang="uk-UA" altLang="uk-UA" sz="2400" smtClean="0">
                <a:latin typeface="Comic Sans MS" pitchFamily="66" charset="0"/>
              </a:rPr>
              <a:t>Виразіть сторону       правильного </a:t>
            </a:r>
            <a:r>
              <a:rPr lang="en-US" altLang="uk-UA" sz="2400" smtClean="0">
                <a:latin typeface="Comic Sans MS" pitchFamily="66" charset="0"/>
              </a:rPr>
              <a:t>n</a:t>
            </a:r>
            <a:r>
              <a:rPr lang="uk-UA" altLang="uk-UA" sz="2400" smtClean="0">
                <a:latin typeface="Comic Sans MS" pitchFamily="66" charset="0"/>
              </a:rPr>
              <a:t>-кутника через радіус</a:t>
            </a:r>
            <a:r>
              <a:rPr lang="en-US" altLang="uk-UA" sz="2400" smtClean="0">
                <a:latin typeface="Comic Sans MS" pitchFamily="66" charset="0"/>
              </a:rPr>
              <a:t> R</a:t>
            </a:r>
            <a:r>
              <a:rPr lang="uk-UA" altLang="uk-UA" sz="2400" smtClean="0">
                <a:latin typeface="Comic Sans MS" pitchFamily="66" charset="0"/>
              </a:rPr>
              <a:t> описаного навколо нього і радіус </a:t>
            </a:r>
            <a:r>
              <a:rPr lang="en-US" altLang="uk-UA" sz="2400" smtClean="0">
                <a:latin typeface="Comic Sans MS" pitchFamily="66" charset="0"/>
              </a:rPr>
              <a:t>r</a:t>
            </a:r>
            <a:r>
              <a:rPr lang="uk-UA" altLang="uk-UA" sz="2400" smtClean="0">
                <a:latin typeface="Comic Sans MS" pitchFamily="66" charset="0"/>
              </a:rPr>
              <a:t> вписаного в нього кола. Обчисліть     , якщо </a:t>
            </a:r>
            <a:r>
              <a:rPr lang="en-US" altLang="uk-UA" sz="2400" smtClean="0">
                <a:latin typeface="Comic Sans MS" pitchFamily="66" charset="0"/>
              </a:rPr>
              <a:t>n</a:t>
            </a:r>
            <a:r>
              <a:rPr lang="uk-UA" altLang="uk-UA" sz="2400" smtClean="0">
                <a:latin typeface="Comic Sans MS" pitchFamily="66" charset="0"/>
              </a:rPr>
              <a:t>=3,4,6.</a:t>
            </a:r>
          </a:p>
          <a:p>
            <a:pPr>
              <a:buFontTx/>
              <a:buNone/>
            </a:pPr>
            <a:endParaRPr lang="uk-UA" altLang="uk-UA" sz="2800" smtClean="0"/>
          </a:p>
        </p:txBody>
      </p:sp>
      <p:graphicFrame>
        <p:nvGraphicFramePr>
          <p:cNvPr id="8196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6" name="Формула" r:id="rId3" imgW="114151" imgH="215619" progId="Equation.3">
                  <p:embed/>
                </p:oleObj>
              </mc:Choice>
              <mc:Fallback>
                <p:oleObj name="Формула" r:id="rId3" imgW="114151" imgH="21561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3492500" y="1268413"/>
          <a:ext cx="455613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7" name="Формула" r:id="rId5" imgW="177646" imgH="228402" progId="Equation.3">
                  <p:embed/>
                </p:oleObj>
              </mc:Choice>
              <mc:Fallback>
                <p:oleObj name="Формула" r:id="rId5" imgW="177646" imgH="22840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1268413"/>
                        <a:ext cx="455613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29" name="Object 10"/>
          <p:cNvGraphicFramePr>
            <a:graphicFrameLocks noChangeAspect="1"/>
          </p:cNvGraphicFramePr>
          <p:nvPr/>
        </p:nvGraphicFramePr>
        <p:xfrm>
          <a:off x="6084888" y="1989138"/>
          <a:ext cx="45720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8" name="Формула" r:id="rId7" imgW="177646" imgH="228402" progId="Equation.3">
                  <p:embed/>
                </p:oleObj>
              </mc:Choice>
              <mc:Fallback>
                <p:oleObj name="Формула" r:id="rId7" imgW="177646" imgH="228402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1989138"/>
                        <a:ext cx="457200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67" name="Group 143"/>
          <p:cNvGraphicFramePr>
            <a:graphicFrameLocks noGrp="1"/>
          </p:cNvGraphicFramePr>
          <p:nvPr>
            <p:ph sz="half" idx="4294967295"/>
          </p:nvPr>
        </p:nvGraphicFramePr>
        <p:xfrm>
          <a:off x="468313" y="2852738"/>
          <a:ext cx="8158162" cy="3214685"/>
        </p:xfrm>
        <a:graphic>
          <a:graphicData uri="http://schemas.openxmlformats.org/drawingml/2006/table">
            <a:tbl>
              <a:tblPr/>
              <a:tblGrid>
                <a:gridCol w="2719387"/>
                <a:gridCol w="2719388"/>
                <a:gridCol w="2719387"/>
              </a:tblGrid>
              <a:tr h="6429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DE89A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uk-UA" alt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DDE89A"/>
                          </a:solidFill>
                          <a:effectLst/>
                          <a:latin typeface="Arial" charset="0"/>
                        </a:rPr>
                        <a:t>r</a:t>
                      </a:r>
                      <a:endParaRPr kumimoji="0" lang="uk-UA" altLang="uk-UA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DDE89A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429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CC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CC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CCE"/>
                    </a:solidFill>
                  </a:tcPr>
                </a:tc>
              </a:tr>
              <a:tr h="6429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E8"/>
                    </a:solidFill>
                  </a:tcPr>
                </a:tc>
              </a:tr>
              <a:tr h="6429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CC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CCE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ECCE"/>
                    </a:solidFill>
                  </a:tcPr>
                </a:tc>
              </a:tr>
              <a:tr h="64293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/>
                          <a:latin typeface="Arial" charset="0"/>
                        </a:rPr>
                        <a:t>                </a:t>
                      </a: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rgbClr val="000000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000000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000000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00000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alt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80808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6E8"/>
                    </a:solidFill>
                  </a:tcPr>
                </a:tc>
              </a:tr>
            </a:tbl>
          </a:graphicData>
        </a:graphic>
      </p:graphicFrame>
      <p:sp>
        <p:nvSpPr>
          <p:cNvPr id="8228" name="Rectangle 12"/>
          <p:cNvSpPr>
            <a:spLocks noChangeArrowheads="1"/>
          </p:cNvSpPr>
          <p:nvPr/>
        </p:nvSpPr>
        <p:spPr bwMode="auto">
          <a:xfrm>
            <a:off x="215900" y="35306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229" name="Rectangle 13"/>
          <p:cNvSpPr>
            <a:spLocks noChangeArrowheads="1"/>
          </p:cNvSpPr>
          <p:nvPr/>
        </p:nvSpPr>
        <p:spPr bwMode="auto">
          <a:xfrm>
            <a:off x="431800" y="3746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230" name="Rectangle 43"/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8231" name="Rectangle 45"/>
          <p:cNvSpPr>
            <a:spLocks noChangeArrowheads="1"/>
          </p:cNvSpPr>
          <p:nvPr/>
        </p:nvSpPr>
        <p:spPr bwMode="auto">
          <a:xfrm flipV="1">
            <a:off x="0" y="3068638"/>
            <a:ext cx="914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68" name="Object 44"/>
          <p:cNvGraphicFramePr>
            <a:graphicFrameLocks noChangeAspect="1"/>
          </p:cNvGraphicFramePr>
          <p:nvPr/>
        </p:nvGraphicFramePr>
        <p:xfrm>
          <a:off x="6877050" y="5445125"/>
          <a:ext cx="719138" cy="582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9" name="Формула" r:id="rId8" imgW="571500" imgH="596900" progId="Equation.3">
                  <p:embed/>
                </p:oleObj>
              </mc:Choice>
              <mc:Fallback>
                <p:oleObj name="Формула" r:id="rId8" imgW="571500" imgH="5969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5445125"/>
                        <a:ext cx="719138" cy="582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3" name="Rectangle 47"/>
          <p:cNvSpPr>
            <a:spLocks noChangeArrowheads="1"/>
          </p:cNvSpPr>
          <p:nvPr/>
        </p:nvSpPr>
        <p:spPr bwMode="auto">
          <a:xfrm>
            <a:off x="0" y="2938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70" name="Object 46"/>
          <p:cNvGraphicFramePr>
            <a:graphicFrameLocks noChangeAspect="1"/>
          </p:cNvGraphicFramePr>
          <p:nvPr/>
        </p:nvGraphicFramePr>
        <p:xfrm>
          <a:off x="1403350" y="5445125"/>
          <a:ext cx="576263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0" name="Формула" r:id="rId10" imgW="165028" imgH="228501" progId="Equation.3">
                  <p:embed/>
                </p:oleObj>
              </mc:Choice>
              <mc:Fallback>
                <p:oleObj name="Формула" r:id="rId10" imgW="165028" imgH="228501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445125"/>
                        <a:ext cx="576263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5" name="Rectangle 49"/>
          <p:cNvSpPr>
            <a:spLocks noChangeArrowheads="1"/>
          </p:cNvSpPr>
          <p:nvPr/>
        </p:nvSpPr>
        <p:spPr bwMode="auto">
          <a:xfrm>
            <a:off x="0" y="28765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72" name="Object 48"/>
          <p:cNvGraphicFramePr>
            <a:graphicFrameLocks noChangeAspect="1"/>
          </p:cNvGraphicFramePr>
          <p:nvPr/>
        </p:nvGraphicFramePr>
        <p:xfrm>
          <a:off x="1403350" y="4868863"/>
          <a:ext cx="647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1" name="Формула" r:id="rId12" imgW="177569" imgH="215619" progId="Equation.3">
                  <p:embed/>
                </p:oleObj>
              </mc:Choice>
              <mc:Fallback>
                <p:oleObj name="Формула" r:id="rId12" imgW="177569" imgH="215619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868863"/>
                        <a:ext cx="647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7" name="Rectangle 51"/>
          <p:cNvSpPr>
            <a:spLocks noChangeArrowheads="1"/>
          </p:cNvSpPr>
          <p:nvPr/>
        </p:nvSpPr>
        <p:spPr bwMode="auto">
          <a:xfrm>
            <a:off x="0" y="29289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74" name="Object 50"/>
          <p:cNvGraphicFramePr>
            <a:graphicFrameLocks noChangeAspect="1"/>
          </p:cNvGraphicFramePr>
          <p:nvPr/>
        </p:nvGraphicFramePr>
        <p:xfrm>
          <a:off x="1403350" y="4149725"/>
          <a:ext cx="57626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2" name="Формула" r:id="rId14" imgW="165028" imgH="228501" progId="Equation.3">
                  <p:embed/>
                </p:oleObj>
              </mc:Choice>
              <mc:Fallback>
                <p:oleObj name="Формула" r:id="rId14" imgW="165028" imgH="228501" progId="Equation.3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4149725"/>
                        <a:ext cx="57626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9" name="Rectangle 53"/>
          <p:cNvSpPr>
            <a:spLocks noChangeArrowheads="1"/>
          </p:cNvSpPr>
          <p:nvPr/>
        </p:nvSpPr>
        <p:spPr bwMode="auto">
          <a:xfrm>
            <a:off x="0" y="3038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76" name="Object 52"/>
          <p:cNvGraphicFramePr>
            <a:graphicFrameLocks noChangeAspect="1"/>
          </p:cNvGraphicFramePr>
          <p:nvPr/>
        </p:nvGraphicFramePr>
        <p:xfrm>
          <a:off x="1476375" y="3573463"/>
          <a:ext cx="60007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3" name="Формула" r:id="rId16" imgW="177646" imgH="228402" progId="Equation.3">
                  <p:embed/>
                </p:oleObj>
              </mc:Choice>
              <mc:Fallback>
                <p:oleObj name="Формула" r:id="rId16" imgW="177646" imgH="228402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3573463"/>
                        <a:ext cx="600075" cy="576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41" name="Rectangle 55"/>
          <p:cNvSpPr>
            <a:spLocks noChangeArrowheads="1"/>
          </p:cNvSpPr>
          <p:nvPr/>
        </p:nvSpPr>
        <p:spPr bwMode="auto">
          <a:xfrm>
            <a:off x="0" y="2967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78" name="Object 54"/>
          <p:cNvGraphicFramePr>
            <a:graphicFrameLocks noChangeAspect="1"/>
          </p:cNvGraphicFramePr>
          <p:nvPr/>
        </p:nvGraphicFramePr>
        <p:xfrm>
          <a:off x="3851275" y="3500438"/>
          <a:ext cx="11525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4" name="Формула" r:id="rId18" imgW="749300" imgH="419100" progId="Equation.3">
                  <p:embed/>
                </p:oleObj>
              </mc:Choice>
              <mc:Fallback>
                <p:oleObj name="Формула" r:id="rId18" imgW="749300" imgH="419100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3500438"/>
                        <a:ext cx="1152525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43" name="Rectangle 57"/>
          <p:cNvSpPr>
            <a:spLocks noChangeArrowheads="1"/>
          </p:cNvSpPr>
          <p:nvPr/>
        </p:nvSpPr>
        <p:spPr bwMode="auto">
          <a:xfrm>
            <a:off x="0" y="2862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80" name="Object 56"/>
          <p:cNvGraphicFramePr>
            <a:graphicFrameLocks noChangeAspect="1"/>
          </p:cNvGraphicFramePr>
          <p:nvPr/>
        </p:nvGraphicFramePr>
        <p:xfrm>
          <a:off x="4140200" y="4941888"/>
          <a:ext cx="72072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5" name="Формула" r:id="rId20" imgW="342603" imgH="215713" progId="Equation.3">
                  <p:embed/>
                </p:oleObj>
              </mc:Choice>
              <mc:Fallback>
                <p:oleObj name="Формула" r:id="rId20" imgW="342603" imgH="215713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4941888"/>
                        <a:ext cx="72072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45" name="Rectangle 59"/>
          <p:cNvSpPr>
            <a:spLocks noChangeArrowheads="1"/>
          </p:cNvSpPr>
          <p:nvPr/>
        </p:nvSpPr>
        <p:spPr bwMode="auto">
          <a:xfrm>
            <a:off x="0" y="2895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82" name="Object 58"/>
          <p:cNvGraphicFramePr>
            <a:graphicFrameLocks noChangeAspect="1"/>
          </p:cNvGraphicFramePr>
          <p:nvPr/>
        </p:nvGraphicFramePr>
        <p:xfrm>
          <a:off x="4284663" y="5516563"/>
          <a:ext cx="46355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6" name="Формула" r:id="rId22" imgW="152268" imgH="164957" progId="Equation.3">
                  <p:embed/>
                </p:oleObj>
              </mc:Choice>
              <mc:Fallback>
                <p:oleObj name="Формула" r:id="rId22" imgW="152268" imgH="164957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4663" y="5516563"/>
                        <a:ext cx="46355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47" name="Rectangle 61"/>
          <p:cNvSpPr>
            <a:spLocks noChangeArrowheads="1"/>
          </p:cNvSpPr>
          <p:nvPr/>
        </p:nvSpPr>
        <p:spPr bwMode="auto">
          <a:xfrm>
            <a:off x="0" y="3314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84" name="Object 60"/>
          <p:cNvGraphicFramePr>
            <a:graphicFrameLocks noChangeAspect="1"/>
          </p:cNvGraphicFramePr>
          <p:nvPr/>
        </p:nvGraphicFramePr>
        <p:xfrm>
          <a:off x="4140200" y="4221163"/>
          <a:ext cx="8636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7" name="Формула" r:id="rId24" imgW="330200" imgH="228600" progId="Equation.3">
                  <p:embed/>
                </p:oleObj>
              </mc:Choice>
              <mc:Fallback>
                <p:oleObj name="Формула" r:id="rId24" imgW="330200" imgH="22860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4221163"/>
                        <a:ext cx="863600" cy="592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49" name="Rectangle 63"/>
          <p:cNvSpPr>
            <a:spLocks noChangeArrowheads="1"/>
          </p:cNvSpPr>
          <p:nvPr/>
        </p:nvSpPr>
        <p:spPr bwMode="auto">
          <a:xfrm>
            <a:off x="0" y="29384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86" name="Object 62"/>
          <p:cNvGraphicFramePr>
            <a:graphicFrameLocks noChangeAspect="1"/>
          </p:cNvGraphicFramePr>
          <p:nvPr/>
        </p:nvGraphicFramePr>
        <p:xfrm>
          <a:off x="6659563" y="3500438"/>
          <a:ext cx="1081087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8" name="Формула" r:id="rId26" imgW="634725" imgH="418918" progId="Equation.3">
                  <p:embed/>
                </p:oleObj>
              </mc:Choice>
              <mc:Fallback>
                <p:oleObj name="Формула" r:id="rId26" imgW="634725" imgH="418918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9563" y="3500438"/>
                        <a:ext cx="1081087" cy="630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1" name="Rectangle 65"/>
          <p:cNvSpPr>
            <a:spLocks noChangeArrowheads="1"/>
          </p:cNvSpPr>
          <p:nvPr/>
        </p:nvSpPr>
        <p:spPr bwMode="auto">
          <a:xfrm>
            <a:off x="0" y="2973388"/>
            <a:ext cx="914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88" name="Object 64"/>
          <p:cNvGraphicFramePr>
            <a:graphicFrameLocks noChangeAspect="1"/>
          </p:cNvGraphicFramePr>
          <p:nvPr/>
        </p:nvGraphicFramePr>
        <p:xfrm>
          <a:off x="6877050" y="4221163"/>
          <a:ext cx="790575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99" name="Формула" r:id="rId28" imgW="381000" imgH="228600" progId="Equation.3">
                  <p:embed/>
                </p:oleObj>
              </mc:Choice>
              <mc:Fallback>
                <p:oleObj name="Формула" r:id="rId28" imgW="381000" imgH="228600" progId="Equation.3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4221163"/>
                        <a:ext cx="790575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3" name="Rectangle 67"/>
          <p:cNvSpPr>
            <a:spLocks noChangeArrowheads="1"/>
          </p:cNvSpPr>
          <p:nvPr/>
        </p:nvSpPr>
        <p:spPr bwMode="auto">
          <a:xfrm>
            <a:off x="0" y="3043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90" name="Object 66"/>
          <p:cNvGraphicFramePr>
            <a:graphicFrameLocks noChangeAspect="1"/>
          </p:cNvGraphicFramePr>
          <p:nvPr/>
        </p:nvGraphicFramePr>
        <p:xfrm>
          <a:off x="7019925" y="4941888"/>
          <a:ext cx="431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0" name="Формула" r:id="rId30" imgW="190335" imgH="164957" progId="Equation.3">
                  <p:embed/>
                </p:oleObj>
              </mc:Choice>
              <mc:Fallback>
                <p:oleObj name="Формула" r:id="rId30" imgW="190335" imgH="164957" progId="Equation.3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4941888"/>
                        <a:ext cx="431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5" name="Rectangle 6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92" name="Object 68"/>
          <p:cNvGraphicFramePr>
            <a:graphicFrameLocks noChangeAspect="1"/>
          </p:cNvGraphicFramePr>
          <p:nvPr/>
        </p:nvGraphicFramePr>
        <p:xfrm>
          <a:off x="4140200" y="2852738"/>
          <a:ext cx="7207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" name="Формула" r:id="rId32" imgW="152268" imgH="164957" progId="Equation.3">
                  <p:embed/>
                </p:oleObj>
              </mc:Choice>
              <mc:Fallback>
                <p:oleObj name="Формула" r:id="rId32" imgW="152268" imgH="164957" progId="Equation.3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2852738"/>
                        <a:ext cx="720725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7" name="Rectangle 7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94" name="Object 70"/>
          <p:cNvGraphicFramePr>
            <a:graphicFrameLocks noChangeAspect="1"/>
          </p:cNvGraphicFramePr>
          <p:nvPr/>
        </p:nvGraphicFramePr>
        <p:xfrm>
          <a:off x="6948488" y="2997200"/>
          <a:ext cx="5143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" name="Формула" r:id="rId34" imgW="114102" imgH="126780" progId="Equation.3">
                  <p:embed/>
                </p:oleObj>
              </mc:Choice>
              <mc:Fallback>
                <p:oleObj name="Формула" r:id="rId34" imgW="114102" imgH="126780" progId="Equation.3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8488" y="2997200"/>
                        <a:ext cx="51435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59" name="Rectangle 7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96" name="Object 72"/>
          <p:cNvGraphicFramePr>
            <a:graphicFrameLocks noChangeAspect="1"/>
          </p:cNvGraphicFramePr>
          <p:nvPr/>
        </p:nvGraphicFramePr>
        <p:xfrm>
          <a:off x="2439988" y="2867025"/>
          <a:ext cx="666750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" name="Формула" r:id="rId36" imgW="279279" imgH="203112" progId="Equation.3">
                  <p:embed/>
                </p:oleObj>
              </mc:Choice>
              <mc:Fallback>
                <p:oleObj name="Формула" r:id="rId36" imgW="279279" imgH="203112" progId="Equation.3">
                  <p:embed/>
                  <p:pic>
                    <p:nvPicPr>
                      <p:cNvPr id="0" name="Object 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988" y="2867025"/>
                        <a:ext cx="666750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61" name="Rectangle 7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1098" name="Object 74"/>
          <p:cNvGraphicFramePr>
            <a:graphicFrameLocks noChangeAspect="1"/>
          </p:cNvGraphicFramePr>
          <p:nvPr/>
        </p:nvGraphicFramePr>
        <p:xfrm>
          <a:off x="827088" y="2997200"/>
          <a:ext cx="438150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4" name="Формула" r:id="rId38" imgW="177646" imgH="228402" progId="Equation.3">
                  <p:embed/>
                </p:oleObj>
              </mc:Choice>
              <mc:Fallback>
                <p:oleObj name="Формула" r:id="rId38" imgW="177646" imgH="228402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997200"/>
                        <a:ext cx="438150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1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627313" y="476250"/>
            <a:ext cx="3979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2700338" y="333375"/>
            <a:ext cx="3671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uk-UA" altLang="uk-UA" sz="2800" b="1">
                <a:solidFill>
                  <a:srgbClr val="800000"/>
                </a:solidFill>
                <a:latin typeface="Comic Sans MS" pitchFamily="66" charset="0"/>
              </a:rPr>
              <a:t>Задача</a:t>
            </a:r>
            <a:endParaRPr lang="ru-RU" altLang="uk-UA" sz="2800" b="1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572000" y="1268413"/>
            <a:ext cx="4537075" cy="275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В кондитерському цеху зробили круглий торт радіусом 18 см. Для пакування є два види коробок: квадратної форми і форми правильного шестикутника.</a:t>
            </a:r>
            <a:endParaRPr lang="uk-UA" altLang="uk-UA" sz="180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50825" y="4451350"/>
            <a:ext cx="7058025" cy="180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В яку коробку помістимо торт, якщо сторона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квадратної коробки 36 см, а шестикутної –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20 см ?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uk-UA" sz="250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9160" name="Picture 8" descr="tort-kievski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268413"/>
            <a:ext cx="4200525" cy="322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61" name="Picture 9" descr="816313472ffdee6cf5eebec7b432257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4221163"/>
            <a:ext cx="19748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0" descr="c6aad6abc112037e33cf671aee1d382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55086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2700338" y="333375"/>
            <a:ext cx="36718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uk-UA" altLang="uk-UA" sz="2800" b="1">
                <a:solidFill>
                  <a:srgbClr val="800000"/>
                </a:solidFill>
                <a:latin typeface="Comic Sans MS" pitchFamily="66" charset="0"/>
              </a:rPr>
              <a:t>Розв</a:t>
            </a:r>
            <a:r>
              <a:rPr lang="en-US" altLang="uk-UA" sz="2800" b="1">
                <a:solidFill>
                  <a:srgbClr val="800000"/>
                </a:solidFill>
                <a:latin typeface="Comic Sans MS" pitchFamily="66" charset="0"/>
              </a:rPr>
              <a:t>’</a:t>
            </a:r>
            <a:r>
              <a:rPr lang="ru-RU" altLang="uk-UA" sz="2800" b="1">
                <a:solidFill>
                  <a:srgbClr val="800000"/>
                </a:solidFill>
                <a:latin typeface="Comic Sans MS" pitchFamily="66" charset="0"/>
              </a:rPr>
              <a:t>язання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50825" y="1557338"/>
            <a:ext cx="864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79388" y="1185863"/>
            <a:ext cx="8964612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Оскільки радіус торта дорівнює 18 см, то для розв</a:t>
            </a:r>
            <a:r>
              <a:rPr lang="en-US" altLang="uk-UA" sz="2500">
                <a:solidFill>
                  <a:schemeClr val="tx2"/>
                </a:solidFill>
                <a:latin typeface="Comic Sans MS" pitchFamily="66" charset="0"/>
              </a:rPr>
              <a:t>’</a:t>
            </a:r>
            <a:r>
              <a:rPr lang="ru-RU" altLang="uk-UA" sz="2500">
                <a:solidFill>
                  <a:schemeClr val="tx2"/>
                </a:solidFill>
                <a:latin typeface="Comic Sans MS" pitchFamily="66" charset="0"/>
              </a:rPr>
              <a:t>язання задач</a:t>
            </a: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і потрібно перевірити радіуси вписаних кіл для двох видів коробок.  </a:t>
            </a:r>
            <a:endParaRPr lang="ru-RU" altLang="uk-UA" sz="250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1" name="Text Box 13"/>
          <p:cNvSpPr txBox="1">
            <a:spLocks noChangeArrowheads="1"/>
          </p:cNvSpPr>
          <p:nvPr/>
        </p:nvSpPr>
        <p:spPr bwMode="auto">
          <a:xfrm>
            <a:off x="0" y="4005263"/>
            <a:ext cx="8820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3924300" y="2420938"/>
            <a:ext cx="4464050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Сторона квадратної коробки дорівнює 36 см, отже, радіус вписаного кола дорівнює 18 см. Таким чином, торт поміститься в квадратну коробку.</a:t>
            </a:r>
            <a:endParaRPr lang="ru-RU" altLang="uk-UA" sz="250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51215" name="Text Box 15"/>
          <p:cNvSpPr txBox="1">
            <a:spLocks noChangeArrowheads="1"/>
          </p:cNvSpPr>
          <p:nvPr/>
        </p:nvSpPr>
        <p:spPr bwMode="auto">
          <a:xfrm>
            <a:off x="0" y="5300663"/>
            <a:ext cx="8785225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uk-UA" altLang="uk-UA" sz="2500">
                <a:solidFill>
                  <a:schemeClr val="tx2"/>
                </a:solidFill>
                <a:latin typeface="Comic Sans MS" pitchFamily="66" charset="0"/>
              </a:rPr>
              <a:t>Перевіримо другу коробку. Трикутник АОВ прямокутний, </a:t>
            </a:r>
            <a:endParaRPr lang="ru-RU" altLang="uk-UA" sz="2000">
              <a:latin typeface="Comic Sans MS" pitchFamily="66" charset="0"/>
            </a:endParaRPr>
          </a:p>
        </p:txBody>
      </p:sp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5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27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uk-UA" altLang="uk-UA" sz="180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51222" name="Object 22"/>
          <p:cNvGraphicFramePr>
            <a:graphicFrameLocks noChangeAspect="1"/>
          </p:cNvGraphicFramePr>
          <p:nvPr/>
        </p:nvGraphicFramePr>
        <p:xfrm>
          <a:off x="2195513" y="5734050"/>
          <a:ext cx="5256212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3" name="Формула" r:id="rId3" imgW="3048000" imgH="228600" progId="Equation.3">
                  <p:embed/>
                </p:oleObj>
              </mc:Choice>
              <mc:Fallback>
                <p:oleObj name="Формула" r:id="rId3" imgW="3048000" imgH="228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734050"/>
                        <a:ext cx="5256212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230" name="Group 30"/>
          <p:cNvGrpSpPr>
            <a:grpSpLocks/>
          </p:cNvGrpSpPr>
          <p:nvPr/>
        </p:nvGrpSpPr>
        <p:grpSpPr bwMode="auto">
          <a:xfrm>
            <a:off x="971550" y="2997200"/>
            <a:ext cx="2305050" cy="2016125"/>
            <a:chOff x="612" y="1888"/>
            <a:chExt cx="1452" cy="1270"/>
          </a:xfrm>
        </p:grpSpPr>
        <p:sp>
          <p:nvSpPr>
            <p:cNvPr id="11282" name="AutoShape 24"/>
            <p:cNvSpPr>
              <a:spLocks noChangeArrowheads="1"/>
            </p:cNvSpPr>
            <p:nvPr/>
          </p:nvSpPr>
          <p:spPr bwMode="auto">
            <a:xfrm>
              <a:off x="612" y="1888"/>
              <a:ext cx="1452" cy="1256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11283" name="Oval 27"/>
            <p:cNvSpPr>
              <a:spLocks noChangeArrowheads="1"/>
            </p:cNvSpPr>
            <p:nvPr/>
          </p:nvSpPr>
          <p:spPr bwMode="auto">
            <a:xfrm>
              <a:off x="703" y="1888"/>
              <a:ext cx="1270" cy="1270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rgbClr val="000000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rgbClr val="000000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rgbClr val="000000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000000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00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uk-UA" altLang="uk-UA" sz="180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11284" name="Line 28"/>
            <p:cNvSpPr>
              <a:spLocks noChangeShapeType="1"/>
            </p:cNvSpPr>
            <p:nvPr/>
          </p:nvSpPr>
          <p:spPr bwMode="auto">
            <a:xfrm flipV="1">
              <a:off x="1338" y="1888"/>
              <a:ext cx="367" cy="6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  <p:sp>
          <p:nvSpPr>
            <p:cNvPr id="11285" name="Line 29"/>
            <p:cNvSpPr>
              <a:spLocks noChangeShapeType="1"/>
            </p:cNvSpPr>
            <p:nvPr/>
          </p:nvSpPr>
          <p:spPr bwMode="auto">
            <a:xfrm flipV="1">
              <a:off x="1338" y="1888"/>
              <a:ext cx="0" cy="6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51231" name="Rectangle 31"/>
          <p:cNvSpPr>
            <a:spLocks noChangeArrowheads="1"/>
          </p:cNvSpPr>
          <p:nvPr/>
        </p:nvSpPr>
        <p:spPr bwMode="auto">
          <a:xfrm>
            <a:off x="1908175" y="3933825"/>
            <a:ext cx="3667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uk-UA" altLang="uk-UA" sz="1800">
                <a:latin typeface="Comic Sans MS" pitchFamily="66" charset="0"/>
              </a:rPr>
              <a:t>О</a:t>
            </a:r>
            <a:endParaRPr lang="ru-RU" altLang="uk-UA" sz="1800">
              <a:latin typeface="Comic Sans MS" pitchFamily="66" charset="0"/>
            </a:endParaRPr>
          </a:p>
        </p:txBody>
      </p:sp>
      <p:sp>
        <p:nvSpPr>
          <p:cNvPr id="51232" name="Rectangle 32"/>
          <p:cNvSpPr>
            <a:spLocks noChangeArrowheads="1"/>
          </p:cNvSpPr>
          <p:nvPr/>
        </p:nvSpPr>
        <p:spPr bwMode="auto">
          <a:xfrm>
            <a:off x="2700338" y="2708275"/>
            <a:ext cx="3286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uk-UA" sz="1800">
                <a:latin typeface="Comic Sans MS" pitchFamily="66" charset="0"/>
              </a:rPr>
              <a:t>B</a:t>
            </a:r>
            <a:endParaRPr lang="ru-RU" altLang="uk-UA" sz="1800">
              <a:latin typeface="Comic Sans MS" pitchFamily="66" charset="0"/>
            </a:endParaRPr>
          </a:p>
        </p:txBody>
      </p:sp>
      <p:sp>
        <p:nvSpPr>
          <p:cNvPr id="51233" name="Rectangle 33"/>
          <p:cNvSpPr>
            <a:spLocks noChangeArrowheads="1"/>
          </p:cNvSpPr>
          <p:nvPr/>
        </p:nvSpPr>
        <p:spPr bwMode="auto">
          <a:xfrm>
            <a:off x="1979613" y="2708275"/>
            <a:ext cx="3508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rgbClr val="000000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rgbClr val="000000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rgbClr val="000000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000000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rgbClr val="00000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00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uk-UA" sz="1800">
                <a:latin typeface="Comic Sans MS" pitchFamily="66" charset="0"/>
              </a:rPr>
              <a:t>A</a:t>
            </a:r>
            <a:endParaRPr lang="ru-RU" altLang="uk-UA" sz="180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1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51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4" grpId="0"/>
      <p:bldP spid="51214" grpId="0"/>
      <p:bldP spid="51215" grpId="0"/>
      <p:bldP spid="51231" grpId="0"/>
      <p:bldP spid="51232" grpId="0"/>
      <p:bldP spid="51233" grpId="0"/>
    </p:bldLst>
  </p:timing>
</p:sld>
</file>

<file path=ppt/theme/theme1.xml><?xml version="1.0" encoding="utf-8"?>
<a:theme xmlns:a="http://schemas.openxmlformats.org/drawingml/2006/main" name="574TGp_natural_light_ani">
  <a:themeElements>
    <a:clrScheme name="574TGp_natural_light_ani 3">
      <a:dk1>
        <a:srgbClr val="808080"/>
      </a:dk1>
      <a:lt1>
        <a:srgbClr val="DDE89A"/>
      </a:lt1>
      <a:dk2>
        <a:srgbClr val="329A2A"/>
      </a:dk2>
      <a:lt2>
        <a:srgbClr val="185E25"/>
      </a:lt2>
      <a:accent1>
        <a:srgbClr val="80CB35"/>
      </a:accent1>
      <a:accent2>
        <a:srgbClr val="518CD3"/>
      </a:accent2>
      <a:accent3>
        <a:srgbClr val="ADCAAC"/>
      </a:accent3>
      <a:accent4>
        <a:srgbClr val="BDC683"/>
      </a:accent4>
      <a:accent5>
        <a:srgbClr val="C0E2AE"/>
      </a:accent5>
      <a:accent6>
        <a:srgbClr val="497EBF"/>
      </a:accent6>
      <a:hlink>
        <a:srgbClr val="E15D7C"/>
      </a:hlink>
      <a:folHlink>
        <a:srgbClr val="DB9153"/>
      </a:folHlink>
    </a:clrScheme>
    <a:fontScheme name="574TGp_natural_light_ani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74TGp_natural_light_ani 1">
        <a:dk1>
          <a:srgbClr val="808080"/>
        </a:dk1>
        <a:lt1>
          <a:srgbClr val="EADCC0"/>
        </a:lt1>
        <a:dk2>
          <a:srgbClr val="F97407"/>
        </a:dk2>
        <a:lt2>
          <a:srgbClr val="E65D00"/>
        </a:lt2>
        <a:accent1>
          <a:srgbClr val="FBCF2D"/>
        </a:accent1>
        <a:accent2>
          <a:srgbClr val="5C8CDA"/>
        </a:accent2>
        <a:accent3>
          <a:srgbClr val="FBBCAA"/>
        </a:accent3>
        <a:accent4>
          <a:srgbClr val="C8BCA4"/>
        </a:accent4>
        <a:accent5>
          <a:srgbClr val="FDE4AD"/>
        </a:accent5>
        <a:accent6>
          <a:srgbClr val="537EC5"/>
        </a:accent6>
        <a:hlink>
          <a:srgbClr val="87D242"/>
        </a:hlink>
        <a:folHlink>
          <a:srgbClr val="DA647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_ani 2">
        <a:dk1>
          <a:srgbClr val="808080"/>
        </a:dk1>
        <a:lt1>
          <a:srgbClr val="9BD3E5"/>
        </a:lt1>
        <a:dk2>
          <a:srgbClr val="357DA9"/>
        </a:dk2>
        <a:lt2>
          <a:srgbClr val="101C56"/>
        </a:lt2>
        <a:accent1>
          <a:srgbClr val="58BECC"/>
        </a:accent1>
        <a:accent2>
          <a:srgbClr val="8A5BDF"/>
        </a:accent2>
        <a:accent3>
          <a:srgbClr val="AEBFD1"/>
        </a:accent3>
        <a:accent4>
          <a:srgbClr val="84B4C3"/>
        </a:accent4>
        <a:accent5>
          <a:srgbClr val="B4DBE2"/>
        </a:accent5>
        <a:accent6>
          <a:srgbClr val="7D52CA"/>
        </a:accent6>
        <a:hlink>
          <a:srgbClr val="6ECC4C"/>
        </a:hlink>
        <a:folHlink>
          <a:srgbClr val="DD693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74TGp_natural_light_ani 3">
        <a:dk1>
          <a:srgbClr val="808080"/>
        </a:dk1>
        <a:lt1>
          <a:srgbClr val="DDE89A"/>
        </a:lt1>
        <a:dk2>
          <a:srgbClr val="329A2A"/>
        </a:dk2>
        <a:lt2>
          <a:srgbClr val="185E25"/>
        </a:lt2>
        <a:accent1>
          <a:srgbClr val="80CB35"/>
        </a:accent1>
        <a:accent2>
          <a:srgbClr val="518CD3"/>
        </a:accent2>
        <a:accent3>
          <a:srgbClr val="ADCAAC"/>
        </a:accent3>
        <a:accent4>
          <a:srgbClr val="BDC683"/>
        </a:accent4>
        <a:accent5>
          <a:srgbClr val="C0E2AE"/>
        </a:accent5>
        <a:accent6>
          <a:srgbClr val="497EBF"/>
        </a:accent6>
        <a:hlink>
          <a:srgbClr val="E15D7C"/>
        </a:hlink>
        <a:folHlink>
          <a:srgbClr val="DB915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1522</TotalTime>
  <Words>452</Words>
  <Application>Microsoft Office PowerPoint</Application>
  <PresentationFormat>Экран (4:3)</PresentationFormat>
  <Paragraphs>79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574TGp_natural_light_ani</vt:lpstr>
      <vt:lpstr>Формула</vt:lpstr>
      <vt:lpstr>Тема уроку: «Правильні многокутники. Практичне застосування»</vt:lpstr>
      <vt:lpstr>Мета уроку: формування вмінь застосовувати вивчений матеріал до розв’язування задач</vt:lpstr>
      <vt:lpstr>Презентация PowerPoint</vt:lpstr>
      <vt:lpstr>Вписані і  описані правильні многокутники  </vt:lpstr>
      <vt:lpstr>Вписані і описані правильні многокутники</vt:lpstr>
      <vt:lpstr>Формули для радіусів вписаних і описаних кіл правильних многокутників</vt:lpstr>
      <vt:lpstr>Задача</vt:lpstr>
      <vt:lpstr>Презентация PowerPoint</vt:lpstr>
      <vt:lpstr>Презентация PowerPoint</vt:lpstr>
      <vt:lpstr>Задача № 295</vt:lpstr>
      <vt:lpstr>Многокутники в природі</vt:lpstr>
      <vt:lpstr>Многокутники в побуті</vt:lpstr>
      <vt:lpstr>Пентагон</vt:lpstr>
      <vt:lpstr>Тротуарна плитка</vt:lpstr>
      <vt:lpstr>Шестикутна тротуарна плитка</vt:lpstr>
      <vt:lpstr>Розум чи інстинкт…?</vt:lpstr>
      <vt:lpstr>Художній паркет</vt:lpstr>
      <vt:lpstr>Паркет</vt:lpstr>
      <vt:lpstr>Дизайн паркету з чотирикутників та восьмикутників</vt:lpstr>
      <vt:lpstr>Дизайн паркету з трикутників та шестикутників</vt:lpstr>
      <vt:lpstr>Дизайн паркету з трикутників, чотирикутників та шестикутників</vt:lpstr>
      <vt:lpstr>Умови укладання паркету</vt:lpstr>
    </vt:vector>
  </TitlesOfParts>
  <Company>МОУ СОШ №30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subject>урок</dc:subject>
  <dc:creator>Стрелкова Н.</dc:creator>
  <cp:lastModifiedBy>FcKolos</cp:lastModifiedBy>
  <cp:revision>132</cp:revision>
  <dcterms:created xsi:type="dcterms:W3CDTF">2009-07-05T12:28:04Z</dcterms:created>
  <dcterms:modified xsi:type="dcterms:W3CDTF">2014-12-10T21:08:22Z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838632</vt:lpwstr>
  </property>
  <property fmtid="{D5CDD505-2E9C-101B-9397-08002B2CF9AE}" name="NXPowerLiteVersion" pid="3">
    <vt:lpwstr>D4.1.4</vt:lpwstr>
  </property>
</Properties>
</file>