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73" r:id="rId5"/>
    <p:sldId id="260" r:id="rId6"/>
    <p:sldId id="263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C979C5"/>
    <a:srgbClr val="555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BFE72-046B-4C4E-81F1-3FB44DA8B062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50DBE-8E66-47D1-8CCD-F56483E80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21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50DBE-8E66-47D1-8CCD-F56483E804E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573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50DBE-8E66-47D1-8CCD-F56483E804E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495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50DBE-8E66-47D1-8CCD-F56483E804E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5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50DBE-8E66-47D1-8CCD-F56483E804E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303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545F2F-26A6-437A-BE9A-EF0306D34C36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2CC21E-D2B6-418E-8511-2FB25329CF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56027"/>
            <a:ext cx="8640960" cy="6053293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</a:t>
            </a:r>
            <a:r>
              <a:rPr lang="uk-U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нь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Шкала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2492897"/>
            <a:ext cx="324036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Презентацію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підготувала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читель математики, учитель - методист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ЗОШ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I–III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ступенів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№11</a:t>
            </a:r>
          </a:p>
          <a:p>
            <a:pPr algn="just"/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м.Білої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Церкви</a:t>
            </a:r>
          </a:p>
          <a:p>
            <a:pPr algn="just"/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Ільніцька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Л.В</a:t>
            </a:r>
          </a:p>
        </p:txBody>
      </p:sp>
      <p:pic>
        <p:nvPicPr>
          <p:cNvPr id="6" name="Picture 2" descr="C:\Users\ил\Desktop\Урок 5 клас\рис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" y="2276872"/>
            <a:ext cx="489654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66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6631"/>
            <a:ext cx="8568952" cy="6554541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Шкала</a:t>
            </a:r>
          </a:p>
          <a:p>
            <a:pPr marL="45720" indent="0" algn="just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відрізків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вимірюють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лінійкою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з великими і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малими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поділкам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Систему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разом з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відповідними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числами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шкалою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/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можуть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бути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різної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форми</a:t>
            </a:r>
            <a:r>
              <a:rPr lang="ru-RU" dirty="0"/>
              <a:t>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Наприклад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лінійка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кімнатний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термометр –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приклади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прямолінійних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шкал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" indent="0" algn="just">
              <a:buNone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годинника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спідометра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криволінійні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Щоб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прочитати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показання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треба знати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ціну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поділки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uk-U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Рис. 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спідометра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числами 20 і 40 - десять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Тому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ціна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однієї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(40-20): 10 = 2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08920"/>
            <a:ext cx="3168351" cy="275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4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" y="260648"/>
            <a:ext cx="8352928" cy="4464496"/>
          </a:xfrm>
          <a:ln>
            <a:noFill/>
          </a:ln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Письмово </a:t>
            </a:r>
          </a:p>
          <a:p>
            <a:pPr marL="45720" indent="0">
              <a:buNone/>
            </a:pPr>
            <a:r>
              <a:rPr lang="uk-UA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Початковий рівень. № 606 </a:t>
            </a:r>
          </a:p>
          <a:p>
            <a:pPr marL="45720" indent="0">
              <a:buNone/>
            </a:pP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Яким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числам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відповідають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точки  A, B, C і D на координатному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(рис. 7 і рис. 8)?</a:t>
            </a:r>
            <a:endParaRPr lang="uk-UA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5" name="Группа 174"/>
          <p:cNvGrpSpPr/>
          <p:nvPr/>
        </p:nvGrpSpPr>
        <p:grpSpPr>
          <a:xfrm>
            <a:off x="251520" y="1916832"/>
            <a:ext cx="7128792" cy="914618"/>
            <a:chOff x="251520" y="1916832"/>
            <a:chExt cx="7128792" cy="914618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467544" y="2240868"/>
              <a:ext cx="72008" cy="81723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Блок-схема: узел 8"/>
            <p:cNvSpPr/>
            <p:nvPr/>
          </p:nvSpPr>
          <p:spPr>
            <a:xfrm flipV="1">
              <a:off x="1547664" y="2240868"/>
              <a:ext cx="57150" cy="91437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узел 12"/>
            <p:cNvSpPr/>
            <p:nvPr/>
          </p:nvSpPr>
          <p:spPr>
            <a:xfrm>
              <a:off x="2699792" y="2240868"/>
              <a:ext cx="45719" cy="91437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3275856" y="2240866"/>
              <a:ext cx="72008" cy="81725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251520" y="1916832"/>
              <a:ext cx="7128792" cy="873388"/>
              <a:chOff x="251520" y="1916832"/>
              <a:chExt cx="7128792" cy="873388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67544" y="2276872"/>
                <a:ext cx="6912768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1043608" y="2204864"/>
                <a:ext cx="0" cy="11772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23728" y="2240868"/>
                <a:ext cx="0" cy="9143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3923928" y="2240866"/>
                <a:ext cx="0" cy="9143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323528" y="24208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99592" y="242088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475656" y="242088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979712" y="242088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555776" y="2420888"/>
                <a:ext cx="5989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154699" y="2420888"/>
                <a:ext cx="4091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851920" y="2420888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/>
                  <a:t>6</a:t>
                </a:r>
                <a:endParaRPr lang="ru-RU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51520" y="191683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475656" y="191683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55776" y="1916832"/>
                <a:ext cx="2994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154699" y="1916832"/>
                <a:ext cx="2651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4788024" y="2492896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7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323528" y="3429000"/>
            <a:ext cx="7200800" cy="1054279"/>
            <a:chOff x="323528" y="3429000"/>
            <a:chExt cx="7200800" cy="1054279"/>
          </a:xfrm>
        </p:grpSpPr>
        <p:grpSp>
          <p:nvGrpSpPr>
            <p:cNvPr id="127" name="Группа 126"/>
            <p:cNvGrpSpPr/>
            <p:nvPr/>
          </p:nvGrpSpPr>
          <p:grpSpPr>
            <a:xfrm>
              <a:off x="323528" y="3429000"/>
              <a:ext cx="7200800" cy="900391"/>
              <a:chOff x="323528" y="3429000"/>
              <a:chExt cx="7200800" cy="900391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503548" y="3861048"/>
                <a:ext cx="7020780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 flipV="1">
                <a:off x="502271" y="3744035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Блок-схема: узел 67"/>
              <p:cNvSpPr/>
              <p:nvPr/>
            </p:nvSpPr>
            <p:spPr>
              <a:xfrm>
                <a:off x="1043608" y="3825044"/>
                <a:ext cx="72008" cy="54006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1691680" y="3744035"/>
                <a:ext cx="0" cy="18902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6" name="Блок-схема: узел 75"/>
              <p:cNvSpPr/>
              <p:nvPr/>
            </p:nvSpPr>
            <p:spPr>
              <a:xfrm>
                <a:off x="2326607" y="3833331"/>
                <a:ext cx="58864" cy="45719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78" name="Прямая соединительная линия 77"/>
              <p:cNvCxnSpPr/>
              <p:nvPr/>
            </p:nvCxnSpPr>
            <p:spPr>
              <a:xfrm flipV="1">
                <a:off x="3059832" y="3744035"/>
                <a:ext cx="0" cy="18902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>
                <a:off x="3779912" y="3744035"/>
                <a:ext cx="0" cy="18902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Блок-схема: узел 90"/>
              <p:cNvSpPr/>
              <p:nvPr/>
            </p:nvSpPr>
            <p:spPr>
              <a:xfrm>
                <a:off x="4427984" y="3825044"/>
                <a:ext cx="72008" cy="54006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3" name="Прямая соединительная линия 92"/>
              <p:cNvCxnSpPr/>
              <p:nvPr/>
            </p:nvCxnSpPr>
            <p:spPr>
              <a:xfrm>
                <a:off x="5076056" y="3717032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0" name="Блок-схема: узел 99"/>
              <p:cNvSpPr/>
              <p:nvPr/>
            </p:nvSpPr>
            <p:spPr>
              <a:xfrm>
                <a:off x="5724128" y="3825044"/>
                <a:ext cx="45719" cy="54006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2" name="Прямая соединительная линия 101"/>
              <p:cNvCxnSpPr/>
              <p:nvPr/>
            </p:nvCxnSpPr>
            <p:spPr>
              <a:xfrm flipV="1">
                <a:off x="6444208" y="3717032"/>
                <a:ext cx="0" cy="21602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TextBox 110"/>
              <p:cNvSpPr txBox="1"/>
              <p:nvPr/>
            </p:nvSpPr>
            <p:spPr>
              <a:xfrm>
                <a:off x="323528" y="3960059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899592" y="3960059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899592" y="3429000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B</a:t>
                </a:r>
                <a:endParaRPr lang="ru-RU" dirty="0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216093" y="3429000"/>
                <a:ext cx="3396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4211960" y="342900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5580112" y="342900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C</a:t>
                </a:r>
                <a:endParaRPr lang="ru-RU" dirty="0"/>
              </a:p>
            </p:txBody>
          </p:sp>
        </p:grpSp>
        <p:sp>
          <p:nvSpPr>
            <p:cNvPr id="128" name="TextBox 127"/>
            <p:cNvSpPr txBox="1"/>
            <p:nvPr/>
          </p:nvSpPr>
          <p:spPr>
            <a:xfrm>
              <a:off x="4860032" y="4144725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8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67544" y="5229200"/>
            <a:ext cx="856895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Відповідь. A (2),   B(4),   C(5) ,  D(0).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Рис. 7. </a:t>
            </a:r>
          </a:p>
          <a:p>
            <a:endParaRPr lang="uk-UA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Відповідь. </a:t>
            </a: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A (3), B (1), A (3), D (6), C (8</a:t>
            </a: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Рис. 8.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1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7498039" y="15207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124491" y="2636912"/>
            <a:ext cx="8784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Відповідь.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 (10)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N (50), Q (100), M (130).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2" name="Группа 171"/>
          <p:cNvGrpSpPr/>
          <p:nvPr/>
        </p:nvGrpSpPr>
        <p:grpSpPr>
          <a:xfrm>
            <a:off x="124491" y="1180151"/>
            <a:ext cx="8784975" cy="1188193"/>
            <a:chOff x="107505" y="1170490"/>
            <a:chExt cx="8784975" cy="1188193"/>
          </a:xfrm>
        </p:grpSpPr>
        <p:sp>
          <p:nvSpPr>
            <p:cNvPr id="67" name="TextBox 66"/>
            <p:cNvSpPr txBox="1"/>
            <p:nvPr/>
          </p:nvSpPr>
          <p:spPr>
            <a:xfrm>
              <a:off x="3476427" y="1403708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107505" y="1170490"/>
              <a:ext cx="8784975" cy="997822"/>
              <a:chOff x="0" y="1196752"/>
              <a:chExt cx="8388424" cy="747374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251520" y="1556792"/>
                <a:ext cx="81369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51520" y="14127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Блок-схема: узел 11"/>
              <p:cNvSpPr/>
              <p:nvPr/>
            </p:nvSpPr>
            <p:spPr>
              <a:xfrm>
                <a:off x="683568" y="1520788"/>
                <a:ext cx="57150" cy="54006"/>
              </a:xfrm>
              <a:prstGeom prst="flowChartConnector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1187624" y="14127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691680" y="14127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3491880" y="1412776"/>
                <a:ext cx="0" cy="18466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139952" y="1412776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788024" y="1412776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6804248" y="1412776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/>
              <p:cNvSpPr txBox="1"/>
              <p:nvPr/>
            </p:nvSpPr>
            <p:spPr>
              <a:xfrm>
                <a:off x="0" y="1574794"/>
                <a:ext cx="3955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11560" y="119675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899592" y="1574794"/>
                <a:ext cx="4991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20</a:t>
                </a:r>
                <a:endParaRPr lang="ru-RU" dirty="0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398719" y="1558793"/>
                <a:ext cx="544246" cy="27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123728" y="1196752"/>
                <a:ext cx="288032" cy="27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2633599" y="1560924"/>
                <a:ext cx="492427" cy="27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64288" y="1196752"/>
                <a:ext cx="426116" cy="27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148064" y="1628800"/>
                <a:ext cx="648072" cy="276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6027848" y="2020129"/>
              <a:ext cx="120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9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142318" y="1663588"/>
              <a:ext cx="557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2482453" y="1443302"/>
              <a:ext cx="0" cy="2621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Блок-схема: узел 91"/>
            <p:cNvSpPr/>
            <p:nvPr/>
          </p:nvSpPr>
          <p:spPr>
            <a:xfrm>
              <a:off x="3123455" y="1628799"/>
              <a:ext cx="65986" cy="45719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987824" y="126876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788024" y="1651658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1" name="Прямая соединительная линия 100"/>
            <p:cNvCxnSpPr>
              <a:endCxn id="73" idx="0"/>
            </p:cNvCxnSpPr>
            <p:nvPr/>
          </p:nvCxnSpPr>
          <p:spPr>
            <a:xfrm>
              <a:off x="5838291" y="1458906"/>
              <a:ext cx="0" cy="2884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Блок-схема: узел 106"/>
            <p:cNvSpPr/>
            <p:nvPr/>
          </p:nvSpPr>
          <p:spPr>
            <a:xfrm>
              <a:off x="6516216" y="1582180"/>
              <a:ext cx="45719" cy="93037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300192" y="1268760"/>
              <a:ext cx="330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300192" y="1747321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100</a:t>
              </a:r>
              <a:endParaRPr lang="ru-RU" dirty="0"/>
            </a:p>
          </p:txBody>
        </p:sp>
        <p:cxnSp>
          <p:nvCxnSpPr>
            <p:cNvPr id="111" name="Прямая соединительная линия 110"/>
            <p:cNvCxnSpPr/>
            <p:nvPr/>
          </p:nvCxnSpPr>
          <p:spPr>
            <a:xfrm>
              <a:off x="8005185" y="1417039"/>
              <a:ext cx="0" cy="3572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7590405" y="1705454"/>
              <a:ext cx="698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120</a:t>
              </a:r>
              <a:endParaRPr lang="ru-RU" dirty="0"/>
            </a:p>
          </p:txBody>
        </p:sp>
        <p:sp>
          <p:nvSpPr>
            <p:cNvPr id="127" name="Блок-схема: узел 126"/>
            <p:cNvSpPr/>
            <p:nvPr/>
          </p:nvSpPr>
          <p:spPr>
            <a:xfrm>
              <a:off x="8748464" y="1582179"/>
              <a:ext cx="45719" cy="93038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8532440" y="1170490"/>
              <a:ext cx="261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</a:t>
              </a:r>
              <a:endParaRPr lang="ru-RU" dirty="0"/>
            </a:p>
          </p:txBody>
        </p:sp>
      </p:grpSp>
      <p:sp>
        <p:nvSpPr>
          <p:cNvPr id="129" name="TextBox 128"/>
          <p:cNvSpPr txBox="1"/>
          <p:nvPr/>
        </p:nvSpPr>
        <p:spPr>
          <a:xfrm>
            <a:off x="107505" y="3284984"/>
            <a:ext cx="8424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№ 611.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 координатному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точки  A(3),  B(7),  C(2),  T(10).</a:t>
            </a:r>
          </a:p>
        </p:txBody>
      </p:sp>
      <p:sp>
        <p:nvSpPr>
          <p:cNvPr id="130" name="Объект 129"/>
          <p:cNvSpPr>
            <a:spLocks noGrp="1"/>
          </p:cNvSpPr>
          <p:nvPr>
            <p:ph sz="quarter" idx="13"/>
          </p:nvPr>
        </p:nvSpPr>
        <p:spPr>
          <a:xfrm>
            <a:off x="124491" y="303312"/>
            <a:ext cx="8767989" cy="29816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Середній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рівень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№ 609. 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Яким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числам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відповідають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точки     на рисунку 9 ?</a:t>
            </a:r>
          </a:p>
          <a:p>
            <a:pPr marL="4572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7" name="Прямая соединительная линия 176"/>
          <p:cNvCxnSpPr/>
          <p:nvPr/>
        </p:nvCxnSpPr>
        <p:spPr>
          <a:xfrm>
            <a:off x="521739" y="462177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370915" y="4149080"/>
            <a:ext cx="8423268" cy="1130062"/>
            <a:chOff x="370915" y="4149080"/>
            <a:chExt cx="8423268" cy="1130062"/>
          </a:xfrm>
        </p:grpSpPr>
        <p:grpSp>
          <p:nvGrpSpPr>
            <p:cNvPr id="261" name="Группа 260"/>
            <p:cNvGrpSpPr/>
            <p:nvPr/>
          </p:nvGrpSpPr>
          <p:grpSpPr>
            <a:xfrm>
              <a:off x="370915" y="4149080"/>
              <a:ext cx="8423268" cy="945396"/>
              <a:chOff x="370915" y="4149080"/>
              <a:chExt cx="8423268" cy="945396"/>
            </a:xfrm>
          </p:grpSpPr>
          <p:cxnSp>
            <p:nvCxnSpPr>
              <p:cNvPr id="175" name="Прямая соединительная линия 174"/>
              <p:cNvCxnSpPr/>
              <p:nvPr/>
            </p:nvCxnSpPr>
            <p:spPr>
              <a:xfrm>
                <a:off x="544599" y="4621778"/>
                <a:ext cx="8249584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Прямая соединительная линия 179"/>
              <p:cNvCxnSpPr/>
              <p:nvPr/>
            </p:nvCxnSpPr>
            <p:spPr>
              <a:xfrm>
                <a:off x="521739" y="4509120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Прямая соединительная линия 188"/>
              <p:cNvCxnSpPr/>
              <p:nvPr/>
            </p:nvCxnSpPr>
            <p:spPr>
              <a:xfrm>
                <a:off x="935200" y="4509120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Прямая соединительная линия 192"/>
              <p:cNvCxnSpPr/>
              <p:nvPr/>
            </p:nvCxnSpPr>
            <p:spPr>
              <a:xfrm>
                <a:off x="1351272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5" name="Прямая соединительная линия 194"/>
              <p:cNvCxnSpPr/>
              <p:nvPr/>
            </p:nvCxnSpPr>
            <p:spPr>
              <a:xfrm>
                <a:off x="1763688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8" name="Прямая соединительная линия 207"/>
              <p:cNvCxnSpPr/>
              <p:nvPr/>
            </p:nvCxnSpPr>
            <p:spPr>
              <a:xfrm>
                <a:off x="2195736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" name="Прямая соединительная линия 210"/>
              <p:cNvCxnSpPr/>
              <p:nvPr/>
            </p:nvCxnSpPr>
            <p:spPr>
              <a:xfrm>
                <a:off x="2699792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5" name="Прямая соединительная линия 214"/>
              <p:cNvCxnSpPr/>
              <p:nvPr/>
            </p:nvCxnSpPr>
            <p:spPr>
              <a:xfrm>
                <a:off x="3123455" y="4509120"/>
                <a:ext cx="2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3" name="Прямая соединительная линия 222"/>
              <p:cNvCxnSpPr/>
              <p:nvPr/>
            </p:nvCxnSpPr>
            <p:spPr>
              <a:xfrm>
                <a:off x="3563888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6" name="Прямая соединительная линия 225"/>
              <p:cNvCxnSpPr/>
              <p:nvPr/>
            </p:nvCxnSpPr>
            <p:spPr>
              <a:xfrm>
                <a:off x="4052491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8" name="Прямая соединительная линия 227"/>
              <p:cNvCxnSpPr/>
              <p:nvPr/>
            </p:nvCxnSpPr>
            <p:spPr>
              <a:xfrm>
                <a:off x="4516978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1" name="Прямая соединительная линия 230"/>
              <p:cNvCxnSpPr/>
              <p:nvPr/>
            </p:nvCxnSpPr>
            <p:spPr>
              <a:xfrm>
                <a:off x="4968044" y="4509120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4" name="TextBox 233"/>
              <p:cNvSpPr txBox="1"/>
              <p:nvPr/>
            </p:nvSpPr>
            <p:spPr>
              <a:xfrm>
                <a:off x="370915" y="4725144"/>
                <a:ext cx="3770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TextBox 234"/>
              <p:cNvSpPr txBox="1"/>
              <p:nvPr/>
            </p:nvSpPr>
            <p:spPr>
              <a:xfrm>
                <a:off x="1187625" y="4725144"/>
                <a:ext cx="3847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</a:t>
                </a:r>
                <a:endParaRPr lang="ru-RU" dirty="0"/>
              </a:p>
            </p:txBody>
          </p:sp>
          <p:sp>
            <p:nvSpPr>
              <p:cNvPr id="237" name="TextBox 236"/>
              <p:cNvSpPr txBox="1"/>
              <p:nvPr/>
            </p:nvSpPr>
            <p:spPr>
              <a:xfrm>
                <a:off x="1187625" y="4149080"/>
                <a:ext cx="3847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TextBox 237"/>
              <p:cNvSpPr txBox="1"/>
              <p:nvPr/>
            </p:nvSpPr>
            <p:spPr>
              <a:xfrm>
                <a:off x="1572347" y="4149080"/>
                <a:ext cx="4073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TextBox 238"/>
              <p:cNvSpPr txBox="1"/>
              <p:nvPr/>
            </p:nvSpPr>
            <p:spPr>
              <a:xfrm>
                <a:off x="1560005" y="4725144"/>
                <a:ext cx="4073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ru-RU" dirty="0"/>
              </a:p>
            </p:txBody>
          </p:sp>
          <p:sp>
            <p:nvSpPr>
              <p:cNvPr id="241" name="TextBox 240"/>
              <p:cNvSpPr txBox="1"/>
              <p:nvPr/>
            </p:nvSpPr>
            <p:spPr>
              <a:xfrm>
                <a:off x="3381310" y="4725144"/>
                <a:ext cx="5426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7</a:t>
                </a:r>
                <a:endParaRPr lang="ru-RU" dirty="0"/>
              </a:p>
            </p:txBody>
          </p:sp>
          <p:sp>
            <p:nvSpPr>
              <p:cNvPr id="244" name="TextBox 243"/>
              <p:cNvSpPr txBox="1"/>
              <p:nvPr/>
            </p:nvSpPr>
            <p:spPr>
              <a:xfrm>
                <a:off x="3381310" y="4149080"/>
                <a:ext cx="2713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B</a:t>
                </a:r>
                <a:endParaRPr lang="ru-RU" dirty="0"/>
              </a:p>
            </p:txBody>
          </p:sp>
          <p:sp>
            <p:nvSpPr>
              <p:cNvPr id="245" name="TextBox 244"/>
              <p:cNvSpPr txBox="1"/>
              <p:nvPr/>
            </p:nvSpPr>
            <p:spPr>
              <a:xfrm>
                <a:off x="4788024" y="472514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10</a:t>
                </a:r>
                <a:endParaRPr lang="ru-RU" dirty="0"/>
              </a:p>
            </p:txBody>
          </p:sp>
          <p:sp>
            <p:nvSpPr>
              <p:cNvPr id="246" name="TextBox 245"/>
              <p:cNvSpPr txBox="1"/>
              <p:nvPr/>
            </p:nvSpPr>
            <p:spPr>
              <a:xfrm>
                <a:off x="4788024" y="4149080"/>
                <a:ext cx="3338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515923" y="4909810"/>
              <a:ext cx="966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10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10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640960" cy="3945592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Достатній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рівень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№ 623</a:t>
            </a:r>
            <a:r>
              <a:rPr lang="ru-RU" dirty="0"/>
              <a:t>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числами 40 і 60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є 4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ціну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поділки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цієї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шкали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5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625.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Накресли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познач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ньому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натуральні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числа,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1)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менші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8;          2)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менші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і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більші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5.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23528" y="4437112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1) 1, 2, 3, 4, 5, 6,7.                           2) 6, 7, 8, 9.</a:t>
            </a:r>
          </a:p>
        </p:txBody>
      </p:sp>
      <p:grpSp>
        <p:nvGrpSpPr>
          <p:cNvPr id="53" name="Группа 52"/>
          <p:cNvGrpSpPr/>
          <p:nvPr/>
        </p:nvGrpSpPr>
        <p:grpSpPr>
          <a:xfrm>
            <a:off x="323528" y="3212976"/>
            <a:ext cx="7776864" cy="721577"/>
            <a:chOff x="323528" y="3212976"/>
            <a:chExt cx="7776864" cy="721577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323528" y="3212976"/>
              <a:ext cx="7776864" cy="585356"/>
              <a:chOff x="323528" y="3212976"/>
              <a:chExt cx="7776864" cy="585356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539552" y="3356992"/>
                <a:ext cx="756084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539552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1043608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547664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2087724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2555776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3059832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3563888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4067944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572000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5148064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5724128" y="321297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323528" y="3429000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899592" y="3429000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403649" y="3411333"/>
                <a:ext cx="5888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2</a:t>
                </a:r>
                <a:endParaRPr lang="ru-RU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907704" y="3411333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3</a:t>
                </a:r>
                <a:endParaRPr lang="ru-RU" dirty="0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424848" y="3411333"/>
                <a:ext cx="4189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4</a:t>
                </a:r>
                <a:endParaRPr lang="ru-RU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43808" y="3411333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5</a:t>
                </a:r>
                <a:endParaRPr lang="ru-RU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419872" y="3411333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6</a:t>
                </a:r>
                <a:endParaRPr lang="ru-RU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923928" y="3411333"/>
                <a:ext cx="3960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7</a:t>
                </a:r>
                <a:endParaRPr lang="ru-RU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427984" y="3411333"/>
                <a:ext cx="4505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8</a:t>
                </a:r>
                <a:endParaRPr lang="ru-RU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5004048" y="3429000"/>
                <a:ext cx="4505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9</a:t>
                </a:r>
                <a:endParaRPr lang="ru-RU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580112" y="3411333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10</a:t>
                </a:r>
                <a:endParaRPr lang="ru-RU" dirty="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6372200" y="3595999"/>
              <a:ext cx="1008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11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 descr="C:\Users\ил\Desktop\Урок 5 клас\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55" y="4941168"/>
            <a:ext cx="3240360" cy="172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л\Desktop\Урок 5 клас\8 ма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051920"/>
            <a:ext cx="3672409" cy="150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28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6672"/>
            <a:ext cx="8568952" cy="5544616"/>
          </a:xfrm>
        </p:spPr>
        <p:txBody>
          <a:bodyPr/>
          <a:lstStyle/>
          <a:p>
            <a:pPr marL="45720" indent="0">
              <a:buNone/>
            </a:pP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робота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корекція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обговорення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робота в парах</a:t>
            </a:r>
            <a:r>
              <a:rPr lang="ru-RU" sz="1800" dirty="0" smtClean="0"/>
              <a:t>)</a:t>
            </a:r>
          </a:p>
          <a:p>
            <a:pPr marL="45720" indent="0">
              <a:buNone/>
            </a:pPr>
            <a:endParaRPr lang="ru-RU" sz="1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62385"/>
              </p:ext>
            </p:extLst>
          </p:nvPr>
        </p:nvGraphicFramePr>
        <p:xfrm>
          <a:off x="395536" y="1124744"/>
          <a:ext cx="8496944" cy="5328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71729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іант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Варіант</a:t>
                      </a:r>
                      <a:r>
                        <a:rPr lang="ru-RU" dirty="0" smtClean="0"/>
                        <a:t> 2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12410"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Середній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>
                        <a:solidFill>
                          <a:srgbClr val="C979C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Середній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>
                        <a:solidFill>
                          <a:srgbClr val="C979C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639533">
                <a:tc>
                  <a:txBody>
                    <a:bodyPr/>
                    <a:lstStyle/>
                    <a:p>
                      <a:pPr algn="just"/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619. Яка з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двох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точок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координатному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промені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розміщена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зліва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іншої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та,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відповідає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числу 108,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та, </a:t>
                      </a:r>
                      <a:r>
                        <a:rPr lang="ru-RU" b="1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</a:t>
                      </a:r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числу 119?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620. Яка з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двох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точок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координатному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промені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розміщена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справа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іншої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та,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відповідає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числу 987,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та, </a:t>
                      </a:r>
                      <a:r>
                        <a:rPr lang="ru-RU" b="1" dirty="0" err="1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що</a:t>
                      </a:r>
                      <a:r>
                        <a:rPr lang="ru-RU" b="1" dirty="0" smtClean="0">
                          <a:solidFill>
                            <a:srgbClr val="92D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числу 992?</a:t>
                      </a:r>
                      <a:endParaRPr lang="ru-RU" b="1" dirty="0">
                        <a:solidFill>
                          <a:srgbClr val="92D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2410"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Достатній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Достатній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946945">
                <a:tc>
                  <a:txBody>
                    <a:bodyPr/>
                    <a:lstStyle/>
                    <a:p>
                      <a:pPr algn="just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628.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одиничного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координатного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променя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дорівнює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4см. На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ньому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позначено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точки  M(37) і  N(40).  Яка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MN?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r>
                        <a:rPr lang="ru-RU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629. На координатному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промені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позначено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точки A(42) і B(56).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AB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дорівнює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 см.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Знайти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довжину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одиничного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цього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променя</a:t>
                      </a:r>
                      <a:r>
                        <a:rPr lang="ru-RU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shade val="30000"/>
                            <a:satMod val="115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shade val="30000"/>
                            <a:satMod val="115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93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208912" cy="38735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Відповіді</a:t>
            </a:r>
          </a:p>
          <a:p>
            <a:pPr marL="45720" indent="0">
              <a:buNone/>
            </a:pP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870396"/>
              </p:ext>
            </p:extLst>
          </p:nvPr>
        </p:nvGraphicFramePr>
        <p:xfrm>
          <a:off x="539552" y="980726"/>
          <a:ext cx="7632848" cy="4896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520302">
                <a:tc>
                  <a:txBody>
                    <a:bodyPr/>
                    <a:lstStyle/>
                    <a:p>
                      <a:r>
                        <a:rPr lang="uk-UA" dirty="0" smtClean="0"/>
                        <a:t>Варіант 1</a:t>
                      </a:r>
                      <a:endParaRPr lang="ru-RU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Варіант 2</a:t>
                      </a:r>
                      <a:endParaRPr lang="ru-RU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</a:tr>
              <a:tr h="520302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Середній рівень</a:t>
                      </a:r>
                      <a:endParaRPr lang="ru-RU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Середній</a:t>
                      </a:r>
                      <a:r>
                        <a:rPr lang="ru-RU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20302"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108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992</a:t>
                      </a:r>
                      <a:endParaRPr lang="ru-RU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98057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Достатній рівень</a:t>
                      </a:r>
                      <a:endParaRPr lang="ru-RU" b="1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Достатній</a:t>
                      </a:r>
                      <a:r>
                        <a:rPr lang="ru-RU" b="1" dirty="0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рівень</a:t>
                      </a:r>
                      <a:endParaRPr lang="ru-RU" b="1" dirty="0" smtClean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2437582">
                <a:tc>
                  <a:txBody>
                    <a:bodyPr/>
                    <a:lstStyle/>
                    <a:p>
                      <a:pPr algn="just"/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Розв’язання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Між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точками 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міститься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 4 см.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Довжина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N 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становить 4∙ 3 = 12 (см).</a:t>
                      </a:r>
                    </a:p>
                    <a:p>
                      <a:pPr algn="just"/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12 см.</a:t>
                      </a:r>
                    </a:p>
                    <a:p>
                      <a:pPr algn="just"/>
                      <a:endParaRPr lang="ru-RU" dirty="0">
                        <a:solidFill>
                          <a:srgbClr val="C979C5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Розв’язання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Між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точками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міститься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відрізків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Довжина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відрізка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 = 7 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Переведемо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 см у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міліметри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Тоді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70 : 14 = 5 (мм).</a:t>
                      </a:r>
                    </a:p>
                    <a:p>
                      <a:pPr algn="just"/>
                      <a:r>
                        <a:rPr lang="ru-RU" b="1" dirty="0" err="1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Відповідь</a:t>
                      </a:r>
                      <a:r>
                        <a:rPr lang="ru-RU" b="1" dirty="0" smtClean="0">
                          <a:solidFill>
                            <a:srgbClr val="C979C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5 мм.</a:t>
                      </a:r>
                      <a:endParaRPr lang="ru-RU" b="1" dirty="0">
                        <a:solidFill>
                          <a:srgbClr val="C979C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79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19" y="260648"/>
            <a:ext cx="7889607" cy="61206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Підсумок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уроку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1. 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сьогоднішньому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уроці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повторили,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таке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пряма,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площина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Вивчили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таке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шкала.</a:t>
            </a:r>
          </a:p>
          <a:p>
            <a:pPr marL="4572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ряд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задач.</a:t>
            </a:r>
          </a:p>
          <a:p>
            <a:pPr marL="4572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Застосували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набуті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знання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стандартних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нестандартних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ситуаціях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Робили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висновки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переконалися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дійсно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дає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змогу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порівнювати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натуральні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числа,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дізналися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кожному натуральному числу і числу 0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відповідає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одна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певна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точка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ОХ.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Дізналися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таке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шкала,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бувають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лише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лінійках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вони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можуть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бути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різної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Щоб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прочитати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показання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щкалі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треба знати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ціну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поділки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endParaRPr lang="ru-RU" sz="20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5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136904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dirty="0"/>
          </a:p>
          <a:p>
            <a:pPr marL="45720" indent="0" algn="just">
              <a:buNone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Повторити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§ 16, § 17 .</a:t>
            </a:r>
          </a:p>
          <a:p>
            <a:pPr marL="45720" indent="0" algn="just">
              <a:buNone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Вивчити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§18.</a:t>
            </a:r>
          </a:p>
          <a:p>
            <a:pPr marL="45720" indent="0" algn="just">
              <a:buNone/>
            </a:pP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: №607; № 608; № 624; №630. </a:t>
            </a:r>
          </a:p>
          <a:p>
            <a:pPr marL="45720" indent="0" algn="just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бажанням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: № 632.</a:t>
            </a:r>
          </a:p>
          <a:p>
            <a:pPr marL="45720" indent="0" algn="just">
              <a:buNone/>
            </a:pP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О. С.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Істер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Математика 2013.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50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8568952" cy="3777600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3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 </a:t>
            </a:r>
            <a:r>
              <a:rPr lang="ru-RU" sz="33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Література</a:t>
            </a:r>
            <a:endParaRPr lang="ru-RU" sz="33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1.Збірник задач і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контрольних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робіт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А.Г.Мерзляк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В.Б.Полонський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Ю. М.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Рабінович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М. С.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Якір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 – Х. :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Гімназія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2013. – 144 с. :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іл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2. Математика: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 для 5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загальноосвітніх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навчальних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О. С.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Істер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.-К.∶ Генеза, 2013. – 368 с. :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іл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Інтернет-бібліотека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МЦНМО.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http://ilib.mirror0.mccme.ru/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 descr="C:\Users\ил\Desktop\Урок 5 клас\рис.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61048"/>
            <a:ext cx="328113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85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83569" y="6407616"/>
            <a:ext cx="7622232" cy="45719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136904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Епіграф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ил\Desktop\Урок 5 клас\Рис.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48" y="3557207"/>
            <a:ext cx="5441807" cy="260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1124744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Заняття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геометрією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непомітно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приводить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людський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розум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 до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винаходів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Дені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Дідро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Французький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філософ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44598"/>
            <a:ext cx="8496944" cy="121426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7776864" cy="5760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Домашн</a:t>
            </a:r>
            <a:r>
              <a:rPr lang="uk-U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є завдання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95536" y="83671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рисунку 1 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AB = 50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см,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AD = 35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см,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BC = 29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см.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CD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3068960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= 50 – 29 = 21 (см);       CD =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- 21=14 (см).</a:t>
            </a:r>
          </a:p>
        </p:txBody>
      </p:sp>
      <p:sp>
        <p:nvSpPr>
          <p:cNvPr id="52" name="TextBox 51"/>
          <p:cNvSpPr txBox="1"/>
          <p:nvPr/>
        </p:nvSpPr>
        <p:spPr>
          <a:xfrm flipV="1">
            <a:off x="494300" y="7451607"/>
            <a:ext cx="63080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4" name="Группа 83"/>
          <p:cNvGrpSpPr/>
          <p:nvPr/>
        </p:nvGrpSpPr>
        <p:grpSpPr>
          <a:xfrm>
            <a:off x="539552" y="1952836"/>
            <a:ext cx="7052980" cy="806026"/>
            <a:chOff x="539552" y="1952836"/>
            <a:chExt cx="7052980" cy="806026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>
              <a:off x="683568" y="2060848"/>
              <a:ext cx="617443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683568" y="1952836"/>
              <a:ext cx="0" cy="1080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539552" y="220486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9" name="Прямая соединительная линия 68"/>
            <p:cNvCxnSpPr/>
            <p:nvPr/>
          </p:nvCxnSpPr>
          <p:spPr>
            <a:xfrm>
              <a:off x="2411760" y="1952836"/>
              <a:ext cx="0" cy="1080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015350" y="1952836"/>
              <a:ext cx="0" cy="1080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5580112" y="1952836"/>
              <a:ext cx="0" cy="1080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2123728" y="220486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770784" y="2204864"/>
              <a:ext cx="765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D</a:t>
              </a:r>
              <a:endParaRPr lang="ru-RU" b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436096" y="220486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B</a:t>
              </a:r>
              <a:endParaRPr lang="ru-RU" b="1" dirty="0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6012160" y="2389530"/>
              <a:ext cx="15803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dirty="0"/>
                <a:t>Рис.1</a:t>
              </a:r>
            </a:p>
          </p:txBody>
        </p:sp>
      </p:grpSp>
      <p:sp>
        <p:nvSpPr>
          <p:cNvPr id="85" name="Прямоугольник 84"/>
          <p:cNvSpPr/>
          <p:nvPr/>
        </p:nvSpPr>
        <p:spPr>
          <a:xfrm>
            <a:off x="683568" y="306896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549482" y="4005064"/>
            <a:ext cx="7982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AB,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якого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16 см,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позначено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точку M.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відстань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між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серединами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відрізків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AM і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MB.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95536" y="5949281"/>
            <a:ext cx="7930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AK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+ MN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KM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NB=16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∶2=  8(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см).</a:t>
            </a:r>
          </a:p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: 8 см.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683568" y="5157192"/>
            <a:ext cx="6118778" cy="666967"/>
            <a:chOff x="683568" y="5157192"/>
            <a:chExt cx="6118778" cy="851633"/>
          </a:xfrm>
        </p:grpSpPr>
        <p:grpSp>
          <p:nvGrpSpPr>
            <p:cNvPr id="1051" name="Группа 1050"/>
            <p:cNvGrpSpPr/>
            <p:nvPr/>
          </p:nvGrpSpPr>
          <p:grpSpPr>
            <a:xfrm>
              <a:off x="683568" y="5157192"/>
              <a:ext cx="6118778" cy="644403"/>
              <a:chOff x="683568" y="5733256"/>
              <a:chExt cx="5760640" cy="729372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827584" y="5949280"/>
                <a:ext cx="561662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827584" y="5733257"/>
                <a:ext cx="0" cy="21602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flipV="1">
                <a:off x="1835696" y="5733257"/>
                <a:ext cx="0" cy="21602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>
                <a:off x="2833688" y="573325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4" name="Прямая соединительная линия 1023"/>
              <p:cNvCxnSpPr/>
              <p:nvPr/>
            </p:nvCxnSpPr>
            <p:spPr>
              <a:xfrm>
                <a:off x="4283968" y="573325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8" name="Прямая соединительная линия 1027"/>
              <p:cNvCxnSpPr/>
              <p:nvPr/>
            </p:nvCxnSpPr>
            <p:spPr>
              <a:xfrm>
                <a:off x="5580112" y="5733256"/>
                <a:ext cx="0" cy="21602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38" name="TextBox 1037"/>
              <p:cNvSpPr txBox="1"/>
              <p:nvPr/>
            </p:nvSpPr>
            <p:spPr>
              <a:xfrm>
                <a:off x="683568" y="6093296"/>
                <a:ext cx="576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9" name="TextBox 1038"/>
              <p:cNvSpPr txBox="1"/>
              <p:nvPr/>
            </p:nvSpPr>
            <p:spPr>
              <a:xfrm>
                <a:off x="1547664" y="6093296"/>
                <a:ext cx="576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0" name="TextBox 1039"/>
              <p:cNvSpPr txBox="1"/>
              <p:nvPr/>
            </p:nvSpPr>
            <p:spPr>
              <a:xfrm>
                <a:off x="2555776" y="6093296"/>
                <a:ext cx="6809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M</a:t>
                </a:r>
                <a:endParaRPr lang="ru-RU" b="1" dirty="0"/>
              </a:p>
            </p:txBody>
          </p:sp>
          <p:sp>
            <p:nvSpPr>
              <p:cNvPr id="1041" name="TextBox 1040"/>
              <p:cNvSpPr txBox="1"/>
              <p:nvPr/>
            </p:nvSpPr>
            <p:spPr>
              <a:xfrm>
                <a:off x="4121696" y="6093296"/>
                <a:ext cx="4503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N</a:t>
                </a:r>
                <a:endParaRPr lang="ru-RU" b="1" dirty="0"/>
              </a:p>
            </p:txBody>
          </p:sp>
          <p:sp>
            <p:nvSpPr>
              <p:cNvPr id="1042" name="TextBox 1041"/>
              <p:cNvSpPr txBox="1"/>
              <p:nvPr/>
            </p:nvSpPr>
            <p:spPr>
              <a:xfrm>
                <a:off x="5580112" y="609329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4813743" y="5639493"/>
              <a:ext cx="910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2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887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6" grpId="0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280920" cy="29523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Домашн</a:t>
            </a:r>
            <a:r>
              <a:rPr lang="uk-U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є завдання 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продовження)</a:t>
            </a:r>
          </a:p>
          <a:p>
            <a:pPr marL="45720" indent="0">
              <a:buNone/>
            </a:pP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Задача. Сторони прямокутника мають довжини  2 дм і 18 см. Знайти його периметр. </a:t>
            </a:r>
          </a:p>
          <a:p>
            <a:pPr marL="45720" indent="0">
              <a:buNone/>
            </a:pPr>
            <a:r>
              <a:rPr lang="uk-UA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Розв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язання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 = 2 (20 + 18) = 76 (см).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9" name="Picture 5" descr="C:\Users\ил\Desktop\Урок 5 клас\Астрон мат., картинки\Картинки\RRILL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140968"/>
            <a:ext cx="338437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29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372168"/>
            <a:ext cx="7838256" cy="1143000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548680"/>
            <a:ext cx="8280920" cy="590465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800" b="1" dirty="0" smtClean="0">
                <a:solidFill>
                  <a:srgbClr val="5559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Експрес опитування</a:t>
            </a:r>
          </a:p>
          <a:p>
            <a:pPr marL="45720" indent="0" algn="just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Як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позначити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сполучає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точки M і N?</a:t>
            </a:r>
          </a:p>
          <a:p>
            <a:pPr marL="45720" indent="0" algn="just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N.</a:t>
            </a:r>
          </a:p>
          <a:p>
            <a:pPr marL="45720" indent="0" algn="just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Скількома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відрізками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сполучити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точки M і N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45720" indent="0" algn="just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Будь-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сполучити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лише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одним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відрізком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Які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одиниці довжини ви знаєте ?</a:t>
            </a:r>
          </a:p>
          <a:p>
            <a:pPr marL="45720" indent="0" algn="just">
              <a:buNone/>
            </a:pPr>
            <a:r>
              <a:rPr lang="uk-UA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uk-UA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uk-UA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мм, см, дм, м, км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метрів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кілометрі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1000 м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5)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сантиметрів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дециметрі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 см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має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пряма початок і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кінець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Пряма не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має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початку і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кінця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buNone/>
            </a:pP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04664"/>
            <a:ext cx="8568952" cy="2736304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7)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дає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уявлення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площину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Уявленння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 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частину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площини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дає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наприклад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поверхня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стола, шибки,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стелі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уявити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вони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необмежено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продовжені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8)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Назвати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геометричні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фігури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Точка,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пряма,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площина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027" name="Picture 3" descr="C:\Users\ил\Desktop\Урок 5 клас\Картинки (Лена)\no25_0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5"/>
            <a:ext cx="229152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л\Desktop\Урок 5 клас\Картинки (Лена)\no25_0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340" y="3140968"/>
            <a:ext cx="1929067" cy="279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ил\Desktop\Урок 5 клас\Картинки (Лена)\no25_03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63" y="3140968"/>
            <a:ext cx="154513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29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238" y="2636912"/>
            <a:ext cx="8568952" cy="3134272"/>
          </a:xfrm>
        </p:spPr>
        <p:txBody>
          <a:bodyPr/>
          <a:lstStyle/>
          <a:p>
            <a:pPr marL="0" indent="0" algn="l"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4748" y="332656"/>
            <a:ext cx="7364288" cy="24482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Практичне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повтореного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перетинаються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зображені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рисунку 3: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пряма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MN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AR;</a:t>
            </a:r>
          </a:p>
          <a:p>
            <a:pPr marL="4572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AR;</a:t>
            </a:r>
          </a:p>
          <a:p>
            <a:pPr marL="4572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uk-UA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ромінь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пряма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MN?</a:t>
            </a:r>
          </a:p>
          <a:p>
            <a:pPr marL="45720" indent="0">
              <a:buNone/>
            </a:pP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22556" y="4578406"/>
            <a:ext cx="2376264" cy="1192778"/>
            <a:chOff x="822556" y="4578406"/>
            <a:chExt cx="2376264" cy="119277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114214" y="4578406"/>
              <a:ext cx="2084606" cy="823446"/>
              <a:chOff x="1114214" y="4578406"/>
              <a:chExt cx="1940589" cy="679430"/>
            </a:xfrm>
          </p:grpSpPr>
          <p:cxnSp>
            <p:nvCxnSpPr>
              <p:cNvPr id="9" name="Прямая соединительная линия 8"/>
              <p:cNvCxnSpPr>
                <a:endCxn id="12" idx="1"/>
              </p:cNvCxnSpPr>
              <p:nvPr/>
            </p:nvCxnSpPr>
            <p:spPr>
              <a:xfrm>
                <a:off x="1114214" y="4578406"/>
                <a:ext cx="1820759" cy="59120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Блок-схема: узел 11"/>
              <p:cNvSpPr/>
              <p:nvPr/>
            </p:nvSpPr>
            <p:spPr>
              <a:xfrm>
                <a:off x="2914414" y="5154470"/>
                <a:ext cx="140389" cy="103366"/>
              </a:xfrm>
              <a:prstGeom prst="flowChartConnector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822556" y="4681772"/>
              <a:ext cx="2232247" cy="1089412"/>
              <a:chOff x="822556" y="4681772"/>
              <a:chExt cx="2232247" cy="108941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822556" y="468177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T</a:t>
                </a:r>
                <a:endParaRPr lang="ru-RU" b="1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622756" y="5401852"/>
                <a:ext cx="4320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Группа 32"/>
          <p:cNvGrpSpPr/>
          <p:nvPr/>
        </p:nvGrpSpPr>
        <p:grpSpPr>
          <a:xfrm>
            <a:off x="4072179" y="2924945"/>
            <a:ext cx="3779283" cy="2222364"/>
            <a:chOff x="4139952" y="3775229"/>
            <a:chExt cx="3779283" cy="2238122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4378565" y="3846919"/>
              <a:ext cx="3413090" cy="120418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Блок-схема: узел 23"/>
            <p:cNvSpPr/>
            <p:nvPr/>
          </p:nvSpPr>
          <p:spPr>
            <a:xfrm flipV="1">
              <a:off x="4289485" y="3775229"/>
              <a:ext cx="122925" cy="92926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78" name="Блок-схема: узел 3077"/>
            <p:cNvSpPr/>
            <p:nvPr/>
          </p:nvSpPr>
          <p:spPr>
            <a:xfrm>
              <a:off x="7783690" y="4992747"/>
              <a:ext cx="135545" cy="116714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6" name="TextBox 3095"/>
            <p:cNvSpPr txBox="1"/>
            <p:nvPr/>
          </p:nvSpPr>
          <p:spPr>
            <a:xfrm>
              <a:off x="5170653" y="5644019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3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1" name="TextBox 3100"/>
            <p:cNvSpPr txBox="1"/>
            <p:nvPr/>
          </p:nvSpPr>
          <p:spPr>
            <a:xfrm>
              <a:off x="4139952" y="3974084"/>
              <a:ext cx="64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2" name="TextBox 3101"/>
            <p:cNvSpPr txBox="1"/>
            <p:nvPr/>
          </p:nvSpPr>
          <p:spPr>
            <a:xfrm>
              <a:off x="7380312" y="5257836"/>
              <a:ext cx="5389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822556" y="3489132"/>
            <a:ext cx="3024336" cy="854284"/>
            <a:chOff x="822556" y="3889684"/>
            <a:chExt cx="3024336" cy="453732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822556" y="3889684"/>
              <a:ext cx="3024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822556" y="397408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47614" y="3974084"/>
              <a:ext cx="5447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39552" y="5992697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Відповідь</a:t>
            </a:r>
            <a:r>
              <a:rPr lang="ru-RU" dirty="0" smtClean="0"/>
              <a:t>. 1) </a:t>
            </a:r>
            <a:r>
              <a:rPr lang="ru-RU" dirty="0" err="1" smtClean="0"/>
              <a:t>перетинаються</a:t>
            </a:r>
            <a:r>
              <a:rPr lang="ru-RU" dirty="0" smtClean="0"/>
              <a:t>;  2)  </a:t>
            </a:r>
            <a:r>
              <a:rPr lang="ru-RU" dirty="0" err="1" smtClean="0"/>
              <a:t>ні</a:t>
            </a:r>
            <a:r>
              <a:rPr lang="ru-RU" dirty="0" smtClean="0"/>
              <a:t>;  3) </a:t>
            </a:r>
            <a:r>
              <a:rPr lang="ru-RU" dirty="0" err="1" smtClean="0"/>
              <a:t>перетинаються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95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280920" cy="3888432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Практичне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" indent="0" algn="just">
              <a:buNone/>
            </a:pP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Відомо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RT = 124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м, а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TK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 4 рази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менший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RT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рис. 4</a:t>
            </a:r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 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довжину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RK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Розв’язання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TK = 124 : 4 = 31 (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м);           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RK =  124 + 31 = 155 (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м).</a:t>
            </a:r>
          </a:p>
          <a:p>
            <a:pPr marL="45720" indent="0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ru-RU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ctr">
              <a:buNone/>
            </a:pPr>
            <a:endParaRPr lang="en-US" sz="21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ctr">
              <a:buNone/>
            </a:pPr>
            <a:endParaRPr lang="ru-RU" sz="21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stCxn id="8" idx="6"/>
          </p:cNvCxnSpPr>
          <p:nvPr/>
        </p:nvCxnSpPr>
        <p:spPr>
          <a:xfrm>
            <a:off x="1416224" y="1975696"/>
            <a:ext cx="47035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Блок-схема: узел 7"/>
          <p:cNvSpPr/>
          <p:nvPr/>
        </p:nvSpPr>
        <p:spPr>
          <a:xfrm>
            <a:off x="1301924" y="1916832"/>
            <a:ext cx="114300" cy="117727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860032" y="1916831"/>
            <a:ext cx="108012" cy="117727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6119813" y="1916831"/>
            <a:ext cx="90189" cy="11772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87624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16016" y="21328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1328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35996" y="252896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Рис. 4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524" y="4368968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Малюк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намалював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прямокутник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зі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сторонами  9 см 12 см, 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Карлсон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зафарбував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третину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цього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прямокутника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 Яка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площа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залишилася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незафабованою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7524" y="5661248"/>
                <a:ext cx="8496944" cy="721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Розв</a:t>
                </a:r>
                <a:r>
                  <a:rPr lang="en-US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’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язання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Знайдемо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площу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прямокутника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: 9</a:t>
                </a:r>
                <a14:m>
                  <m:oMath xmlns:m="http://schemas.openxmlformats.org/officeDocument/2006/math">
                    <m:r>
                      <a:rPr lang="ru-RU" sz="2000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000" b="1" i="1" smtClean="0">
                        <a:latin typeface="Cambria Math"/>
                        <a:ea typeface="Cambria Math"/>
                      </a:rPr>
                      <m:t>𝟏𝟐</m:t>
                    </m:r>
                    <m:r>
                      <a:rPr lang="ru-RU" sz="2000" b="1" i="1" smtClean="0">
                        <a:latin typeface="Cambria Math"/>
                        <a:ea typeface="Cambria Math"/>
                      </a:rPr>
                      <m:t>= </m:t>
                    </m:r>
                  </m:oMath>
                </a14:m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108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 smtClean="0"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algn="just"/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Знайдемо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третину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прямокутника</a:t>
                </a:r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: 108 : 3 = 36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см</m:t>
                        </m:r>
                      </m:e>
                      <m:sup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  <a:endParaRPr lang="ru-RU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5661248"/>
                <a:ext cx="8496944" cy="721864"/>
              </a:xfrm>
              <a:prstGeom prst="rect">
                <a:avLst/>
              </a:prstGeom>
              <a:blipFill rotWithShape="1">
                <a:blip r:embed="rId3"/>
                <a:stretch>
                  <a:fillRect l="-717" t="-2542" b="-152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454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5016" y="260648"/>
            <a:ext cx="8424936" cy="432977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Координатний промінь</a:t>
            </a:r>
          </a:p>
          <a:p>
            <a:pPr marL="45720" indent="0" algn="just">
              <a:buNone/>
            </a:pP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Накреслимо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 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горизонтально вправо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точки 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запишемо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біля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його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початку число 0 (рис. 5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572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Виберемо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будь-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який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AB,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довжину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якого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візьмемо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одиницю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Такий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називається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одиничним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відрізком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buNone/>
            </a:pP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Відкладемо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початку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променя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відрізок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OK,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дорівнює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одиничному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відрізку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Проти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запишемо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число 1.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Кажуть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точка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відповідає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числу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endParaRPr lang="en-US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7544" y="3429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Группа 84"/>
          <p:cNvGrpSpPr/>
          <p:nvPr/>
        </p:nvGrpSpPr>
        <p:grpSpPr>
          <a:xfrm>
            <a:off x="323528" y="4149080"/>
            <a:ext cx="980796" cy="441340"/>
            <a:chOff x="323528" y="4149080"/>
            <a:chExt cx="980796" cy="44134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467544" y="4149080"/>
              <a:ext cx="67093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23528" y="4221088"/>
              <a:ext cx="225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65770" y="422108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272983" y="4797152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Щоб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зобразити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промені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число 2, треба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відкласти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початку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одним за одним два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одиничних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число 3 – три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одиничних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відрізка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і т. д. Таким чином , кожному натуральному числу і числу 0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відповідає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одна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певна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точка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OX.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Дістали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координатний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промінь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Точка О,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відповідає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початку координатного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променя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називається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точкою </a:t>
            </a:r>
            <a:r>
              <a:rPr lang="ru-RU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відліку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23528" y="3008567"/>
            <a:ext cx="6984776" cy="1008597"/>
            <a:chOff x="323528" y="3008567"/>
            <a:chExt cx="6984776" cy="1008597"/>
          </a:xfrm>
        </p:grpSpPr>
        <p:sp>
          <p:nvSpPr>
            <p:cNvPr id="89" name="TextBox 88"/>
            <p:cNvSpPr txBox="1"/>
            <p:nvPr/>
          </p:nvSpPr>
          <p:spPr>
            <a:xfrm>
              <a:off x="5051087" y="3647832"/>
              <a:ext cx="1249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Рис. 5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323528" y="3008567"/>
              <a:ext cx="6984776" cy="824401"/>
              <a:chOff x="323528" y="3008567"/>
              <a:chExt cx="6984776" cy="824401"/>
            </a:xfrm>
          </p:grpSpPr>
          <p:grpSp>
            <p:nvGrpSpPr>
              <p:cNvPr id="84" name="Группа 83"/>
              <p:cNvGrpSpPr/>
              <p:nvPr/>
            </p:nvGrpSpPr>
            <p:grpSpPr>
              <a:xfrm>
                <a:off x="323528" y="3068960"/>
                <a:ext cx="6984776" cy="764008"/>
                <a:chOff x="323528" y="3068960"/>
                <a:chExt cx="6984776" cy="764008"/>
              </a:xfrm>
            </p:grpSpPr>
            <p:cxnSp>
              <p:nvCxnSpPr>
                <p:cNvPr id="5" name="Прямая соединительная линия 4"/>
                <p:cNvCxnSpPr/>
                <p:nvPr/>
              </p:nvCxnSpPr>
              <p:spPr>
                <a:xfrm>
                  <a:off x="467544" y="3474718"/>
                  <a:ext cx="684076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Группа 82"/>
                <p:cNvGrpSpPr/>
                <p:nvPr/>
              </p:nvGrpSpPr>
              <p:grpSpPr>
                <a:xfrm>
                  <a:off x="323528" y="3068960"/>
                  <a:ext cx="4536504" cy="764008"/>
                  <a:chOff x="323528" y="3068960"/>
                  <a:chExt cx="4536504" cy="764008"/>
                </a:xfrm>
              </p:grpSpPr>
              <p:cxnSp>
                <p:nvCxnSpPr>
                  <p:cNvPr id="13" name="Прямая соединительная линия 12"/>
                  <p:cNvCxnSpPr/>
                  <p:nvPr/>
                </p:nvCxnSpPr>
                <p:spPr>
                  <a:xfrm>
                    <a:off x="467544" y="3410314"/>
                    <a:ext cx="0" cy="5332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323528" y="3463636"/>
                    <a:ext cx="45051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dirty="0" smtClean="0"/>
                      <a:t>0</a:t>
                    </a:r>
                    <a:endParaRPr lang="ru-RU" dirty="0"/>
                  </a:p>
                </p:txBody>
              </p:sp>
              <p:sp>
                <p:nvSpPr>
                  <p:cNvPr id="15" name="Блок-схема: узел 14"/>
                  <p:cNvSpPr/>
                  <p:nvPr/>
                </p:nvSpPr>
                <p:spPr>
                  <a:xfrm>
                    <a:off x="1115616" y="3429000"/>
                    <a:ext cx="45719" cy="45719"/>
                  </a:xfrm>
                  <a:prstGeom prst="flowChartConnector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1835696" y="3415855"/>
                    <a:ext cx="0" cy="58864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>
                    <a:off x="2555776" y="3410314"/>
                    <a:ext cx="0" cy="644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Прямая соединительная линия 23"/>
                  <p:cNvCxnSpPr/>
                  <p:nvPr/>
                </p:nvCxnSpPr>
                <p:spPr>
                  <a:xfrm>
                    <a:off x="3203848" y="3410314"/>
                    <a:ext cx="0" cy="53322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Прямая соединительная линия 25"/>
                  <p:cNvCxnSpPr/>
                  <p:nvPr/>
                </p:nvCxnSpPr>
                <p:spPr>
                  <a:xfrm flipH="1">
                    <a:off x="3884413" y="3410314"/>
                    <a:ext cx="1" cy="64405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Блок-схема: узел 39"/>
                  <p:cNvSpPr/>
                  <p:nvPr/>
                </p:nvSpPr>
                <p:spPr>
                  <a:xfrm>
                    <a:off x="4594574" y="3428999"/>
                    <a:ext cx="45719" cy="45719"/>
                  </a:xfrm>
                  <a:prstGeom prst="flowChartConnector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 rot="244981">
                    <a:off x="977289" y="3493102"/>
                    <a:ext cx="42066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1763688" y="3478555"/>
                    <a:ext cx="21602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2411760" y="3478555"/>
                    <a:ext cx="36004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3131840" y="3478555"/>
                    <a:ext cx="21602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3707904" y="3478555"/>
                    <a:ext cx="36004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4427984" y="3478555"/>
                    <a:ext cx="288032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899591" y="3068960"/>
                    <a:ext cx="509883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uk-UA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К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4427984" y="3068960"/>
                    <a:ext cx="43204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L</a:t>
                    </a:r>
                    <a:endParaRPr lang="ru-RU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4" name="TextBox 3"/>
              <p:cNvSpPr txBox="1"/>
              <p:nvPr/>
            </p:nvSpPr>
            <p:spPr>
              <a:xfrm>
                <a:off x="6157553" y="3008567"/>
                <a:ext cx="954932" cy="398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Х</a:t>
                </a: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780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1180</TotalTime>
  <Words>1448</Words>
  <Application>Microsoft Office PowerPoint</Application>
  <PresentationFormat>Экран (4:3)</PresentationFormat>
  <Paragraphs>251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 </vt:lpstr>
      <vt:lpstr>    </vt:lpstr>
      <vt:lpstr>Презентация PowerPoint</vt:lpstr>
      <vt:lpstr>    </vt:lpstr>
      <vt:lpstr>Презентация PowerPoint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Координатний промінь. Шкала</dc:title>
  <dc:creator>ил</dc:creator>
  <cp:lastModifiedBy>ил</cp:lastModifiedBy>
  <cp:revision>121</cp:revision>
  <dcterms:created xsi:type="dcterms:W3CDTF">2014-04-29T17:41:15Z</dcterms:created>
  <dcterms:modified xsi:type="dcterms:W3CDTF">2014-12-07T08:50:33Z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506897</vt:lpwstr>
  </property>
  <property fmtid="{D5CDD505-2E9C-101B-9397-08002B2CF9AE}" name="NXPowerLiteVersion" pid="3">
    <vt:lpwstr>D4.1.4</vt:lpwstr>
  </property>
</Properties>
</file>