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notesSlide+xml" PartName="/ppt/notesSlides/notesSlide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26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image/x-wmf" Extension="wmf"/>
  <Override ContentType="application/vnd.openxmlformats-officedocument.themeOverride+xml" PartName="/ppt/theme/themeOverride3.xml"/>
  <Override ContentType="application/vnd.openxmlformats-officedocument.themeOverride+xml" PartName="/ppt/theme/themeOverride4.xml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.xml"/>
  <Override ContentType="application/vnd.openxmlformats-officedocument.themeOverride+xml" PartName="/ppt/theme/themeOverride1.xml"/>
  <Override ContentType="application/vnd.openxmlformats-officedocument.themeOverride+xml" PartName="/ppt/theme/themeOverride2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tableStyles+xml" PartName="/ppt/tableStyles.xml"/>
  <Default ContentType="image/gif" Extension="gif"/>
  <Default ContentType="application/vnd.openxmlformats-officedocument.vmlDrawing" Extension="v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package.core-properties+xml" PartName="/docProps/core.xml"/>
  <Override ContentType="application/vnd.openxmlformats-officedocument.presentationml.slide+xml" PartName="/ppt/slides/slide5.xml"/>
  <Override ContentType="application/vnd.openxmlformats-officedocument.presentationml.slide+xml" PartName="/ppt/slides/slide19.xml"/>
  <Default ContentType="application/vnd.openxmlformats-officedocument.oleObject" Extension="bin"/>
  <Default ContentType="image/png" Extension="png"/>
  <Override ContentType="application/vnd.openxmlformats-officedocument.presentationml.notesSlide+xml" PartName="/ppt/notesSlides/notesSlide1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6" r:id="rId2"/>
    <p:sldId id="274" r:id="rId3"/>
    <p:sldId id="264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76" r:id="rId12"/>
    <p:sldId id="265" r:id="rId13"/>
    <p:sldId id="266" r:id="rId14"/>
    <p:sldId id="267" r:id="rId15"/>
    <p:sldId id="268" r:id="rId16"/>
    <p:sldId id="278" r:id="rId17"/>
    <p:sldId id="279" r:id="rId18"/>
    <p:sldId id="280" r:id="rId19"/>
    <p:sldId id="281" r:id="rId20"/>
    <p:sldId id="282" r:id="rId21"/>
    <p:sldId id="283" r:id="rId22"/>
    <p:sldId id="269" r:id="rId23"/>
    <p:sldId id="273" r:id="rId24"/>
    <p:sldId id="277" r:id="rId25"/>
    <p:sldId id="275" r:id="rId26"/>
    <p:sldId id="271" r:id="rId2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FF3300"/>
    <a:srgbClr val="FF00FF"/>
    <a:srgbClr val="0066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3" d="100"/>
          <a:sy n="93" d="100"/>
        </p:scale>
        <p:origin x="-207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0FEA7B-1D02-4BEA-8F97-98EC5539CDF4}" type="datetimeFigureOut">
              <a:rPr lang="ru-RU" smtClean="0"/>
              <a:pPr/>
              <a:t>14.12.2014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31C1E9-7D34-45DC-B3F8-7A2FECDF259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21B3BD4-B41C-4142-8ADE-BBF229A81D1A}" type="slidenum">
              <a:rPr lang="ru-RU"/>
              <a:pPr/>
              <a:t>22</a:t>
            </a:fld>
            <a:endParaRPr lang="ru-RU"/>
          </a:p>
        </p:txBody>
      </p:sp>
      <p:sp>
        <p:nvSpPr>
          <p:cNvPr id="28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21B3BD4-B41C-4142-8ADE-BBF229A81D1A}" type="slidenum">
              <a:rPr lang="ru-RU"/>
              <a:pPr/>
              <a:t>23</a:t>
            </a:fld>
            <a:endParaRPr lang="ru-RU"/>
          </a:p>
        </p:txBody>
      </p:sp>
      <p:sp>
        <p:nvSpPr>
          <p:cNvPr id="28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K:\ProPowerPoint\Шаблоны\В работе\Природа экология\Prirod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3338" y="0"/>
            <a:ext cx="9177338" cy="688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79712" y="5085184"/>
            <a:ext cx="7052320" cy="1037977"/>
          </a:xfrm>
        </p:spPr>
        <p:txBody>
          <a:bodyPr>
            <a:normAutofit/>
          </a:bodyPr>
          <a:lstStyle>
            <a:lvl1pPr>
              <a:defRPr sz="4800" b="1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83768" y="6237312"/>
            <a:ext cx="6400800" cy="45940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6650F454-BBB4-4CE5-A694-04C8C0F351C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pitchFamily="34" charset="0"/>
            </a:endParaRPr>
          </a:p>
        </p:txBody>
      </p:sp>
      <p:sp>
        <p:nvSpPr>
          <p:cNvPr id="6" name="Прямая соединительная линия 5"/>
          <p:cNvSpPr>
            <a:spLocks noChangeShapeType="1"/>
          </p:cNvSpPr>
          <p:nvPr/>
        </p:nvSpPr>
        <p:spPr bwMode="auto">
          <a:xfrm rot="5400000">
            <a:off x="3160712" y="3324226"/>
            <a:ext cx="6035675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>
              <a:latin typeface="Arial" pitchFamily="34" charset="0"/>
            </a:endParaRPr>
          </a:p>
        </p:txBody>
      </p:sp>
      <p:sp>
        <p:nvSpPr>
          <p:cNvPr id="7" name="Равнобедренный треугольник 6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A422AD-A7A8-4DC5-9B29-597FAD363563}" type="datetimeFigureOut">
              <a:rPr lang="ru-RU"/>
              <a:pPr>
                <a:defRPr/>
              </a:pPr>
              <a:t>14.12.2014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12775" y="6356350"/>
            <a:ext cx="1981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3EF840-ECB5-4F81-9190-884D82DF7E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K:\ProPowerPoint\Шаблоны\В работе\Природа экология\PrirodaSlide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-14288"/>
            <a:ext cx="9144000" cy="687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 bwMode="auto">
          <a:xfrm>
            <a:off x="1835150" y="274638"/>
            <a:ext cx="6985000" cy="70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1835150" y="1262063"/>
            <a:ext cx="6985000" cy="540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9" name="TextBox 6"/>
          <p:cNvSpPr txBox="1">
            <a:spLocks noChangeArrowheads="1"/>
          </p:cNvSpPr>
          <p:nvPr/>
        </p:nvSpPr>
        <p:spPr bwMode="auto">
          <a:xfrm>
            <a:off x="227013" y="6537325"/>
            <a:ext cx="12287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en-US" sz="1400" i="1" smtClean="0">
                <a:solidFill>
                  <a:srgbClr val="77933C"/>
                </a:solidFill>
                <a:latin typeface="Baskerville Old Face" pitchFamily="18" charset="0"/>
              </a:rPr>
              <a:t>Pptgeo.3dn.ru</a:t>
            </a:r>
            <a:endParaRPr lang="ru-RU" sz="1400" i="1" smtClean="0">
              <a:solidFill>
                <a:srgbClr val="77933C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5" r:id="rId2"/>
    <p:sldLayoutId id="2147483657" r:id="rId3"/>
    <p:sldLayoutId id="2147483658" r:id="rId4"/>
  </p:sldLayoutIdLst>
  <p:transition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gif"/><Relationship Id="rId4" Type="http://schemas.openxmlformats.org/officeDocument/2006/relationships/image" Target="../media/image5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 ?><Relationships xmlns="http://schemas.openxmlformats.org/package/2006/relationships"><Relationship Id="rId8" Target="../media/image15.gif" Type="http://schemas.openxmlformats.org/officeDocument/2006/relationships/image"/><Relationship Id="rId3" Target="../slideLayouts/slideLayout1.xml" Type="http://schemas.openxmlformats.org/officeDocument/2006/relationships/slideLayout"/><Relationship Id="rId7" Target="../media/image14.gif" Type="http://schemas.openxmlformats.org/officeDocument/2006/relationships/image"/><Relationship Id="rId1" Target="../theme/themeOverride2.xml" Type="http://schemas.openxmlformats.org/officeDocument/2006/relationships/themeOverride"/><Relationship Id="rId6" Target="../media/image13.gif" Type="http://schemas.openxmlformats.org/officeDocument/2006/relationships/image"/><Relationship Id="rId5" Target="../media/image12.wmf" Type="http://schemas.openxmlformats.org/officeDocument/2006/relationships/image"/><Relationship Id="rId4" Target="../media/image11.wmf" Type="http://schemas.openxmlformats.org/officeDocument/2006/relationships/image"/><Relationship Id="rId9" Target="../media/image16.gif" Type="http://schemas.openxmlformats.org/officeDocument/2006/relationships/image"/></Relationships>
</file>

<file path=ppt/slides/_rels/slide13.xml.rels><?xml version="1.0" encoding="UTF-8" standalone="yes" ?><Relationships xmlns="http://schemas.openxmlformats.org/package/2006/relationships"><Relationship Id="rId3" Target="../media/image17.wmf" Type="http://schemas.openxmlformats.org/officeDocument/2006/relationships/image"/><Relationship Id="rId2" Target="../slideLayouts/slideLayout2.xml" Type="http://schemas.openxmlformats.org/officeDocument/2006/relationships/slideLayout"/><Relationship Id="rId6" Target="../media/image20.gif" Type="http://schemas.openxmlformats.org/officeDocument/2006/relationships/image"/><Relationship Id="rId5" Target="../media/image19.gif" Type="http://schemas.openxmlformats.org/officeDocument/2006/relationships/image"/><Relationship Id="rId4" Target="../media/image18.wmf" Type="http://schemas.openxmlformats.org/officeDocument/2006/relationships/image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file:///C:\Users\1\SkyDrive\Downloads\krasivaya-melodiya-Poceluy-babochki(muzofon.com).mp3" TargetMode="External"/><Relationship Id="rId1" Type="http://schemas.openxmlformats.org/officeDocument/2006/relationships/themeOverride" Target="../theme/themeOverride3.xml"/><Relationship Id="rId6" Type="http://schemas.openxmlformats.org/officeDocument/2006/relationships/image" Target="../media/image28.png"/><Relationship Id="rId5" Type="http://schemas.openxmlformats.org/officeDocument/2006/relationships/image" Target="../media/image27.gif"/><Relationship Id="rId4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gif"/><Relationship Id="rId4" Type="http://schemas.openxmlformats.org/officeDocument/2006/relationships/image" Target="../media/image36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gif"/><Relationship Id="rId4" Type="http://schemas.openxmlformats.org/officeDocument/2006/relationships/image" Target="../media/image36.gif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gi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Relationship Id="rId5" Type="http://schemas.openxmlformats.org/officeDocument/2006/relationships/image" Target="../media/image40.gif"/><Relationship Id="rId4" Type="http://schemas.openxmlformats.org/officeDocument/2006/relationships/image" Target="../media/image39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987824" y="1340768"/>
            <a:ext cx="6403603" cy="1038225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onotype Corsiva" pitchFamily="66" charset="0"/>
              </a:rPr>
              <a:t>Свеська</a:t>
            </a:r>
            <a:r>
              <a:rPr lang="uk-UA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onotype Corsiva" pitchFamily="66" charset="0"/>
              </a:rPr>
              <a:t> спеціалізована</a:t>
            </a:r>
            <a:br>
              <a:rPr lang="uk-UA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onotype Corsiva" pitchFamily="66" charset="0"/>
              </a:rPr>
            </a:br>
            <a:r>
              <a:rPr lang="uk-UA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onotype Corsiva" pitchFamily="66" charset="0"/>
              </a:rPr>
              <a:t>школа І-ІІІ ступенів №2</a:t>
            </a:r>
            <a:br>
              <a:rPr lang="uk-UA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onotype Corsiva" pitchFamily="66" charset="0"/>
              </a:rPr>
            </a:br>
            <a:r>
              <a:rPr lang="uk-UA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Monotype Corsiva" pitchFamily="66" charset="0"/>
              </a:rPr>
              <a:t>“ліцей”</a:t>
            </a:r>
            <a:endParaRPr lang="ru-RU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508104" y="5589240"/>
            <a:ext cx="3376464" cy="458787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sz="2800" b="1" dirty="0" smtClean="0">
                <a:latin typeface="Monotype Corsiva" pitchFamily="66" charset="0"/>
              </a:rPr>
              <a:t>Учитель математики</a:t>
            </a:r>
          </a:p>
          <a:p>
            <a:pPr fontAlgn="auto">
              <a:spcAft>
                <a:spcPts val="0"/>
              </a:spcAft>
              <a:defRPr/>
            </a:pPr>
            <a:r>
              <a:rPr lang="uk-UA" sz="2800" b="1" dirty="0" smtClean="0">
                <a:latin typeface="Monotype Corsiva" pitchFamily="66" charset="0"/>
              </a:rPr>
              <a:t>Т.Д.</a:t>
            </a:r>
            <a:r>
              <a:rPr lang="uk-UA" sz="2800" b="1" dirty="0" err="1" smtClean="0">
                <a:latin typeface="Monotype Corsiva" pitchFamily="66" charset="0"/>
              </a:rPr>
              <a:t>Онікієнко</a:t>
            </a:r>
            <a:endParaRPr lang="ru-RU" sz="2800" b="1" dirty="0" smtClean="0">
              <a:latin typeface="Monotype Corsiva" pitchFamily="66" charset="0"/>
            </a:endParaRPr>
          </a:p>
        </p:txBody>
      </p:sp>
      <p:pic>
        <p:nvPicPr>
          <p:cNvPr id="4" name="Picture 8" descr="7a1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8379019">
            <a:off x="7378891" y="3811822"/>
            <a:ext cx="1404938" cy="1604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2" descr="1632014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949280"/>
            <a:ext cx="962025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7" descr="butrfly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5856" y="5301208"/>
            <a:ext cx="1751013" cy="175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4" descr="Маленькая бабочка на аву вконтакте, одноклассники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4365104"/>
            <a:ext cx="675547" cy="52692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0.05043 C -0.01545 -0.12376 -0.03055 -0.19732 -0.05573 -0.2075 C -0.0809 -0.21767 -0.11771 -0.10872 -0.15104 -0.11127 C -0.18455 -0.11358 -0.22205 -0.19154 -0.2559 -0.22253 C -0.28976 -0.25353 -0.3099 -0.33958 -0.35451 -0.29841 C -0.39896 -0.25723 -0.46979 0.00532 -0.52309 0.02567 C -0.57639 0.04603 -0.61371 -0.09878 -0.67396 -0.17696 C -0.73403 -0.25538 -0.84878 -0.40088 -0.88368 -0.44529 " pathEditMode="relative" rAng="0" ptsTypes="aaaaaaaA">
                                      <p:cBhvr>
                                        <p:cTn id="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2" y="-1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150" y="274639"/>
            <a:ext cx="6985000" cy="490066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l"/>
            <a:r>
              <a:rPr lang="uk-UA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Цікаві факти про метеликів</a:t>
            </a:r>
            <a:endParaRPr lang="ru-RU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195736" y="1196752"/>
          <a:ext cx="6408708" cy="533400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534059"/>
                <a:gridCol w="534059"/>
                <a:gridCol w="534059"/>
                <a:gridCol w="534059"/>
                <a:gridCol w="534059"/>
                <a:gridCol w="534059"/>
                <a:gridCol w="534059"/>
                <a:gridCol w="534059"/>
                <a:gridCol w="534059"/>
                <a:gridCol w="534059"/>
                <a:gridCol w="534059"/>
                <a:gridCol w="534059"/>
              </a:tblGrid>
              <a:tr h="586351"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с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у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м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3399"/>
                        </a:gs>
                        <a:gs pos="25000">
                          <a:srgbClr val="FF6633"/>
                        </a:gs>
                        <a:gs pos="50000">
                          <a:srgbClr val="FFFF00"/>
                        </a:gs>
                        <a:gs pos="75000">
                          <a:srgbClr val="01A78F"/>
                        </a:gs>
                        <a:gs pos="100000">
                          <a:srgbClr val="3366F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а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6351"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п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е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р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е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3399"/>
                        </a:gs>
                        <a:gs pos="25000">
                          <a:srgbClr val="FF6633"/>
                        </a:gs>
                        <a:gs pos="50000">
                          <a:srgbClr val="FFFF00"/>
                        </a:gs>
                        <a:gs pos="75000">
                          <a:srgbClr val="01A78F"/>
                        </a:gs>
                        <a:gs pos="100000">
                          <a:srgbClr val="3366F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с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т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а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в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н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а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86351"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п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р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о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т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3399"/>
                        </a:gs>
                        <a:gs pos="25000">
                          <a:srgbClr val="FF6633"/>
                        </a:gs>
                        <a:gs pos="50000">
                          <a:srgbClr val="FFFF00"/>
                        </a:gs>
                        <a:gs pos="75000">
                          <a:srgbClr val="01A78F"/>
                        </a:gs>
                        <a:gs pos="100000">
                          <a:srgbClr val="3366F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и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л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е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ж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н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і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6351"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к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о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е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3399"/>
                        </a:gs>
                        <a:gs pos="25000">
                          <a:srgbClr val="FF6633"/>
                        </a:gs>
                        <a:gs pos="50000">
                          <a:srgbClr val="FFFF00"/>
                        </a:gs>
                        <a:gs pos="75000">
                          <a:srgbClr val="01A78F"/>
                        </a:gs>
                        <a:gs pos="100000">
                          <a:srgbClr val="3366F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ф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і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ц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і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є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н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т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</a:tr>
              <a:tr h="586351"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д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і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л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3399"/>
                        </a:gs>
                        <a:gs pos="25000">
                          <a:srgbClr val="FF6633"/>
                        </a:gs>
                        <a:gs pos="50000">
                          <a:srgbClr val="FFFF00"/>
                        </a:gs>
                        <a:gs pos="75000">
                          <a:srgbClr val="01A78F"/>
                        </a:gs>
                        <a:gs pos="100000">
                          <a:srgbClr val="3366F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ь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н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и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к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4400" b="1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6351"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о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д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и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3399"/>
                        </a:gs>
                        <a:gs pos="25000">
                          <a:srgbClr val="FF6633"/>
                        </a:gs>
                        <a:gs pos="50000">
                          <a:srgbClr val="FFFF00"/>
                        </a:gs>
                        <a:gs pos="75000">
                          <a:srgbClr val="01A78F"/>
                        </a:gs>
                        <a:gs pos="100000">
                          <a:srgbClr val="3366F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н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и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ц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я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86351"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ч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а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с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т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к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>
                      <a:gsLst>
                        <a:gs pos="0">
                          <a:srgbClr val="FF3399"/>
                        </a:gs>
                        <a:gs pos="25000">
                          <a:srgbClr val="FF6633"/>
                        </a:gs>
                        <a:gs pos="50000">
                          <a:srgbClr val="FFFF00"/>
                        </a:gs>
                        <a:gs pos="75000">
                          <a:srgbClr val="01A78F"/>
                        </a:gs>
                        <a:gs pos="100000">
                          <a:srgbClr val="3366FF"/>
                        </a:gs>
                      </a:gsLst>
                      <a:lin ang="5400000" scaled="0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а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5" name="Picture 42" descr="D:\Important documents\Мои документы\математика\смайлікі\для наташи\vvv\бабочки\80813816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4437112"/>
            <a:ext cx="1463153" cy="1136857"/>
          </a:xfrm>
          <a:prstGeom prst="rect">
            <a:avLst/>
          </a:prstGeom>
          <a:noFill/>
        </p:spPr>
      </p:pic>
      <p:pic>
        <p:nvPicPr>
          <p:cNvPr id="6" name="Picture 29" descr="картинки бабочки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3429000"/>
            <a:ext cx="1368152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835150" y="1262063"/>
            <a:ext cx="6985000" cy="1086817"/>
          </a:xfrm>
        </p:spPr>
        <p:txBody>
          <a:bodyPr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>
              <a:buNone/>
            </a:pPr>
            <a:r>
              <a:rPr lang="uk-UA" sz="4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man Old Style" pitchFamily="18" charset="0"/>
              </a:rPr>
              <a:t>Будь-яка теорія важлива для практики.</a:t>
            </a:r>
          </a:p>
          <a:p>
            <a:pPr algn="ctr">
              <a:buNone/>
            </a:pPr>
            <a:r>
              <a:rPr lang="uk-UA" sz="4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Bookman Old Style" pitchFamily="18" charset="0"/>
              </a:rPr>
              <a:t>				</a:t>
            </a:r>
            <a:endParaRPr lang="ru-RU" sz="4400" b="1" cap="all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Bookman Old Style" pitchFamily="18" charset="0"/>
            </a:endParaRPr>
          </a:p>
          <a:p>
            <a:pPr>
              <a:buNone/>
            </a:pPr>
            <a:r>
              <a:rPr lang="uk-UA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                                                                             </a:t>
            </a:r>
            <a:endParaRPr lang="ru-RU" b="1" cap="all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endParaRPr lang="ru-RU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64088" y="4005064"/>
            <a:ext cx="295946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Bookman Old Style" pitchFamily="18" charset="0"/>
              </a:rPr>
              <a:t>Ч. </a:t>
            </a:r>
            <a:r>
              <a:rPr lang="uk-UA" sz="4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Bookman Old Style" pitchFamily="18" charset="0"/>
              </a:rPr>
              <a:t>Колтон</a:t>
            </a:r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23554" name="Picture 2" descr="Бабочка летает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3501008"/>
            <a:ext cx="1800200" cy="18002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5943600"/>
            <a:ext cx="1907704" cy="9144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 rtlCol="0"/>
          <a:lstStyle/>
          <a:p>
            <a:pPr algn="ctr"/>
            <a:r>
              <a:rPr dirty="0" lang="uk-UA" smtClean="0" sz="3600"/>
              <a:t>-12:3</a:t>
            </a:r>
            <a:endParaRPr dirty="0" lang="ru-RU" sz="3600"/>
          </a:p>
        </p:txBody>
      </p:sp>
      <p:sp>
        <p:nvSpPr>
          <p:cNvPr id="7" name="Прямоугольник 6"/>
          <p:cNvSpPr/>
          <p:nvPr/>
        </p:nvSpPr>
        <p:spPr>
          <a:xfrm>
            <a:off x="1115616" y="5013176"/>
            <a:ext cx="1907704" cy="9144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 rtlCol="0"/>
          <a:lstStyle/>
          <a:p>
            <a:pPr algn="ctr"/>
            <a:r>
              <a:rPr dirty="0" lang="uk-UA" smtClean="0" sz="3600"/>
              <a:t>24</a:t>
            </a:r>
            <a:r>
              <a:rPr dirty="0" lang="uk-UA" smtClean="0" sz="3600">
                <a:sym charset="2" pitchFamily="2" typeface="Wingdings"/>
              </a:rPr>
              <a:t>:(-6)</a:t>
            </a:r>
            <a:endParaRPr dirty="0" lang="ru-RU" sz="3600"/>
          </a:p>
        </p:txBody>
      </p:sp>
      <p:sp>
        <p:nvSpPr>
          <p:cNvPr id="8" name="Прямоугольник 7"/>
          <p:cNvSpPr/>
          <p:nvPr/>
        </p:nvSpPr>
        <p:spPr>
          <a:xfrm>
            <a:off x="2123728" y="4077072"/>
            <a:ext cx="1907704" cy="9144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 rtlCol="0"/>
          <a:lstStyle/>
          <a:p>
            <a:pPr algn="ctr"/>
            <a:r>
              <a:rPr dirty="0" lang="uk-UA" smtClean="0" sz="3600"/>
              <a:t>0:(-8,8)</a:t>
            </a:r>
            <a:endParaRPr dirty="0" lang="ru-RU" sz="3600"/>
          </a:p>
        </p:txBody>
      </p:sp>
      <p:sp>
        <p:nvSpPr>
          <p:cNvPr id="9" name="Прямоугольник 8"/>
          <p:cNvSpPr/>
          <p:nvPr/>
        </p:nvSpPr>
        <p:spPr>
          <a:xfrm>
            <a:off x="3059832" y="3140968"/>
            <a:ext cx="2520280" cy="9144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 rtlCol="0"/>
          <a:lstStyle/>
          <a:p>
            <a:pPr algn="ctr"/>
            <a:r>
              <a:rPr dirty="0" lang="uk-UA" smtClean="0" sz="3600"/>
              <a:t>-0,16:(-0,16)</a:t>
            </a:r>
            <a:endParaRPr dirty="0" lang="ru-RU" sz="3600"/>
          </a:p>
        </p:txBody>
      </p:sp>
      <p:sp>
        <p:nvSpPr>
          <p:cNvPr id="10" name="Прямоугольник 9"/>
          <p:cNvSpPr/>
          <p:nvPr/>
        </p:nvSpPr>
        <p:spPr>
          <a:xfrm>
            <a:off x="4644008" y="2060848"/>
            <a:ext cx="2160240" cy="105841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 rtlCol="0"/>
          <a:lstStyle/>
          <a:p>
            <a:pPr algn="ctr"/>
            <a:endParaRPr dirty="0" lang="ru-RU" sz="3600"/>
          </a:p>
        </p:txBody>
      </p:sp>
      <p:pic>
        <p:nvPicPr>
          <p:cNvPr id="5122" name="Object 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6016" y="2060848"/>
            <a:ext cx="1973312" cy="1047623"/>
          </a:xfrm>
          <a:prstGeom prst="rect"/>
          <a:noFill/>
        </p:spPr>
      </p:pic>
      <p:sp>
        <p:nvSpPr>
          <p:cNvPr id="13" name="Прямоугольник 12"/>
          <p:cNvSpPr/>
          <p:nvPr/>
        </p:nvSpPr>
        <p:spPr>
          <a:xfrm>
            <a:off x="6300192" y="980728"/>
            <a:ext cx="2736304" cy="105841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 rtlCol="0"/>
          <a:lstStyle/>
          <a:p>
            <a:pPr algn="ctr"/>
            <a:endParaRPr dirty="0" lang="ru-RU" sz="3600"/>
          </a:p>
        </p:txBody>
      </p:sp>
      <p:pic>
        <p:nvPicPr>
          <p:cNvPr id="5124" name="Object 4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75463" y="1052513"/>
            <a:ext cx="1419225" cy="1047750"/>
          </a:xfrm>
          <a:prstGeom prst="rect"/>
          <a:noFill/>
        </p:spPr>
      </p:pic>
      <p:sp>
        <p:nvSpPr>
          <p:cNvPr id="15" name="Прямоугольник 14"/>
          <p:cNvSpPr/>
          <p:nvPr/>
        </p:nvSpPr>
        <p:spPr>
          <a:xfrm>
            <a:off x="1979712" y="5943600"/>
            <a:ext cx="7164288" cy="9144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 rtlCol="0"/>
          <a:lstStyle/>
          <a:p>
            <a:pPr algn="ctr"/>
            <a:r>
              <a:rPr dirty="0" lang="uk-UA" smtClean="0" sz="2400">
                <a:latin charset="0" pitchFamily="18" typeface="Bookman Old Style"/>
              </a:rPr>
              <a:t>Вчені встановили, що перші нічні метелики з'явилися близько250 мільйонів років тому</a:t>
            </a:r>
            <a:endParaRPr dirty="0" lang="ru-RU" sz="2400">
              <a:latin charset="0" pitchFamily="18" typeface="Bookman Old Style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059832" y="5013176"/>
            <a:ext cx="6084168" cy="9144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 rtlCol="0"/>
          <a:lstStyle/>
          <a:p>
            <a:pPr algn="ctr"/>
            <a:r>
              <a:rPr dirty="0" lang="uk-UA" smtClean="0" sz="2400">
                <a:latin charset="0" pitchFamily="18" typeface="Bookman Old Style"/>
              </a:rPr>
              <a:t>Метелики, що літають вдень з'явилися близько 40 мільйонів років тому</a:t>
            </a:r>
            <a:endParaRPr dirty="0" lang="ru-RU" sz="2400">
              <a:latin charset="0" pitchFamily="18" typeface="Bookman Old Style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995936" y="4077072"/>
            <a:ext cx="5148064" cy="9144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 rtlCol="0"/>
          <a:lstStyle/>
          <a:p>
            <a:pPr algn="ctr"/>
            <a:r>
              <a:rPr dirty="0" lang="uk-UA" smtClean="0" sz="2400">
                <a:latin charset="0" pitchFamily="18" typeface="Bookman Old Style"/>
              </a:rPr>
              <a:t>Метелики мають коротке життя – всього декілька днів</a:t>
            </a:r>
            <a:endParaRPr dirty="0" lang="ru-RU" sz="2400">
              <a:latin charset="0" pitchFamily="18" typeface="Bookman Old Style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508104" y="3140968"/>
            <a:ext cx="3635896" cy="9144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 rtlCol="0"/>
          <a:lstStyle/>
          <a:p>
            <a:pPr algn="ctr"/>
            <a:r>
              <a:rPr dirty="0" lang="uk-UA" smtClean="0" sz="2400">
                <a:latin charset="0" pitchFamily="18" typeface="Bookman Old Style"/>
              </a:rPr>
              <a:t>Протягом життя метелик відкладає більше 1000 яєць</a:t>
            </a:r>
            <a:endParaRPr dirty="0" lang="ru-RU" sz="2400">
              <a:latin charset="0" pitchFamily="18" typeface="Bookman Old Style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804248" y="2060848"/>
            <a:ext cx="2339752" cy="105841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 rtlCol="0"/>
          <a:lstStyle/>
          <a:p>
            <a:pPr algn="ctr"/>
            <a:r>
              <a:rPr dirty="0" lang="uk-UA" smtClean="0" sz="2400">
                <a:latin charset="0" pitchFamily="18" typeface="Bookman Old Style"/>
              </a:rPr>
              <a:t>Відомо 165 тисяч видів метеликів</a:t>
            </a:r>
            <a:endParaRPr dirty="0" lang="ru-RU" sz="2400">
              <a:latin charset="0" pitchFamily="18" typeface="Bookman Old Style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139952" y="0"/>
            <a:ext cx="5004048" cy="105841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 rtlCol="0"/>
          <a:lstStyle/>
          <a:p>
            <a:pPr algn="ctr"/>
            <a:r>
              <a:rPr dirty="0" lang="uk-UA" smtClean="0" sz="2400">
                <a:latin charset="0" pitchFamily="18" typeface="Bookman Old Style"/>
              </a:rPr>
              <a:t>Єдиний континент , де немає метеликів – це Антарктида</a:t>
            </a:r>
            <a:endParaRPr dirty="0" lang="ru-RU" sz="2400">
              <a:latin charset="0" pitchFamily="18" typeface="Bookman Old Style"/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0" y="5943600"/>
            <a:ext cx="1907704" cy="914400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b="1" dirty="0" lang="uk-UA" smtClean="0" sz="4400">
                <a:solidFill>
                  <a:srgbClr val="006600"/>
                </a:solidFill>
                <a:latin charset="0" pitchFamily="18" typeface="Bookman Old Style"/>
              </a:rPr>
              <a:t>-4</a:t>
            </a:r>
            <a:endParaRPr b="1" dirty="0" lang="ru-RU" sz="4400">
              <a:solidFill>
                <a:srgbClr val="006600"/>
              </a:solidFill>
              <a:latin charset="0" pitchFamily="18" typeface="Bookman Old Style"/>
            </a:endParaRPr>
          </a:p>
        </p:txBody>
      </p:sp>
      <p:pic>
        <p:nvPicPr>
          <p:cNvPr descr="аватарки бабочек" id="23" name="Picture 31"/>
          <p:cNvPicPr>
            <a:picLocks noChangeArrowheads="1" noChangeAspect="1" noCrop="1"/>
          </p:cNvPicPr>
          <p:nvPr/>
        </p:nvPicPr>
        <p:blipFill>
          <a:blip cstate="print" r:embed="rId6"/>
          <a:srcRect/>
          <a:stretch>
            <a:fillRect/>
          </a:stretch>
        </p:blipFill>
        <p:spPr bwMode="auto">
          <a:xfrm>
            <a:off x="251520" y="5661248"/>
            <a:ext cx="1512168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Овал 23"/>
          <p:cNvSpPr/>
          <p:nvPr/>
        </p:nvSpPr>
        <p:spPr>
          <a:xfrm>
            <a:off x="1115616" y="5013176"/>
            <a:ext cx="1907704" cy="914400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b="1" dirty="0" lang="uk-UA" smtClean="0" sz="4400">
                <a:solidFill>
                  <a:srgbClr val="002060"/>
                </a:solidFill>
                <a:latin charset="0" pitchFamily="18" typeface="Bookman Old Style"/>
              </a:rPr>
              <a:t>-4</a:t>
            </a:r>
            <a:endParaRPr b="1" dirty="0" lang="ru-RU" sz="4400">
              <a:solidFill>
                <a:srgbClr val="002060"/>
              </a:solidFill>
              <a:latin charset="0" pitchFamily="18" typeface="Bookman Old Style"/>
            </a:endParaRPr>
          </a:p>
        </p:txBody>
      </p:sp>
      <p:sp>
        <p:nvSpPr>
          <p:cNvPr id="26" name="Овал 25"/>
          <p:cNvSpPr/>
          <p:nvPr/>
        </p:nvSpPr>
        <p:spPr>
          <a:xfrm>
            <a:off x="2051720" y="4077072"/>
            <a:ext cx="1907704" cy="914400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b="1" dirty="0" lang="uk-UA" smtClean="0" sz="4400">
                <a:solidFill>
                  <a:srgbClr val="002060"/>
                </a:solidFill>
                <a:latin charset="0" pitchFamily="18" typeface="Bookman Old Style"/>
              </a:rPr>
              <a:t>0</a:t>
            </a:r>
            <a:endParaRPr b="1" dirty="0" lang="ru-RU" sz="4400">
              <a:solidFill>
                <a:srgbClr val="002060"/>
              </a:solidFill>
              <a:latin charset="0" pitchFamily="18" typeface="Bookman Old Style"/>
            </a:endParaRPr>
          </a:p>
        </p:txBody>
      </p:sp>
      <p:pic>
        <p:nvPicPr>
          <p:cNvPr descr="аватарки бабочек" id="27" name="Picture 31"/>
          <p:cNvPicPr>
            <a:picLocks noChangeArrowheads="1" noChangeAspect="1" noCrop="1"/>
          </p:cNvPicPr>
          <p:nvPr/>
        </p:nvPicPr>
        <p:blipFill>
          <a:blip cstate="print" r:embed="rId6"/>
          <a:srcRect/>
          <a:stretch>
            <a:fillRect/>
          </a:stretch>
        </p:blipFill>
        <p:spPr bwMode="auto">
          <a:xfrm rot="1587589">
            <a:off x="2195736" y="3717032"/>
            <a:ext cx="1512168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Овал 27"/>
          <p:cNvSpPr/>
          <p:nvPr/>
        </p:nvSpPr>
        <p:spPr>
          <a:xfrm>
            <a:off x="3131840" y="3140968"/>
            <a:ext cx="2376264" cy="91440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r>
              <a:rPr b="1" dirty="0" lang="uk-UA" smtClean="0" sz="4400">
                <a:solidFill>
                  <a:srgbClr val="006600"/>
                </a:solidFill>
                <a:latin charset="0" pitchFamily="18" typeface="Bookman Old Style"/>
              </a:rPr>
              <a:t>1</a:t>
            </a:r>
            <a:endParaRPr b="1" dirty="0" lang="ru-RU" sz="4400">
              <a:solidFill>
                <a:srgbClr val="006600"/>
              </a:solidFill>
              <a:latin charset="0" pitchFamily="18" typeface="Bookman Old Style"/>
            </a:endParaRPr>
          </a:p>
        </p:txBody>
      </p:sp>
      <p:pic>
        <p:nvPicPr>
          <p:cNvPr descr="аватарки бабочек" id="31" name="Picture 31"/>
          <p:cNvPicPr>
            <a:picLocks noChangeArrowheads="1" noChangeAspect="1" noCrop="1"/>
          </p:cNvPicPr>
          <p:nvPr/>
        </p:nvPicPr>
        <p:blipFill>
          <a:blip cstate="print" r:embed="rId6"/>
          <a:srcRect/>
          <a:stretch>
            <a:fillRect/>
          </a:stretch>
        </p:blipFill>
        <p:spPr bwMode="auto">
          <a:xfrm rot="6057116">
            <a:off x="4279879" y="1187798"/>
            <a:ext cx="2976367" cy="2740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Бабочка (453)" id="5126" name="Picture 6"/>
          <p:cNvPicPr>
            <a:picLocks noChangeArrowheads="1" noChangeAspect="1" noCrop="1"/>
          </p:cNvPicPr>
          <p:nvPr/>
        </p:nvPicPr>
        <p:blipFill>
          <a:blip cstate="print" r:embed="rId7"/>
          <a:srcRect/>
          <a:stretch>
            <a:fillRect/>
          </a:stretch>
        </p:blipFill>
        <p:spPr bwMode="auto">
          <a:xfrm>
            <a:off x="1403648" y="4725144"/>
            <a:ext cx="1152128" cy="1280142"/>
          </a:xfrm>
          <a:prstGeom prst="rect">
            <a:avLst/>
          </a:prstGeom>
          <a:noFill/>
        </p:spPr>
      </p:pic>
      <p:pic>
        <p:nvPicPr>
          <p:cNvPr descr="Голубая бабочка" id="5128" name="Picture 8"/>
          <p:cNvPicPr>
            <a:picLocks noChangeArrowheads="1" noChangeAspect="1" noCrop="1"/>
          </p:cNvPicPr>
          <p:nvPr/>
        </p:nvPicPr>
        <p:blipFill>
          <a:blip cstate="print" r:embed="rId8"/>
          <a:srcRect/>
          <a:stretch>
            <a:fillRect/>
          </a:stretch>
        </p:blipFill>
        <p:spPr bwMode="auto">
          <a:xfrm rot="19970351">
            <a:off x="3347865" y="2954926"/>
            <a:ext cx="1512168" cy="1211319"/>
          </a:xfrm>
          <a:prstGeom prst="rect">
            <a:avLst/>
          </a:prstGeom>
          <a:noFill/>
        </p:spPr>
      </p:pic>
      <p:pic>
        <p:nvPicPr>
          <p:cNvPr descr="Бабочка как радуга" id="5130" name="Picture 10"/>
          <p:cNvPicPr>
            <a:picLocks noChangeArrowheads="1" noChangeAspect="1" noCrop="1"/>
          </p:cNvPicPr>
          <p:nvPr/>
        </p:nvPicPr>
        <p:blipFill>
          <a:blip cstate="print" r:embed="rId9"/>
          <a:srcRect/>
          <a:stretch>
            <a:fillRect/>
          </a:stretch>
        </p:blipFill>
        <p:spPr bwMode="auto">
          <a:xfrm>
            <a:off x="5940152" y="836712"/>
            <a:ext cx="3024336" cy="152514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after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7">
                      <p:stCondLst>
                        <p:cond delay="indefinite"/>
                      </p:stCondLst>
                      <p:childTnLst>
                        <p:par>
                          <p:cTn fill="hold" id="8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9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1">
                      <p:stCondLst>
                        <p:cond delay="indefinite"/>
                      </p:stCondLst>
                      <p:childTnLst>
                        <p:par>
                          <p:cTn fill="hold" id="12">
                            <p:stCondLst>
                              <p:cond delay="0"/>
                            </p:stCondLst>
                            <p:childTnLst>
                              <p:par>
                                <p:cTn fill="hold" id="13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4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5">
                      <p:stCondLst>
                        <p:cond delay="indefinite"/>
                      </p:stCondLst>
                      <p:childTnLst>
                        <p:par>
                          <p:cTn fill="hold" id="16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7" nodeType="clickEffect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dur="500" id="19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0">
                      <p:stCondLst>
                        <p:cond delay="indefinite"/>
                      </p:stCondLst>
                      <p:childTnLst>
                        <p:par>
                          <p:cTn fill="hold" id="21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2" nodeType="clickEffect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dur="500" id="24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5">
                      <p:stCondLst>
                        <p:cond delay="indefinite"/>
                      </p:stCondLst>
                      <p:childTnLst>
                        <p:par>
                          <p:cTn fill="hold" id="26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7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8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9">
                      <p:stCondLst>
                        <p:cond delay="indefinite"/>
                      </p:stCondLst>
                      <p:childTnLst>
                        <p:par>
                          <p:cTn fill="hold" id="30">
                            <p:stCondLst>
                              <p:cond delay="0"/>
                            </p:stCondLst>
                            <p:childTnLst>
                              <p:par>
                                <p:cTn fill="hold" id="31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2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3">
                      <p:stCondLst>
                        <p:cond delay="indefinite"/>
                      </p:stCondLst>
                      <p:childTnLst>
                        <p:par>
                          <p:cTn fill="hold" id="3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35" nodeType="clickEffect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dur="500" id="37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8">
                      <p:stCondLst>
                        <p:cond delay="indefinite"/>
                      </p:stCondLst>
                      <p:childTnLst>
                        <p:par>
                          <p:cTn fill="hold" id="3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40" nodeType="clickEffect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dur="500" id="42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43">
                      <p:stCondLst>
                        <p:cond delay="indefinite"/>
                      </p:stCondLst>
                      <p:childTnLst>
                        <p:par>
                          <p:cTn fill="hold" id="4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45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6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47">
                      <p:stCondLst>
                        <p:cond delay="indefinite"/>
                      </p:stCondLst>
                      <p:childTnLst>
                        <p:par>
                          <p:cTn fill="hold" id="48">
                            <p:stCondLst>
                              <p:cond delay="0"/>
                            </p:stCondLst>
                            <p:childTnLst>
                              <p:par>
                                <p:cTn fill="hold" id="49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0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51">
                      <p:stCondLst>
                        <p:cond delay="indefinite"/>
                      </p:stCondLst>
                      <p:childTnLst>
                        <p:par>
                          <p:cTn fill="hold" id="52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3" nodeType="clickEffect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dur="500" id="55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56">
                      <p:stCondLst>
                        <p:cond delay="indefinite"/>
                      </p:stCondLst>
                      <p:childTnLst>
                        <p:par>
                          <p:cTn fill="hold" id="57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8" nodeType="clickEffect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dur="500" id="6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61">
                      <p:stCondLst>
                        <p:cond delay="indefinite"/>
                      </p:stCondLst>
                      <p:childTnLst>
                        <p:par>
                          <p:cTn fill="hold" id="62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63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4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65">
                      <p:stCondLst>
                        <p:cond delay="indefinite"/>
                      </p:stCondLst>
                      <p:childTnLst>
                        <p:par>
                          <p:cTn fill="hold" id="66">
                            <p:stCondLst>
                              <p:cond delay="0"/>
                            </p:stCondLst>
                            <p:childTnLst>
                              <p:par>
                                <p:cTn fill="hold" id="67" nodeType="clickEffect" presetClass="entr" presetID="6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ircle(in)" transition="in">
                                      <p:cBhvr>
                                        <p:cTn dur="2000" id="69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70">
                      <p:stCondLst>
                        <p:cond delay="indefinite"/>
                      </p:stCondLst>
                      <p:childTnLst>
                        <p:par>
                          <p:cTn fill="hold" id="71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72" nodeType="clickEffect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7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dur="500" id="74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75">
                      <p:stCondLst>
                        <p:cond delay="indefinite"/>
                      </p:stCondLst>
                      <p:childTnLst>
                        <p:par>
                          <p:cTn fill="hold" id="76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77" nodeType="clickEffect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7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dur="500" id="79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80" nodeType="withEffect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8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dur="500" id="82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3">
                      <p:stCondLst>
                        <p:cond delay="indefinite"/>
                      </p:stCondLst>
                      <p:childTnLst>
                        <p:par>
                          <p:cTn fill="hold" id="84">
                            <p:stCondLst>
                              <p:cond delay="0"/>
                            </p:stCondLst>
                            <p:childTnLst>
                              <p:par>
                                <p:cTn fill="hold" id="85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86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7">
                      <p:stCondLst>
                        <p:cond delay="indefinite"/>
                      </p:stCondLst>
                      <p:childTnLst>
                        <p:par>
                          <p:cTn fill="hold" id="88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89" nodeType="clickEffect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dur="500" id="9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92">
                      <p:stCondLst>
                        <p:cond delay="indefinite"/>
                      </p:stCondLst>
                      <p:childTnLst>
                        <p:par>
                          <p:cTn fill="hold" id="93">
                            <p:stCondLst>
                              <p:cond delay="0"/>
                            </p:stCondLst>
                            <p:childTnLst>
                              <p:par>
                                <p:cTn fill="hold" id="94" nodeType="clickEffect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9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dur="500" id="96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97" nodeType="withEffect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9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dur="500" id="99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00">
                      <p:stCondLst>
                        <p:cond delay="indefinite"/>
                      </p:stCondLst>
                      <p:childTnLst>
                        <p:par>
                          <p:cTn fill="hold" id="101">
                            <p:stCondLst>
                              <p:cond delay="0"/>
                            </p:stCondLst>
                            <p:childTnLst>
                              <p:par>
                                <p:cTn fill="hold" id="102" nodeType="clickEffect" presetClass="entr" presetID="6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ircle(in)" transition="in">
                                      <p:cBhvr>
                                        <p:cTn dur="2000" id="104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05">
                      <p:stCondLst>
                        <p:cond delay="indefinite"/>
                      </p:stCondLst>
                      <p:childTnLst>
                        <p:par>
                          <p:cTn fill="hold" id="106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07" nodeType="clickEffect" presetClass="entr" presetID="2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dur="500" id="109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animBg="1" autoUpdateAnimBg="0" grpId="0" spid="6"/>
      <p:bldP animBg="1" autoUpdateAnimBg="0" grpId="0" spid="7"/>
      <p:bldP animBg="1" autoUpdateAnimBg="0" grpId="0" spid="8"/>
      <p:bldP animBg="1" autoUpdateAnimBg="0" grpId="0" spid="9"/>
      <p:bldP animBg="1" autoUpdateAnimBg="0" grpId="0" spid="10"/>
      <p:bldP animBg="1" autoUpdateAnimBg="0" grpId="0" spid="15"/>
      <p:bldP animBg="1" autoUpdateAnimBg="0" grpId="0" spid="16"/>
      <p:bldP animBg="1" autoUpdateAnimBg="0" grpId="0" spid="17"/>
      <p:bldP animBg="1" autoUpdateAnimBg="0" grpId="0" spid="18"/>
      <p:bldP animBg="1" autoUpdateAnimBg="0" grpId="0" spid="19"/>
      <p:bldP animBg="1" autoUpdateAnimBg="0" grpId="0" spid="20"/>
      <p:bldP animBg="1" autoUpdateAnimBg="0" grpId="0" spid="21"/>
      <p:bldP animBg="1" autoUpdateAnimBg="0" grpId="0" spid="24"/>
      <p:bldP animBg="1" autoUpdateAnimBg="0" grpId="0" spid="26"/>
      <p:bldP animBg="1" autoUpdateAnimBg="0" grpId="0" spid="28"/>
    </p:bldLst>
  </p:timing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Object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95736" y="1124743"/>
            <a:ext cx="5904656" cy="1485165"/>
          </a:xfrm>
          <a:prstGeom prst="rect"/>
          <a:noFill/>
        </p:spPr>
      </p:pic>
      <p:sp>
        <p:nvSpPr>
          <p:cNvPr id="5" name="Содержимое 2"/>
          <p:cNvSpPr txBox="1">
            <a:spLocks/>
          </p:cNvSpPr>
          <p:nvPr/>
        </p:nvSpPr>
        <p:spPr bwMode="auto">
          <a:xfrm>
            <a:off x="1691680" y="1"/>
            <a:ext cx="7452320" cy="908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t" anchorCtr="0" bIns="45720" compatLnSpc="1" lIns="91440" numCol="1" rIns="91440" tIns="45720" vert="horz" wrap="square">
            <a:prstTxWarp prst="textNoShape">
              <a:avLst/>
            </a:prstTxWarp>
          </a:bodyPr>
          <a:lstStyle/>
          <a:p>
            <a:pPr algn="ctr" defTabSz="914400" eaLnBrk="1" fontAlgn="base" hangingPunct="1" indent="-342900" latinLnBrk="0" lvl="0" marL="342900" marR="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b="1" baseline="0" cap="none" dirty="0" i="0" kern="1200" kumimoji="0" lang="uk-UA" noProof="0" normalizeH="0" smtClean="0" spc="0" strike="noStrike" sz="2800" u="none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charset="0" pitchFamily="18" typeface="Bookman Old Style"/>
              </a:rPr>
              <a:t>Який розмах крил нічного метелика Совка.</a:t>
            </a:r>
            <a:endParaRPr b="1" baseline="0" cap="none" dirty="0" i="0" kern="1200" kumimoji="0" lang="ru-RU" noProof="0" normalizeH="0" spc="0" strike="noStrike" sz="2800" u="none">
              <a:ln>
                <a:noFill/>
              </a:ln>
              <a:solidFill>
                <a:schemeClr val="tx1"/>
              </a:solidFill>
              <a:effectLst/>
              <a:uLnTx/>
              <a:uFillTx/>
              <a:latin charset="0" pitchFamily="18" typeface="Bookman Old Style"/>
            </a:endParaRPr>
          </a:p>
        </p:txBody>
      </p:sp>
      <p:pic>
        <p:nvPicPr>
          <p:cNvPr id="6147" name="Object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95736" y="3068960"/>
            <a:ext cx="5992812" cy="2884487"/>
          </a:xfrm>
          <a:prstGeom prst="rect"/>
          <a:noFill/>
        </p:spPr>
      </p:pic>
      <p:sp>
        <p:nvSpPr>
          <p:cNvPr id="8" name="Содержимое 2"/>
          <p:cNvSpPr txBox="1">
            <a:spLocks/>
          </p:cNvSpPr>
          <p:nvPr/>
        </p:nvSpPr>
        <p:spPr bwMode="auto">
          <a:xfrm>
            <a:off x="2051720" y="2564905"/>
            <a:ext cx="6985000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t" anchorCtr="0" bIns="45720" compatLnSpc="1" lIns="91440" numCol="1" rIns="91440" tIns="45720" vert="horz" wrap="square">
            <a:prstTxWarp prst="textNoShape">
              <a:avLst/>
            </a:prstTxWarp>
          </a:bodyPr>
          <a:lstStyle/>
          <a:p>
            <a:pPr algn="ctr" defTabSz="914400" eaLnBrk="1" fontAlgn="base" hangingPunct="1" indent="-342900" latinLnBrk="0" lvl="0" marL="342900" marR="0" rtl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b="1" baseline="0" cap="none" dirty="0" i="0" kern="1200" kumimoji="0" lang="uk-UA" noProof="0" normalizeH="0" smtClean="0" spc="0" strike="noStrike" sz="2800" u="none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charset="0" pitchFamily="18" typeface="Bookman Old Style"/>
              </a:rPr>
              <a:t>Розв'язання</a:t>
            </a:r>
            <a:r>
              <a:rPr b="1" cap="none" dirty="0" i="0" kern="1200" kumimoji="0" lang="uk-UA" noProof="0" normalizeH="0" smtClean="0" spc="0" strike="noStrike" sz="2800" u="none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charset="0" pitchFamily="18" typeface="Bookman Old Style"/>
              </a:rPr>
              <a:t> </a:t>
            </a:r>
            <a:endParaRPr b="1" baseline="0" cap="none" dirty="0" i="0" kern="1200" kumimoji="0" lang="ru-RU" noProof="0" normalizeH="0" spc="0" strike="noStrike" sz="2800" u="none">
              <a:ln>
                <a:noFill/>
              </a:ln>
              <a:solidFill>
                <a:schemeClr val="tx1"/>
              </a:solidFill>
              <a:effectLst/>
              <a:uLnTx/>
              <a:uFillTx/>
              <a:latin charset="0" pitchFamily="18" typeface="Bookman Old Style"/>
            </a:endParaRPr>
          </a:p>
        </p:txBody>
      </p:sp>
      <p:pic>
        <p:nvPicPr>
          <p:cNvPr descr="avatarki_babochki%20(11)" id="6" name="Picture 25"/>
          <p:cNvPicPr>
            <a:picLocks noChangeArrowheads="1" noChangeAspect="1" noCrop="1"/>
          </p:cNvPicPr>
          <p:nvPr/>
        </p:nvPicPr>
        <p:blipFill>
          <a:blip cstate="print" r:embed="rId5"/>
          <a:srcRect/>
          <a:stretch>
            <a:fillRect/>
          </a:stretch>
        </p:blipFill>
        <p:spPr bwMode="auto">
          <a:xfrm>
            <a:off x="7596336" y="2204864"/>
            <a:ext cx="1547664" cy="1547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Бабочка (386)" id="6149" name="Picture 5"/>
          <p:cNvPicPr>
            <a:picLocks noChangeArrowheads="1" noChangeAspect="1" noCrop="1"/>
          </p:cNvPicPr>
          <p:nvPr/>
        </p:nvPicPr>
        <p:blipFill>
          <a:blip cstate="print" r:embed="rId6"/>
          <a:srcRect/>
          <a:stretch>
            <a:fillRect/>
          </a:stretch>
        </p:blipFill>
        <p:spPr bwMode="auto">
          <a:xfrm>
            <a:off x="539552" y="5517232"/>
            <a:ext cx="847725" cy="111442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afterEffect" presetClass="entr" presetID="17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7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8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9">
                            <p:stCondLst>
                              <p:cond delay="500"/>
                            </p:stCondLst>
                            <p:childTnLst>
                              <p:par>
                                <p:cTn fill="hold" id="10" nodeType="after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2">
                            <p:stCondLst>
                              <p:cond delay="1000"/>
                            </p:stCondLst>
                            <p:childTnLst>
                              <p:par>
                                <p:cTn fill="hold" id="13" nodeType="afterEffect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subSp spid="_x0000_s6146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dur="500" id="15"/>
                                        <p:tgtEl>
                                          <p:spTgt spid="6146">
                                            <p:subSp spid="_x0000_s6146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6">
                      <p:stCondLst>
                        <p:cond delay="indefinite"/>
                      </p:stCondLst>
                      <p:childTnLst>
                        <p:par>
                          <p:cTn fill="hold" id="17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8" nodeType="clickEffect" presetClass="entr" presetID="1" presetSubtype="0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dur="1" fill="hold" id="19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0">
                      <p:stCondLst>
                        <p:cond delay="indefinite"/>
                      </p:stCondLst>
                      <p:childTnLst>
                        <p:par>
                          <p:cTn fill="hold" id="21">
                            <p:stCondLst>
                              <p:cond delay="0"/>
                            </p:stCondLst>
                            <p:childTnLst>
                              <p:par>
                                <p:cTn fill="hold" id="22" nodeType="clickEffect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subSp spid="_x0000_s6147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dur="500" id="24"/>
                                        <p:tgtEl>
                                          <p:spTgt spid="6147">
                                            <p:subSp spid="_x0000_s6147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autoUpdateAnimBg="0" grpId="0" spid="5"/>
      <p:bldP autoUpdateAnimBg="0" grpId="0" spid="8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1556792"/>
            <a:ext cx="6985000" cy="706437"/>
          </a:xfrm>
        </p:spPr>
        <p:txBody>
          <a:bodyPr/>
          <a:lstStyle/>
          <a:p>
            <a:r>
              <a:rPr lang="uk-UA" dirty="0" smtClean="0">
                <a:latin typeface="Bookman Old Style" pitchFamily="18" charset="0"/>
              </a:rPr>
              <a:t>-2х+24+5х-15-2-х=11</a:t>
            </a:r>
            <a:endParaRPr lang="ru-RU" dirty="0">
              <a:latin typeface="Bookman Old Style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835696" y="116632"/>
            <a:ext cx="6985000" cy="1734889"/>
          </a:xfrm>
        </p:spPr>
        <p:txBody>
          <a:bodyPr/>
          <a:lstStyle/>
          <a:p>
            <a:pPr algn="ctr">
              <a:buNone/>
            </a:pPr>
            <a:r>
              <a:rPr lang="uk-UA" sz="2800" b="1" dirty="0" smtClean="0">
                <a:latin typeface="Bookman Old Style" pitchFamily="18" charset="0"/>
              </a:rPr>
              <a:t>Найменший метелик – це моль із Англії. Знайдіть довжину тулуба і розмах крил цього метелика </a:t>
            </a:r>
            <a:endParaRPr lang="ru-RU" sz="2800" b="1" dirty="0">
              <a:latin typeface="Bookman Old Style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3563888" y="3573016"/>
            <a:ext cx="3853160" cy="70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2х+7=11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3419872" y="4293096"/>
            <a:ext cx="3853160" cy="70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2х=4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3491880" y="5013176"/>
            <a:ext cx="3853160" cy="70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х=2(мм)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7" name="Содержимое 2"/>
          <p:cNvSpPr txBox="1">
            <a:spLocks/>
          </p:cNvSpPr>
          <p:nvPr/>
        </p:nvSpPr>
        <p:spPr bwMode="auto">
          <a:xfrm>
            <a:off x="1907704" y="2348880"/>
            <a:ext cx="6985000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uk-UA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man Old Style" pitchFamily="18" charset="0"/>
              </a:rPr>
              <a:t>Розв'язання</a:t>
            </a:r>
            <a:r>
              <a:rPr kumimoji="0" lang="uk-UA" sz="28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man Old Style" pitchFamily="18" charset="0"/>
              </a:rPr>
              <a:t> 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Bookman Old Style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 bwMode="auto">
          <a:xfrm>
            <a:off x="1979712" y="2924944"/>
            <a:ext cx="6985000" cy="70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-2х+24+5х-15-2-х=11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pic>
        <p:nvPicPr>
          <p:cNvPr id="9" name="Picture 35" descr="0067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7" y="3573016"/>
            <a:ext cx="2464459" cy="3284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6" name="Picture 2" descr="Бабочки разноцветные пархают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4221088"/>
            <a:ext cx="1266825" cy="1266826"/>
          </a:xfrm>
          <a:prstGeom prst="rect">
            <a:avLst/>
          </a:prstGeom>
          <a:noFill/>
        </p:spPr>
      </p:pic>
      <p:pic>
        <p:nvPicPr>
          <p:cNvPr id="31748" name="Picture 4" descr="Бежевая бабочка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48264" y="4365104"/>
            <a:ext cx="1816596" cy="181659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12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920"/>
                            </p:stCondLst>
                            <p:childTnLst>
                              <p:par>
                                <p:cTn id="17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4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5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5" grpId="0"/>
      <p:bldP spid="6" grpId="0"/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908720"/>
            <a:ext cx="7200800" cy="706437"/>
          </a:xfrm>
        </p:spPr>
        <p:txBody>
          <a:bodyPr/>
          <a:lstStyle/>
          <a:p>
            <a:r>
              <a:rPr lang="uk-UA" sz="2400" b="1" dirty="0" smtClean="0">
                <a:latin typeface="Bookman Old Style" pitchFamily="18" charset="0"/>
              </a:rPr>
              <a:t>В день свого 80-річчя Ким </a:t>
            </a:r>
            <a:r>
              <a:rPr lang="uk-UA" sz="2400" b="1" dirty="0" err="1" smtClean="0">
                <a:latin typeface="Bookman Old Style" pitchFamily="18" charset="0"/>
              </a:rPr>
              <a:t>Ір</a:t>
            </a:r>
            <a:r>
              <a:rPr lang="uk-UA" sz="2400" b="1" dirty="0" smtClean="0">
                <a:latin typeface="Bookman Old Style" pitchFamily="18" charset="0"/>
              </a:rPr>
              <a:t> </a:t>
            </a:r>
            <a:r>
              <a:rPr lang="uk-UA" sz="2400" b="1" dirty="0" err="1" smtClean="0">
                <a:latin typeface="Bookman Old Style" pitchFamily="18" charset="0"/>
              </a:rPr>
              <a:t>Сен</a:t>
            </a:r>
            <a:r>
              <a:rPr lang="uk-UA" sz="2400" b="1" dirty="0" smtClean="0">
                <a:latin typeface="Bookman Old Style" pitchFamily="18" charset="0"/>
              </a:rPr>
              <a:t> – корейський лідер отримав від солдат і офіцерів в подарунок картину, яка була виконана з </a:t>
            </a:r>
            <a:r>
              <a:rPr lang="uk-UA" sz="2400" b="1" dirty="0" err="1" smtClean="0">
                <a:latin typeface="Bookman Old Style" pitchFamily="18" charset="0"/>
              </a:rPr>
              <a:t>крильців</a:t>
            </a:r>
            <a:r>
              <a:rPr lang="uk-UA" sz="2400" b="1" dirty="0" smtClean="0">
                <a:latin typeface="Bookman Old Style" pitchFamily="18" charset="0"/>
              </a:rPr>
              <a:t> метеликів. Скільки </a:t>
            </a:r>
            <a:r>
              <a:rPr lang="uk-UA" sz="2400" b="1" dirty="0" err="1" smtClean="0">
                <a:latin typeface="Bookman Old Style" pitchFamily="18" charset="0"/>
              </a:rPr>
              <a:t>крильців</a:t>
            </a:r>
            <a:r>
              <a:rPr lang="uk-UA" sz="2400" b="1" dirty="0" smtClean="0">
                <a:latin typeface="Bookman Old Style" pitchFamily="18" charset="0"/>
              </a:rPr>
              <a:t> пішло на виготовлення цієї картини? (в </a:t>
            </a:r>
            <a:r>
              <a:rPr lang="uk-UA" sz="2400" b="1" dirty="0" err="1" smtClean="0">
                <a:latin typeface="Bookman Old Style" pitchFamily="18" charset="0"/>
              </a:rPr>
              <a:t>міліардах</a:t>
            </a:r>
            <a:r>
              <a:rPr lang="uk-UA" sz="2400" b="1" dirty="0" smtClean="0">
                <a:latin typeface="Bookman Old Style" pitchFamily="18" charset="0"/>
              </a:rPr>
              <a:t>)</a:t>
            </a:r>
            <a:endParaRPr lang="ru-RU" sz="2400" b="1" dirty="0">
              <a:latin typeface="Bookman Old Style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835696" y="2420888"/>
            <a:ext cx="7308304" cy="1080120"/>
          </a:xfrm>
        </p:spPr>
        <p:txBody>
          <a:bodyPr/>
          <a:lstStyle/>
          <a:p>
            <a:pPr>
              <a:buNone/>
            </a:pPr>
            <a:r>
              <a:rPr lang="ru-RU" sz="2800" b="1" dirty="0" smtClean="0">
                <a:latin typeface="Bookman Old Style" pitchFamily="18" charset="0"/>
              </a:rPr>
              <a:t>(</a:t>
            </a:r>
            <a:r>
              <a:rPr lang="ru-RU" sz="2800" b="1" i="1" dirty="0" err="1" smtClean="0">
                <a:latin typeface="Bookman Old Style" pitchFamily="18" charset="0"/>
              </a:rPr>
              <a:t>a</a:t>
            </a:r>
            <a:r>
              <a:rPr lang="ru-RU" sz="2800" b="1" i="1" dirty="0" smtClean="0">
                <a:latin typeface="Bookman Old Style" pitchFamily="18" charset="0"/>
              </a:rPr>
              <a:t> </a:t>
            </a:r>
            <a:r>
              <a:rPr lang="ru-RU" sz="2800" b="1" dirty="0" smtClean="0">
                <a:latin typeface="Bookman Old Style" pitchFamily="18" charset="0"/>
              </a:rPr>
              <a:t>−4</a:t>
            </a:r>
            <a:r>
              <a:rPr lang="ru-RU" sz="2800" b="1" i="1" dirty="0" smtClean="0">
                <a:latin typeface="Bookman Old Style" pitchFamily="18" charset="0"/>
              </a:rPr>
              <a:t>b </a:t>
            </a:r>
            <a:r>
              <a:rPr lang="ru-RU" sz="2800" b="1" dirty="0" smtClean="0">
                <a:latin typeface="Bookman Old Style" pitchFamily="18" charset="0"/>
              </a:rPr>
              <a:t>+1,5)⋅(−4)−2,5(−2</a:t>
            </a:r>
            <a:r>
              <a:rPr lang="ru-RU" sz="2800" b="1" i="1" dirty="0" smtClean="0">
                <a:latin typeface="Bookman Old Style" pitchFamily="18" charset="0"/>
              </a:rPr>
              <a:t>a </a:t>
            </a:r>
            <a:r>
              <a:rPr lang="ru-RU" sz="2800" b="1" dirty="0" smtClean="0">
                <a:latin typeface="Bookman Old Style" pitchFamily="18" charset="0"/>
              </a:rPr>
              <a:t>+3,6</a:t>
            </a:r>
            <a:r>
              <a:rPr lang="ru-RU" sz="2800" b="1" i="1" dirty="0" smtClean="0">
                <a:latin typeface="Bookman Old Style" pitchFamily="18" charset="0"/>
              </a:rPr>
              <a:t>b </a:t>
            </a:r>
            <a:r>
              <a:rPr lang="ru-RU" sz="2800" b="1" dirty="0" smtClean="0">
                <a:latin typeface="Bookman Old Style" pitchFamily="18" charset="0"/>
              </a:rPr>
              <a:t>−2,8),</a:t>
            </a:r>
          </a:p>
          <a:p>
            <a:pPr>
              <a:buNone/>
            </a:pPr>
            <a:r>
              <a:rPr lang="ru-RU" sz="2800" b="1" dirty="0" err="1" smtClean="0">
                <a:latin typeface="Bookman Old Style" pitchFamily="18" charset="0"/>
              </a:rPr>
              <a:t>якщо</a:t>
            </a:r>
            <a:r>
              <a:rPr lang="ru-RU" sz="2800" b="1" dirty="0" smtClean="0">
                <a:latin typeface="Bookman Old Style" pitchFamily="18" charset="0"/>
              </a:rPr>
              <a:t> </a:t>
            </a:r>
            <a:r>
              <a:rPr lang="ru-RU" sz="2800" b="1" i="1" dirty="0" err="1" smtClean="0">
                <a:latin typeface="Bookman Old Style" pitchFamily="18" charset="0"/>
              </a:rPr>
              <a:t>a</a:t>
            </a:r>
            <a:r>
              <a:rPr lang="ru-RU" sz="2800" b="1" i="1" dirty="0" smtClean="0">
                <a:latin typeface="Bookman Old Style" pitchFamily="18" charset="0"/>
              </a:rPr>
              <a:t> </a:t>
            </a:r>
            <a:r>
              <a:rPr lang="ru-RU" sz="2800" b="1" dirty="0" smtClean="0">
                <a:latin typeface="Bookman Old Style" pitchFamily="18" charset="0"/>
              </a:rPr>
              <a:t>= −10,5 , </a:t>
            </a:r>
            <a:r>
              <a:rPr lang="ru-RU" sz="2800" b="1" i="1" dirty="0" err="1" smtClean="0">
                <a:latin typeface="Bookman Old Style" pitchFamily="18" charset="0"/>
              </a:rPr>
              <a:t>b</a:t>
            </a:r>
            <a:r>
              <a:rPr lang="ru-RU" sz="2800" b="1" i="1" dirty="0" smtClean="0">
                <a:latin typeface="Bookman Old Style" pitchFamily="18" charset="0"/>
              </a:rPr>
              <a:t> </a:t>
            </a:r>
            <a:r>
              <a:rPr lang="ru-RU" sz="2800" b="1" dirty="0" smtClean="0">
                <a:latin typeface="Bookman Old Style" pitchFamily="18" charset="0"/>
              </a:rPr>
              <a:t>= 2</a:t>
            </a:r>
          </a:p>
          <a:p>
            <a:endParaRPr lang="ru-RU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 bwMode="auto">
          <a:xfrm>
            <a:off x="1979712" y="4077072"/>
            <a:ext cx="6696744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2800" b="1" dirty="0" smtClean="0">
                <a:latin typeface="Bookman Old Style" pitchFamily="18" charset="0"/>
              </a:rPr>
              <a:t>-4</a:t>
            </a:r>
            <a:r>
              <a:rPr kumimoji="0" lang="ru-RU" sz="2800" b="1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a</a:t>
            </a:r>
            <a:r>
              <a:rPr kumimoji="0" lang="ru-RU" sz="28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 </a:t>
            </a:r>
            <a:r>
              <a:rPr lang="ru-RU" sz="2800" b="1" dirty="0" smtClean="0">
                <a:latin typeface="Bookman Old Style" pitchFamily="18" charset="0"/>
              </a:rPr>
              <a:t>+16</a:t>
            </a:r>
            <a:r>
              <a:rPr kumimoji="0" lang="ru-RU" sz="2800" b="1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b</a:t>
            </a:r>
            <a:r>
              <a:rPr kumimoji="0" lang="ru-RU" sz="28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 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-6</a:t>
            </a:r>
            <a:r>
              <a:rPr kumimoji="0" lang="ru-RU" sz="28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 </a:t>
            </a:r>
            <a:r>
              <a:rPr lang="ru-RU" sz="2800" b="1" dirty="0" smtClean="0">
                <a:latin typeface="Bookman Old Style" pitchFamily="18" charset="0"/>
              </a:rPr>
              <a:t>+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5</a:t>
            </a:r>
            <a:r>
              <a:rPr kumimoji="0" lang="ru-RU" sz="28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a </a:t>
            </a:r>
            <a:r>
              <a:rPr lang="ru-RU" sz="2800" b="1" dirty="0" smtClean="0">
                <a:latin typeface="Bookman Old Style" pitchFamily="18" charset="0"/>
              </a:rPr>
              <a:t>-9</a:t>
            </a:r>
            <a:r>
              <a:rPr kumimoji="0" lang="ru-RU" sz="2800" b="1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b</a:t>
            </a:r>
            <a:r>
              <a:rPr kumimoji="0" lang="ru-RU" sz="28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 </a:t>
            </a:r>
            <a:r>
              <a:rPr lang="ru-RU" sz="2800" b="1" dirty="0" smtClean="0">
                <a:latin typeface="Bookman Old Style" pitchFamily="18" charset="0"/>
              </a:rPr>
              <a:t>+7 =</a:t>
            </a:r>
            <a:r>
              <a:rPr lang="ru-RU" sz="2800" b="1" i="1" dirty="0" smtClean="0">
                <a:latin typeface="Bookman Old Style" pitchFamily="18" charset="0"/>
              </a:rPr>
              <a:t>а+7</a:t>
            </a:r>
            <a:r>
              <a:rPr lang="en-US" sz="2800" b="1" i="1" dirty="0" smtClean="0">
                <a:latin typeface="Bookman Old Style" pitchFamily="18" charset="0"/>
              </a:rPr>
              <a:t>b</a:t>
            </a:r>
            <a:r>
              <a:rPr lang="uk-UA" sz="2800" b="1" i="1" dirty="0" smtClean="0">
                <a:latin typeface="Bookman Old Style" pitchFamily="18" charset="0"/>
              </a:rPr>
              <a:t>+1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,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−10,5 +14 +1= 4,5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Содержимое 2"/>
          <p:cNvSpPr txBox="1">
            <a:spLocks/>
          </p:cNvSpPr>
          <p:nvPr/>
        </p:nvSpPr>
        <p:spPr bwMode="auto">
          <a:xfrm>
            <a:off x="1835696" y="3429000"/>
            <a:ext cx="6985000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uk-UA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man Old Style" pitchFamily="18" charset="0"/>
              </a:rPr>
              <a:t>Розв'язання</a:t>
            </a:r>
            <a:r>
              <a:rPr kumimoji="0" lang="uk-UA" sz="28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man Old Style" pitchFamily="18" charset="0"/>
              </a:rPr>
              <a:t> 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Bookman Old Style" pitchFamily="18" charset="0"/>
            </a:endParaRPr>
          </a:p>
        </p:txBody>
      </p:sp>
      <p:pic>
        <p:nvPicPr>
          <p:cNvPr id="6" name="Picture 27" descr="avatarki_babochki%20(10)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742384"/>
            <a:ext cx="1115616" cy="1115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2" name="Picture 2" descr="Игра бабочек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0" y="5013175"/>
            <a:ext cx="1912615" cy="174834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120"/>
                            </p:stCondLst>
                            <p:childTnLst>
                              <p:par>
                                <p:cTn id="1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120"/>
                            </p:stCondLst>
                            <p:childTnLst>
                              <p:par>
                                <p:cTn id="17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12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1.bp.blogspot.com/-nfWsrOv7zyo/URSsxzQexjI/AAAAAAAAAqw/33BTO92sCKs/s1600/%D0%91%D0%B5%D1%80%D0%B5%D0%B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" y="0"/>
            <a:ext cx="9168447" cy="6858000"/>
          </a:xfrm>
          <a:prstGeom prst="rect">
            <a:avLst/>
          </a:prstGeom>
          <a:noFill/>
        </p:spPr>
      </p:pic>
      <p:pic>
        <p:nvPicPr>
          <p:cNvPr id="8" name="Рисунок 7" descr="133140598326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932040" y="260648"/>
            <a:ext cx="3333750" cy="3333750"/>
          </a:xfrm>
          <a:prstGeom prst="rect">
            <a:avLst/>
          </a:prstGeom>
        </p:spPr>
      </p:pic>
      <p:pic>
        <p:nvPicPr>
          <p:cNvPr id="9" name="krasivaya-melodiya-Poceluy-babochki(muzofon.com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9972600" y="2636912"/>
            <a:ext cx="304800" cy="304800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2195736" y="5661248"/>
            <a:ext cx="525175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5400" b="1" dirty="0" err="1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Вправи</a:t>
            </a:r>
            <a:r>
              <a:rPr lang="ru-RU" sz="5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 для очей</a:t>
            </a:r>
            <a:endParaRPr lang="ru-RU" sz="54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1.bp.blogspot.com/-nfWsrOv7zyo/URSsxzQexjI/AAAAAAAAAqw/33BTO92sCKs/s1600/%D0%91%D0%B5%D1%80%D0%B5%D0%B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68447" cy="6858000"/>
          </a:xfrm>
          <a:prstGeom prst="rect">
            <a:avLst/>
          </a:prstGeom>
          <a:noFill/>
        </p:spPr>
      </p:pic>
      <p:pic>
        <p:nvPicPr>
          <p:cNvPr id="5" name="Рисунок 4" descr="4416648-e93d015d09aa1e27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858119" y="2564904"/>
            <a:ext cx="1858119" cy="1858119"/>
          </a:xfrm>
          <a:prstGeom prst="rect">
            <a:avLst/>
          </a:prstGeom>
        </p:spPr>
      </p:pic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3.7037E-6 C 0.01788 -0.01597 -0.00313 0.00533 0.00833 -0.01388 C 0.01128 -0.01875 0.01667 -0.02037 0.02083 -0.02222 C 0.02708 -0.03425 0.03437 -0.03541 0.04375 -0.04166 C 0.0526 -0.04768 0.04809 -0.04699 0.05642 -0.05555 C 0.06424 -0.06365 0.07309 -0.07037 0.08125 -0.07777 C 0.08819 -0.08402 0.09358 -0.0905 0.1 -0.09722 C 0.10399 -0.10138 0.1125 -0.10833 0.1125 -0.10833 C 0.1224 -0.12824 0.11736 -0.12037 0.12708 -0.13333 C 0.13229 -0.15416 0.12465 -0.12916 0.13542 -0.14722 C 0.13681 -0.14953 0.13646 -0.153 0.1375 -0.15555 C 0.14392 -0.17106 0.15747 -0.20115 0.16875 -0.21111 C 0.17292 -0.228 0.17188 -0.23287 0.18542 -0.23888 C 0.19097 -0.25023 0.19948 -0.25324 0.20833 -0.26111 C 0.21076 -0.26319 0.21233 -0.26713 0.21458 -0.26944 C 0.21858 -0.27361 0.22708 -0.28055 0.22708 -0.28055 C 0.22865 -0.28379 0.23212 -0.29444 0.2375 -0.29166 C 0.24132 -0.28958 0.24583 -0.26689 0.24583 -0.26666 C 0.24792 -0.25833 0.25347 -0.24976 0.25625 -0.24166 C 0.26215 -0.22407 0.26267 -0.20509 0.27083 -0.18888 C 0.27465 -0.16828 0.28038 -0.14814 0.28542 -0.12777 C 0.29392 -0.09351 0.2974 -0.07199 0.3125 -0.04166 C 0.31632 -0.03402 0.31701 -0.0243 0.32083 -0.01666 C 0.32309 -0.00162 0.32708 0.0125 0.32917 0.02778 C 0.33108 0.04167 0.33125 0.05579 0.33333 0.06945 C 0.33542 0.08311 0.34045 0.09769 0.34375 0.11112 C 0.34757 0.12662 0.35069 0.1426 0.35417 0.15834 C 0.3592 0.18079 0.36632 0.20255 0.37083 0.225 C 0.37917 0.26667 0.38733 0.30834 0.39583 0.35 C 0.39583 0.35 0.40104 0.37084 0.40208 0.375 C 0.40278 0.37778 0.40417 0.38334 0.40417 0.38334 C 0.40625 0.38241 0.40885 0.38264 0.41042 0.38056 C 0.41198 0.37848 0.41146 0.37477 0.4125 0.37223 C 0.41458 0.36667 0.41667 0.36112 0.41875 0.35556 C 0.42222 0.3463 0.42292 0.34723 0.42917 0.34167 C 0.43229 0.32917 0.4408 0.32037 0.44375 0.30834 C 0.44878 0.28797 0.44479 0.29584 0.45417 0.28334 C 0.45642 0.27431 0.46233 0.26737 0.46458 0.25834 C 0.46753 0.24653 0.47049 0.23565 0.475 0.225 C 0.47986 0.2132 0.48559 0.20371 0.48958 0.19167 C 0.49132 0.18635 0.49132 0.17987 0.49375 0.175 C 0.49757 0.16737 0.50139 0.15834 0.50417 0.15 C 0.51198 0.12639 0.51684 0.09954 0.52292 0.075 C 0.52639 0.06112 0.52986 0.04723 0.53333 0.03334 C 0.53472 0.02778 0.53507 0.02153 0.5375 0.01667 C 0.54566 0.00024 0.54965 -0.00694 0.55417 -0.025 C 0.55503 -0.02824 0.55729 -0.03032 0.55833 -0.03333 C 0.56128 -0.04143 0.56458 -0.04976 0.56667 -0.05833 C 0.57656 -0.04953 0.57205 -0.05601 0.57708 -0.03611 C 0.57882 -0.02893 0.5849 -0.01805 0.5875 -0.01111 C 0.59219 0.00162 0.59549 0.01343 0.60208 0.025 C 0.60347 0.03056 0.60382 0.03681 0.60625 0.04167 C 0.61042 0.05 0.61632 0.05718 0.61875 0.06667 C 0.62396 0.08727 0.63663 0.10672 0.64583 0.125 C 0.64705 0.12755 0.64688 0.13079 0.64792 0.13334 C 0.65104 0.1419 0.65521 0.14977 0.65833 0.15834 C 0.66128 0.16644 0.66337 0.17547 0.66667 0.18334 C 0.6691 0.18912 0.67344 0.19375 0.675 0.2 C 0.67865 0.21459 0.6849 0.22778 0.68958 0.24167 C 0.69132 0.247 0.69236 0.25278 0.69375 0.25834 C 0.69531 0.26459 0.70208 0.275 0.70208 0.275 C 0.70503 0.29121 0.71389 0.31019 0.72292 0.32223 C 0.72813 0.34283 0.73438 0.36274 0.73958 0.38334 C 0.74045 0.38658 0.74271 0.38866 0.74375 0.39167 C 0.74948 0.4088 0.7467 0.42014 0.75833 0.43056 C 0.75972 0.43612 0.76007 0.44237 0.7625 0.44723 C 0.76389 0.45 0.76563 0.45255 0.76667 0.45556 C 0.7691 0.46227 0.76788 0.4669 0.77292 0.47223 C 0.77465 0.47408 0.77708 0.47408 0.77917 0.475 C 0.77986 0.47153 0.78177 0.4595 0.78333 0.45556 C 0.78438 0.45255 0.78646 0.45024 0.7875 0.44723 C 0.79045 0.43843 0.79167 0.42223 0.79583 0.41389 C 0.80243 0.4007 0.79913 0.4088 0.80417 0.38889 C 0.80503 0.38565 0.80729 0.38357 0.80833 0.38056 C 0.81198 0.36945 0.81806 0.35 0.82083 0.33889 C 0.82309 0.32987 0.82396 0.31945 0.82708 0.31112 C 0.83264 0.29607 0.8408 0.28195 0.84583 0.26667 C 0.85017 0.25371 0.85278 0.23866 0.85625 0.225 C 0.85712 0.22176 0.85938 0.21968 0.86042 0.21667 C 0.86146 0.21412 0.86198 0.21112 0.8625 0.20834 C 0.8658 0.1926 0.86823 0.17755 0.875 0.16389 C 0.88385 0.1169 0.89792 0.0713 0.90833 0.025 C 0.91146 0.01112 0.91615 -0.00254 0.91875 -0.01666 C 0.92083 -0.02777 0.92292 -0.03888 0.925 -0.05 C 0.92656 -0.05833 0.92517 -0.06828 0.92917 -0.075 C 0.93056 -0.07731 0.93333 -0.07685 0.93542 -0.07777 C 0.9474 -0.05393 0.93142 -0.08194 0.94583 -0.06666 C 0.95938 -0.05231 0.94063 -0.0625 0.95625 -0.05555 C 0.96319 -0.04629 0.97101 -0.03217 0.97917 -0.025 C 0.98715 -0.00902 0.99219 0.00325 1.00417 0.01389 C 1.01111 0.02778 1.02517 0.05209 1.03542 0.06112 C 1.04253 0.07524 1.04983 0.09051 1.06042 0.1 C 1.06563 0.12084 1.05799 0.09584 1.06875 0.11389 C 1.08021 0.13311 1.0592 0.11181 1.07708 0.12778 C 1.07778 0.13056 1.0776 0.13403 1.07917 0.13612 C 1.08264 0.14075 1.09167 0.14723 1.09167 0.14723 C 1.09931 0.1625 1.09167 0.14954 1.10208 0.16112 C 1.12257 0.1838 1.09618 0.15602 1.1125 0.17778 C 1.11788 0.18496 1.12535 0.19075 1.13125 0.19723 C 1.13785 0.20463 1.14063 0.21297 1.14792 0.21945 C 1.15538 0.23426 1.15035 0.22547 1.16458 0.24445 C 1.17205 0.2544 1.17639 0.2669 1.18542 0.275 C 1.18767 0.28426 1.18524 0.28334 1.18958 0.28334 " pathEditMode="relative" ptsTypes="ffffffffffffffffffffffffffffffffffffffffffffffffffffffffffffffffffffffffffffffffffffffffffffffffffffffA">
                                      <p:cBhvr>
                                        <p:cTn id="6" dur="7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1.bp.blogspot.com/-nfWsrOv7zyo/URSsxzQexjI/AAAAAAAAAqw/33BTO92sCKs/s1600/%D0%91%D0%B5%D1%80%D0%B5%D0%B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68447" cy="6858000"/>
          </a:xfrm>
          <a:prstGeom prst="rect">
            <a:avLst/>
          </a:prstGeom>
          <a:noFill/>
        </p:spPr>
      </p:pic>
      <p:pic>
        <p:nvPicPr>
          <p:cNvPr id="4" name="Рисунок 3" descr="4418924-33a2dfff9ab3d407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4892008">
            <a:off x="9144000" y="260648"/>
            <a:ext cx="1790874" cy="1685528"/>
          </a:xfrm>
          <a:prstGeom prst="rect">
            <a:avLst/>
          </a:prstGeom>
        </p:spPr>
      </p:pic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792 -0.14421 C -0.07431 -0.16782 -0.05209 -0.15023 -0.12709 -0.14699 C -0.18177 -0.14468 -0.17396 -0.14491 -0.22084 -0.14144 C -0.24844 -0.13403 -0.27657 -0.13287 -0.30417 -0.12477 C -0.32587 -0.11829 -0.34705 -0.10903 -0.36875 -0.10255 C -0.3849 -0.09769 -0.40104 -0.09282 -0.41667 -0.08588 C -0.42205 -0.08357 -0.43073 -0.08171 -0.43542 -0.07755 C -0.44532 -0.06875 -0.43924 -0.07315 -0.45417 -0.06644 C -0.4566 -0.06528 -0.45816 -0.06227 -0.46042 -0.06088 C -0.46875 -0.05532 -0.47657 -0.05093 -0.48542 -0.04699 C -0.4974 -0.04167 -0.50747 -0.03125 -0.51875 -0.02477 C -0.52813 -0.01944 -0.52518 -0.02454 -0.53334 -0.01921 C -0.54601 -0.01088 -0.55938 -0.00579 -0.57292 0.00023 C -0.57535 0.00139 -0.57709 0.0044 -0.57917 0.00579 C -0.58941 0.0125 -0.60052 0.01782 -0.61059 0.02523 C -0.61962 0.03218 -0.62587 0.04028 -0.63542 0.04468 C -0.65035 0.07454 -0.62709 0.02917 -0.64584 0.06134 C -0.65382 0.07523 -0.65782 0.09051 -0.66875 0.10023 C -0.67292 0.11667 -0.67813 0.12731 -0.68542 0.1419 C -0.68802 0.14699 -0.68907 0.15347 -0.69167 0.15856 C -0.6941 0.17153 -0.69879 0.18171 -0.70226 0.19468 C -0.70278 0.19745 -0.70417 0.20301 -0.70417 0.20301 C -0.70729 0.23148 -0.70851 0.26042 -0.71042 0.28912 C -0.70973 0.32523 -0.70973 0.36134 -0.70834 0.39745 C -0.70625 0.44745 -0.69653 0.49676 -0.68125 0.5419 C -0.67639 0.55671 -0.675 0.57153 -0.66459 0.58079 C -0.66094 0.5956 -0.65504 0.61181 -0.64375 0.6169 C -0.63924 0.62639 -0.62327 0.64352 -0.61459 0.64745 C -0.6125 0.65023 -0.61077 0.6537 -0.60834 0.65579 C -0.60643 0.65741 -0.60382 0.65671 -0.60209 0.65856 C -0.60018 0.66065 -0.59983 0.66458 -0.59809 0.6669 C -0.59167 0.67523 -0.58056 0.67847 -0.57292 0.68356 C -0.54618 0.70139 -0.51875 0.71273 -0.48959 0.72245 C -0.47066 0.7287 -0.43125 0.73079 -0.43125 0.73079 C -0.39063 0.72963 -0.33091 0.73704 -0.28768 0.71968 C -0.27414 0.71435 -0.26233 0.70764 -0.25 0.70023 C -0.24601 0.69792 -0.24115 0.69792 -0.2375 0.69468 C -0.20973 0.66991 -0.25087 0.70556 -0.225 0.68634 C -0.22066 0.6831 -0.2125 0.67523 -0.2125 0.67523 C -0.21111 0.67245 -0.21007 0.66921 -0.20851 0.6669 C -0.2066 0.66458 -0.20365 0.66389 -0.20209 0.66134 C -0.19254 0.64676 -0.18507 0.62755 -0.17709 0.61134 C -0.17466 0.60648 -0.17535 0.59954 -0.17292 0.59468 C -0.16233 0.57338 -0.15868 0.54421 -0.15417 0.51968 C -0.15486 0.47523 -0.15504 0.43079 -0.15625 0.38634 C -0.15695 0.35995 -0.16771 0.33287 -0.175 0.30856 C -0.18021 0.29143 -0.18386 0.26921 -0.19584 0.25856 C -0.19931 0.24468 -0.204 0.23542 -0.20851 0.22245 C -0.21007 0.21713 -0.21007 0.21065 -0.2125 0.20579 C -0.21632 0.19815 -0.22674 0.18218 -0.22917 0.17245 C -0.23004 0.16968 -0.23021 0.16667 -0.23125 0.16412 C -0.23386 0.15833 -0.23698 0.15301 -0.23959 0.14745 C -0.24098 0.14468 -0.24167 0.14097 -0.24375 0.13912 C -0.24792 0.13542 -0.25625 0.12801 -0.25625 0.12801 C -0.26146 0.10718 -0.25382 0.13218 -0.26459 0.11412 C -0.27604 0.09491 -0.25504 0.1162 -0.27309 0.10023 C -0.27778 0.09051 -0.28108 0.08449 -0.28959 0.08079 C -0.29341 0.07569 -0.29844 0.07199 -0.30209 0.0669 C -0.30382 0.06458 -0.30434 0.06065 -0.30625 0.05856 C -0.30799 0.05671 -0.31059 0.05718 -0.3125 0.05579 C -0.31945 0.05069 -0.32934 0.03727 -0.33768 0.03356 C -0.34462 0.03056 -0.35191 0.02685 -0.35834 0.02245 C -0.37101 0.01389 -0.38282 0.00208 -0.39584 -0.00532 C -0.40625 -0.01134 -0.41823 -0.01435 -0.42917 -0.01921 C -0.44011 -0.02407 -0.44948 -0.03102 -0.46042 -0.03588 C -0.47882 -0.04398 -0.49775 -0.04607 -0.51667 -0.04977 C -0.52986 -0.05556 -0.52743 -0.05532 -0.55 -0.05532 C -0.59306 -0.05532 -0.63611 -0.05347 -0.67917 -0.05255 C -0.71111 -0.05069 -0.73768 -0.04722 -0.76875 -0.04421 C -0.78559 -0.04259 -0.80452 -0.0419 -0.82084 -0.03588 C -0.83959 -0.02917 -0.85868 -0.02176 -0.87709 -0.01366 C -0.88629 -0.00949 -0.89289 0.00162 -0.90209 0.00579 C -0.90677 0.02407 -0.90052 0.00602 -0.91059 0.0169 C -0.9125 0.01898 -0.91285 0.02292 -0.91476 0.02523 C -0.91875 0.03079 -0.92396 0.03518 -0.92917 0.03912 C -0.94132 0.04815 -0.92986 0.03426 -0.94167 0.04745 C -0.94983 0.05648 -0.9566 0.06806 -0.96684 0.07245 C -0.97865 0.0963 -0.96268 0.06829 -0.97709 0.08356 C -0.979 0.08565 -0.97952 0.08981 -0.98125 0.0919 C -0.98507 0.0963 -0.98959 0.09931 -0.99375 0.10301 C -0.99618 0.10509 -0.99775 0.10903 -1 0.11134 C -1.004 0.11551 -1.00903 0.11782 -1.0125 0.12245 C -1.01962 0.13194 -1.02795 0.14329 -1.0375 0.14745 C -1.04723 0.16042 -1.04132 0.1537 -1.05625 0.1669 C -1.05834 0.16875 -1.0625 0.17245 -1.0625 0.17245 C -1.06806 0.1838 -1.07674 0.18681 -1.08559 0.19468 C -1.09584 0.20393 -1.10625 0.21319 -1.11667 0.22245 C -1.12327 0.22824 -1.12778 0.23565 -1.13542 0.23912 C -1.14636 0.2537 -1.1599 0.26389 -1.17292 0.27523 C -1.17743 0.27917 -1.18091 0.28518 -1.18542 0.28912 C -1.18889 0.30301 -1.19254 0.29676 -1.2 0.30856 C -1.20677 0.31944 -1.21198 0.33125 -1.22084 0.33912 C -1.22396 0.35162 -1.23004 0.36157 -1.23542 0.37245 C -1.23681 0.37523 -1.2382 0.37801 -1.23959 0.38079 C -1.24098 0.38356 -1.24584 0.38634 -1.24584 0.38634 " pathEditMode="relative" ptsTypes="ffffffffffffffffffffffffffffffffffffffffffffffffffffffffffffffffffffffffffffffffffffffffffffffA">
                                      <p:cBhvr>
                                        <p:cTn id="6" dur="7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1.bp.blogspot.com/-nfWsrOv7zyo/URSsxzQexjI/AAAAAAAAAqw/33BTO92sCKs/s1600/%D0%91%D0%B5%D1%80%D0%B5%D0%B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68447" cy="6858000"/>
          </a:xfrm>
          <a:prstGeom prst="rect">
            <a:avLst/>
          </a:prstGeom>
          <a:noFill/>
        </p:spPr>
      </p:pic>
      <p:pic>
        <p:nvPicPr>
          <p:cNvPr id="4" name="Рисунок 3" descr="monarch_flap_lg_nwm.g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1905000" y="6165304"/>
            <a:ext cx="1905000" cy="1905000"/>
          </a:xfrm>
          <a:prstGeom prst="rect">
            <a:avLst/>
          </a:prstGeom>
        </p:spPr>
      </p:pic>
    </p:spTree>
  </p:cSld>
  <p:clrMapOvr>
    <a:masterClrMapping/>
  </p:clrMapOvr>
  <p:transition advClick="0"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716 -0.11227 C 0.0467 -0.11643 0.05469 -0.12315 0.06424 -0.12615 C 0.06806 -0.13125 0.07292 -0.13495 0.07674 -0.14004 C 0.07848 -0.14236 0.07934 -0.14606 0.08091 -0.14838 C 0.0974 -0.17014 0.07657 -0.13495 0.09341 -0.16227 C 0.10799 -0.18541 0.08559 -0.15463 0.10382 -0.17893 C 0.10851 -0.19676 0.10243 -0.17731 0.11216 -0.1956 C 0.11823 -0.20671 0.12101 -0.22037 0.12674 -0.23171 C 0.13056 -0.25208 0.1375 -0.2706 0.14341 -0.29004 C 0.14914 -0.30949 0.15122 -0.32801 0.16007 -0.3456 C 0.1625 -0.3618 0.1665 -0.37708 0.17049 -0.39305 C 0.17379 -0.40602 0.17518 -0.41759 0.18091 -0.42893 C 0.18351 -0.44606 0.1882 -0.46203 0.19132 -0.47893 C 0.19775 -0.51296 0.20157 -0.54768 0.20799 -0.58171 C 0.20903 -0.5875 0.21129 -0.59259 0.21216 -0.59838 C 0.21511 -0.61805 0.2132 -0.60787 0.21841 -0.62893 C 0.2224 -0.6449 0.22205 -0.65717 0.22882 -0.6706 C 0.23299 -0.7044 0.2415 -0.73796 0.24966 -0.7706 C 0.25243 -0.78171 0.25521 -0.79282 0.25799 -0.80393 C 0.25868 -0.80671 0.25938 -0.80949 0.26007 -0.81227 C 0.26077 -0.81504 0.26216 -0.8206 0.26216 -0.82037 C 0.26563 -0.85833 0.27605 -0.8949 0.28299 -0.93171 C 0.28889 -0.96319 0.28039 -0.92662 0.28924 -0.96227 C 0.28976 -0.96504 0.29063 -0.96782 0.29132 -0.9706 C 0.29202 -0.97338 0.29341 -0.97893 0.29341 -0.9787 C 0.29879 -0.95764 0.30886 -0.9419 0.31424 -0.9206 C 0.31823 -0.90463 0.3224 -0.88703 0.32466 -0.8706 C 0.32778 -0.84791 0.32952 -0.82315 0.33507 -0.80115 C 0.33802 -0.77338 0.34462 -0.74768 0.34966 -0.7206 C 0.35191 -0.70856 0.35295 -0.69629 0.35591 -0.68449 C 0.35834 -0.66273 0.36268 -0.64213 0.36632 -0.6206 C 0.3691 -0.60416 0.37014 -0.58727 0.37257 -0.5706 C 0.37396 -0.52338 0.37292 -0.47315 0.37882 -0.42615 C 0.38299 -0.39305 0.39045 -0.35926 0.40174 -0.32893 C 0.40539 -0.31944 0.40486 -0.3081 0.40799 -0.29838 C 0.42014 -0.26065 0.42743 -0.22083 0.43716 -0.18194 C 0.44375 -0.15509 0.44931 -0.12777 0.45591 -0.10115 C 0.45695 -0.09722 0.46337 -0.07731 0.46424 -0.07615 C 0.4658 -0.07407 0.46841 -0.0743 0.47049 -0.07338 C 0.47257 -0.07523 0.47518 -0.07639 0.47674 -0.07893 C 0.4849 -0.09236 0.47136 -0.08402 0.48507 -0.09027 C 0.48976 -0.10879 0.48334 -0.08842 0.49341 -0.10393 C 0.51042 -0.12986 0.49393 -0.11365 0.50799 -0.12615 C 0.51025 -0.13518 0.51615 -0.14213 0.51841 -0.15115 C 0.52049 -0.15949 0.52101 -0.16898 0.52466 -0.17615 C 0.52605 -0.17893 0.52778 -0.18148 0.52882 -0.18449 C 0.53698 -0.20902 0.52778 -0.19421 0.53924 -0.20949 C 0.54532 -0.23356 0.55365 -0.2537 0.56216 -0.27615 C 0.56684 -0.28865 0.56962 -0.31041 0.57466 -0.3206 C 0.57605 -0.32338 0.57778 -0.32592 0.57882 -0.32893 C 0.58681 -0.35324 0.58855 -0.38171 0.59966 -0.40393 C 0.60261 -0.41967 0.60886 -0.43379 0.61424 -0.44838 C 0.61823 -0.45902 0.6198 -0.47338 0.62257 -0.48449 C 0.62344 -0.48773 0.6257 -0.48981 0.62674 -0.49282 C 0.63542 -0.51574 0.61997 -0.48333 0.63299 -0.51227 C 0.6382 -0.52361 0.64358 -0.53356 0.64757 -0.5456 C 0.65365 -0.56412 0.65573 -0.58958 0.66216 -0.60694 C 0.66632 -0.61782 0.67049 -0.62893 0.67466 -0.64004 C 0.67639 -0.64467 0.67778 -0.65509 0.67882 -0.65972 C 0.68299 -0.67801 0.68716 -0.69652 0.69132 -0.71504 C 0.69445 -0.72916 0.69566 -0.73009 0.69757 -0.74282 C 0.69983 -0.75787 0.69879 -0.75764 0.70174 -0.7706 C 0.70417 -0.78125 0.70834 -0.79282 0.71007 -0.80393 C 0.7132 -0.8243 0.71615 -0.84514 0.72049 -0.86504 C 0.72414 -0.88171 0.72778 -0.89815 0.73091 -0.91504 C 0.7316 -0.91875 0.73299 -0.92615 0.73299 -0.92592 C 0.74132 -0.90949 0.74966 -0.89282 0.75799 -0.87615 C 0.7592 -0.87361 0.75903 -0.87037 0.76007 -0.86782 C 0.76372 -0.85902 0.77014 -0.85231 0.77257 -0.84282 C 0.78021 -0.81273 0.76806 -0.85856 0.77882 -0.82615 C 0.78872 -0.79629 0.77778 -0.8199 0.78716 -0.80115 C 0.79271 -0.77176 0.78525 -0.80648 0.79341 -0.78171 C 0.8033 -0.75185 0.79236 -0.77546 0.80174 -0.75671 C 0.81355 -0.69375 0.82795 -0.63217 0.84341 -0.5706 C 0.84618 -0.55949 0.84514 -0.55764 0.84757 -0.5456 C 0.85261 -0.52129 0.85834 -0.49722 0.86424 -0.47338 C 0.86511 -0.47014 0.86736 -0.46805 0.86841 -0.46504 C 0.87014 -0.45972 0.87066 -0.4537 0.87257 -0.44838 C 0.87622 -0.43865 0.88021 -0.42801 0.88299 -0.41782 C 0.88924 -0.39537 0.89393 -0.37129 0.89966 -0.34838 C 0.90052 -0.34514 0.90278 -0.34328 0.90382 -0.34027 C 0.90556 -0.33472 0.9066 -0.32893 0.90799 -0.32338 C 0.91007 -0.31504 0.91563 -0.30648 0.91841 -0.29838 C 0.92188 -0.28796 0.92396 -0.27592 0.92674 -0.26504 C 0.92761 -0.2618 0.92986 -0.25972 0.93091 -0.25671 C 0.93195 -0.25416 0.93247 -0.25115 0.93299 -0.24838 C 0.93438 -0.24166 0.93681 -0.22546 0.93924 -0.2206 C 0.94375 -0.2118 0.94341 -0.21389 0.94549 -0.20393 C 0.95382 -0.16504 0.96181 -0.12615 0.97049 -0.08727 C 0.97952 -0.04722 0.99184 -0.00995 1.00174 0.0294 C 1.00261 0.03264 1.00486 0.03473 1.00591 0.03773 C 1.0092 0.04653 1.01337 0.05648 1.01632 0.06551 C 1.02361 0.0875 1.03056 0.11505 1.04341 0.13218 C 1.0441 0.13496 1.04549 0.14051 1.04549 0.14074 " pathEditMode="relative" rAng="0" ptsTypes="fffffffffffffffffffffffffffffffffffffffffffffffffffffffffffffffffffffffffffffffffffffffffffffA">
                                      <p:cBhvr>
                                        <p:cTn id="6" dur="7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4" y="-3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13" descr="002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76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Содержимое 12"/>
          <p:cNvSpPr>
            <a:spLocks noGrp="1"/>
          </p:cNvSpPr>
          <p:nvPr>
            <p:ph sz="half" idx="1"/>
          </p:nvPr>
        </p:nvSpPr>
        <p:spPr>
          <a:xfrm>
            <a:off x="500063" y="4214813"/>
            <a:ext cx="8643937" cy="1806575"/>
          </a:xfrm>
        </p:spPr>
        <p:txBody>
          <a:bodyPr>
            <a:normAutofit fontScale="25000" lnSpcReduction="20000"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Arial" charset="0"/>
              <a:buChar char="•"/>
              <a:defRPr/>
            </a:pP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Font typeface="Arial" charset="0"/>
              <a:buChar char="•"/>
              <a:defRPr/>
            </a:pP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Font typeface="Arial" charset="0"/>
              <a:buChar char="•"/>
              <a:defRPr/>
            </a:pP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Font typeface="Arial" charset="0"/>
              <a:buChar char="•"/>
              <a:defRPr/>
            </a:pP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ru-RU" dirty="0" smtClean="0"/>
          </a:p>
          <a:p>
            <a:pPr marL="274320" indent="-274320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ru-RU" dirty="0" smtClean="0"/>
          </a:p>
          <a:p>
            <a:pPr marL="274320" indent="-274320" algn="ctr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sz="12800" dirty="0" smtClean="0"/>
              <a:t>   </a:t>
            </a:r>
            <a:r>
              <a:rPr lang="uk-UA" sz="17600" b="1" smtClean="0">
                <a:solidFill>
                  <a:srgbClr val="002060"/>
                </a:solidFill>
              </a:rPr>
              <a:t>Виразіть  </a:t>
            </a:r>
            <a:r>
              <a:rPr lang="uk-UA" sz="17600" b="1" dirty="0" smtClean="0">
                <a:solidFill>
                  <a:srgbClr val="002060"/>
                </a:solidFill>
              </a:rPr>
              <a:t>свій настрій раціональним числом</a:t>
            </a:r>
          </a:p>
          <a:p>
            <a:pPr marL="274320" indent="-274320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sz="12800" b="1" dirty="0" smtClean="0">
                <a:solidFill>
                  <a:srgbClr val="FFFF00"/>
                </a:solidFill>
              </a:rPr>
              <a:t> </a:t>
            </a:r>
          </a:p>
          <a:p>
            <a:pPr marL="274320" indent="-274320"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dirty="0" smtClean="0"/>
              <a:t>     </a:t>
            </a:r>
          </a:p>
          <a:p>
            <a:pPr marL="274320" indent="-274320" eaLnBrk="1" fontAlgn="auto" hangingPunct="1">
              <a:spcAft>
                <a:spcPts val="0"/>
              </a:spcAft>
              <a:buFont typeface="Arial" charset="0"/>
              <a:buChar char="•"/>
              <a:defRPr/>
            </a:pPr>
            <a:endParaRPr lang="ru-RU" dirty="0"/>
          </a:p>
        </p:txBody>
      </p:sp>
      <p:sp>
        <p:nvSpPr>
          <p:cNvPr id="7" name="Улыбающееся лицо 6"/>
          <p:cNvSpPr/>
          <p:nvPr/>
        </p:nvSpPr>
        <p:spPr>
          <a:xfrm>
            <a:off x="714375" y="1571625"/>
            <a:ext cx="2071688" cy="2071688"/>
          </a:xfrm>
          <a:prstGeom prst="smileyFace">
            <a:avLst/>
          </a:prstGeom>
          <a:ln w="53975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Улыбающееся лицо 9"/>
          <p:cNvSpPr/>
          <p:nvPr/>
        </p:nvSpPr>
        <p:spPr>
          <a:xfrm>
            <a:off x="3643313" y="1571625"/>
            <a:ext cx="2071687" cy="2071688"/>
          </a:xfrm>
          <a:prstGeom prst="smileyFace">
            <a:avLst>
              <a:gd name="adj" fmla="val 449"/>
            </a:avLst>
          </a:prstGeom>
          <a:solidFill>
            <a:srgbClr val="FFFF00"/>
          </a:solidFill>
          <a:ln w="50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Улыбающееся лицо 10"/>
          <p:cNvSpPr/>
          <p:nvPr/>
        </p:nvSpPr>
        <p:spPr>
          <a:xfrm>
            <a:off x="6643688" y="1500188"/>
            <a:ext cx="2071687" cy="2071687"/>
          </a:xfrm>
          <a:prstGeom prst="smileyFace">
            <a:avLst>
              <a:gd name="adj" fmla="val -4653"/>
            </a:avLst>
          </a:prstGeom>
          <a:solidFill>
            <a:srgbClr val="00B050"/>
          </a:solidFill>
          <a:ln w="508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721136" y="188640"/>
            <a:ext cx="5643853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</a:rPr>
              <a:t>Картка</a:t>
            </a: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" pitchFamily="34" charset="0"/>
              </a:rPr>
              <a:t> настрою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/>
      <p:bldP spid="7" grpId="0" animBg="1"/>
      <p:bldP spid="10" grpId="0" animBg="1"/>
      <p:bldP spid="1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://1.bp.blogspot.com/-nfWsrOv7zyo/URSsxzQexjI/AAAAAAAAAqw/33BTO92sCKs/s1600/%D0%91%D0%B5%D1%80%D0%B5%D0%B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68447" cy="6858000"/>
          </a:xfrm>
          <a:prstGeom prst="rect">
            <a:avLst/>
          </a:prstGeom>
          <a:noFill/>
        </p:spPr>
      </p:pic>
      <p:pic>
        <p:nvPicPr>
          <p:cNvPr id="4" name="Рисунок 3" descr="lalbum_0707104749.p_2504181802_9171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32656"/>
            <a:ext cx="2108432" cy="1581324"/>
          </a:xfrm>
          <a:prstGeom prst="rect">
            <a:avLst/>
          </a:prstGeom>
        </p:spPr>
      </p:pic>
      <p:pic>
        <p:nvPicPr>
          <p:cNvPr id="5" name="Рисунок 4" descr="lalbum_0707104749.p_2504181802_9171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39752" y="3894200"/>
            <a:ext cx="1872208" cy="1404156"/>
          </a:xfrm>
          <a:prstGeom prst="rect">
            <a:avLst/>
          </a:prstGeom>
        </p:spPr>
      </p:pic>
      <p:pic>
        <p:nvPicPr>
          <p:cNvPr id="6" name="Рисунок 5" descr="lalbum_0707104749.p_2504181802_9171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51920" y="1484784"/>
            <a:ext cx="1628379" cy="1221284"/>
          </a:xfrm>
          <a:prstGeom prst="rect">
            <a:avLst/>
          </a:prstGeom>
        </p:spPr>
      </p:pic>
      <p:pic>
        <p:nvPicPr>
          <p:cNvPr id="7" name="Рисунок 6" descr="lalbum_0707104749.p_2504181802_9171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60232" y="4005064"/>
            <a:ext cx="1628379" cy="1221284"/>
          </a:xfrm>
          <a:prstGeom prst="rect">
            <a:avLst/>
          </a:prstGeom>
        </p:spPr>
      </p:pic>
      <p:pic>
        <p:nvPicPr>
          <p:cNvPr id="8" name="Рисунок 7" descr="87446622_14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3924944" y="6525344"/>
            <a:ext cx="5390621" cy="1829544"/>
          </a:xfrm>
          <a:prstGeom prst="rect">
            <a:avLst/>
          </a:prstGeom>
        </p:spPr>
      </p:pic>
    </p:spTree>
  </p:cSld>
  <p:clrMapOvr>
    <a:masterClrMapping/>
  </p:clrMapOvr>
  <p:transition advClick="0" advTm="1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53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9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7500"/>
                            </p:stCondLst>
                            <p:childTnLst>
                              <p:par>
                                <p:cTn id="24" presetID="53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9500"/>
                            </p:stCondLst>
                            <p:childTnLst>
                              <p:par>
                                <p:cTn id="30" presetID="9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3000"/>
                            </p:stCondLst>
                            <p:childTnLst>
                              <p:par>
                                <p:cTn id="34" presetID="53" presetClass="entr" presetSubtype="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6000"/>
                            </p:stCondLst>
                            <p:childTnLst>
                              <p:par>
                                <p:cTn id="40" presetID="9" presetClass="exit" presetSubtype="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9000"/>
                            </p:stCondLst>
                            <p:childTnLst>
                              <p:par>
                                <p:cTn id="4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48 -0.13078 C -0.00209 -0.14606 -0.00018 -0.16041 0.00278 -0.17523 C 0.00625 -0.19213 0.01216 -0.20833 0.01528 -0.22523 C 0.01789 -0.23889 0.0198 -0.25254 0.0257 -0.26412 C 0.029 -0.28217 0.03247 -0.30139 0.04028 -0.3169 C 0.04289 -0.33032 0.04619 -0.34097 0.0507 -0.35301 C 0.05573 -0.3662 0.05782 -0.38171 0.0632 -0.39467 C 0.06685 -0.40347 0.07153 -0.41134 0.0757 -0.41967 C 0.08056 -0.42963 0.08386 -0.43889 0.09028 -0.44745 C 0.09428 -0.46319 0.10209 -0.47801 0.10903 -0.4919 C 0.12101 -0.51597 0.0974 -0.48194 0.11737 -0.50856 C 0.1224 -0.52847 0.11528 -0.5044 0.1257 -0.52523 C 0.12691 -0.52778 0.12674 -0.53102 0.12778 -0.53356 C 0.13247 -0.54491 0.13907 -0.55602 0.14445 -0.5669 C 0.15244 -0.58356 0.15903 -0.60301 0.16945 -0.6169 C 0.17448 -0.6368 0.16737 -0.61273 0.17778 -0.63356 C 0.179 -0.63611 0.17882 -0.63935 0.17987 -0.6419 C 0.1856 -0.65741 0.19341 -0.67199 0.2007 -0.68634 C 0.20382 -0.69259 0.21476 -0.69606 0.21945 -0.70023 C 0.23473 -0.6993 0.25001 -0.69953 0.26528 -0.69745 C 0.28542 -0.69467 0.31164 -0.66991 0.32778 -0.65578 C 0.33438 -0.65 0.33889 -0.64259 0.34653 -0.63912 C 0.35764 -0.6169 0.34306 -0.64375 0.35695 -0.62523 C 0.36389 -0.61597 0.35903 -0.61875 0.3632 -0.60856 C 0.3632 -0.60833 0.37362 -0.58773 0.3757 -0.58356 C 0.37709 -0.58078 0.38004 -0.58009 0.38195 -0.57801 C 0.39358 -0.56504 0.40556 -0.55254 0.41945 -0.54467 C 0.43264 -0.53727 0.45174 -0.53541 0.46528 -0.53356 C 0.49619 -0.51991 0.54532 -0.52986 0.56945 -0.53078 C 0.57987 -0.53541 0.58751 -0.54491 0.59653 -0.55301 C 0.6066 -0.57338 0.59323 -0.5493 0.60903 -0.5669 C 0.61094 -0.56898 0.61129 -0.57315 0.6132 -0.57523 C 0.61893 -0.58171 0.62657 -0.58472 0.63178 -0.5919 C 0.63386 -0.59467 0.63577 -0.59815 0.63803 -0.60023 C 0.64011 -0.60185 0.64254 -0.60162 0.64428 -0.60301 C 0.65157 -0.60787 0.6566 -0.61643 0.6632 -0.62245 C 0.68421 -0.66458 0.66146 -0.62129 0.67778 -0.64745 C 0.67935 -0.65 0.68004 -0.6537 0.68195 -0.65578 C 0.68369 -0.65764 0.68629 -0.65717 0.6882 -0.65856 C 0.69254 -0.6618 0.69723 -0.66504 0.7007 -0.66967 C 0.70278 -0.67245 0.70452 -0.67592 0.70695 -0.67801 C 0.71077 -0.68148 0.71563 -0.68287 0.71945 -0.68634 C 0.73889 -0.68541 0.76251 -0.69699 0.77778 -0.68078 C 0.77969 -0.6787 0.78004 -0.67453 0.78195 -0.67245 C 0.7856 -0.66852 0.79063 -0.66759 0.79445 -0.66412 C 0.79514 -0.66134 0.79497 -0.65787 0.79653 -0.65578 C 0.80001 -0.65116 0.80903 -0.64467 0.80903 -0.64444 C 0.81476 -0.6331 0.82327 -0.62523 0.82987 -0.61412 C 0.84289 -0.59166 0.8323 -0.60254 0.84445 -0.5919 C 0.84914 -0.58241 0.86546 -0.56574 0.87362 -0.55856 C 0.87501 -0.55578 0.8757 -0.55208 0.87778 -0.55023 C 0.88143 -0.54722 0.89028 -0.54467 0.89028 -0.54444 C 0.89757 -0.53009 0.89028 -0.54074 0.90278 -0.53356 C 0.90504 -0.53217 0.90678 -0.5294 0.90903 -0.52801 C 0.91771 -0.52291 0.92726 -0.52083 0.93612 -0.5169 C 0.98907 -0.51828 1.02518 -0.50833 1.06945 -0.52801 C 1.07084 -0.53078 1.07153 -0.53449 1.07362 -0.53634 C 1.07726 -0.53935 1.08612 -0.5419 1.08612 -0.54166 C 1.09306 -0.55578 1.0882 -0.54838 1.10278 -0.56134 C 1.10487 -0.56319 1.10903 -0.5669 1.10903 -0.56666 C 1.12014 -0.58912 1.10556 -0.56227 1.11945 -0.58078 C 1.13698 -0.60416 1.11216 -0.57477 1.1257 -0.59745 C 1.12726 -0.6 1.12987 -0.60116 1.13195 -0.60301 C 1.14306 -0.62523 1.12848 -0.59838 1.14237 -0.6169 C 1.1441 -0.61921 1.14462 -0.62315 1.14653 -0.62523 C 1.14827 -0.62708 1.15087 -0.62662 1.15278 -0.62801 C 1.17431 -0.64398 1.15747 -0.63565 1.17153 -0.6419 C 1.18091 -0.6544 1.19237 -0.65903 1.20487 -0.66412 C 1.21945 -0.66991 1.21268 -0.66967 1.21945 -0.66967 " pathEditMode="relative" rAng="0" ptsTypes="ffffffffffffffffffffffffffffffffffffffffffffffffffffffffffffffffffffA">
                                      <p:cBhvr>
                                        <p:cTn id="45" dur="8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1" y="-2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1.bp.blogspot.com/-nfWsrOv7zyo/URSsxzQexjI/AAAAAAAAAqw/33BTO92sCKs/s1600/%D0%91%D0%B5%D1%80%D0%B5%D0%B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68447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0_b1d3a_b4c4adfe_orig.gif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 rot="1484554">
            <a:off x="539552" y="908720"/>
            <a:ext cx="2398705" cy="2297959"/>
          </a:xfrm>
        </p:spPr>
      </p:pic>
    </p:spTree>
  </p:cSld>
  <p:clrMapOvr>
    <a:masterClrMapping/>
  </p:clrMapOvr>
  <p:transition advClick="0" advTm="9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96 -0.04144 C 0.0323 -0.02755 0.06112 -0.01273 0.09098 -0.00139 C 0.10921 0.00556 0.12622 0.01597 0.14497 0.01991 C 0.16042 0.02708 0.17674 0.02894 0.19289 0.03056 C 0.22014 0.03681 0.24723 0.03657 0.27483 0.03866 C 0.31146 0.0412 0.34827 0.04514 0.3849 0.04931 C 0.40209 0.05648 0.42118 0.05787 0.43889 0.05995 C 0.454 0.0669 0.47292 0.06806 0.48889 0.0706 C 0.51355 0.08171 0.53924 0.08495 0.56493 0.08935 C 0.58612 0.09884 0.56962 0.09282 0.60087 0.09722 C 0.61771 0.09954 0.63403 0.10556 0.65087 0.10787 C 0.66493 0.11435 0.68021 0.11667 0.69497 0.11852 C 0.71164 0.12431 0.72969 0.12639 0.74688 0.1294 C 0.77014 0.13912 0.79879 0.13773 0.82292 0.14005 C 0.83733 0.14468 0.86684 0.14792 0.86684 0.14815 C 0.88056 0.15417 0.86667 0.14861 0.89289 0.15324 C 0.90087 0.15463 0.91684 0.15856 0.91684 0.1588 C 0.94514 0.17153 0.9757 0.17454 1.00487 0.18264 C 0.97917 0.19398 0.95174 0.1963 0.92483 0.19861 C 0.90591 0.2037 0.89462 0.20718 0.87483 0.20926 C 0.85886 0.2169 0.88091 0.20671 0.86094 0.21458 C 0.85695 0.2162 0.84896 0.21991 0.84896 0.22014 C 0.8408 0.22708 0.83212 0.2294 0.82292 0.23333 C 0.80973 0.23912 0.79671 0.24537 0.78299 0.24931 C 0.7783 0.25069 0.77379 0.25324 0.76893 0.25463 C 0.76094 0.25671 0.74497 0.25995 0.74497 0.26019 C 0.73577 0.26412 0.72622 0.26736 0.71684 0.2706 C 0.71146 0.27245 0.70087 0.27593 0.70087 0.27616 C 0.69375 0.28241 0.68525 0.28843 0.67691 0.2919 C 0.6691 0.29861 0.66094 0.29977 0.65296 0.30532 C 0.63768 0.31551 0.62188 0.32106 0.60487 0.32407 C 0.59219 0.32963 0.58316 0.33032 0.56893 0.33194 C 0.53907 0.33889 0.50938 0.35162 0.479 0.35324 C 0.42726 0.35602 0.37639 0.36273 0.32483 0.36921 C 0.31007 0.37616 0.29219 0.37917 0.27691 0.38264 C 0.26684 0.38495 0.2566 0.39167 0.24688 0.39606 C 0.22761 0.40463 0.20903 0.41343 0.18889 0.41736 C 0.13976 0.43866 0.08559 0.43403 0.0349 0.4412 C -0.01579 0.44028 -0.06632 0.44028 -0.11701 0.43866 C -0.12708 0.43843 -0.13732 0.4331 -0.14704 0.43056 C -0.16788 0.425 -0.18784 0.41991 -0.20902 0.41736 C -0.2835 0.39676 -0.38125 0.41713 -0.46111 0.41991 C -0.45763 0.4338 -0.4618 0.42407 -0.45312 0.43056 C -0.44253 0.43843 -0.43819 0.44537 -0.42708 0.44931 C -0.421 0.45463 -0.41597 0.45718 -0.40902 0.45995 C -0.39704 0.47083 -0.3809 0.47546 -0.36701 0.48125 C -0.3467 0.48981 -0.37691 0.47708 -0.35503 0.48935 C -0.34444 0.49514 -0.33194 0.49838 -0.32083 0.50255 C -0.28055 0.51782 -0.24166 0.53981 -0.20104 0.55324 C -0.1743 0.56227 -0.14652 0.56343 -0.11909 0.56667 C -0.08107 0.5713 -0.04322 0.575 -0.00503 0.57731 C 0.02483 0.58495 0.05851 0.59375 0.08889 0.59861 C 0.10973 0.6081 0.13507 0.61597 0.15695 0.61991 C 0.18021 0.63079 0.23559 0.62685 0.25695 0.62801 C 0.31789 0.62546 0.37813 0.61852 0.43889 0.61458 C 0.46216 0.61088 0.44948 0.61204 0.47691 0.61204 " pathEditMode="relative" rAng="0" ptsTypes="fffffffffffffffffffffffffffffffffffffffffffffffffffffffA">
                                      <p:cBhvr>
                                        <p:cTn id="6" dur="9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9" y="33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61" descr="D:\Important documents\Мои документы\математика\смайлікі\для наташи\vvv\бабочки\e2e6181f8f40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" y="1"/>
            <a:ext cx="9144002" cy="6858000"/>
          </a:xfrm>
          <a:prstGeom prst="rect">
            <a:avLst/>
          </a:prstGeom>
          <a:noFill/>
        </p:spPr>
      </p:pic>
      <p:pic>
        <p:nvPicPr>
          <p:cNvPr id="27657" name="Picture 9" descr="blbird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1840" y="1412776"/>
            <a:ext cx="1440160" cy="1440160"/>
          </a:xfrm>
          <a:prstGeom prst="rect">
            <a:avLst/>
          </a:prstGeom>
          <a:noFill/>
        </p:spPr>
      </p:pic>
      <p:pic>
        <p:nvPicPr>
          <p:cNvPr id="22" name="Picture 27" descr="7a1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8379019">
            <a:off x="4906008" y="2522568"/>
            <a:ext cx="1021907" cy="1167458"/>
          </a:xfrm>
          <a:prstGeom prst="rect">
            <a:avLst/>
          </a:prstGeom>
          <a:noFill/>
        </p:spPr>
      </p:pic>
      <p:sp>
        <p:nvSpPr>
          <p:cNvPr id="10" name="Содержимое 19"/>
          <p:cNvSpPr>
            <a:spLocks noGrp="1"/>
          </p:cNvSpPr>
          <p:nvPr>
            <p:ph idx="1"/>
          </p:nvPr>
        </p:nvSpPr>
        <p:spPr>
          <a:xfrm>
            <a:off x="251520" y="3645024"/>
            <a:ext cx="8712968" cy="3096344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uk-UA" sz="2800" b="1" dirty="0" smtClean="0">
                <a:latin typeface="Bookman Old Style" pitchFamily="18" charset="0"/>
              </a:rPr>
              <a:t>Метелик </a:t>
            </a:r>
            <a:r>
              <a:rPr lang="uk-UA" sz="2800" b="1" dirty="0" err="1" smtClean="0">
                <a:latin typeface="Bookman Old Style" pitchFamily="18" charset="0"/>
              </a:rPr>
              <a:t>“Монарх”</a:t>
            </a:r>
            <a:r>
              <a:rPr lang="uk-UA" sz="2800" b="1" dirty="0" smtClean="0">
                <a:latin typeface="Bookman Old Style" pitchFamily="18" charset="0"/>
              </a:rPr>
              <a:t> і пташка вилетіли у різних напрямках. Першою вилетіла пташка зі швидкістю 31 миля за годину. Через одну годину вилетів метелик. Через 30 хвилин відстань між ними була 43,5 милі. З якою швидкістю летів метелик?</a:t>
            </a:r>
            <a:endParaRPr lang="ru-RU" sz="2800" b="1" dirty="0"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3.89082E-6 L 0.5592 0.00024 " pathEditMode="relative" rAng="0" ptsTypes="AA">
                                      <p:cBhvr>
                                        <p:cTn id="17" dur="50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760"/>
                            </p:stCondLst>
                            <p:childTnLst>
                              <p:par>
                                <p:cTn id="1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3.56697E-6 C -0.02031 -0.04857 -0.03993 -0.09692 -0.0658 -0.09946 C -0.09167 -0.10201 -0.13507 -0.05042 -0.15521 -0.0148 C -0.17517 0.02082 -0.16458 0.09068 -0.18576 0.11428 C -0.20677 0.13787 -0.25347 0.15036 -0.2816 0.12677 C -0.30972 0.10317 -0.30208 0.00139 -0.35382 -0.02752 C -0.40573 -0.05644 -0.55278 -0.04302 -0.59236 -0.04649 " pathEditMode="relative" rAng="0" ptsTypes="aaaaaaA">
                                      <p:cBhvr>
                                        <p:cTn id="20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6" y="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uiExpand="1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61" descr="D:\Important documents\Мои документы\математика\смайлікі\для наташи\vvv\бабочки\e2e6181f8f40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" y="1"/>
            <a:ext cx="9144002" cy="6858000"/>
          </a:xfrm>
          <a:prstGeom prst="rect">
            <a:avLst/>
          </a:prstGeom>
          <a:noFill/>
        </p:spPr>
      </p:pic>
      <p:pic>
        <p:nvPicPr>
          <p:cNvPr id="27657" name="Picture 9" descr="blbird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1840" y="1412776"/>
            <a:ext cx="1440160" cy="1440160"/>
          </a:xfrm>
          <a:prstGeom prst="rect">
            <a:avLst/>
          </a:prstGeom>
          <a:noFill/>
        </p:spPr>
      </p:pic>
      <p:pic>
        <p:nvPicPr>
          <p:cNvPr id="22" name="Picture 27" descr="7a1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8379019">
            <a:off x="4906008" y="2522568"/>
            <a:ext cx="1021907" cy="1167458"/>
          </a:xfrm>
          <a:prstGeom prst="rect">
            <a:avLst/>
          </a:prstGeom>
          <a:noFill/>
        </p:spPr>
      </p:pic>
      <p:sp>
        <p:nvSpPr>
          <p:cNvPr id="10" name="Содержимое 19"/>
          <p:cNvSpPr>
            <a:spLocks noGrp="1"/>
          </p:cNvSpPr>
          <p:nvPr>
            <p:ph idx="1"/>
          </p:nvPr>
        </p:nvSpPr>
        <p:spPr>
          <a:xfrm>
            <a:off x="251520" y="3645024"/>
            <a:ext cx="8712968" cy="3096344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ctr">
              <a:buNone/>
            </a:pPr>
            <a:r>
              <a:rPr lang="uk-UA" sz="2800" b="1" dirty="0" smtClean="0">
                <a:solidFill>
                  <a:schemeClr val="tx1"/>
                </a:solidFill>
                <a:latin typeface="Bookman Old Style" pitchFamily="18" charset="0"/>
              </a:rPr>
              <a:t>Розв'язання</a:t>
            </a:r>
            <a:endParaRPr lang="ru-RU" sz="2800" b="1" dirty="0">
              <a:latin typeface="Bookman Old Style" pitchFamily="18" charset="0"/>
            </a:endParaRPr>
          </a:p>
        </p:txBody>
      </p:sp>
      <p:sp>
        <p:nvSpPr>
          <p:cNvPr id="8" name="Содержимое 2"/>
          <p:cNvSpPr txBox="1">
            <a:spLocks/>
          </p:cNvSpPr>
          <p:nvPr/>
        </p:nvSpPr>
        <p:spPr bwMode="auto">
          <a:xfrm>
            <a:off x="395536" y="4149080"/>
            <a:ext cx="3672408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uk-UA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man Old Style" pitchFamily="18" charset="0"/>
              </a:rPr>
              <a:t>1) 30</a:t>
            </a:r>
            <a:r>
              <a:rPr kumimoji="0" lang="uk-UA" sz="28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man Old Style" pitchFamily="18" charset="0"/>
              </a:rPr>
              <a:t> хв=0,5(</a:t>
            </a:r>
            <a:r>
              <a:rPr kumimoji="0" lang="uk-UA" sz="2800" b="1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man Old Style" pitchFamily="18" charset="0"/>
              </a:rPr>
              <a:t>год</a:t>
            </a:r>
            <a:r>
              <a:rPr kumimoji="0" lang="uk-UA" sz="28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man Old Style" pitchFamily="18" charset="0"/>
              </a:rPr>
              <a:t>) 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Bookman Old Style" pitchFamily="18" charset="0"/>
            </a:endParaRPr>
          </a:p>
        </p:txBody>
      </p:sp>
      <p:sp>
        <p:nvSpPr>
          <p:cNvPr id="9" name="Содержимое 2"/>
          <p:cNvSpPr txBox="1">
            <a:spLocks/>
          </p:cNvSpPr>
          <p:nvPr/>
        </p:nvSpPr>
        <p:spPr bwMode="auto">
          <a:xfrm>
            <a:off x="395536" y="4653136"/>
            <a:ext cx="6912768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uk-UA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man Old Style" pitchFamily="18" charset="0"/>
              </a:rPr>
              <a:t>2) 31·</a:t>
            </a:r>
            <a:r>
              <a:rPr lang="uk-UA" sz="2800" b="1" dirty="0" smtClean="0">
                <a:latin typeface="Bookman Old Style" pitchFamily="18" charset="0"/>
              </a:rPr>
              <a:t>1</a:t>
            </a:r>
            <a:r>
              <a:rPr kumimoji="0" lang="uk-UA" sz="28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man Old Style" pitchFamily="18" charset="0"/>
              </a:rPr>
              <a:t>,5=37,5(милі) - пташка 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Bookman Old Style" pitchFamily="18" charset="0"/>
            </a:endParaRPr>
          </a:p>
        </p:txBody>
      </p:sp>
      <p:sp>
        <p:nvSpPr>
          <p:cNvPr id="11" name="Содержимое 2"/>
          <p:cNvSpPr txBox="1">
            <a:spLocks/>
          </p:cNvSpPr>
          <p:nvPr/>
        </p:nvSpPr>
        <p:spPr bwMode="auto">
          <a:xfrm>
            <a:off x="323528" y="5157192"/>
            <a:ext cx="6840760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uk-UA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man Old Style" pitchFamily="18" charset="0"/>
              </a:rPr>
              <a:t>3) 43,5-</a:t>
            </a:r>
            <a:r>
              <a:rPr kumimoji="0" lang="uk-UA" sz="28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man Old Style" pitchFamily="18" charset="0"/>
              </a:rPr>
              <a:t>37,5=6(миль) - метелик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Bookman Old Style" pitchFamily="18" charset="0"/>
            </a:endParaRPr>
          </a:p>
        </p:txBody>
      </p:sp>
      <p:sp>
        <p:nvSpPr>
          <p:cNvPr id="12" name="Содержимое 2"/>
          <p:cNvSpPr txBox="1">
            <a:spLocks/>
          </p:cNvSpPr>
          <p:nvPr/>
        </p:nvSpPr>
        <p:spPr bwMode="auto">
          <a:xfrm>
            <a:off x="251520" y="5661248"/>
            <a:ext cx="8640960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uk-UA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man Old Style" pitchFamily="18" charset="0"/>
              </a:rPr>
              <a:t>4) </a:t>
            </a:r>
            <a:r>
              <a:rPr kumimoji="0" lang="uk-UA" sz="28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man Old Style" pitchFamily="18" charset="0"/>
              </a:rPr>
              <a:t>6:0,5 = 12(миль/</a:t>
            </a:r>
            <a:r>
              <a:rPr kumimoji="0" lang="uk-UA" sz="2800" b="1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man Old Style" pitchFamily="18" charset="0"/>
              </a:rPr>
              <a:t>год</a:t>
            </a:r>
            <a:r>
              <a:rPr kumimoji="0" lang="uk-UA" sz="28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man Old Style" pitchFamily="18" charset="0"/>
              </a:rPr>
              <a:t>) – швидкість метелика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3.89082E-6 L 0.5592 0.00024 " pathEditMode="relative" rAng="0" ptsTypes="AA">
                                      <p:cBhvr>
                                        <p:cTn id="11" dur="50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3.56697E-6 C -0.02031 -0.04857 -0.03993 -0.09692 -0.0658 -0.09946 C -0.09167 -0.10201 -0.13507 -0.05042 -0.15521 -0.0148 C -0.17517 0.02082 -0.16458 0.09068 -0.18576 0.11428 C -0.20677 0.13787 -0.25347 0.15036 -0.2816 0.12677 C -0.30972 0.10317 -0.30208 0.00139 -0.35382 -0.02752 C -0.40573 -0.05644 -0.55278 -0.04302 -0.59236 -0.04649 " pathEditMode="relative" rAng="0" ptsTypes="aaaaaaA">
                                      <p:cBhvr>
                                        <p:cTn id="14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6" y="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8000"/>
                            </p:stCondLst>
                            <p:childTnLst>
                              <p:par>
                                <p:cTn id="1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9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0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6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7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uiExpand="1" build="p" animBg="1"/>
      <p:bldP spid="8" grpId="0"/>
      <p:bldP spid="9" grpId="0"/>
      <p:bldP spid="11" grpId="0"/>
      <p:bldP spid="1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116632"/>
            <a:ext cx="2952874" cy="706437"/>
          </a:xfrm>
        </p:spPr>
        <p:txBody>
          <a:bodyPr/>
          <a:lstStyle/>
          <a:p>
            <a:r>
              <a:rPr lang="uk-UA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Bookman Old Style" pitchFamily="18" charset="0"/>
              </a:rPr>
              <a:t>Задача</a:t>
            </a:r>
            <a:r>
              <a:rPr lang="uk-UA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Bookman Old Style" pitchFamily="18" charset="0"/>
              </a:rPr>
              <a:t>.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Bookman Old Style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63688" y="764705"/>
            <a:ext cx="6985000" cy="2232247"/>
          </a:xfrm>
        </p:spPr>
        <p:txBody>
          <a:bodyPr/>
          <a:lstStyle/>
          <a:p>
            <a:pPr lvl="0">
              <a:buNone/>
            </a:pPr>
            <a:r>
              <a:rPr lang="uk-UA" sz="2800" b="1" dirty="0" smtClean="0">
                <a:latin typeface="Bookman Old Style" pitchFamily="18" charset="0"/>
              </a:rPr>
              <a:t>Яка швидкість метелика в кілометрах за годину, якщо він пролітає 30 миль за годину, а 12 миль за годину  становить 20 кілометрів за годину ?</a:t>
            </a:r>
            <a:endParaRPr lang="ru-RU" sz="2800" b="1" dirty="0" smtClean="0">
              <a:latin typeface="Bookman Old Style" pitchFamily="18" charset="0"/>
            </a:endParaRPr>
          </a:p>
          <a:p>
            <a:endParaRPr lang="ru-RU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 bwMode="auto">
          <a:xfrm>
            <a:off x="1547664" y="2852936"/>
            <a:ext cx="6985000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tabLst/>
              <a:defRPr/>
            </a:pPr>
            <a:r>
              <a:rPr kumimoji="0" lang="uk-UA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man Old Style" pitchFamily="18" charset="0"/>
              </a:rPr>
              <a:t>Розв'язання</a:t>
            </a:r>
            <a:r>
              <a:rPr kumimoji="0" lang="uk-UA" sz="28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man Old Style" pitchFamily="18" charset="0"/>
              </a:rPr>
              <a:t> 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Bookman Old Style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1835696" y="3212976"/>
            <a:ext cx="4536504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     км/</a:t>
            </a:r>
            <a:r>
              <a:rPr kumimoji="0" lang="uk-UA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год</a:t>
            </a:r>
            <a:r>
              <a:rPr kumimoji="0" lang="uk-UA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       милі/</a:t>
            </a:r>
            <a:r>
              <a:rPr kumimoji="0" lang="uk-UA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год</a:t>
            </a:r>
            <a:endParaRPr kumimoji="0" lang="uk-UA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uk-UA" sz="2800" dirty="0" smtClean="0">
                <a:latin typeface="Bookman Old Style" pitchFamily="18" charset="0"/>
                <a:ea typeface="+mj-ea"/>
                <a:cs typeface="+mj-cs"/>
              </a:rPr>
              <a:t>	20                 12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	  х                 30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2267744" y="4581128"/>
            <a:ext cx="3853160" cy="70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12·х =20·30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2267744" y="5085184"/>
            <a:ext cx="3853160" cy="70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12·х =600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 bwMode="auto">
          <a:xfrm>
            <a:off x="2195736" y="5661248"/>
            <a:ext cx="3853160" cy="70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>
              <a:defRPr/>
            </a:pPr>
            <a:r>
              <a:rPr kumimoji="0" lang="uk-UA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х =600:1</a:t>
            </a:r>
            <a:r>
              <a:rPr lang="uk-UA" sz="3600" dirty="0" smtClean="0">
                <a:latin typeface="Bookman Old Style" pitchFamily="18" charset="0"/>
              </a:rPr>
              <a:t>2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2195736" y="6151563"/>
            <a:ext cx="3853160" cy="70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 algn="ctr">
              <a:defRPr/>
            </a:pPr>
            <a:r>
              <a:rPr kumimoji="0" lang="uk-UA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ookman Old Style" pitchFamily="18" charset="0"/>
                <a:ea typeface="+mj-ea"/>
                <a:cs typeface="+mj-cs"/>
              </a:rPr>
              <a:t>х =5</a:t>
            </a:r>
            <a:r>
              <a:rPr lang="uk-UA" sz="3600" dirty="0" smtClean="0">
                <a:latin typeface="Bookman Old Style" pitchFamily="18" charset="0"/>
              </a:rPr>
              <a:t>0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Bookman Old Style" pitchFamily="18" charset="0"/>
              <a:ea typeface="+mj-ea"/>
              <a:cs typeface="+mj-cs"/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>
            <a:off x="3347864" y="3933056"/>
            <a:ext cx="1728192" cy="432048"/>
          </a:xfrm>
          <a:prstGeom prst="straightConnector1">
            <a:avLst/>
          </a:prstGeom>
          <a:ln w="508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rot="10800000" flipV="1">
            <a:off x="3347864" y="4005064"/>
            <a:ext cx="1872208" cy="432048"/>
          </a:xfrm>
          <a:prstGeom prst="straightConnector1">
            <a:avLst/>
          </a:prstGeom>
          <a:ln w="508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8" descr="7a1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8379019">
            <a:off x="7378892" y="4747926"/>
            <a:ext cx="1404938" cy="1604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0.05043 C -0.01545 -0.12376 -0.03055 -0.19732 -0.05573 -0.2075 C -0.0809 -0.21767 -0.11771 -0.10872 -0.15104 -0.11127 C -0.18455 -0.11358 -0.22205 -0.19154 -0.2559 -0.22253 C -0.28976 -0.25353 -0.3099 -0.33958 -0.35451 -0.29841 C -0.39896 -0.25723 -0.46979 0.00532 -0.52309 0.02567 C -0.57639 0.04603 -0.61371 -0.09878 -0.67396 -0.17696 C -0.73403 -0.25538 -0.84878 -0.40088 -0.88368 -0.44529 " pathEditMode="relative" rAng="0" ptsTypes="aaaaaaaA">
                                      <p:cBhvr>
                                        <p:cTn id="20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2" y="-1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5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6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2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3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9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0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7" descr="бабочки анимированные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1606550"/>
          </a:xfrm>
        </p:spPr>
        <p:txBody>
          <a:bodyPr rtlCol="0"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800" b="1" i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Bookman Old Style" pitchFamily="18" charset="0"/>
              </a:rPr>
              <a:t>Оціни</a:t>
            </a:r>
            <a:r>
              <a:rPr lang="ru-RU" sz="4800" b="1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Bookman Old Style" pitchFamily="18" charset="0"/>
              </a:rPr>
              <a:t> </a:t>
            </a:r>
            <a:r>
              <a:rPr lang="ru-RU" sz="4800" b="1" i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Bookman Old Style" pitchFamily="18" charset="0"/>
              </a:rPr>
              <a:t>свою </a:t>
            </a:r>
            <a:r>
              <a:rPr lang="ru-RU" sz="4800" b="1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Bookman Old Style" pitchFamily="18" charset="0"/>
              </a:rPr>
              <a:t>роботу </a:t>
            </a:r>
            <a:r>
              <a:rPr lang="ru-RU" sz="4800" b="1" i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Bookman Old Style" pitchFamily="18" charset="0"/>
              </a:rPr>
              <a:t>на </a:t>
            </a:r>
            <a:r>
              <a:rPr lang="ru-RU" sz="4800" b="1" i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Bookman Old Style" pitchFamily="18" charset="0"/>
              </a:rPr>
              <a:t>уроці</a:t>
            </a:r>
            <a:endParaRPr lang="ru-RU" sz="4800" b="1" i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552" y="1556792"/>
            <a:ext cx="7345363" cy="4824413"/>
          </a:xfrm>
        </p:spPr>
        <p:txBody>
          <a:bodyPr rtlCol="0">
            <a:normAutofit/>
          </a:bodyPr>
          <a:lstStyle/>
          <a:p>
            <a:pPr algn="ctr" fontAlgn="auto">
              <a:spcBef>
                <a:spcPct val="0"/>
              </a:spcBef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uk-UA" sz="4000" b="1" i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Мені було цікаво, </a:t>
            </a:r>
          </a:p>
          <a:p>
            <a:pPr algn="ctr" fontAlgn="auto">
              <a:spcBef>
                <a:spcPct val="0"/>
              </a:spcBef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uk-UA" sz="4000" b="1" i="1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я працював добре.</a:t>
            </a:r>
          </a:p>
          <a:p>
            <a:pPr algn="ctr" fontAlgn="auto">
              <a:spcAft>
                <a:spcPts val="0"/>
              </a:spcAft>
              <a:buFont typeface="Wingdings" pitchFamily="2" charset="2"/>
              <a:buNone/>
              <a:defRPr/>
            </a:pPr>
            <a:endParaRPr lang="uk-UA" sz="2000" b="1" i="1" dirty="0" smtClean="0">
              <a:solidFill>
                <a:srgbClr val="0066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Bookman Old Style" pitchFamily="18" charset="0"/>
            </a:endParaRPr>
          </a:p>
          <a:p>
            <a:pPr algn="ctr" fontAlgn="auto">
              <a:spcBef>
                <a:spcPct val="0"/>
              </a:spcBef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uk-UA" sz="40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Мені було цікаво, </a:t>
            </a:r>
          </a:p>
          <a:p>
            <a:pPr algn="ctr" fontAlgn="auto">
              <a:spcBef>
                <a:spcPct val="0"/>
              </a:spcBef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uk-UA" sz="40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але своєю роботою </a:t>
            </a:r>
          </a:p>
          <a:p>
            <a:pPr algn="ctr" fontAlgn="auto">
              <a:spcBef>
                <a:spcPct val="0"/>
              </a:spcBef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uk-UA" sz="40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я не задоволений.</a:t>
            </a:r>
          </a:p>
          <a:p>
            <a:pPr algn="ctr" fontAlgn="auto">
              <a:spcBef>
                <a:spcPct val="0"/>
              </a:spcBef>
              <a:spcAft>
                <a:spcPts val="0"/>
              </a:spcAft>
              <a:buFont typeface="Wingdings" pitchFamily="2" charset="2"/>
              <a:buNone/>
              <a:defRPr/>
            </a:pPr>
            <a:endParaRPr lang="uk-UA" sz="1400" b="1" i="1" dirty="0" smtClean="0">
              <a:solidFill>
                <a:srgbClr val="AC8B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Bookman Old Style" pitchFamily="18" charset="0"/>
            </a:endParaRPr>
          </a:p>
          <a:p>
            <a:pPr algn="ctr" fontAlgn="auto">
              <a:spcBef>
                <a:spcPct val="10000"/>
              </a:spcBef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uk-UA" sz="4000" b="1" i="1" dirty="0" smtClean="0">
                <a:solidFill>
                  <a:srgbClr val="00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Мені було не цікаво.</a:t>
            </a:r>
            <a:r>
              <a:rPr lang="uk-UA" b="1" i="1" dirty="0" smtClean="0">
                <a:solidFill>
                  <a:srgbClr val="00FF00"/>
                </a:solidFill>
                <a:latin typeface="Bookman Old Style" pitchFamily="18" charset="0"/>
              </a:rPr>
              <a:t>          </a:t>
            </a:r>
            <a:endParaRPr lang="uk-UA" b="1" i="1" dirty="0">
              <a:solidFill>
                <a:srgbClr val="00FF00"/>
              </a:solidFill>
              <a:latin typeface="Bookman Old Style" pitchFamily="18" charset="0"/>
            </a:endParaRPr>
          </a:p>
        </p:txBody>
      </p:sp>
      <p:sp>
        <p:nvSpPr>
          <p:cNvPr id="7" name="Улыбающееся лицо 6"/>
          <p:cNvSpPr/>
          <p:nvPr/>
        </p:nvSpPr>
        <p:spPr>
          <a:xfrm>
            <a:off x="7807325" y="1556792"/>
            <a:ext cx="1336675" cy="1281113"/>
          </a:xfrm>
          <a:prstGeom prst="smileyFace">
            <a:avLst/>
          </a:prstGeom>
          <a:ln w="53975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Улыбающееся лицо 7"/>
          <p:cNvSpPr/>
          <p:nvPr/>
        </p:nvSpPr>
        <p:spPr>
          <a:xfrm>
            <a:off x="7854950" y="3068960"/>
            <a:ext cx="1289050" cy="1222375"/>
          </a:xfrm>
          <a:prstGeom prst="smileyFace">
            <a:avLst>
              <a:gd name="adj" fmla="val 449"/>
            </a:avLst>
          </a:prstGeom>
          <a:solidFill>
            <a:srgbClr val="FFFF00"/>
          </a:solidFill>
          <a:ln w="50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Улыбающееся лицо 8"/>
          <p:cNvSpPr/>
          <p:nvPr/>
        </p:nvSpPr>
        <p:spPr>
          <a:xfrm>
            <a:off x="7920038" y="5013176"/>
            <a:ext cx="1223962" cy="1225550"/>
          </a:xfrm>
          <a:prstGeom prst="smileyFace">
            <a:avLst>
              <a:gd name="adj" fmla="val -4653"/>
            </a:avLst>
          </a:prstGeom>
          <a:solidFill>
            <a:srgbClr val="00FF00"/>
          </a:solidFill>
          <a:ln w="508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140"/>
                            </p:stCondLst>
                            <p:childTnLst>
                              <p:par>
                                <p:cTn id="2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80"/>
                            </p:stCondLst>
                            <p:childTnLst>
                              <p:par>
                                <p:cTn id="2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280"/>
                            </p:stCondLst>
                            <p:childTnLst>
                              <p:par>
                                <p:cTn id="3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43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920"/>
                            </p:stCondLst>
                            <p:childTnLst>
                              <p:par>
                                <p:cTn id="37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9" dur="80"/>
                                        <p:tgtEl>
                                          <p:spTgt spid="43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0" dur="80"/>
                                        <p:tgtEl>
                                          <p:spTgt spid="43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80"/>
                                        <p:tgtEl>
                                          <p:spTgt spid="43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60"/>
                            </p:stCondLst>
                            <p:childTnLst>
                              <p:par>
                                <p:cTn id="43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5" dur="80"/>
                                        <p:tgtEl>
                                          <p:spTgt spid="430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6" dur="80"/>
                                        <p:tgtEl>
                                          <p:spTgt spid="430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80"/>
                                        <p:tgtEl>
                                          <p:spTgt spid="430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200"/>
                            </p:stCondLst>
                            <p:childTnLst>
                              <p:par>
                                <p:cTn id="4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700"/>
                            </p:stCondLst>
                            <p:childTnLst>
                              <p:par>
                                <p:cTn id="53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5" dur="80"/>
                                        <p:tgtEl>
                                          <p:spTgt spid="430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6" dur="80"/>
                                        <p:tgtEl>
                                          <p:spTgt spid="430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80"/>
                                        <p:tgtEl>
                                          <p:spTgt spid="430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/>
      <p:bldP spid="7" grpId="0" animBg="1"/>
      <p:bldP spid="8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uk-UA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Домашнє завдання</a:t>
            </a:r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Повторити п.40</a:t>
            </a:r>
          </a:p>
          <a:p>
            <a:r>
              <a:rPr lang="uk-UA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Виконати №1128, 1134,1136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" name="Picture 2" descr="http://4put.ru/pictures/max/83/25708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9804599">
            <a:off x="2407885" y="4941669"/>
            <a:ext cx="1709954" cy="1596227"/>
          </a:xfrm>
          <a:prstGeom prst="rect">
            <a:avLst/>
          </a:prstGeom>
          <a:noFill/>
        </p:spPr>
      </p:pic>
      <p:pic>
        <p:nvPicPr>
          <p:cNvPr id="24578" name="Picture 2" descr="Бабочки летают!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35896" y="2708920"/>
            <a:ext cx="5888652" cy="3744416"/>
          </a:xfrm>
          <a:prstGeom prst="rect">
            <a:avLst/>
          </a:prstGeom>
          <a:noFill/>
        </p:spPr>
      </p:pic>
      <p:pic>
        <p:nvPicPr>
          <p:cNvPr id="24580" name="Picture 4" descr="Смайл с бабочками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068960"/>
            <a:ext cx="1750815" cy="168399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60"/>
                            </p:stCondLst>
                            <p:childTnLst>
                              <p:par>
                                <p:cTn id="17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150" y="274639"/>
            <a:ext cx="6985000" cy="490066"/>
          </a:xfrm>
        </p:spPr>
        <p:txBody>
          <a:bodyPr/>
          <a:lstStyle/>
          <a:p>
            <a:pPr algn="l"/>
            <a:r>
              <a:rPr lang="uk-UA" sz="3600" b="1" dirty="0" smtClean="0">
                <a:latin typeface="Bookman Old Style" pitchFamily="18" charset="0"/>
              </a:rPr>
              <a:t>1.Результат додавання</a:t>
            </a:r>
            <a:endParaRPr lang="ru-RU" sz="3600" b="1" dirty="0">
              <a:latin typeface="Bookman Old Style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195736" y="1196752"/>
          <a:ext cx="6408708" cy="533400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534059"/>
                <a:gridCol w="534059"/>
                <a:gridCol w="534059"/>
                <a:gridCol w="534059"/>
                <a:gridCol w="534059"/>
                <a:gridCol w="534059"/>
                <a:gridCol w="534059"/>
                <a:gridCol w="534059"/>
                <a:gridCol w="534059"/>
                <a:gridCol w="534059"/>
                <a:gridCol w="534059"/>
                <a:gridCol w="534059"/>
              </a:tblGrid>
              <a:tr h="586351"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6351"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86351"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6351"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</a:tr>
              <a:tr h="586351"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4400" b="1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6351"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86351"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5" name="Picture 42" descr="D:\Important documents\Мои документы\математика\смайлікі\для наташи\vvv\бабочки\80813816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4437112"/>
            <a:ext cx="1463153" cy="1136857"/>
          </a:xfrm>
          <a:prstGeom prst="rect">
            <a:avLst/>
          </a:prstGeom>
          <a:noFill/>
        </p:spPr>
      </p:pic>
      <p:pic>
        <p:nvPicPr>
          <p:cNvPr id="6" name="Picture 29" descr="картинки бабочки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3429000"/>
            <a:ext cx="1368152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274639"/>
            <a:ext cx="7200478" cy="490066"/>
          </a:xfrm>
        </p:spPr>
        <p:txBody>
          <a:bodyPr/>
          <a:lstStyle/>
          <a:p>
            <a:pPr algn="l"/>
            <a:r>
              <a:rPr lang="uk-UA" sz="3600" b="1" dirty="0" smtClean="0">
                <a:latin typeface="Bookman Old Style" pitchFamily="18" charset="0"/>
              </a:rPr>
              <a:t>2.Властивість множення</a:t>
            </a:r>
            <a:endParaRPr lang="ru-RU" sz="3600" b="1" dirty="0">
              <a:latin typeface="Bookman Old Style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195736" y="1196752"/>
          <a:ext cx="6408708" cy="533400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534059"/>
                <a:gridCol w="534059"/>
                <a:gridCol w="534059"/>
                <a:gridCol w="534059"/>
                <a:gridCol w="534059"/>
                <a:gridCol w="534059"/>
                <a:gridCol w="534059"/>
                <a:gridCol w="534059"/>
                <a:gridCol w="534059"/>
                <a:gridCol w="534059"/>
                <a:gridCol w="534059"/>
                <a:gridCol w="534059"/>
              </a:tblGrid>
              <a:tr h="586351"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с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у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м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а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6351"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86351"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6351"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</a:tr>
              <a:tr h="586351"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4400" b="1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6351"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86351"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5" name="Picture 42" descr="D:\Important documents\Мои документы\математика\смайлікі\для наташи\vvv\бабочки\80813816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4581128"/>
            <a:ext cx="1463153" cy="1136857"/>
          </a:xfrm>
          <a:prstGeom prst="rect">
            <a:avLst/>
          </a:prstGeom>
          <a:noFill/>
        </p:spPr>
      </p:pic>
      <p:pic>
        <p:nvPicPr>
          <p:cNvPr id="6" name="Picture 29" descr="картинки бабочки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3429000"/>
            <a:ext cx="1368152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150" y="274639"/>
            <a:ext cx="7308850" cy="490066"/>
          </a:xfrm>
        </p:spPr>
        <p:txBody>
          <a:bodyPr/>
          <a:lstStyle/>
          <a:p>
            <a:pPr algn="l"/>
            <a:r>
              <a:rPr lang="uk-UA" sz="3600" b="1" dirty="0" smtClean="0">
                <a:latin typeface="Bookman Old Style" pitchFamily="18" charset="0"/>
              </a:rPr>
              <a:t>3.Числа 5 і -5 називаються</a:t>
            </a:r>
            <a:endParaRPr lang="ru-RU" sz="3600" b="1" dirty="0">
              <a:latin typeface="Bookman Old Style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195736" y="1196752"/>
          <a:ext cx="6408708" cy="533400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534059"/>
                <a:gridCol w="534059"/>
                <a:gridCol w="534059"/>
                <a:gridCol w="534059"/>
                <a:gridCol w="534059"/>
                <a:gridCol w="534059"/>
                <a:gridCol w="534059"/>
                <a:gridCol w="534059"/>
                <a:gridCol w="534059"/>
                <a:gridCol w="534059"/>
                <a:gridCol w="534059"/>
                <a:gridCol w="534059"/>
              </a:tblGrid>
              <a:tr h="586351"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с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у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м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а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6351"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п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е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р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е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с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т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а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в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н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а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86351"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6351"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</a:tr>
              <a:tr h="586351"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6351"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86351"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5" name="Picture 42" descr="D:\Important documents\Мои документы\математика\смайлікі\для наташи\vvv\бабочки\80813816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4509120"/>
            <a:ext cx="1463153" cy="1136857"/>
          </a:xfrm>
          <a:prstGeom prst="rect">
            <a:avLst/>
          </a:prstGeom>
          <a:noFill/>
        </p:spPr>
      </p:pic>
      <p:pic>
        <p:nvPicPr>
          <p:cNvPr id="6" name="Picture 29" descr="картинки бабочки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3429000"/>
            <a:ext cx="1368152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150" y="274639"/>
            <a:ext cx="6985000" cy="490066"/>
          </a:xfrm>
        </p:spPr>
        <p:txBody>
          <a:bodyPr/>
          <a:lstStyle/>
          <a:p>
            <a:pPr algn="l"/>
            <a:r>
              <a:rPr lang="uk-UA" sz="3200" b="1" dirty="0" smtClean="0">
                <a:latin typeface="Bookman Old Style" pitchFamily="18" charset="0"/>
              </a:rPr>
              <a:t>4.Числовий множник у виразі -24ху називається…</a:t>
            </a:r>
            <a:endParaRPr lang="ru-RU" sz="3200" b="1" dirty="0">
              <a:latin typeface="Bookman Old Style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195736" y="1196752"/>
          <a:ext cx="6408708" cy="5158351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534059"/>
                <a:gridCol w="534059"/>
                <a:gridCol w="534059"/>
                <a:gridCol w="534059"/>
                <a:gridCol w="534059"/>
                <a:gridCol w="534059"/>
                <a:gridCol w="534059"/>
                <a:gridCol w="534059"/>
                <a:gridCol w="534059"/>
                <a:gridCol w="534059"/>
                <a:gridCol w="534059"/>
                <a:gridCol w="534059"/>
              </a:tblGrid>
              <a:tr h="586351"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с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у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м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а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6351"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п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е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р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е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с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т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а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в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н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а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86351"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п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р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о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т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и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л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е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ж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н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і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6351"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</a:tr>
              <a:tr h="586351"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6351"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8635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5" name="Picture 42" descr="D:\Important documents\Мои документы\математика\смайлікі\для наташи\vvv\бабочки\80813816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4509120"/>
            <a:ext cx="1463153" cy="1136857"/>
          </a:xfrm>
          <a:prstGeom prst="rect">
            <a:avLst/>
          </a:prstGeom>
          <a:noFill/>
        </p:spPr>
      </p:pic>
      <p:pic>
        <p:nvPicPr>
          <p:cNvPr id="6" name="Picture 29" descr="картинки бабочки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3429000"/>
            <a:ext cx="1368152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150" y="274639"/>
            <a:ext cx="6985000" cy="490066"/>
          </a:xfrm>
        </p:spPr>
        <p:txBody>
          <a:bodyPr/>
          <a:lstStyle/>
          <a:p>
            <a:pPr algn="l"/>
            <a:r>
              <a:rPr lang="uk-UA" sz="3600" b="1" dirty="0" smtClean="0">
                <a:latin typeface="Bookman Old Style" pitchFamily="18" charset="0"/>
              </a:rPr>
              <a:t>5.Компонент ділення</a:t>
            </a:r>
            <a:endParaRPr lang="ru-RU" sz="3600" b="1" dirty="0">
              <a:latin typeface="Bookman Old Style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195736" y="1196752"/>
          <a:ext cx="6408708" cy="533400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534059"/>
                <a:gridCol w="534059"/>
                <a:gridCol w="534059"/>
                <a:gridCol w="534059"/>
                <a:gridCol w="534059"/>
                <a:gridCol w="534059"/>
                <a:gridCol w="534059"/>
                <a:gridCol w="534059"/>
                <a:gridCol w="534059"/>
                <a:gridCol w="534059"/>
                <a:gridCol w="534059"/>
                <a:gridCol w="534059"/>
              </a:tblGrid>
              <a:tr h="586351"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с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у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м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а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6351"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п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е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р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е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с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т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а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в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н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а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86351"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п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р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о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т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и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л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е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ж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н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і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6351"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к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о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е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ф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і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ц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і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є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н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т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</a:tr>
              <a:tr h="586351"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4400" b="1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6351"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8635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5" name="Picture 42" descr="D:\Important documents\Мои документы\математика\смайлікі\для наташи\vvv\бабочки\80813816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4581128"/>
            <a:ext cx="1463153" cy="1136857"/>
          </a:xfrm>
          <a:prstGeom prst="rect">
            <a:avLst/>
          </a:prstGeom>
          <a:noFill/>
        </p:spPr>
      </p:pic>
      <p:pic>
        <p:nvPicPr>
          <p:cNvPr id="6" name="Picture 29" descr="картинки бабочки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3429000"/>
            <a:ext cx="1368152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150" y="274639"/>
            <a:ext cx="6985000" cy="490066"/>
          </a:xfrm>
        </p:spPr>
        <p:txBody>
          <a:bodyPr/>
          <a:lstStyle/>
          <a:p>
            <a:pPr algn="l"/>
            <a:r>
              <a:rPr lang="uk-UA" sz="4000" b="1" dirty="0" smtClean="0">
                <a:latin typeface="Bookman Old Style" pitchFamily="18" charset="0"/>
              </a:rPr>
              <a:t>6.   а:а=…</a:t>
            </a:r>
            <a:endParaRPr lang="ru-RU" sz="4000" b="1" dirty="0">
              <a:latin typeface="Bookman Old Style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195736" y="1196752"/>
          <a:ext cx="6408708" cy="533400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534059"/>
                <a:gridCol w="534059"/>
                <a:gridCol w="534059"/>
                <a:gridCol w="534059"/>
                <a:gridCol w="534059"/>
                <a:gridCol w="534059"/>
                <a:gridCol w="534059"/>
                <a:gridCol w="534059"/>
                <a:gridCol w="534059"/>
                <a:gridCol w="534059"/>
                <a:gridCol w="534059"/>
                <a:gridCol w="534059"/>
              </a:tblGrid>
              <a:tr h="586351"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с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у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м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а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6351"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п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е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р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е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с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т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а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в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н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а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86351"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п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р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о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т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и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л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е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ж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н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і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6351"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к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о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е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ф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і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ц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і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є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н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т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</a:tr>
              <a:tr h="586351"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д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і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л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ь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н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и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к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4400" b="1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6351"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8635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5" name="Picture 42" descr="D:\Important documents\Мои документы\математика\смайлікі\для наташи\vvv\бабочки\80813816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4509120"/>
            <a:ext cx="1463153" cy="1136857"/>
          </a:xfrm>
          <a:prstGeom prst="rect">
            <a:avLst/>
          </a:prstGeom>
          <a:noFill/>
        </p:spPr>
      </p:pic>
      <p:pic>
        <p:nvPicPr>
          <p:cNvPr id="6" name="Picture 29" descr="картинки бабочки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3429000"/>
            <a:ext cx="1368152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150" y="274639"/>
            <a:ext cx="6985000" cy="490066"/>
          </a:xfrm>
        </p:spPr>
        <p:txBody>
          <a:bodyPr/>
          <a:lstStyle/>
          <a:p>
            <a:pPr algn="l"/>
            <a:r>
              <a:rPr lang="uk-UA" sz="3600" b="1" dirty="0" smtClean="0">
                <a:latin typeface="Bookman Old Style" pitchFamily="18" charset="0"/>
              </a:rPr>
              <a:t>7.Результат ділення</a:t>
            </a:r>
            <a:endParaRPr lang="ru-RU" sz="3600" b="1" dirty="0">
              <a:latin typeface="Bookman Old Style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195736" y="1196752"/>
          <a:ext cx="6408708" cy="533400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534059"/>
                <a:gridCol w="534059"/>
                <a:gridCol w="534059"/>
                <a:gridCol w="534059"/>
                <a:gridCol w="534059"/>
                <a:gridCol w="534059"/>
                <a:gridCol w="534059"/>
                <a:gridCol w="534059"/>
                <a:gridCol w="534059"/>
                <a:gridCol w="534059"/>
                <a:gridCol w="534059"/>
                <a:gridCol w="534059"/>
              </a:tblGrid>
              <a:tr h="586351"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с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у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м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а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6351"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п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е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р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е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с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т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а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в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н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а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86351"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п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р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о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т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и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л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е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ж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н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і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6351"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к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о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е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ф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і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ц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і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є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н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т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</a:tr>
              <a:tr h="586351"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д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і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л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ь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н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и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к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4400" b="1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6351"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о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д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и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н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и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ц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uk-UA" sz="4400" b="1" dirty="0" smtClean="0">
                          <a:latin typeface="Bookman Old Style" pitchFamily="18" charset="0"/>
                        </a:rPr>
                        <a:t>я</a:t>
                      </a:r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8635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rgbClr val="92D050">
                            <a:tint val="66000"/>
                            <a:satMod val="160000"/>
                          </a:srgbClr>
                        </a:gs>
                        <a:gs pos="50000">
                          <a:srgbClr val="92D050">
                            <a:tint val="44500"/>
                            <a:satMod val="160000"/>
                          </a:srgbClr>
                        </a:gs>
                        <a:gs pos="100000">
                          <a:srgbClr val="92D050">
                            <a:tint val="23500"/>
                            <a:satMod val="160000"/>
                          </a:srgbClr>
                        </a:gs>
                      </a:gsLst>
                      <a:lin ang="108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4400" b="1" dirty="0">
                        <a:latin typeface="Bookman Old Style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5" name="Picture 42" descr="D:\Important documents\Мои документы\математика\смайлікі\для наташи\vvv\бабочки\80813816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4437112"/>
            <a:ext cx="1463153" cy="1136857"/>
          </a:xfrm>
          <a:prstGeom prst="rect">
            <a:avLst/>
          </a:prstGeom>
          <a:noFill/>
        </p:spPr>
      </p:pic>
      <p:pic>
        <p:nvPicPr>
          <p:cNvPr id="6" name="Picture 29" descr="картинки бабочки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3429000"/>
            <a:ext cx="1368152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Priroda">
  <a:themeElements>
    <a:clrScheme name="Стандартная">
      <a:dk1>
        <a:sysClr val="windowText" lastClr="000000"/>
      </a:dk1>
      <a:lt1>
        <a:sysClr val="window" lastClr="F4F4F4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4F4F4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Метро">
    <a:dk1>
      <a:sysClr val="windowText" lastClr="000000"/>
    </a:dk1>
    <a:lt1>
      <a:sysClr val="window" lastClr="F4F4F4"/>
    </a:lt1>
    <a:dk2>
      <a:srgbClr val="4E5B6F"/>
    </a:dk2>
    <a:lt2>
      <a:srgbClr val="D6ECFF"/>
    </a:lt2>
    <a:accent1>
      <a:srgbClr val="7FD13B"/>
    </a:accent1>
    <a:accent2>
      <a:srgbClr val="EA157A"/>
    </a:accent2>
    <a:accent3>
      <a:srgbClr val="FEB80A"/>
    </a:accent3>
    <a:accent4>
      <a:srgbClr val="00ADDC"/>
    </a:accent4>
    <a:accent5>
      <a:srgbClr val="738AC8"/>
    </a:accent5>
    <a:accent6>
      <a:srgbClr val="1AB39F"/>
    </a:accent6>
    <a:hlink>
      <a:srgbClr val="EB8803"/>
    </a:hlink>
    <a:folHlink>
      <a:srgbClr val="5F7791"/>
    </a:folHlink>
  </a:clrScheme>
</a:themeOverride>
</file>

<file path=ppt/theme/themeOverride2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4F4F4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3.xml><?xml version="1.0" encoding="utf-8"?>
<a:themeOverride xmlns:a="http://schemas.openxmlformats.org/drawingml/2006/main">
  <a:clrScheme name="Изящная">
    <a:dk1>
      <a:sysClr val="windowText" lastClr="000000"/>
    </a:dk1>
    <a:lt1>
      <a:sysClr val="window" lastClr="F4F4F4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ppt/theme/themeOverride4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4F4F4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Priroda</Template>
  <TotalTime>515</TotalTime>
  <Words>632</Words>
  <Application>Microsoft Office PowerPoint</Application>
  <PresentationFormat>Экран (4:3)</PresentationFormat>
  <Paragraphs>304</Paragraphs>
  <Slides>26</Slides>
  <Notes>2</Notes>
  <HiddenSlides>0</HiddenSlides>
  <MMClips>1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8" baseType="lpstr">
      <vt:lpstr>Priroda</vt:lpstr>
      <vt:lpstr>Формула</vt:lpstr>
      <vt:lpstr>Свеська спеціалізована школа І-ІІІ ступенів №2 “ліцей”</vt:lpstr>
      <vt:lpstr>Слайд 2</vt:lpstr>
      <vt:lpstr>1.Результат додавання</vt:lpstr>
      <vt:lpstr>2.Властивість множення</vt:lpstr>
      <vt:lpstr>3.Числа 5 і -5 називаються</vt:lpstr>
      <vt:lpstr>4.Числовий множник у виразі -24ху називається…</vt:lpstr>
      <vt:lpstr>5.Компонент ділення</vt:lpstr>
      <vt:lpstr>6.   а:а=…</vt:lpstr>
      <vt:lpstr>7.Результат ділення</vt:lpstr>
      <vt:lpstr>Цікаві факти про метеликів</vt:lpstr>
      <vt:lpstr>Слайд 11</vt:lpstr>
      <vt:lpstr>Слайд 12</vt:lpstr>
      <vt:lpstr>Слайд 13</vt:lpstr>
      <vt:lpstr>-2х+24+5х-15-2-х=11</vt:lpstr>
      <vt:lpstr>В день свого 80-річчя Ким Ір Сен – корейський лідер отримав від солдат і офіцерів в подарунок картину, яка була виконана з крильців метеликів. Скільки крильців пішло на виготовлення цієї картини? (в міліардах)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Задача.</vt:lpstr>
      <vt:lpstr>Оціни свою роботу на уроці</vt:lpstr>
      <vt:lpstr>Домашнє завдання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Свеська спеціалізована школа І-ІІІ ступенів №2 “ліцей”</dc:title>
  <dc:subject>Природа. Экология</dc:subject>
  <dc:creator>Admin</dc:creator>
  <dc:description>http://pptgeo.3dn.ru - Презентации и шаблоны PowerPoint по географии и экологии. </dc:description>
  <cp:lastModifiedBy>Admin</cp:lastModifiedBy>
  <cp:revision>46</cp:revision>
  <dcterms:created xsi:type="dcterms:W3CDTF">2014-12-12T06:07:11Z</dcterms:created>
  <dcterms:modified xsi:type="dcterms:W3CDTF">2014-12-14T08:20:26Z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3355228</vt:lpwstr>
  </property>
  <property fmtid="{D5CDD505-2E9C-101B-9397-08002B2CF9AE}" name="NXPowerLiteVersion" pid="3">
    <vt:lpwstr>D4.1.4</vt:lpwstr>
  </property>
</Properties>
</file>