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1.xml"/>
  <Default ContentType="image/png" Extension="png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presentationml.notesSlide+xml" PartName="/ppt/notesSlides/notesSlide4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84" r:id="rId2"/>
    <p:sldId id="286" r:id="rId3"/>
    <p:sldId id="285" r:id="rId4"/>
    <p:sldId id="282" r:id="rId5"/>
    <p:sldId id="283" r:id="rId6"/>
    <p:sldId id="258" r:id="rId7"/>
    <p:sldId id="262" r:id="rId8"/>
    <p:sldId id="277" r:id="rId9"/>
    <p:sldId id="261" r:id="rId10"/>
    <p:sldId id="263" r:id="rId11"/>
    <p:sldId id="280" r:id="rId12"/>
    <p:sldId id="264" r:id="rId13"/>
    <p:sldId id="265" r:id="rId14"/>
    <p:sldId id="288" r:id="rId15"/>
    <p:sldId id="289" r:id="rId16"/>
    <p:sldId id="266" r:id="rId17"/>
    <p:sldId id="290" r:id="rId18"/>
    <p:sldId id="27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25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85EDF8-92BC-4846-92E6-8A8526347BB5}" type="datetimeFigureOut">
              <a:rPr lang="ru-RU" smtClean="0"/>
              <a:pPr/>
              <a:t>04.11.2014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9043DC-2A2E-4CE9-8547-3DF001051F4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9DD2E-F883-425C-9A52-D09BF8586576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82E2AC-6892-4CC0-B9F9-C9CD24CF3B4A}" type="slidenum">
              <a:rPr lang="ru-RU"/>
              <a:pPr/>
              <a:t>11</a:t>
            </a:fld>
            <a:endParaRPr lang="ru-RU"/>
          </a:p>
        </p:txBody>
      </p:sp>
      <p:sp>
        <p:nvSpPr>
          <p:cNvPr id="11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82E2AC-6892-4CC0-B9F9-C9CD24CF3B4A}" type="slidenum">
              <a:rPr lang="ru-RU"/>
              <a:pPr/>
              <a:t>14</a:t>
            </a:fld>
            <a:endParaRPr lang="ru-RU"/>
          </a:p>
        </p:txBody>
      </p:sp>
      <p:sp>
        <p:nvSpPr>
          <p:cNvPr id="11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82E2AC-6892-4CC0-B9F9-C9CD24CF3B4A}" type="slidenum">
              <a:rPr lang="ru-RU"/>
              <a:pPr/>
              <a:t>15</a:t>
            </a:fld>
            <a:endParaRPr lang="ru-RU"/>
          </a:p>
        </p:txBody>
      </p:sp>
      <p:sp>
        <p:nvSpPr>
          <p:cNvPr id="11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../media/image6.pn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uk-UA" dirty="0" smtClean="0">
                <a:solidFill>
                  <a:srgbClr val="FF0066"/>
                </a:solidFill>
              </a:rPr>
              <a:t>Епіграф уроку</a:t>
            </a:r>
            <a:endParaRPr lang="ru-RU" dirty="0">
              <a:solidFill>
                <a:srgbClr val="FF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uk-UA" sz="5400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Вважай нещасливим той день і годину, коли ти не засвоїв нічого нового.</a:t>
            </a:r>
          </a:p>
          <a:p>
            <a:pPr algn="r">
              <a:buNone/>
            </a:pPr>
            <a:r>
              <a:rPr lang="uk-UA" sz="3900" dirty="0" smtClean="0">
                <a:solidFill>
                  <a:srgbClr val="FF0000"/>
                </a:solidFill>
                <a:latin typeface="Comic Sans MS" pitchFamily="66" charset="0"/>
              </a:rPr>
              <a:t>Давньокитайська мудрість</a:t>
            </a:r>
            <a:endParaRPr lang="ru-RU" sz="39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7" name="Rectangle 23"/>
          <p:cNvSpPr>
            <a:spLocks noGrp="1" noChangeArrowheads="1"/>
          </p:cNvSpPr>
          <p:nvPr>
            <p:ph type="title"/>
          </p:nvPr>
        </p:nvSpPr>
        <p:spPr>
          <a:xfrm>
            <a:off x="415925" y="-20638"/>
            <a:ext cx="8229600" cy="1143001"/>
          </a:xfrm>
          <a:noFill/>
          <a:ln/>
        </p:spPr>
        <p:txBody>
          <a:bodyPr/>
          <a:lstStyle/>
          <a:p>
            <a:r>
              <a:rPr lang="uk-UA" b="1" i="1" dirty="0" smtClean="0">
                <a:solidFill>
                  <a:srgbClr val="990000"/>
                </a:solidFill>
                <a:latin typeface="+mn-lt"/>
              </a:rPr>
              <a:t>Усна вправа</a:t>
            </a:r>
            <a:r>
              <a:rPr lang="uk-UA" dirty="0" smtClean="0">
                <a:latin typeface="+mn-lt"/>
              </a:rPr>
              <a:t> </a:t>
            </a:r>
            <a:endParaRPr lang="uk-UA" dirty="0">
              <a:latin typeface="+mn-lt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47800"/>
            <a:ext cx="8305800" cy="9906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uk-UA" sz="3600" b="1" dirty="0">
                <a:solidFill>
                  <a:schemeClr val="accent4">
                    <a:lumMod val="75000"/>
                  </a:schemeClr>
                </a:solidFill>
              </a:rPr>
              <a:t>На рисунку зображено рівнобедрений трикутник АВС:</a:t>
            </a: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419100" y="4114800"/>
            <a:ext cx="830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20000"/>
              </a:spcBef>
            </a:pPr>
            <a:r>
              <a:rPr lang="uk-UA" sz="2400" b="1" u="sng" dirty="0">
                <a:solidFill>
                  <a:srgbClr val="7030A0"/>
                </a:solidFill>
              </a:rPr>
              <a:t>Назвіть:</a:t>
            </a: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1066800" y="4572000"/>
            <a:ext cx="3790952" cy="157164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>
              <a:spcBef>
                <a:spcPct val="20000"/>
              </a:spcBef>
            </a:pPr>
            <a:r>
              <a:rPr lang="uk-UA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а)</a:t>
            </a:r>
            <a:r>
              <a:rPr lang="uk-UA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66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основу;</a:t>
            </a:r>
          </a:p>
          <a:p>
            <a:pPr>
              <a:spcBef>
                <a:spcPct val="20000"/>
              </a:spcBef>
            </a:pPr>
            <a:r>
              <a:rPr lang="uk-UA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б) </a:t>
            </a:r>
            <a:r>
              <a:rPr lang="uk-UA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бічні сторони;</a:t>
            </a:r>
          </a:p>
          <a:p>
            <a:pPr>
              <a:spcBef>
                <a:spcPct val="20000"/>
              </a:spcBef>
            </a:pPr>
            <a:r>
              <a:rPr lang="uk-UA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в)</a:t>
            </a:r>
            <a:r>
              <a:rPr lang="uk-UA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кути при основі</a:t>
            </a:r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;</a:t>
            </a:r>
            <a:endParaRPr lang="uk-UA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4876800" y="1981200"/>
            <a:ext cx="4343400" cy="3657600"/>
            <a:chOff x="3024" y="1488"/>
            <a:chExt cx="2736" cy="2304"/>
          </a:xfrm>
        </p:grpSpPr>
        <p:sp>
          <p:nvSpPr>
            <p:cNvPr id="6150" name="AutoShape 6"/>
            <p:cNvSpPr>
              <a:spLocks noChangeArrowheads="1"/>
            </p:cNvSpPr>
            <p:nvPr/>
          </p:nvSpPr>
          <p:spPr bwMode="auto">
            <a:xfrm rot="14902079">
              <a:off x="3240" y="1992"/>
              <a:ext cx="1728" cy="1872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1" name="Text Box 7"/>
            <p:cNvSpPr txBox="1">
              <a:spLocks noChangeArrowheads="1"/>
            </p:cNvSpPr>
            <p:nvPr/>
          </p:nvSpPr>
          <p:spPr bwMode="auto">
            <a:xfrm>
              <a:off x="3024" y="3168"/>
              <a:ext cx="48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uk-UA" sz="2400" b="1">
                  <a:solidFill>
                    <a:srgbClr val="0033CC"/>
                  </a:solidFill>
                </a:rPr>
                <a:t>А</a:t>
              </a:r>
              <a:endParaRPr lang="ru-RU" sz="2400" b="1">
                <a:solidFill>
                  <a:srgbClr val="0033CC"/>
                </a:solidFill>
              </a:endParaRPr>
            </a:p>
          </p:txBody>
        </p:sp>
        <p:sp>
          <p:nvSpPr>
            <p:cNvPr id="6152" name="Text Box 8"/>
            <p:cNvSpPr txBox="1">
              <a:spLocks noChangeArrowheads="1"/>
            </p:cNvSpPr>
            <p:nvPr/>
          </p:nvSpPr>
          <p:spPr bwMode="auto">
            <a:xfrm>
              <a:off x="5280" y="3264"/>
              <a:ext cx="48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uk-UA" sz="2400" b="1">
                  <a:solidFill>
                    <a:srgbClr val="0033CC"/>
                  </a:solidFill>
                </a:rPr>
                <a:t>В</a:t>
              </a:r>
              <a:endParaRPr lang="ru-RU" sz="2400" b="1">
                <a:solidFill>
                  <a:srgbClr val="0033CC"/>
                </a:solidFill>
              </a:endParaRPr>
            </a:p>
          </p:txBody>
        </p:sp>
        <p:sp>
          <p:nvSpPr>
            <p:cNvPr id="6153" name="Text Box 9"/>
            <p:cNvSpPr txBox="1">
              <a:spLocks noChangeArrowheads="1"/>
            </p:cNvSpPr>
            <p:nvPr/>
          </p:nvSpPr>
          <p:spPr bwMode="auto">
            <a:xfrm>
              <a:off x="4608" y="1488"/>
              <a:ext cx="48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uk-UA" sz="2400" b="1">
                  <a:solidFill>
                    <a:srgbClr val="0033CC"/>
                  </a:solidFill>
                </a:rPr>
                <a:t>С</a:t>
              </a:r>
              <a:endParaRPr lang="ru-RU" sz="2400" b="1">
                <a:solidFill>
                  <a:srgbClr val="0033CC"/>
                </a:solidFill>
              </a:endParaRPr>
            </a:p>
          </p:txBody>
        </p:sp>
        <p:sp>
          <p:nvSpPr>
            <p:cNvPr id="6154" name="Line 10"/>
            <p:cNvSpPr>
              <a:spLocks noChangeShapeType="1"/>
            </p:cNvSpPr>
            <p:nvPr/>
          </p:nvSpPr>
          <p:spPr bwMode="auto">
            <a:xfrm>
              <a:off x="3840" y="2496"/>
              <a:ext cx="144" cy="144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5" name="Line 11"/>
            <p:cNvSpPr>
              <a:spLocks noChangeShapeType="1"/>
            </p:cNvSpPr>
            <p:nvPr/>
          </p:nvSpPr>
          <p:spPr bwMode="auto">
            <a:xfrm>
              <a:off x="3888" y="2435"/>
              <a:ext cx="144" cy="144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6" name="Line 12"/>
            <p:cNvSpPr>
              <a:spLocks noChangeShapeType="1"/>
            </p:cNvSpPr>
            <p:nvPr/>
          </p:nvSpPr>
          <p:spPr bwMode="auto">
            <a:xfrm flipV="1">
              <a:off x="4036" y="3216"/>
              <a:ext cx="144" cy="192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7" name="Line 13"/>
            <p:cNvSpPr>
              <a:spLocks noChangeShapeType="1"/>
            </p:cNvSpPr>
            <p:nvPr/>
          </p:nvSpPr>
          <p:spPr bwMode="auto">
            <a:xfrm flipV="1">
              <a:off x="4106" y="3234"/>
              <a:ext cx="144" cy="192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0" y="95250"/>
            <a:ext cx="9144000" cy="1047750"/>
            <a:chOff x="0" y="60"/>
            <a:chExt cx="5760" cy="660"/>
          </a:xfrm>
        </p:grpSpPr>
        <p:pic>
          <p:nvPicPr>
            <p:cNvPr id="6163" name="Picture 19" descr="pen_paper"/>
            <p:cNvPicPr>
              <a:picLocks noChangeAspect="1" noChangeArrowheads="1"/>
            </p:cNvPicPr>
            <p:nvPr/>
          </p:nvPicPr>
          <p:blipFill>
            <a:blip r:embed="rId2"/>
            <a:srcRect r="58858"/>
            <a:stretch>
              <a:fillRect/>
            </a:stretch>
          </p:blipFill>
          <p:spPr bwMode="auto">
            <a:xfrm>
              <a:off x="0" y="60"/>
              <a:ext cx="864" cy="660"/>
            </a:xfrm>
            <a:prstGeom prst="rect">
              <a:avLst/>
            </a:prstGeom>
            <a:noFill/>
          </p:spPr>
        </p:pic>
        <p:pic>
          <p:nvPicPr>
            <p:cNvPr id="6164" name="Picture 20" descr="pen_paper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800" y="60"/>
              <a:ext cx="960" cy="660"/>
            </a:xfrm>
            <a:prstGeom prst="rect">
              <a:avLst/>
            </a:prstGeom>
            <a:noFill/>
          </p:spPr>
        </p:pic>
      </p:grpSp>
      <p:pic>
        <p:nvPicPr>
          <p:cNvPr id="6169" name="Picture 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876800"/>
            <a:ext cx="1028700" cy="1247775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  <p:bldP spid="6148" grpId="0"/>
      <p:bldP spid="614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44" y="142852"/>
            <a:ext cx="8715436" cy="1071570"/>
          </a:xfrm>
        </p:spPr>
        <p:txBody>
          <a:bodyPr>
            <a:normAutofit fontScale="90000"/>
          </a:bodyPr>
          <a:lstStyle/>
          <a:p>
            <a:r>
              <a:rPr lang="uk-UA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uk-UA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Запам'ятайте</a:t>
            </a:r>
            <a:r>
              <a:rPr lang="uk-UA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! </a:t>
            </a:r>
            <a:r>
              <a:rPr lang="uk-UA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uk-UA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uk-UA" sz="31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Периметр трикутника залежить </a:t>
            </a:r>
            <a:r>
              <a:rPr lang="uk-UA" sz="31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від  </a:t>
            </a:r>
            <a:r>
              <a:rPr lang="uk-UA" sz="31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довжин його сторін.</a:t>
            </a:r>
            <a:r>
              <a:rPr lang="ru-RU" sz="31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31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sz="31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2349500"/>
            <a:ext cx="8094692" cy="407989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609600" indent="-609600" algn="ctr">
              <a:buNone/>
            </a:pPr>
            <a:endParaRPr lang="ru-RU" sz="4000" dirty="0">
              <a:solidFill>
                <a:srgbClr val="00B05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281" y="1357298"/>
          <a:ext cx="8715438" cy="55007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05146"/>
                <a:gridCol w="2905146"/>
                <a:gridCol w="2905146"/>
              </a:tblGrid>
              <a:tr h="5500702">
                <a:tc>
                  <a:txBody>
                    <a:bodyPr/>
                    <a:lstStyle/>
                    <a:p>
                      <a:pPr algn="ctr"/>
                      <a:endParaRPr lang="uk-UA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r>
                        <a:rPr lang="uk-UA" sz="2800" dirty="0" smtClean="0">
                          <a:solidFill>
                            <a:srgbClr val="FFFF00"/>
                          </a:solidFill>
                        </a:rPr>
                        <a:t>Різносторонній</a:t>
                      </a:r>
                      <a:r>
                        <a:rPr lang="uk-UA" sz="2800" dirty="0" smtClean="0"/>
                        <a:t> </a:t>
                      </a:r>
                    </a:p>
                    <a:p>
                      <a:pPr algn="ctr"/>
                      <a:r>
                        <a:rPr lang="uk-UA" sz="2800" dirty="0" smtClean="0">
                          <a:solidFill>
                            <a:srgbClr val="FFFF00"/>
                          </a:solidFill>
                        </a:rPr>
                        <a:t>трикутник</a:t>
                      </a:r>
                    </a:p>
                    <a:p>
                      <a:pPr algn="ctr"/>
                      <a:endParaRPr lang="uk-UA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endParaRPr lang="uk-UA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endParaRPr lang="uk-UA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endParaRPr lang="uk-UA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endParaRPr lang="uk-UA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endParaRPr lang="uk-UA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endParaRPr lang="uk-UA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endParaRPr lang="uk-UA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endParaRPr lang="uk-UA" i="1" dirty="0" smtClean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r>
                        <a:rPr lang="uk-UA" sz="3200" i="1" dirty="0" smtClean="0">
                          <a:solidFill>
                            <a:srgbClr val="FFFF00"/>
                          </a:solidFill>
                        </a:rPr>
                        <a:t>Р</a:t>
                      </a:r>
                      <a:r>
                        <a:rPr lang="uk-UA" sz="3200" i="1" baseline="0" dirty="0" smtClean="0">
                          <a:solidFill>
                            <a:srgbClr val="FFFF00"/>
                          </a:solidFill>
                        </a:rPr>
                        <a:t> =  а + </a:t>
                      </a:r>
                      <a:r>
                        <a:rPr lang="en-US" sz="3200" i="1" baseline="0" dirty="0" smtClean="0">
                          <a:solidFill>
                            <a:srgbClr val="FFFF00"/>
                          </a:solidFill>
                        </a:rPr>
                        <a:t>b</a:t>
                      </a:r>
                      <a:r>
                        <a:rPr lang="uk-UA" sz="3200" i="1" baseline="0" dirty="0" smtClean="0">
                          <a:solidFill>
                            <a:srgbClr val="FFFF00"/>
                          </a:solidFill>
                        </a:rPr>
                        <a:t> + с </a:t>
                      </a:r>
                      <a:endParaRPr lang="ru-RU" sz="3200" i="1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 smtClean="0"/>
                    </a:p>
                    <a:p>
                      <a:pPr algn="ctr"/>
                      <a:r>
                        <a:rPr lang="uk-UA" sz="3000" dirty="0" smtClean="0">
                          <a:solidFill>
                            <a:srgbClr val="FFC000"/>
                          </a:solidFill>
                        </a:rPr>
                        <a:t>Рівнобедрений </a:t>
                      </a:r>
                    </a:p>
                    <a:p>
                      <a:pPr algn="ctr"/>
                      <a:r>
                        <a:rPr lang="uk-UA" sz="3000" dirty="0" smtClean="0">
                          <a:solidFill>
                            <a:srgbClr val="FFC000"/>
                          </a:solidFill>
                        </a:rPr>
                        <a:t>трикутник</a:t>
                      </a:r>
                    </a:p>
                    <a:p>
                      <a:pPr algn="ctr"/>
                      <a:endParaRPr lang="uk-UA" sz="1800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uk-UA" sz="1800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uk-UA" sz="1800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uk-UA" sz="1800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uk-UA" sz="1800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uk-UA" sz="1800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uk-UA" sz="1800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uk-UA" sz="1800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uk-UA" sz="2800" dirty="0" smtClean="0">
                          <a:solidFill>
                            <a:srgbClr val="FFC000"/>
                          </a:solidFill>
                        </a:rPr>
                        <a:t>АВ і ВС – </a:t>
                      </a:r>
                      <a:r>
                        <a:rPr lang="uk-UA" sz="2800" dirty="0" smtClean="0">
                          <a:solidFill>
                            <a:srgbClr val="FFFF00"/>
                          </a:solidFill>
                        </a:rPr>
                        <a:t>бічні сторони,</a:t>
                      </a:r>
                    </a:p>
                    <a:p>
                      <a:pPr algn="ctr"/>
                      <a:r>
                        <a:rPr lang="uk-UA" sz="2800" dirty="0" smtClean="0">
                          <a:solidFill>
                            <a:srgbClr val="FFC000"/>
                          </a:solidFill>
                        </a:rPr>
                        <a:t>АС – </a:t>
                      </a:r>
                      <a:r>
                        <a:rPr lang="uk-UA" sz="2800" dirty="0" smtClean="0">
                          <a:solidFill>
                            <a:srgbClr val="FFFF00"/>
                          </a:solidFill>
                        </a:rPr>
                        <a:t>основа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800" i="1" dirty="0" smtClean="0">
                          <a:solidFill>
                            <a:srgbClr val="FFC000"/>
                          </a:solidFill>
                        </a:rPr>
                        <a:t>Р</a:t>
                      </a:r>
                      <a:r>
                        <a:rPr lang="uk-UA" sz="2800" i="1" baseline="0" dirty="0" smtClean="0">
                          <a:solidFill>
                            <a:srgbClr val="FFC000"/>
                          </a:solidFill>
                        </a:rPr>
                        <a:t> =  2а + </a:t>
                      </a:r>
                      <a:r>
                        <a:rPr lang="en-US" sz="2800" i="1" baseline="0" dirty="0" smtClean="0">
                          <a:solidFill>
                            <a:srgbClr val="FFC000"/>
                          </a:solidFill>
                        </a:rPr>
                        <a:t>b</a:t>
                      </a:r>
                      <a:r>
                        <a:rPr lang="uk-UA" sz="2800" i="1" baseline="0" smtClean="0">
                          <a:solidFill>
                            <a:srgbClr val="FFC000"/>
                          </a:solidFill>
                        </a:rPr>
                        <a:t>  </a:t>
                      </a:r>
                      <a:endParaRPr lang="uk-UA" sz="1800" dirty="0" smtClean="0">
                        <a:solidFill>
                          <a:srgbClr val="FFC000"/>
                        </a:solidFill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 smtClean="0"/>
                    </a:p>
                    <a:p>
                      <a:pPr algn="ctr"/>
                      <a:r>
                        <a:rPr lang="uk-UA" sz="3200" dirty="0" smtClean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</a:rPr>
                        <a:t>Рівносторонній</a:t>
                      </a:r>
                    </a:p>
                    <a:p>
                      <a:pPr algn="ctr"/>
                      <a:r>
                        <a:rPr lang="uk-UA" sz="3200" dirty="0" smtClean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</a:rPr>
                        <a:t>трикутник</a:t>
                      </a:r>
                    </a:p>
                    <a:p>
                      <a:pPr algn="ctr"/>
                      <a:endParaRPr lang="uk-UA" sz="3200" dirty="0" smtClean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pPr algn="ctr"/>
                      <a:endParaRPr lang="uk-UA" sz="3200" dirty="0" smtClean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pPr algn="ctr"/>
                      <a:endParaRPr lang="uk-UA" sz="3200" dirty="0" smtClean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pPr algn="ctr"/>
                      <a:endParaRPr lang="uk-UA" sz="3200" dirty="0" smtClean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pPr algn="ctr"/>
                      <a:endParaRPr lang="uk-UA" sz="3200" dirty="0" smtClean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pPr algn="ctr"/>
                      <a:endParaRPr lang="uk-UA" sz="3200" dirty="0" smtClean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uk-UA" sz="3200" i="1" dirty="0" smtClean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</a:rPr>
                        <a:t>Р = 3а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Рисунок 6" descr="http://subject.com.ua/lesson/mathematics/mathematics5/mathematics5.files/image138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2571744"/>
            <a:ext cx="2000264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subject.com.ua/lesson/mathematics/mathematics5/mathematics5.files/image139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2" y="2643182"/>
            <a:ext cx="1857388" cy="1785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subject.com.ua/lesson/mathematics/mathematics5/mathematics5.files/image140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88" y="2643182"/>
            <a:ext cx="2000264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Знайдіть   </a:t>
            </a:r>
            <a:r>
              <a:rPr lang="uk-UA" dirty="0" smtClean="0">
                <a:solidFill>
                  <a:srgbClr val="7030A0"/>
                </a:solidFill>
              </a:rPr>
              <a:t> </a:t>
            </a:r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периметр</a:t>
            </a:r>
            <a:endParaRPr lang="ru-RU" dirty="0" smtClean="0">
              <a:solidFill>
                <a:srgbClr val="7030A0"/>
              </a:solidFill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19263"/>
            <a:ext cx="8229600" cy="4210067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Рівностороннього </a:t>
            </a:r>
            <a:r>
              <a:rPr lang="uk-UA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∆</a:t>
            </a:r>
          </a:p>
          <a:p>
            <a:pPr>
              <a:buNone/>
            </a:pPr>
            <a:endParaRPr lang="uk-UA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Рівнобедреного 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∆</a:t>
            </a:r>
          </a:p>
          <a:p>
            <a:pPr>
              <a:buNone/>
            </a:pPr>
            <a:endParaRPr lang="uk-UA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Різностороннього ∆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989138"/>
            <a:ext cx="4335463" cy="363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uk-UA" dirty="0" smtClean="0"/>
              <a:t>Вправи для очей</a:t>
            </a:r>
            <a:endParaRPr lang="ru-RU" dirty="0" smtClean="0"/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64357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uk-UA" dirty="0" smtClean="0"/>
              <a:t>   Міцно заплющить очі на 3-5 сек., а потім, відкривши, подивиться вдалину секунд 5-7. І повторіть так 4-5 разів.</a:t>
            </a:r>
          </a:p>
          <a:p>
            <a:pPr>
              <a:buNone/>
            </a:pPr>
            <a:endParaRPr lang="ru-RU" dirty="0" smtClean="0"/>
          </a:p>
        </p:txBody>
      </p:sp>
      <p:pic>
        <p:nvPicPr>
          <p:cNvPr id="5" name="Picture 5" descr="0_1ec1_5c3513a0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3000372"/>
            <a:ext cx="7572428" cy="3643314"/>
          </a:xfrm>
          <a:prstGeom prst="rect">
            <a:avLst/>
          </a:prstGeom>
          <a:noFill/>
          <a:ln w="76200">
            <a:solidFill>
              <a:srgbClr val="FF9900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1428736"/>
            <a:ext cx="6643734" cy="1285884"/>
          </a:xfrm>
        </p:spPr>
        <p:txBody>
          <a:bodyPr/>
          <a:lstStyle/>
          <a:p>
            <a:pPr algn="l"/>
            <a:r>
              <a:rPr lang="uk-UA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</a:t>
            </a:r>
            <a:r>
              <a:rPr lang="uk-UA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Запам'ятайте</a:t>
            </a:r>
            <a:r>
              <a:rPr lang="uk-UA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! 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2928934"/>
            <a:ext cx="8094692" cy="250033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609600" indent="-609600" algn="ctr">
              <a:buNone/>
            </a:pPr>
            <a:r>
              <a:rPr lang="uk-UA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Сума кутів </a:t>
            </a:r>
          </a:p>
          <a:p>
            <a:pPr marL="609600" indent="-609600" algn="ctr">
              <a:buNone/>
            </a:pPr>
            <a:r>
              <a:rPr lang="uk-UA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будь – якого трикутника</a:t>
            </a:r>
          </a:p>
          <a:p>
            <a:pPr marL="609600" indent="-609600" algn="ctr">
              <a:buNone/>
            </a:pPr>
            <a:r>
              <a:rPr lang="uk-UA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завжди дорівнює 180⁰.</a:t>
            </a:r>
          </a:p>
          <a:p>
            <a:pPr marL="609600" indent="-609600" algn="ctr">
              <a:buNone/>
            </a:pPr>
            <a:endParaRPr lang="uk-UA" dirty="0" smtClean="0">
              <a:solidFill>
                <a:srgbClr val="3333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2708" name="AutoShape 4"/>
          <p:cNvSpPr>
            <a:spLocks noChangeArrowheads="1"/>
          </p:cNvSpPr>
          <p:nvPr/>
        </p:nvSpPr>
        <p:spPr bwMode="auto">
          <a:xfrm rot="3145731">
            <a:off x="7078591" y="-106264"/>
            <a:ext cx="2376488" cy="2808287"/>
          </a:xfrm>
          <a:prstGeom prst="triangle">
            <a:avLst>
              <a:gd name="adj" fmla="val 32273"/>
            </a:avLst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2709" name="AutoShape 5"/>
          <p:cNvSpPr>
            <a:spLocks noChangeArrowheads="1"/>
          </p:cNvSpPr>
          <p:nvPr/>
        </p:nvSpPr>
        <p:spPr bwMode="auto">
          <a:xfrm rot="-795481">
            <a:off x="5093787" y="-217930"/>
            <a:ext cx="2736850" cy="2376487"/>
          </a:xfrm>
          <a:prstGeom prst="rtTriangle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1428736"/>
            <a:ext cx="6643734" cy="1285884"/>
          </a:xfrm>
        </p:spPr>
        <p:txBody>
          <a:bodyPr/>
          <a:lstStyle/>
          <a:p>
            <a:pPr algn="l"/>
            <a:r>
              <a:rPr lang="uk-UA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</a:t>
            </a:r>
            <a:r>
              <a:rPr lang="uk-UA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Запам'ятайте</a:t>
            </a:r>
            <a:r>
              <a:rPr lang="uk-UA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! 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3143248"/>
            <a:ext cx="8094692" cy="178595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609600" indent="-609600" algn="ctr">
              <a:buNone/>
            </a:pPr>
            <a:r>
              <a:rPr lang="uk-UA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 рівних трикутників рівні </a:t>
            </a:r>
          </a:p>
          <a:p>
            <a:pPr marL="609600" indent="-609600" algn="ctr">
              <a:buNone/>
            </a:pPr>
            <a:r>
              <a:rPr lang="uk-UA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відповідні сторони і кути</a:t>
            </a:r>
          </a:p>
          <a:p>
            <a:pPr marL="609600" indent="-609600" algn="ctr">
              <a:buNone/>
            </a:pPr>
            <a:endParaRPr lang="uk-UA" dirty="0" smtClean="0">
              <a:solidFill>
                <a:srgbClr val="3333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2708" name="AutoShape 4"/>
          <p:cNvSpPr>
            <a:spLocks noChangeArrowheads="1"/>
          </p:cNvSpPr>
          <p:nvPr/>
        </p:nvSpPr>
        <p:spPr bwMode="auto">
          <a:xfrm rot="3145731">
            <a:off x="7078591" y="-106264"/>
            <a:ext cx="2376488" cy="2808287"/>
          </a:xfrm>
          <a:prstGeom prst="triangle">
            <a:avLst>
              <a:gd name="adj" fmla="val 32273"/>
            </a:avLst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2709" name="AutoShape 5"/>
          <p:cNvSpPr>
            <a:spLocks noChangeArrowheads="1"/>
          </p:cNvSpPr>
          <p:nvPr/>
        </p:nvSpPr>
        <p:spPr bwMode="auto">
          <a:xfrm rot="-795481">
            <a:off x="5093787" y="-217930"/>
            <a:ext cx="2736850" cy="2376487"/>
          </a:xfrm>
          <a:prstGeom prst="rtTriangle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785794"/>
            <a:ext cx="8229600" cy="1571636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1" hangingPunct="1"/>
            <a:r>
              <a:rPr lang="uk-UA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Визначте вид трикутника за його кутами:</a:t>
            </a:r>
            <a:r>
              <a:rPr lang="ru-RU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643182"/>
            <a:ext cx="8229600" cy="35719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eaLnBrk="1" hangingPunct="1">
              <a:buNone/>
            </a:pPr>
            <a:r>
              <a:rPr lang="uk-UA" dirty="0" smtClean="0"/>
              <a:t>    </a:t>
            </a:r>
          </a:p>
          <a:p>
            <a:pPr eaLnBrk="1" hangingPunct="1">
              <a:buNone/>
            </a:pPr>
            <a:r>
              <a:rPr lang="uk-UA" dirty="0" smtClean="0"/>
              <a:t>   </a:t>
            </a:r>
            <a:r>
              <a:rPr lang="uk-UA" dirty="0" smtClean="0">
                <a:solidFill>
                  <a:srgbClr val="FF0066"/>
                </a:solidFill>
              </a:rPr>
              <a:t>1)</a:t>
            </a:r>
            <a:r>
              <a:rPr lang="uk-UA" dirty="0" smtClean="0"/>
              <a:t> 34°, 127°, 19°;	</a:t>
            </a:r>
            <a:r>
              <a:rPr lang="ru-RU" dirty="0" smtClean="0"/>
              <a:t>	</a:t>
            </a:r>
            <a:r>
              <a:rPr lang="ru-RU" dirty="0" smtClean="0">
                <a:solidFill>
                  <a:srgbClr val="FF0066"/>
                </a:solidFill>
              </a:rPr>
              <a:t>3</a:t>
            </a:r>
            <a:r>
              <a:rPr lang="uk-UA" dirty="0" smtClean="0">
                <a:solidFill>
                  <a:srgbClr val="FF0066"/>
                </a:solidFill>
              </a:rPr>
              <a:t>)</a:t>
            </a:r>
            <a:r>
              <a:rPr lang="uk-UA" dirty="0" smtClean="0"/>
              <a:t> 45°, 60°, 75°;</a:t>
            </a:r>
          </a:p>
          <a:p>
            <a:pPr eaLnBrk="1" hangingPunct="1">
              <a:buNone/>
            </a:pPr>
            <a:r>
              <a:rPr lang="uk-UA" dirty="0" smtClean="0">
                <a:solidFill>
                  <a:srgbClr val="FF0066"/>
                </a:solidFill>
              </a:rPr>
              <a:t>   </a:t>
            </a:r>
            <a:r>
              <a:rPr lang="uk-UA" dirty="0" smtClean="0">
                <a:solidFill>
                  <a:srgbClr val="FF0066"/>
                </a:solidFill>
              </a:rPr>
              <a:t>2</a:t>
            </a:r>
            <a:r>
              <a:rPr lang="uk-UA" dirty="0" smtClean="0">
                <a:solidFill>
                  <a:srgbClr val="FF0066"/>
                </a:solidFill>
              </a:rPr>
              <a:t>)</a:t>
            </a:r>
            <a:r>
              <a:rPr lang="uk-UA" dirty="0" smtClean="0"/>
              <a:t> 40°, 50°, 90°;	</a:t>
            </a:r>
            <a:r>
              <a:rPr lang="ru-RU" dirty="0" smtClean="0"/>
              <a:t>	</a:t>
            </a:r>
            <a:r>
              <a:rPr lang="ru-RU" dirty="0" smtClean="0"/>
              <a:t>           </a:t>
            </a:r>
            <a:r>
              <a:rPr lang="ru-RU" dirty="0" smtClean="0">
                <a:solidFill>
                  <a:srgbClr val="FF0066"/>
                </a:solidFill>
              </a:rPr>
              <a:t>4</a:t>
            </a:r>
            <a:r>
              <a:rPr lang="uk-UA" dirty="0" smtClean="0">
                <a:solidFill>
                  <a:srgbClr val="FF0066"/>
                </a:solidFill>
              </a:rPr>
              <a:t>)</a:t>
            </a:r>
            <a:r>
              <a:rPr lang="uk-UA" dirty="0" smtClean="0"/>
              <a:t> 95°, 85°, 5°.</a:t>
            </a:r>
          </a:p>
          <a:p>
            <a:pPr eaLnBrk="1" hangingPunct="1">
              <a:buNone/>
            </a:pPr>
            <a:endParaRPr lang="uk-UA" dirty="0" smtClean="0"/>
          </a:p>
          <a:p>
            <a:pPr algn="ctr" eaLnBrk="1" hangingPunct="1">
              <a:buNone/>
            </a:pPr>
            <a:r>
              <a:rPr lang="uk-UA" sz="3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66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Чи може сума всіх кутів трикутника дорівнювати:</a:t>
            </a:r>
          </a:p>
          <a:p>
            <a:pPr>
              <a:buNone/>
            </a:pPr>
            <a:r>
              <a:rPr lang="uk-UA" dirty="0" smtClean="0"/>
              <a:t>               </a:t>
            </a:r>
            <a:r>
              <a:rPr lang="uk-UA" dirty="0" smtClean="0">
                <a:solidFill>
                  <a:srgbClr val="FF0066"/>
                </a:solidFill>
              </a:rPr>
              <a:t>1)</a:t>
            </a:r>
            <a:r>
              <a:rPr lang="uk-UA" dirty="0" smtClean="0"/>
              <a:t> 175°;               2) 190°;              </a:t>
            </a:r>
            <a:r>
              <a:rPr lang="uk-UA" dirty="0" smtClean="0">
                <a:solidFill>
                  <a:srgbClr val="FF0066"/>
                </a:solidFill>
              </a:rPr>
              <a:t>3)</a:t>
            </a:r>
            <a:r>
              <a:rPr lang="uk-UA" dirty="0" smtClean="0"/>
              <a:t> 180</a:t>
            </a:r>
            <a:r>
              <a:rPr lang="uk-UA" dirty="0" smtClean="0"/>
              <a:t>° </a:t>
            </a:r>
            <a:r>
              <a:rPr lang="uk-UA" dirty="0" smtClean="0"/>
              <a:t>?</a:t>
            </a:r>
            <a:endParaRPr lang="ru-RU" dirty="0" smtClean="0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291"/>
            <a:ext cx="7772400" cy="1071569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uk-UA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Домашнє завдання</a:t>
            </a:r>
            <a:endParaRPr lang="ru-RU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1500174"/>
            <a:ext cx="7715304" cy="507209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sz="4000" dirty="0" smtClean="0">
                <a:solidFill>
                  <a:srgbClr val="FF0066"/>
                </a:solidFill>
              </a:rPr>
              <a:t>Дати відповіді на запитання </a:t>
            </a:r>
            <a:endParaRPr lang="uk-UA" sz="4000" dirty="0" smtClean="0">
              <a:solidFill>
                <a:srgbClr val="FF0066"/>
              </a:solidFill>
            </a:endParaRPr>
          </a:p>
          <a:p>
            <a:r>
              <a:rPr lang="uk-UA" sz="4000" dirty="0" smtClean="0">
                <a:solidFill>
                  <a:srgbClr val="FF0066"/>
                </a:solidFill>
              </a:rPr>
              <a:t>на </a:t>
            </a:r>
            <a:r>
              <a:rPr lang="uk-UA" sz="4000" dirty="0" smtClean="0">
                <a:solidFill>
                  <a:srgbClr val="FF0066"/>
                </a:solidFill>
              </a:rPr>
              <a:t>сторінці 87. </a:t>
            </a:r>
            <a:endParaRPr lang="uk-UA" sz="4000" dirty="0" smtClean="0">
              <a:solidFill>
                <a:srgbClr val="FF0066"/>
              </a:solidFill>
            </a:endParaRPr>
          </a:p>
          <a:p>
            <a:pPr algn="l"/>
            <a:r>
              <a:rPr lang="uk-UA" sz="4000" dirty="0" smtClean="0">
                <a:solidFill>
                  <a:srgbClr val="7030A0"/>
                </a:solidFill>
              </a:rPr>
              <a:t>       Виконати  </a:t>
            </a:r>
            <a:r>
              <a:rPr lang="uk-UA" sz="4000" dirty="0" smtClean="0">
                <a:solidFill>
                  <a:srgbClr val="0070C0"/>
                </a:solidFill>
              </a:rPr>
              <a:t>№ </a:t>
            </a:r>
            <a:r>
              <a:rPr lang="uk-UA" sz="4000" dirty="0" smtClean="0">
                <a:solidFill>
                  <a:srgbClr val="0070C0"/>
                </a:solidFill>
              </a:rPr>
              <a:t>360(3; 4); </a:t>
            </a:r>
            <a:endParaRPr lang="uk-UA" sz="4000" dirty="0" smtClean="0">
              <a:solidFill>
                <a:srgbClr val="0070C0"/>
              </a:solidFill>
            </a:endParaRPr>
          </a:p>
          <a:p>
            <a:r>
              <a:rPr lang="uk-UA" sz="4000" dirty="0" smtClean="0">
                <a:solidFill>
                  <a:schemeClr val="accent2">
                    <a:lumMod val="50000"/>
                  </a:schemeClr>
                </a:solidFill>
              </a:rPr>
              <a:t>№ </a:t>
            </a:r>
            <a:r>
              <a:rPr lang="uk-UA" sz="4000" dirty="0" smtClean="0">
                <a:solidFill>
                  <a:schemeClr val="accent2">
                    <a:lumMod val="50000"/>
                  </a:schemeClr>
                </a:solidFill>
              </a:rPr>
              <a:t>363; </a:t>
            </a:r>
            <a:endParaRPr lang="uk-UA" sz="4000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uk-UA" sz="4000" dirty="0" smtClean="0"/>
              <a:t> </a:t>
            </a:r>
            <a:r>
              <a:rPr lang="uk-UA" sz="4000" dirty="0" smtClean="0">
                <a:solidFill>
                  <a:srgbClr val="C00000"/>
                </a:solidFill>
              </a:rPr>
              <a:t>№ 368;</a:t>
            </a:r>
            <a:endParaRPr lang="ru-RU" sz="4000" dirty="0" smtClean="0">
              <a:solidFill>
                <a:srgbClr val="C00000"/>
              </a:solidFill>
            </a:endParaRPr>
          </a:p>
          <a:p>
            <a:r>
              <a:rPr lang="uk-UA" sz="4000" dirty="0" smtClean="0"/>
              <a:t> </a:t>
            </a:r>
            <a:r>
              <a:rPr lang="uk-UA" sz="4000" dirty="0" smtClean="0">
                <a:solidFill>
                  <a:schemeClr val="accent4">
                    <a:lumMod val="50000"/>
                  </a:schemeClr>
                </a:solidFill>
              </a:rPr>
              <a:t>№ 373</a:t>
            </a:r>
            <a:r>
              <a:rPr lang="uk-UA" sz="4000" dirty="0" smtClean="0">
                <a:solidFill>
                  <a:schemeClr val="accent4">
                    <a:lumMod val="50000"/>
                  </a:schemeClr>
                </a:solidFill>
              </a:rPr>
              <a:t>.</a:t>
            </a:r>
            <a:endParaRPr lang="ru-RU" sz="4000" dirty="0" smtClean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2713" y="-1928850"/>
            <a:ext cx="9256713" cy="1014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785794"/>
            <a:ext cx="7543800" cy="3714776"/>
          </a:xfrm>
        </p:spPr>
        <p:txBody>
          <a:bodyPr>
            <a:normAutofit/>
          </a:bodyPr>
          <a:lstStyle/>
          <a:p>
            <a:pPr algn="ctr"/>
            <a:r>
              <a:rPr lang="uk-UA" sz="5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Дякую </a:t>
            </a:r>
            <a:r>
              <a:rPr lang="uk-UA" sz="5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за </a:t>
            </a:r>
            <a:r>
              <a:rPr lang="uk-UA" sz="5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урок.</a:t>
            </a:r>
            <a:r>
              <a:rPr lang="uk-UA" sz="5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/>
            </a:r>
            <a:br>
              <a:rPr lang="uk-UA" sz="5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</a:br>
            <a:r>
              <a:rPr lang="en-US" sz="5400" dirty="0" smtClean="0">
                <a:solidFill>
                  <a:srgbClr val="FFFF00"/>
                </a:solidFill>
              </a:rPr>
              <a:t/>
            </a:r>
            <a:br>
              <a:rPr lang="en-US" sz="5400" dirty="0" smtClean="0">
                <a:solidFill>
                  <a:srgbClr val="FFFF00"/>
                </a:solidFill>
              </a:rPr>
            </a:br>
            <a:r>
              <a:rPr lang="uk-UA" sz="5400" dirty="0" smtClean="0">
                <a:solidFill>
                  <a:srgbClr val="FFFF00"/>
                </a:solidFill>
              </a:rPr>
              <a:t>Бажаю успіхів у навчанні</a:t>
            </a:r>
            <a:r>
              <a:rPr lang="uk-UA" sz="5400" dirty="0" smtClean="0">
                <a:solidFill>
                  <a:srgbClr val="FFFF00"/>
                </a:solidFill>
              </a:rPr>
              <a:t>!</a:t>
            </a:r>
            <a:endParaRPr lang="ru-RU" sz="5400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uk-UA" dirty="0" smtClean="0"/>
              <a:t>Дайте відповідь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071546"/>
            <a:ext cx="4038600" cy="557216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uk-UA" dirty="0" smtClean="0">
                <a:solidFill>
                  <a:srgbClr val="FF0066"/>
                </a:solidFill>
              </a:rPr>
              <a:t>1.Які </a:t>
            </a:r>
            <a:r>
              <a:rPr lang="uk-UA" dirty="0" smtClean="0">
                <a:solidFill>
                  <a:srgbClr val="FF0066"/>
                </a:solidFill>
              </a:rPr>
              <a:t>фігури зображено на рисунку? Назвіть їх.</a:t>
            </a:r>
            <a:endParaRPr lang="ru-RU" dirty="0" smtClean="0">
              <a:solidFill>
                <a:srgbClr val="FF0066"/>
              </a:solidFill>
            </a:endParaRP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071546"/>
            <a:ext cx="4038600" cy="557216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uk-UA" dirty="0" smtClean="0">
                <a:solidFill>
                  <a:srgbClr val="FF0066"/>
                </a:solidFill>
              </a:rPr>
              <a:t>2. Що пропущено на рисунку?   </a:t>
            </a:r>
            <a:endParaRPr lang="uk-UA" dirty="0" smtClean="0">
              <a:solidFill>
                <a:srgbClr val="FF0066"/>
              </a:solidFill>
            </a:endParaRPr>
          </a:p>
          <a:p>
            <a:pPr>
              <a:buNone/>
            </a:pPr>
            <a:r>
              <a:rPr lang="uk-UA" dirty="0" smtClean="0"/>
              <a:t>  </a:t>
            </a:r>
          </a:p>
          <a:p>
            <a:pPr>
              <a:buNone/>
            </a:pPr>
            <a:r>
              <a:rPr lang="uk-UA" dirty="0" smtClean="0"/>
              <a:t>  </a:t>
            </a:r>
            <a:r>
              <a:rPr lang="uk-UA" dirty="0" smtClean="0"/>
              <a:t>30°    </a:t>
            </a:r>
            <a:endParaRPr lang="uk-UA" dirty="0" smtClean="0"/>
          </a:p>
          <a:p>
            <a:pPr>
              <a:buNone/>
            </a:pPr>
            <a:r>
              <a:rPr lang="uk-UA" dirty="0" smtClean="0"/>
              <a:t>                  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                                                                  90°                       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                                                                 120°                     ?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                                                                 180°                     ?     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928662" y="2714620"/>
            <a:ext cx="150019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071802" y="2928934"/>
            <a:ext cx="107157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42910" y="4714884"/>
            <a:ext cx="178595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000364" y="5000636"/>
            <a:ext cx="1285884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Прямая соединительная линия 13"/>
          <p:cNvCxnSpPr/>
          <p:nvPr/>
        </p:nvCxnSpPr>
        <p:spPr>
          <a:xfrm>
            <a:off x="6572264" y="4429132"/>
            <a:ext cx="157163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 flipH="1" flipV="1">
            <a:off x="6037273" y="3893347"/>
            <a:ext cx="1070776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286512" y="3000372"/>
            <a:ext cx="178595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6286512" y="2285992"/>
            <a:ext cx="1643074" cy="7143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14553"/>
            <a:ext cx="7772400" cy="185738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defRPr/>
            </a:pPr>
            <a:r>
              <a:rPr lang="uk-UA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Тема уроку:</a:t>
            </a:r>
            <a:r>
              <a:rPr lang="ru-RU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/>
            </a:r>
            <a:br>
              <a:rPr lang="ru-RU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</a:br>
            <a:r>
              <a:rPr lang="uk-UA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6350" stA="50000" endA="300" endPos="50000" dist="60007" dir="5400000" sy="-100000" algn="bl" rotWithShape="0"/>
                </a:effectLst>
                <a:latin typeface="Times New Roman" pitchFamily="18" charset="0"/>
              </a:rPr>
              <a:t>Трикутник і його види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reflection blurRad="6350" stA="50000" endA="300" endPos="50000" dist="60007" dir="5400000" sy="-100000" algn="bl" rotWithShape="0"/>
              </a:effectLst>
              <a:latin typeface="Times New Roman" pitchFamily="18" charset="0"/>
            </a:endParaRPr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1000100" y="4572008"/>
            <a:ext cx="3351133" cy="1686563"/>
          </a:xfrm>
          <a:prstGeom prst="triangle">
            <a:avLst>
              <a:gd name="adj" fmla="val 13790"/>
            </a:avLst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3500000" scaled="1"/>
            <a:tileRect/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5429256" y="285728"/>
            <a:ext cx="3351133" cy="1686563"/>
          </a:xfrm>
          <a:prstGeom prst="triangle">
            <a:avLst>
              <a:gd name="adj" fmla="val 13790"/>
            </a:avLst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3500000" scaled="1"/>
            <a:tileRect/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2643182"/>
            <a:ext cx="6286544" cy="26776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Три точки невеличкі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Відрізками сполучимо.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А те, що утворилося, 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Всі разом ми озвучимо.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Це не круг, не прямокутник,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А фігура ця - …</a:t>
            </a:r>
            <a:endParaRPr lang="ru-RU" sz="28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</a:endParaRPr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3214678" y="285728"/>
            <a:ext cx="3351133" cy="1686563"/>
          </a:xfrm>
          <a:prstGeom prst="triangle">
            <a:avLst>
              <a:gd name="adj" fmla="val 13790"/>
            </a:avLst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3500000" scaled="1"/>
            <a:tileRect/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6" name="Рисунок 8" descr="Animated_book_worm_reading_book_hg_clr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0" y="3643314"/>
            <a:ext cx="20002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359898"/>
            <a:ext cx="8196290" cy="640210"/>
          </a:xfr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uk-UA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itchFamily="18" charset="0"/>
              </a:rPr>
              <a:t>Що таке трикутник?</a:t>
            </a:r>
            <a:endParaRPr lang="ru-RU" b="1" i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4000504"/>
            <a:ext cx="8286808" cy="928694"/>
          </a:xfrm>
        </p:spPr>
        <p:txBody>
          <a:bodyPr>
            <a:normAutofit lnSpcReduction="10000"/>
          </a:bodyPr>
          <a:lstStyle/>
          <a:p>
            <a:r>
              <a:rPr lang="uk-UA" sz="2800" b="1" i="1" dirty="0" smtClean="0">
                <a:solidFill>
                  <a:srgbClr val="7030A0"/>
                </a:solidFill>
              </a:rPr>
              <a:t>Трикутник </a:t>
            </a:r>
            <a:r>
              <a:rPr lang="uk-UA" sz="2800" b="1" i="1" dirty="0" smtClean="0">
                <a:solidFill>
                  <a:srgbClr val="FF0066"/>
                </a:solidFill>
              </a:rPr>
              <a:t>– це окремий вид многокутника. У якого </a:t>
            </a:r>
            <a:r>
              <a:rPr lang="uk-UA" sz="2800" b="1" i="1" dirty="0" smtClean="0">
                <a:solidFill>
                  <a:srgbClr val="7030A0"/>
                </a:solidFill>
              </a:rPr>
              <a:t>3 </a:t>
            </a:r>
            <a:r>
              <a:rPr lang="uk-UA" sz="2800" b="1" i="1" dirty="0" smtClean="0">
                <a:solidFill>
                  <a:srgbClr val="FF0066"/>
                </a:solidFill>
              </a:rPr>
              <a:t>вершини, </a:t>
            </a:r>
            <a:r>
              <a:rPr lang="uk-UA" sz="2800" b="1" i="1" dirty="0" smtClean="0">
                <a:solidFill>
                  <a:srgbClr val="7030A0"/>
                </a:solidFill>
              </a:rPr>
              <a:t>3 </a:t>
            </a:r>
            <a:r>
              <a:rPr lang="uk-UA" sz="2800" b="1" i="1" dirty="0" smtClean="0">
                <a:solidFill>
                  <a:srgbClr val="FF0066"/>
                </a:solidFill>
              </a:rPr>
              <a:t>сторони і  </a:t>
            </a:r>
            <a:r>
              <a:rPr lang="uk-UA" sz="2800" b="1" i="1" dirty="0" smtClean="0">
                <a:solidFill>
                  <a:srgbClr val="7030A0"/>
                </a:solidFill>
              </a:rPr>
              <a:t>3</a:t>
            </a:r>
            <a:r>
              <a:rPr lang="uk-UA" sz="2800" b="1" i="1" dirty="0" smtClean="0">
                <a:solidFill>
                  <a:srgbClr val="FF0066"/>
                </a:solidFill>
              </a:rPr>
              <a:t> кути.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428992" y="1571612"/>
            <a:ext cx="71438" cy="714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214546" y="3571876"/>
            <a:ext cx="71438" cy="714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6357950" y="2928934"/>
            <a:ext cx="71438" cy="714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>
            <a:stCxn id="7" idx="1"/>
            <a:endCxn id="4" idx="4"/>
          </p:cNvCxnSpPr>
          <p:nvPr/>
        </p:nvCxnSpPr>
        <p:spPr>
          <a:xfrm rot="5400000" flipH="1" flipV="1">
            <a:off x="1875215" y="1992843"/>
            <a:ext cx="1939288" cy="1239703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stCxn id="8" idx="6"/>
            <a:endCxn id="7" idx="7"/>
          </p:cNvCxnSpPr>
          <p:nvPr/>
        </p:nvCxnSpPr>
        <p:spPr>
          <a:xfrm flipH="1">
            <a:off x="2275522" y="2964653"/>
            <a:ext cx="4153866" cy="617685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stCxn id="4" idx="4"/>
            <a:endCxn id="8" idx="1"/>
          </p:cNvCxnSpPr>
          <p:nvPr/>
        </p:nvCxnSpPr>
        <p:spPr>
          <a:xfrm rot="16200000" flipH="1">
            <a:off x="4268388" y="839372"/>
            <a:ext cx="1296346" cy="2903701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7" name="Прямоугольник 36"/>
          <p:cNvSpPr/>
          <p:nvPr/>
        </p:nvSpPr>
        <p:spPr>
          <a:xfrm>
            <a:off x="1785918" y="3429000"/>
            <a:ext cx="340609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</a:t>
            </a:r>
            <a:endParaRPr lang="ru-RU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286116" y="1142984"/>
            <a:ext cx="340609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</a:t>
            </a:r>
            <a:endParaRPr lang="ru-RU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500826" y="2571744"/>
            <a:ext cx="340609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</a:t>
            </a:r>
            <a:endParaRPr lang="ru-RU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214546" y="1214423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Вершина</a:t>
            </a:r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6215074" y="2928934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Вершина</a:t>
            </a:r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1285852" y="3643314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Вершина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 rot="21063034">
            <a:off x="3445038" y="3324474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Сторона</a:t>
            </a:r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 rot="18124219">
            <a:off x="1976835" y="2032389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Сторона</a:t>
            </a:r>
            <a:endParaRPr lang="ru-RU" dirty="0"/>
          </a:p>
        </p:txBody>
      </p:sp>
      <p:sp>
        <p:nvSpPr>
          <p:cNvPr id="45" name="TextBox 44"/>
          <p:cNvSpPr txBox="1"/>
          <p:nvPr/>
        </p:nvSpPr>
        <p:spPr>
          <a:xfrm rot="1445039">
            <a:off x="4282877" y="1949192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Сторона</a:t>
            </a:r>
            <a:endParaRPr lang="ru-RU" dirty="0"/>
          </a:p>
        </p:txBody>
      </p:sp>
      <p:sp>
        <p:nvSpPr>
          <p:cNvPr id="46" name="Подзаголовок 2"/>
          <p:cNvSpPr txBox="1">
            <a:spLocks/>
          </p:cNvSpPr>
          <p:nvPr/>
        </p:nvSpPr>
        <p:spPr bwMode="auto">
          <a:xfrm>
            <a:off x="285720" y="5000636"/>
            <a:ext cx="6072230" cy="42862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0" rIns="91440" bIns="45720" numCol="1" anchor="t" anchorCtr="0" compatLnSpc="1">
            <a:prstTxWarp prst="textNoShape">
              <a:avLst/>
            </a:prstTxWarp>
          </a:bodyPr>
          <a:lstStyle/>
          <a:p>
            <a:pPr marL="27432" marR="0" lvl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А,В,С – вершини трикутника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Подзаголовок 2"/>
          <p:cNvSpPr txBox="1">
            <a:spLocks/>
          </p:cNvSpPr>
          <p:nvPr/>
        </p:nvSpPr>
        <p:spPr bwMode="auto">
          <a:xfrm>
            <a:off x="714348" y="5429264"/>
            <a:ext cx="6215106" cy="42862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0" rIns="91440" bIns="45720" numCol="1" anchor="t" anchorCtr="0" compatLnSpc="1">
            <a:prstTxWarp prst="textNoShape">
              <a:avLst/>
            </a:prstTxWarp>
          </a:bodyPr>
          <a:lstStyle/>
          <a:p>
            <a:pPr marL="27432" marR="0" lvl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АВ, ВС, АС – сторони трикутника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Подзаголовок 2"/>
          <p:cNvSpPr txBox="1">
            <a:spLocks/>
          </p:cNvSpPr>
          <p:nvPr/>
        </p:nvSpPr>
        <p:spPr bwMode="auto">
          <a:xfrm>
            <a:off x="2000232" y="6286520"/>
            <a:ext cx="6643734" cy="42862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0" rIns="91440" bIns="45720" numCol="1" anchor="t" anchorCtr="0" compatLnSpc="1">
            <a:prstTxWarp prst="textNoShape">
              <a:avLst/>
            </a:prstTxWarp>
          </a:bodyPr>
          <a:lstStyle/>
          <a:p>
            <a:pPr marL="27432" lvl="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80000"/>
              <a:defRPr/>
            </a:pP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Записується:  ∆ АВС, </a:t>
            </a:r>
            <a:r>
              <a:rPr lang="uk-UA" sz="2400" dirty="0" smtClean="0">
                <a:solidFill>
                  <a:srgbClr val="002060"/>
                </a:solidFill>
              </a:rPr>
              <a:t>∆ВАС, </a:t>
            </a:r>
            <a:r>
              <a:rPr lang="uk-UA" sz="2400" dirty="0" smtClean="0">
                <a:solidFill>
                  <a:srgbClr val="002060"/>
                </a:solidFill>
              </a:rPr>
              <a:t>∆ </a:t>
            </a:r>
            <a:r>
              <a:rPr lang="uk-UA" sz="2400" dirty="0" smtClean="0">
                <a:solidFill>
                  <a:srgbClr val="002060"/>
                </a:solidFill>
              </a:rPr>
              <a:t>СВА.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Подзаголовок 2"/>
          <p:cNvSpPr txBox="1">
            <a:spLocks/>
          </p:cNvSpPr>
          <p:nvPr/>
        </p:nvSpPr>
        <p:spPr bwMode="auto">
          <a:xfrm>
            <a:off x="5572132" y="1142984"/>
            <a:ext cx="3571868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0" rIns="91440" bIns="45720" numCol="1" anchor="t" anchorCtr="0" compatLnSpc="1">
            <a:prstTxWarp prst="textNoShape">
              <a:avLst/>
            </a:prstTxWarp>
          </a:bodyPr>
          <a:lstStyle/>
          <a:p>
            <a:pPr marL="27432" marR="0" lvl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Побудуємо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трикутник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Дуга 64"/>
          <p:cNvSpPr/>
          <p:nvPr/>
        </p:nvSpPr>
        <p:spPr>
          <a:xfrm rot="1600682">
            <a:off x="1675571" y="3062253"/>
            <a:ext cx="1078545" cy="1037084"/>
          </a:xfrm>
          <a:prstGeom prst="arc">
            <a:avLst>
              <a:gd name="adj1" fmla="val 16605774"/>
              <a:gd name="adj2" fmla="val 19399952"/>
            </a:avLst>
          </a:prstGeom>
          <a:noFill/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Дуга 65"/>
          <p:cNvSpPr/>
          <p:nvPr/>
        </p:nvSpPr>
        <p:spPr>
          <a:xfrm rot="15193703">
            <a:off x="5613518" y="2433413"/>
            <a:ext cx="1078545" cy="1037084"/>
          </a:xfrm>
          <a:prstGeom prst="arc">
            <a:avLst>
              <a:gd name="adj1" fmla="val 16358672"/>
              <a:gd name="adj2" fmla="val 19399952"/>
            </a:avLst>
          </a:prstGeom>
          <a:noFill/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Дуга 66"/>
          <p:cNvSpPr/>
          <p:nvPr/>
        </p:nvSpPr>
        <p:spPr>
          <a:xfrm rot="15193703">
            <a:off x="5470642" y="2433413"/>
            <a:ext cx="1078545" cy="1037084"/>
          </a:xfrm>
          <a:prstGeom prst="arc">
            <a:avLst>
              <a:gd name="adj1" fmla="val 16358672"/>
              <a:gd name="adj2" fmla="val 19710085"/>
            </a:avLst>
          </a:prstGeom>
          <a:noFill/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Дуга 67"/>
          <p:cNvSpPr/>
          <p:nvPr/>
        </p:nvSpPr>
        <p:spPr>
          <a:xfrm rot="8080077">
            <a:off x="2851794" y="872436"/>
            <a:ext cx="1078545" cy="1037084"/>
          </a:xfrm>
          <a:prstGeom prst="arc">
            <a:avLst>
              <a:gd name="adj1" fmla="val 16358672"/>
              <a:gd name="adj2" fmla="val 19494707"/>
            </a:avLst>
          </a:prstGeom>
          <a:noFill/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Дуга 68"/>
          <p:cNvSpPr/>
          <p:nvPr/>
        </p:nvSpPr>
        <p:spPr>
          <a:xfrm rot="9081961">
            <a:off x="2897151" y="982462"/>
            <a:ext cx="1078545" cy="1037084"/>
          </a:xfrm>
          <a:prstGeom prst="arc">
            <a:avLst>
              <a:gd name="adj1" fmla="val 14742818"/>
              <a:gd name="adj2" fmla="val 19172488"/>
            </a:avLst>
          </a:prstGeom>
          <a:noFill/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Дуга 69"/>
          <p:cNvSpPr/>
          <p:nvPr/>
        </p:nvSpPr>
        <p:spPr>
          <a:xfrm rot="8770779">
            <a:off x="2840537" y="783890"/>
            <a:ext cx="1078545" cy="1037084"/>
          </a:xfrm>
          <a:prstGeom prst="arc">
            <a:avLst>
              <a:gd name="adj1" fmla="val 16189945"/>
              <a:gd name="adj2" fmla="val 18506412"/>
            </a:avLst>
          </a:prstGeom>
          <a:noFill/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Подзаголовок 2"/>
          <p:cNvSpPr txBox="1">
            <a:spLocks/>
          </p:cNvSpPr>
          <p:nvPr/>
        </p:nvSpPr>
        <p:spPr bwMode="auto">
          <a:xfrm>
            <a:off x="1571604" y="5857892"/>
            <a:ext cx="5929354" cy="35719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0" rIns="91440" bIns="45720" numCol="1" anchor="t" anchorCtr="0" compatLnSpc="1">
            <a:prstTxWarp prst="textNoShape">
              <a:avLst/>
            </a:prstTxWarp>
          </a:bodyPr>
          <a:lstStyle/>
          <a:p>
            <a:pPr marL="27432" lvl="0">
              <a:spcBef>
                <a:spcPts val="600"/>
              </a:spcBef>
              <a:buClr>
                <a:schemeClr val="accent1"/>
              </a:buClr>
              <a:buSzPct val="80000"/>
            </a:pP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/>
              </a:rPr>
              <a:t>             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/>
              </a:rPr>
              <a:t>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А,</a:t>
            </a:r>
            <a:r>
              <a:rPr lang="uk-UA" sz="2400" dirty="0" smtClean="0">
                <a:solidFill>
                  <a:schemeClr val="tx2">
                    <a:lumMod val="75000"/>
                  </a:schemeClr>
                </a:solidFill>
                <a:latin typeface="+mn-lt"/>
                <a:sym typeface="Symbol"/>
              </a:rPr>
              <a:t> 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+mn-lt"/>
                <a:sym typeface="Symbol"/>
              </a:rPr>
              <a:t>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В,</a:t>
            </a:r>
            <a:r>
              <a:rPr lang="uk-UA" sz="2400" dirty="0" smtClean="0">
                <a:solidFill>
                  <a:schemeClr val="tx2">
                    <a:lumMod val="75000"/>
                  </a:schemeClr>
                </a:solidFill>
                <a:latin typeface="+mn-lt"/>
                <a:sym typeface="Symbol"/>
              </a:rPr>
              <a:t> 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+mn-lt"/>
                <a:sym typeface="Symbol"/>
              </a:rPr>
              <a:t>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 – кути трикутника  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tmFilter="0,0; .5, 1; 1, 1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tmFilter="0,0; .5, 1; 1, 1"/>
                                        <p:tgtEl>
                                          <p:spTgt spid="4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 tmFilter="0,0; .5, 1; 1, 1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5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tmFilter="0,0; .5, 1; 1, 1"/>
                                        <p:tgtEl>
                                          <p:spTgt spid="5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 tmFilter="0,0; .5, 1; 1, 1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7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7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71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71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1000" tmFilter="0,0; .5, 1; 1, 1"/>
                                        <p:tgtEl>
                                          <p:spTgt spid="7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1000" tmFilter="0,0; .5, 1; 1, 1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5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5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5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5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1000" tmFilter="0,0; .5, 1; 1, 1"/>
                                        <p:tgtEl>
                                          <p:spTgt spid="5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1000" tmFilter="0,0; .5, 1; 1, 1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animBg="1"/>
      <p:bldP spid="7" grpId="0" animBg="1"/>
      <p:bldP spid="8" grpId="0" animBg="1"/>
      <p:bldP spid="37" grpId="0"/>
      <p:bldP spid="38" grpId="0"/>
      <p:bldP spid="39" grpId="0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46" grpId="0" build="p" animBg="1"/>
      <p:bldP spid="58" grpId="0" build="p" animBg="1"/>
      <p:bldP spid="59" grpId="0" build="p" animBg="1"/>
      <p:bldP spid="60" grpId="0" build="p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85728"/>
            <a:ext cx="8378704" cy="1323439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cap="all" dirty="0">
                <a:ln w="0"/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Times New Roman" pitchFamily="18" charset="0"/>
              </a:rPr>
              <a:t>Класифікація трикутників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cap="all" dirty="0">
                <a:ln w="0"/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Times New Roman" pitchFamily="18" charset="0"/>
              </a:rPr>
              <a:t>За </a:t>
            </a:r>
            <a:r>
              <a:rPr lang="uk-UA" sz="4000" b="1" cap="all" dirty="0" smtClean="0">
                <a:ln w="0"/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Times New Roman" pitchFamily="18" charset="0"/>
              </a:rPr>
              <a:t>видами  </a:t>
            </a:r>
            <a:r>
              <a:rPr lang="uk-UA" sz="4000" b="1" cap="all" dirty="0">
                <a:ln w="0"/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Times New Roman" pitchFamily="18" charset="0"/>
              </a:rPr>
              <a:t>кутів</a:t>
            </a:r>
            <a:endParaRPr lang="ru-RU" sz="4000" b="1" cap="all" dirty="0">
              <a:ln w="0"/>
              <a:solidFill>
                <a:srgbClr val="FFFF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  <a:latin typeface="Times New Roman" pitchFamily="18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285750" y="1857375"/>
            <a:ext cx="8501063" cy="120032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uk-UA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Якщо всі кути трикутника </a:t>
            </a:r>
            <a:r>
              <a:rPr lang="uk-UA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гострі</a:t>
            </a:r>
            <a:r>
              <a:rPr lang="uk-UA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то його </a:t>
            </a:r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називають</a:t>
            </a:r>
            <a:endParaRPr lang="uk-UA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57158" y="3357562"/>
            <a:ext cx="8786842" cy="120032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Якщо </a:t>
            </a:r>
            <a:r>
              <a:rPr lang="uk-UA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один з кутів трикутника </a:t>
            </a:r>
            <a:r>
              <a:rPr lang="uk-UA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прямий</a:t>
            </a:r>
            <a:r>
              <a:rPr lang="uk-UA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то його </a:t>
            </a:r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називають</a:t>
            </a:r>
            <a:endParaRPr lang="uk-UA" sz="3600" b="1" dirty="0">
              <a:solidFill>
                <a:srgbClr val="002060"/>
              </a:solidFill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85720" y="5000636"/>
            <a:ext cx="8501063" cy="120032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eaLnBrk="0" hangingPunct="0">
              <a:buFont typeface="Wingdings" pitchFamily="2" charset="2"/>
              <a:buChar char="Ø"/>
            </a:pPr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Якщо </a:t>
            </a:r>
            <a:r>
              <a:rPr lang="uk-UA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один з кутів трикутника </a:t>
            </a:r>
            <a:r>
              <a:rPr lang="uk-UA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тупий</a:t>
            </a:r>
            <a:r>
              <a:rPr lang="uk-UA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то його </a:t>
            </a:r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називають</a:t>
            </a:r>
            <a:endParaRPr lang="uk-UA" sz="36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86182" y="2428868"/>
            <a:ext cx="380264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err="1" smtClean="0">
                <a:ln/>
                <a:solidFill>
                  <a:srgbClr val="FF0066"/>
                </a:solidFill>
                <a:effectLst/>
                <a:latin typeface="Bookman Old Style" pitchFamily="18" charset="0"/>
              </a:rPr>
              <a:t>гострокутним</a:t>
            </a:r>
            <a:endParaRPr lang="ru-RU" sz="3600" b="1" cap="none" spc="0" dirty="0">
              <a:ln/>
              <a:solidFill>
                <a:srgbClr val="FF0066"/>
              </a:solidFill>
              <a:effectLst/>
              <a:latin typeface="Bookman Old Style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00562" y="3925677"/>
            <a:ext cx="371768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err="1" smtClean="0">
                <a:ln/>
                <a:solidFill>
                  <a:srgbClr val="FF0066"/>
                </a:solidFill>
                <a:effectLst/>
                <a:latin typeface="Bookman Old Style" pitchFamily="18" charset="0"/>
              </a:rPr>
              <a:t>прямокутним</a:t>
            </a:r>
            <a:endParaRPr lang="ru-RU" sz="3600" b="1" cap="none" spc="0" dirty="0">
              <a:ln/>
              <a:solidFill>
                <a:srgbClr val="FF0066"/>
              </a:solidFill>
              <a:effectLst/>
              <a:latin typeface="Bookman Old Style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57686" y="5572140"/>
            <a:ext cx="331052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err="1" smtClean="0">
                <a:ln/>
                <a:solidFill>
                  <a:srgbClr val="FF0066"/>
                </a:solidFill>
                <a:effectLst/>
                <a:latin typeface="Bookman Old Style" pitchFamily="18" charset="0"/>
              </a:rPr>
              <a:t>тупокутним</a:t>
            </a:r>
            <a:endParaRPr lang="ru-RU" sz="3600" b="1" cap="none" spc="0" dirty="0">
              <a:ln/>
              <a:solidFill>
                <a:srgbClr val="FF0066"/>
              </a:solidFill>
              <a:effectLst/>
              <a:latin typeface="Bookman Old Style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animBg="1"/>
      <p:bldP spid="4" grpId="0" animBg="1"/>
      <p:bldP spid="5" grpId="0" animBg="1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00125" y="3571876"/>
            <a:ext cx="6858000" cy="30469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uk-UA" sz="4800" b="1" dirty="0">
                <a:solidFill>
                  <a:srgbClr val="002060"/>
                </a:solidFill>
                <a:cs typeface="Times New Roman" pitchFamily="18" charset="0"/>
              </a:rPr>
              <a:t>Гострокутний — № </a:t>
            </a:r>
          </a:p>
          <a:p>
            <a:r>
              <a:rPr lang="uk-UA" sz="4800" b="1" dirty="0">
                <a:solidFill>
                  <a:srgbClr val="002060"/>
                </a:solidFill>
                <a:cs typeface="Times New Roman" pitchFamily="18" charset="0"/>
              </a:rPr>
              <a:t>Прямокутний — </a:t>
            </a:r>
            <a:r>
              <a:rPr lang="uk-UA" sz="4800" b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endParaRPr lang="uk-UA" sz="4800" b="1" dirty="0">
              <a:solidFill>
                <a:srgbClr val="002060"/>
              </a:solidFill>
              <a:cs typeface="Times New Roman" pitchFamily="18" charset="0"/>
            </a:endParaRPr>
          </a:p>
          <a:p>
            <a:r>
              <a:rPr lang="uk-UA" sz="4800" b="1" dirty="0">
                <a:solidFill>
                  <a:srgbClr val="002060"/>
                </a:solidFill>
                <a:cs typeface="Times New Roman" pitchFamily="18" charset="0"/>
              </a:rPr>
              <a:t>Тупокутний — </a:t>
            </a:r>
            <a:r>
              <a:rPr lang="uk-UA" sz="4800" b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endParaRPr lang="ru-RU" sz="4800" b="1" dirty="0">
              <a:solidFill>
                <a:srgbClr val="002060"/>
              </a:solidFill>
            </a:endParaRPr>
          </a:p>
          <a:p>
            <a:pPr eaLnBrk="0" hangingPunct="0"/>
            <a:endParaRPr lang="ru-RU" sz="4800" dirty="0"/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6429388" y="1857364"/>
            <a:ext cx="2143140" cy="1571636"/>
          </a:xfrm>
          <a:prstGeom prst="triangle">
            <a:avLst>
              <a:gd name="adj" fmla="val 100000"/>
            </a:avLst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3500430" y="2000240"/>
            <a:ext cx="2428892" cy="1428760"/>
          </a:xfrm>
          <a:prstGeom prst="triangle">
            <a:avLst>
              <a:gd name="adj" fmla="val 71043"/>
            </a:avLst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1785938" y="1571625"/>
            <a:ext cx="12144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000" b="1">
                <a:solidFill>
                  <a:srgbClr val="002060"/>
                </a:solidFill>
                <a:latin typeface="Times New Roman" pitchFamily="18" charset="0"/>
              </a:rPr>
              <a:t>№1</a:t>
            </a:r>
            <a:endParaRPr lang="ru-RU" sz="4000" b="1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3786188" y="1571625"/>
            <a:ext cx="10001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000" b="1">
                <a:solidFill>
                  <a:srgbClr val="002060"/>
                </a:solidFill>
                <a:latin typeface="Times New Roman" pitchFamily="18" charset="0"/>
              </a:rPr>
              <a:t>№2</a:t>
            </a:r>
            <a:endParaRPr lang="ru-RU" sz="4000" b="1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6786563" y="1643063"/>
            <a:ext cx="12858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000" b="1">
                <a:solidFill>
                  <a:srgbClr val="002060"/>
                </a:solidFill>
                <a:latin typeface="Times New Roman" pitchFamily="18" charset="0"/>
              </a:rPr>
              <a:t>№3</a:t>
            </a:r>
            <a:endParaRPr lang="ru-RU" sz="4000" b="1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500034" y="357166"/>
            <a:ext cx="8429684" cy="83099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800" b="1" dirty="0">
                <a:ln w="1905"/>
                <a:solidFill>
                  <a:srgbClr val="FF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Встановити</a:t>
            </a:r>
            <a:r>
              <a:rPr lang="uk-UA" sz="4800" b="1" spc="50" dirty="0">
                <a:ln w="11430"/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4800" b="1" spc="50" dirty="0" smtClean="0">
                <a:ln w="11430"/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uk-UA" sz="4800" b="1" dirty="0" smtClean="0">
                <a:ln w="1905"/>
                <a:solidFill>
                  <a:srgbClr val="FF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відповідність</a:t>
            </a:r>
            <a:endParaRPr lang="ru-RU" sz="4800" b="1" spc="50" dirty="0">
              <a:ln w="11430"/>
              <a:solidFill>
                <a:srgbClr val="FF0066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Равнобедренный треугольник 11"/>
          <p:cNvSpPr/>
          <p:nvPr/>
        </p:nvSpPr>
        <p:spPr>
          <a:xfrm rot="12987877">
            <a:off x="-220092" y="2276978"/>
            <a:ext cx="3464419" cy="1121869"/>
          </a:xfrm>
          <a:prstGeom prst="triangle">
            <a:avLst>
              <a:gd name="adj" fmla="val 44371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 animBg="1"/>
      <p:bldP spid="40" grpId="0"/>
      <p:bldP spid="41" grpId="0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06" y="214290"/>
            <a:ext cx="9215502" cy="140038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uk-UA" sz="4000" b="1" cap="all" dirty="0">
                <a:ln w="0"/>
                <a:solidFill>
                  <a:srgbClr val="FF0066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Times New Roman" pitchFamily="18" charset="0"/>
              </a:rPr>
              <a:t>Класифікація трикутників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cap="all" dirty="0">
                <a:ln w="0"/>
                <a:solidFill>
                  <a:srgbClr val="FF0066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Times New Roman" pitchFamily="18" charset="0"/>
              </a:rPr>
              <a:t>За кількістю рівних сторін</a:t>
            </a:r>
            <a:r>
              <a:rPr lang="uk-UA" sz="4000" b="1" cap="all" dirty="0">
                <a:ln w="0"/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Times New Roman" pitchFamily="18" charset="0"/>
              </a:rPr>
              <a:t>            </a:t>
            </a: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642938" y="1857364"/>
            <a:ext cx="8215342" cy="1323439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r>
              <a:rPr lang="uk-UA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Трикутник, у якого </a:t>
            </a:r>
            <a:r>
              <a:rPr lang="uk-UA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дві сторони рівні</a:t>
            </a:r>
            <a:r>
              <a:rPr lang="uk-UA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називають </a:t>
            </a:r>
            <a:endParaRPr lang="uk-UA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14876" y="2500306"/>
            <a:ext cx="403508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err="1" smtClean="0">
                <a:ln/>
                <a:solidFill>
                  <a:srgbClr val="0000FF"/>
                </a:solidFill>
                <a:effectLst/>
                <a:latin typeface="Bookman Old Style" pitchFamily="18" charset="0"/>
              </a:rPr>
              <a:t>рівнобедреним</a:t>
            </a:r>
            <a:endParaRPr lang="ru-RU" sz="3600" b="1" cap="none" spc="0" dirty="0">
              <a:ln/>
              <a:solidFill>
                <a:srgbClr val="0000FF"/>
              </a:solidFill>
              <a:effectLst/>
              <a:latin typeface="Bookman Old Style" pitchFamily="18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642910" y="3357562"/>
            <a:ext cx="8215370" cy="1323439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r>
              <a:rPr lang="uk-UA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Трикутник</a:t>
            </a:r>
            <a:r>
              <a:rPr lang="uk-UA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у якого </a:t>
            </a:r>
            <a:r>
              <a:rPr lang="uk-UA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всі сторони </a:t>
            </a:r>
            <a:r>
              <a:rPr lang="uk-UA" sz="4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рівні</a:t>
            </a:r>
            <a:r>
              <a:rPr lang="uk-UA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називають </a:t>
            </a:r>
            <a:endParaRPr lang="uk-UA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642910" y="4786322"/>
            <a:ext cx="8286808" cy="132343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uk-UA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Трикутник</a:t>
            </a:r>
            <a:r>
              <a:rPr lang="uk-UA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у якого </a:t>
            </a:r>
            <a:r>
              <a:rPr lang="uk-UA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всі сторони різної довжини</a:t>
            </a:r>
            <a:r>
              <a:rPr lang="uk-UA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називають</a:t>
            </a:r>
            <a:endParaRPr lang="uk-UA" sz="40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14876" y="4000504"/>
            <a:ext cx="419858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err="1" smtClean="0">
                <a:ln/>
                <a:solidFill>
                  <a:srgbClr val="0000FF"/>
                </a:solidFill>
                <a:effectLst/>
                <a:latin typeface="Bookman Old Style" pitchFamily="18" charset="0"/>
              </a:rPr>
              <a:t>рівностороннім</a:t>
            </a:r>
            <a:endParaRPr lang="ru-RU" sz="3600" b="1" cap="none" spc="0" dirty="0">
              <a:ln/>
              <a:solidFill>
                <a:srgbClr val="0000FF"/>
              </a:solidFill>
              <a:effectLst/>
              <a:latin typeface="Bookman Old Style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86314" y="5929330"/>
            <a:ext cx="414729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err="1" smtClean="0">
                <a:ln/>
                <a:solidFill>
                  <a:srgbClr val="0000FF"/>
                </a:solidFill>
                <a:effectLst/>
                <a:latin typeface="Bookman Old Style" pitchFamily="18" charset="0"/>
              </a:rPr>
              <a:t>різностороннім</a:t>
            </a:r>
            <a:endParaRPr lang="ru-RU" sz="3600" b="1" cap="none" spc="0" dirty="0">
              <a:ln/>
              <a:solidFill>
                <a:srgbClr val="0000FF"/>
              </a:solidFill>
              <a:effectLst/>
              <a:latin typeface="Bookman Old Style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 animBg="1"/>
      <p:bldP spid="4" grpId="0"/>
      <p:bldP spid="6" grpId="0" animBg="1"/>
      <p:bldP spid="7" grpId="0" animBg="1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85728"/>
            <a:ext cx="8358246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66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Встановити</a:t>
            </a:r>
            <a:r>
              <a:rPr lang="uk-UA" sz="3600" b="1" spc="50" dirty="0">
                <a:ln w="11430"/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3600" b="1" spc="50" dirty="0" smtClean="0">
                <a:ln w="11430"/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</a:t>
            </a:r>
            <a:r>
              <a:rPr lang="uk-U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66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відповідність</a:t>
            </a:r>
            <a:endParaRPr lang="ru-RU" sz="3600" b="1" spc="50" dirty="0">
              <a:ln w="11430"/>
              <a:solidFill>
                <a:srgbClr val="FF0066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214282" y="1500174"/>
            <a:ext cx="2416555" cy="1785950"/>
          </a:xfrm>
          <a:prstGeom prst="triangle">
            <a:avLst>
              <a:gd name="adj" fmla="val 5000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2857488" y="2214554"/>
            <a:ext cx="3571900" cy="928694"/>
          </a:xfrm>
          <a:prstGeom prst="triangl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 rot="15557474">
            <a:off x="6367122" y="1461204"/>
            <a:ext cx="2275161" cy="1613083"/>
          </a:xfrm>
          <a:prstGeom prst="triangle">
            <a:avLst>
              <a:gd name="adj" fmla="val 0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00250" y="1357313"/>
            <a:ext cx="15001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000" b="1">
                <a:latin typeface="Times New Roman" pitchFamily="18" charset="0"/>
              </a:rPr>
              <a:t>№1</a:t>
            </a:r>
            <a:endParaRPr lang="ru-RU" sz="4000" b="1">
              <a:latin typeface="Times New Roman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000500" y="1357313"/>
            <a:ext cx="10715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000" b="1">
                <a:latin typeface="Times New Roman" pitchFamily="18" charset="0"/>
              </a:rPr>
              <a:t>№2</a:t>
            </a:r>
            <a:endParaRPr lang="ru-RU" sz="4000" b="1">
              <a:latin typeface="Times New Roman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215063" y="1285875"/>
            <a:ext cx="10715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000" b="1">
                <a:latin typeface="Times New Roman" pitchFamily="18" charset="0"/>
              </a:rPr>
              <a:t>№3</a:t>
            </a:r>
            <a:endParaRPr lang="ru-RU" sz="4000" b="1">
              <a:latin typeface="Times New Roman" pitchFamily="18" charset="0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928688" y="3811588"/>
            <a:ext cx="6858000" cy="212248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uk-UA" sz="4400" b="1" dirty="0">
                <a:solidFill>
                  <a:srgbClr val="FF0066"/>
                </a:solidFill>
                <a:cs typeface="Times New Roman" pitchFamily="18" charset="0"/>
              </a:rPr>
              <a:t>Рівнобедрений</a:t>
            </a:r>
            <a:r>
              <a:rPr lang="uk-UA" sz="4400" b="1" dirty="0">
                <a:solidFill>
                  <a:srgbClr val="002060"/>
                </a:solidFill>
                <a:cs typeface="Times New Roman" pitchFamily="18" charset="0"/>
              </a:rPr>
              <a:t> — </a:t>
            </a:r>
            <a:r>
              <a:rPr lang="uk-UA" sz="4400" b="1" dirty="0" smtClean="0">
                <a:solidFill>
                  <a:srgbClr val="002060"/>
                </a:solidFill>
                <a:cs typeface="Times New Roman" pitchFamily="18" charset="0"/>
              </a:rPr>
              <a:t>№ </a:t>
            </a:r>
            <a:endParaRPr lang="en-US" sz="4400" b="1" dirty="0">
              <a:solidFill>
                <a:srgbClr val="002060"/>
              </a:solidFill>
              <a:cs typeface="Times New Roman" pitchFamily="18" charset="0"/>
            </a:endParaRPr>
          </a:p>
          <a:p>
            <a:r>
              <a:rPr lang="uk-UA" sz="4400" b="1" dirty="0">
                <a:solidFill>
                  <a:srgbClr val="002060"/>
                </a:solidFill>
                <a:cs typeface="Times New Roman" pitchFamily="18" charset="0"/>
              </a:rPr>
              <a:t>Рівносторонній — </a:t>
            </a:r>
            <a:r>
              <a:rPr lang="uk-UA" sz="4400" b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endParaRPr lang="en-US" sz="4400" b="1" dirty="0">
              <a:solidFill>
                <a:srgbClr val="002060"/>
              </a:solidFill>
              <a:cs typeface="Times New Roman" pitchFamily="18" charset="0"/>
            </a:endParaRPr>
          </a:p>
          <a:p>
            <a:r>
              <a:rPr lang="uk-UA" sz="4400" b="1" dirty="0">
                <a:solidFill>
                  <a:srgbClr val="00B0F0"/>
                </a:solidFill>
                <a:cs typeface="Times New Roman" pitchFamily="18" charset="0"/>
              </a:rPr>
              <a:t>Різносторонній</a:t>
            </a:r>
            <a:r>
              <a:rPr lang="uk-UA" sz="4400" b="1" dirty="0">
                <a:solidFill>
                  <a:srgbClr val="002060"/>
                </a:solidFill>
                <a:cs typeface="Times New Roman" pitchFamily="18" charset="0"/>
              </a:rPr>
              <a:t> — № </a:t>
            </a:r>
            <a:endParaRPr lang="uk-UA" sz="4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449</TotalTime>
  <Words>439</Words>
  <PresentationFormat>Экран (4:3)</PresentationFormat>
  <Paragraphs>146</Paragraphs>
  <Slides>18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Епіграф уроку</vt:lpstr>
      <vt:lpstr>Дайте відповідь</vt:lpstr>
      <vt:lpstr>Тема уроку: Трикутник і його види</vt:lpstr>
      <vt:lpstr>Слайд 4</vt:lpstr>
      <vt:lpstr>Що таке трикутник?</vt:lpstr>
      <vt:lpstr>Слайд 6</vt:lpstr>
      <vt:lpstr>Слайд 7</vt:lpstr>
      <vt:lpstr>Слайд 8</vt:lpstr>
      <vt:lpstr>Слайд 9</vt:lpstr>
      <vt:lpstr>Усна вправа </vt:lpstr>
      <vt:lpstr> Запам'ятайте!  Периметр трикутника залежить від  довжин його сторін. </vt:lpstr>
      <vt:lpstr>Знайдіть    периметр</vt:lpstr>
      <vt:lpstr>Вправи для очей</vt:lpstr>
      <vt:lpstr>             Запам'ятайте! </vt:lpstr>
      <vt:lpstr>             Запам'ятайте! </vt:lpstr>
      <vt:lpstr>Визначте вид трикутника за його кутами: </vt:lpstr>
      <vt:lpstr>Домашнє завдання</vt:lpstr>
      <vt:lpstr>Дякую за урок.  Бажаю успіхів у навчанні!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Трикутник. Види трикутників. Периметр трикутника. </dc:title>
  <cp:lastModifiedBy>User</cp:lastModifiedBy>
  <cp:revision>36</cp:revision>
  <dcterms:modified xsi:type="dcterms:W3CDTF">2014-11-04T22:33:19Z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410520</vt:lpwstr>
  </property>
  <property fmtid="{D5CDD505-2E9C-101B-9397-08002B2CF9AE}" name="NXPowerLiteVersion" pid="3">
    <vt:lpwstr>D4.1.4</vt:lpwstr>
  </property>
</Properties>
</file>