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5.xml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56" r:id="rId4"/>
    <p:sldId id="257" r:id="rId5"/>
    <p:sldId id="258" r:id="rId6"/>
    <p:sldId id="262" r:id="rId7"/>
    <p:sldId id="261" r:id="rId8"/>
    <p:sldId id="279" r:id="rId9"/>
    <p:sldId id="263" r:id="rId10"/>
    <p:sldId id="265" r:id="rId11"/>
    <p:sldId id="266" r:id="rId12"/>
    <p:sldId id="280" r:id="rId13"/>
    <p:sldId id="264" r:id="rId14"/>
    <p:sldId id="267" r:id="rId15"/>
    <p:sldId id="268" r:id="rId16"/>
    <p:sldId id="269" r:id="rId17"/>
    <p:sldId id="270" r:id="rId18"/>
    <p:sldId id="281" r:id="rId19"/>
    <p:sldId id="271" r:id="rId20"/>
    <p:sldId id="272" r:id="rId21"/>
    <p:sldId id="284" r:id="rId22"/>
    <p:sldId id="274" r:id="rId23"/>
    <p:sldId id="285" r:id="rId24"/>
    <p:sldId id="282" r:id="rId25"/>
    <p:sldId id="286" r:id="rId26"/>
    <p:sldId id="273" r:id="rId27"/>
    <p:sldId id="275" r:id="rId28"/>
    <p:sldId id="276" r:id="rId29"/>
    <p:sldId id="277" r:id="rId30"/>
    <p:sldId id="278" r:id="rId31"/>
    <p:sldId id="28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259013"/>
            <a:ext cx="9142413" cy="4597400"/>
            <a:chOff x="0" y="1423"/>
            <a:chExt cx="5759" cy="2896"/>
          </a:xfrm>
        </p:grpSpPr>
        <p:pic>
          <p:nvPicPr>
            <p:cNvPr id="5" name="Picture 3"/>
            <p:cNvPicPr>
              <a:picLocks noChangeArrowheads="1"/>
            </p:cNvPicPr>
            <p:nvPr/>
          </p:nvPicPr>
          <p:blipFill>
            <a:blip r:embed="rId3"/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0" y="3378"/>
              <a:ext cx="2509" cy="196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04" y="28"/>
                </a:cxn>
                <a:cxn ang="0">
                  <a:pos x="182" y="13"/>
                </a:cxn>
                <a:cxn ang="0">
                  <a:pos x="281" y="13"/>
                </a:cxn>
                <a:cxn ang="0">
                  <a:pos x="357" y="34"/>
                </a:cxn>
                <a:cxn ang="0">
                  <a:pos x="440" y="85"/>
                </a:cxn>
                <a:cxn ang="0">
                  <a:pos x="509" y="129"/>
                </a:cxn>
                <a:cxn ang="0">
                  <a:pos x="626" y="148"/>
                </a:cxn>
                <a:cxn ang="0">
                  <a:pos x="728" y="135"/>
                </a:cxn>
                <a:cxn ang="0">
                  <a:pos x="806" y="93"/>
                </a:cxn>
                <a:cxn ang="0">
                  <a:pos x="899" y="36"/>
                </a:cxn>
                <a:cxn ang="0">
                  <a:pos x="998" y="4"/>
                </a:cxn>
                <a:cxn ang="0">
                  <a:pos x="1119" y="6"/>
                </a:cxn>
                <a:cxn ang="0">
                  <a:pos x="1214" y="39"/>
                </a:cxn>
                <a:cxn ang="0">
                  <a:pos x="1308" y="102"/>
                </a:cxn>
                <a:cxn ang="0">
                  <a:pos x="1403" y="133"/>
                </a:cxn>
                <a:cxn ang="0">
                  <a:pos x="1514" y="133"/>
                </a:cxn>
                <a:cxn ang="0">
                  <a:pos x="1593" y="111"/>
                </a:cxn>
                <a:cxn ang="0">
                  <a:pos x="1668" y="61"/>
                </a:cxn>
                <a:cxn ang="0">
                  <a:pos x="1754" y="18"/>
                </a:cxn>
                <a:cxn ang="0">
                  <a:pos x="1844" y="1"/>
                </a:cxn>
                <a:cxn ang="0">
                  <a:pos x="1958" y="4"/>
                </a:cxn>
                <a:cxn ang="0">
                  <a:pos x="2039" y="33"/>
                </a:cxn>
                <a:cxn ang="0">
                  <a:pos x="2118" y="88"/>
                </a:cxn>
                <a:cxn ang="0">
                  <a:pos x="2192" y="124"/>
                </a:cxn>
                <a:cxn ang="0">
                  <a:pos x="2303" y="138"/>
                </a:cxn>
                <a:cxn ang="0">
                  <a:pos x="2412" y="106"/>
                </a:cxn>
                <a:cxn ang="0">
                  <a:pos x="2463" y="66"/>
                </a:cxn>
                <a:cxn ang="0">
                  <a:pos x="2489" y="61"/>
                </a:cxn>
                <a:cxn ang="0">
                  <a:pos x="2507" y="76"/>
                </a:cxn>
                <a:cxn ang="0">
                  <a:pos x="2508" y="96"/>
                </a:cxn>
                <a:cxn ang="0">
                  <a:pos x="2490" y="118"/>
                </a:cxn>
                <a:cxn ang="0">
                  <a:pos x="2429" y="160"/>
                </a:cxn>
                <a:cxn ang="0">
                  <a:pos x="2352" y="183"/>
                </a:cxn>
                <a:cxn ang="0">
                  <a:pos x="2238" y="184"/>
                </a:cxn>
                <a:cxn ang="0">
                  <a:pos x="2156" y="172"/>
                </a:cxn>
                <a:cxn ang="0">
                  <a:pos x="2076" y="133"/>
                </a:cxn>
                <a:cxn ang="0">
                  <a:pos x="2018" y="87"/>
                </a:cxn>
                <a:cxn ang="0">
                  <a:pos x="1934" y="55"/>
                </a:cxn>
                <a:cxn ang="0">
                  <a:pos x="1836" y="49"/>
                </a:cxn>
                <a:cxn ang="0">
                  <a:pos x="1743" y="79"/>
                </a:cxn>
                <a:cxn ang="0">
                  <a:pos x="1677" y="118"/>
                </a:cxn>
                <a:cxn ang="0">
                  <a:pos x="1586" y="165"/>
                </a:cxn>
                <a:cxn ang="0">
                  <a:pos x="1475" y="186"/>
                </a:cxn>
                <a:cxn ang="0">
                  <a:pos x="1377" y="180"/>
                </a:cxn>
                <a:cxn ang="0">
                  <a:pos x="1269" y="136"/>
                </a:cxn>
                <a:cxn ang="0">
                  <a:pos x="1197" y="84"/>
                </a:cxn>
                <a:cxn ang="0">
                  <a:pos x="1128" y="55"/>
                </a:cxn>
                <a:cxn ang="0">
                  <a:pos x="1020" y="49"/>
                </a:cxn>
                <a:cxn ang="0">
                  <a:pos x="914" y="78"/>
                </a:cxn>
                <a:cxn ang="0">
                  <a:pos x="831" y="135"/>
                </a:cxn>
                <a:cxn ang="0">
                  <a:pos x="713" y="187"/>
                </a:cxn>
                <a:cxn ang="0">
                  <a:pos x="600" y="195"/>
                </a:cxn>
                <a:cxn ang="0">
                  <a:pos x="494" y="175"/>
                </a:cxn>
                <a:cxn ang="0">
                  <a:pos x="408" y="123"/>
                </a:cxn>
                <a:cxn ang="0">
                  <a:pos x="338" y="79"/>
                </a:cxn>
                <a:cxn ang="0">
                  <a:pos x="251" y="60"/>
                </a:cxn>
                <a:cxn ang="0">
                  <a:pos x="144" y="67"/>
                </a:cxn>
                <a:cxn ang="0">
                  <a:pos x="56" y="108"/>
                </a:cxn>
                <a:cxn ang="0">
                  <a:pos x="5" y="93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7" name="Picture 5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2196"/>
              <a:ext cx="276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 anchor="b"/>
          <a:lstStyle>
            <a:lvl1pPr>
              <a:defRPr>
                <a:latin typeface="Arial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latin typeface="Arial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9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w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581150"/>
            <a:ext cx="9142413" cy="5275263"/>
            <a:chOff x="0" y="996"/>
            <a:chExt cx="5759" cy="3323"/>
          </a:xfrm>
        </p:grpSpPr>
        <p:pic>
          <p:nvPicPr>
            <p:cNvPr id="6152" name="Picture 3"/>
            <p:cNvPicPr>
              <a:picLocks noChangeArrowheads="1"/>
            </p:cNvPicPr>
            <p:nvPr/>
          </p:nvPicPr>
          <p:blipFill>
            <a:blip r:embed="rId18"/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2" name="Freeform 4"/>
            <p:cNvSpPr>
              <a:spLocks/>
            </p:cNvSpPr>
            <p:nvPr/>
          </p:nvSpPr>
          <p:spPr bwMode="auto">
            <a:xfrm>
              <a:off x="0" y="3522"/>
              <a:ext cx="2509" cy="196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04" y="28"/>
                </a:cxn>
                <a:cxn ang="0">
                  <a:pos x="182" y="13"/>
                </a:cxn>
                <a:cxn ang="0">
                  <a:pos x="281" y="13"/>
                </a:cxn>
                <a:cxn ang="0">
                  <a:pos x="357" y="34"/>
                </a:cxn>
                <a:cxn ang="0">
                  <a:pos x="440" y="85"/>
                </a:cxn>
                <a:cxn ang="0">
                  <a:pos x="509" y="129"/>
                </a:cxn>
                <a:cxn ang="0">
                  <a:pos x="626" y="148"/>
                </a:cxn>
                <a:cxn ang="0">
                  <a:pos x="728" y="135"/>
                </a:cxn>
                <a:cxn ang="0">
                  <a:pos x="806" y="93"/>
                </a:cxn>
                <a:cxn ang="0">
                  <a:pos x="899" y="36"/>
                </a:cxn>
                <a:cxn ang="0">
                  <a:pos x="998" y="4"/>
                </a:cxn>
                <a:cxn ang="0">
                  <a:pos x="1119" y="6"/>
                </a:cxn>
                <a:cxn ang="0">
                  <a:pos x="1214" y="39"/>
                </a:cxn>
                <a:cxn ang="0">
                  <a:pos x="1308" y="102"/>
                </a:cxn>
                <a:cxn ang="0">
                  <a:pos x="1403" y="133"/>
                </a:cxn>
                <a:cxn ang="0">
                  <a:pos x="1514" y="133"/>
                </a:cxn>
                <a:cxn ang="0">
                  <a:pos x="1593" y="111"/>
                </a:cxn>
                <a:cxn ang="0">
                  <a:pos x="1668" y="61"/>
                </a:cxn>
                <a:cxn ang="0">
                  <a:pos x="1754" y="18"/>
                </a:cxn>
                <a:cxn ang="0">
                  <a:pos x="1844" y="1"/>
                </a:cxn>
                <a:cxn ang="0">
                  <a:pos x="1958" y="4"/>
                </a:cxn>
                <a:cxn ang="0">
                  <a:pos x="2039" y="33"/>
                </a:cxn>
                <a:cxn ang="0">
                  <a:pos x="2118" y="88"/>
                </a:cxn>
                <a:cxn ang="0">
                  <a:pos x="2192" y="124"/>
                </a:cxn>
                <a:cxn ang="0">
                  <a:pos x="2303" y="138"/>
                </a:cxn>
                <a:cxn ang="0">
                  <a:pos x="2412" y="106"/>
                </a:cxn>
                <a:cxn ang="0">
                  <a:pos x="2463" y="66"/>
                </a:cxn>
                <a:cxn ang="0">
                  <a:pos x="2489" y="61"/>
                </a:cxn>
                <a:cxn ang="0">
                  <a:pos x="2507" y="76"/>
                </a:cxn>
                <a:cxn ang="0">
                  <a:pos x="2508" y="96"/>
                </a:cxn>
                <a:cxn ang="0">
                  <a:pos x="2490" y="118"/>
                </a:cxn>
                <a:cxn ang="0">
                  <a:pos x="2429" y="160"/>
                </a:cxn>
                <a:cxn ang="0">
                  <a:pos x="2352" y="183"/>
                </a:cxn>
                <a:cxn ang="0">
                  <a:pos x="2238" y="184"/>
                </a:cxn>
                <a:cxn ang="0">
                  <a:pos x="2156" y="172"/>
                </a:cxn>
                <a:cxn ang="0">
                  <a:pos x="2076" y="133"/>
                </a:cxn>
                <a:cxn ang="0">
                  <a:pos x="2018" y="87"/>
                </a:cxn>
                <a:cxn ang="0">
                  <a:pos x="1934" y="55"/>
                </a:cxn>
                <a:cxn ang="0">
                  <a:pos x="1836" y="49"/>
                </a:cxn>
                <a:cxn ang="0">
                  <a:pos x="1743" y="79"/>
                </a:cxn>
                <a:cxn ang="0">
                  <a:pos x="1677" y="118"/>
                </a:cxn>
                <a:cxn ang="0">
                  <a:pos x="1586" y="165"/>
                </a:cxn>
                <a:cxn ang="0">
                  <a:pos x="1475" y="186"/>
                </a:cxn>
                <a:cxn ang="0">
                  <a:pos x="1377" y="180"/>
                </a:cxn>
                <a:cxn ang="0">
                  <a:pos x="1269" y="136"/>
                </a:cxn>
                <a:cxn ang="0">
                  <a:pos x="1197" y="84"/>
                </a:cxn>
                <a:cxn ang="0">
                  <a:pos x="1128" y="55"/>
                </a:cxn>
                <a:cxn ang="0">
                  <a:pos x="1020" y="49"/>
                </a:cxn>
                <a:cxn ang="0">
                  <a:pos x="914" y="78"/>
                </a:cxn>
                <a:cxn ang="0">
                  <a:pos x="831" y="135"/>
                </a:cxn>
                <a:cxn ang="0">
                  <a:pos x="713" y="187"/>
                </a:cxn>
                <a:cxn ang="0">
                  <a:pos x="600" y="195"/>
                </a:cxn>
                <a:cxn ang="0">
                  <a:pos x="494" y="175"/>
                </a:cxn>
                <a:cxn ang="0">
                  <a:pos x="408" y="123"/>
                </a:cxn>
                <a:cxn ang="0">
                  <a:pos x="338" y="79"/>
                </a:cxn>
                <a:cxn ang="0">
                  <a:pos x="251" y="60"/>
                </a:cxn>
                <a:cxn ang="0">
                  <a:pos x="144" y="67"/>
                </a:cxn>
                <a:cxn ang="0">
                  <a:pos x="56" y="108"/>
                </a:cxn>
                <a:cxn ang="0">
                  <a:pos x="5" y="93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6154" name="Picture 5"/>
            <p:cNvPicPr>
              <a:picLocks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0" y="996"/>
              <a:ext cx="276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 smtClean="0"/>
            </a:lvl1pPr>
          </a:lstStyle>
          <a:p>
            <a:fld id="{627BCCFD-F8DF-4914-A8B7-B22C9BBDE13F}" type="datetimeFigureOut">
              <a:rPr lang="ru-RU" smtClean="0"/>
              <a:pPr/>
              <a:t>03.02.2015</a:t>
            </a:fld>
            <a:endParaRPr lang="ru-RU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 smtClean="0"/>
            </a:lvl1pPr>
          </a:lstStyle>
          <a:p>
            <a:endParaRPr lang="ru-RU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 smtClean="0"/>
            </a:lvl1pPr>
          </a:lstStyle>
          <a:p>
            <a:fld id="{3EFDBBC0-7E8A-45AA-AFAC-222E2B4FFD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 spd="slow" advTm="9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5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5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5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5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5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1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928958"/>
          </a:xfrm>
        </p:spPr>
        <p:txBody>
          <a:bodyPr>
            <a:normAutofit/>
          </a:bodyPr>
          <a:lstStyle/>
          <a:p>
            <a:r>
              <a:rPr lang="uk-UA" b="1" dirty="0"/>
              <a:t>Розкладання многочленів на множники за допомогою формул квадрата двочлена і різниці квадратів двох виразів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14818"/>
            <a:ext cx="8229600" cy="1911345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solidFill>
                  <a:srgbClr val="FF0000"/>
                </a:solidFill>
              </a:rPr>
              <a:t>Підготував вчитель математики 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FF0000"/>
                </a:solidFill>
              </a:rPr>
              <a:t>Смілянської ЗОШ №11 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FF0000"/>
                </a:solidFill>
              </a:rPr>
              <a:t>Білоконь С.В.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Завдання 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272466" cy="4114800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 Обчисліть: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45²- 44²;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81² -71²;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138² - 38²;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ЛІ -100; РШ -1520, </a:t>
            </a:r>
            <a:r>
              <a:rPr lang="uk-UA" b="1" dirty="0" err="1" smtClean="0"/>
              <a:t>КИ</a:t>
            </a:r>
            <a:r>
              <a:rPr lang="uk-UA" b="1" dirty="0" smtClean="0"/>
              <a:t> -17600;</a:t>
            </a:r>
          </a:p>
          <a:p>
            <a:pPr>
              <a:buNone/>
            </a:pPr>
            <a:r>
              <a:rPr lang="uk-UA" b="1" dirty="0" smtClean="0"/>
              <a:t> ВЕ - 89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Відповідь: ВЕРШКИ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786190"/>
            <a:ext cx="3428992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Завдання ІІ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/>
              <a:t>Обчисліть: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21,5² - 21,4²;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0,725² - 0,275²;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(5    )² -(4   )².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СИ -15  ; </a:t>
            </a:r>
            <a:r>
              <a:rPr lang="uk-UA" b="1" dirty="0" err="1" smtClean="0"/>
              <a:t>КИ</a:t>
            </a:r>
            <a:r>
              <a:rPr lang="uk-UA" b="1" dirty="0" smtClean="0"/>
              <a:t> – 13; РОЧ -0,5; </a:t>
            </a:r>
          </a:p>
          <a:p>
            <a:pPr>
              <a:buNone/>
            </a:pPr>
            <a:r>
              <a:rPr lang="uk-UA" b="1" dirty="0" smtClean="0"/>
              <a:t>ЗІ - 4,29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Відповідь: ЗІРОЧКИ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786190"/>
            <a:ext cx="3428992" cy="2857500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3857628"/>
            <a:ext cx="285752" cy="428625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3857628"/>
            <a:ext cx="214314" cy="428625"/>
          </a:xfrm>
          <a:prstGeom prst="rect">
            <a:avLst/>
          </a:prstGeom>
          <a:noFill/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357694"/>
            <a:ext cx="214314" cy="4286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772400" cy="857256"/>
          </a:xfrm>
        </p:spPr>
        <p:txBody>
          <a:bodyPr/>
          <a:lstStyle/>
          <a:p>
            <a:r>
              <a:rPr lang="uk-UA" b="1" dirty="0" smtClean="0"/>
              <a:t>Завдання ІІІ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7143800" cy="5143536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Визначить, чи ділиться  значення виразу на дане число: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1) 4575² - 1425² на 1000;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2) 843² - 257² на 200.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СОЛОДКІ – ( ділить я на 1000) ; ХОЛОДНІ – ( не ділиться на 1000);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СНІЖКИ – (ділиться на 200) ;    КУЛЬКИ – ( не ділиться на 200).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Відповідь: СОЛОДКІ СНІЖКИ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4143380"/>
            <a:ext cx="2928926" cy="25003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1071570"/>
          </a:xfrm>
        </p:spPr>
        <p:txBody>
          <a:bodyPr/>
          <a:lstStyle/>
          <a:p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СОНЯЧНИЙ ДЖЕМ</a:t>
            </a:r>
            <a:endParaRPr lang="ru-RU" sz="6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2" name="Picture 4" descr="C:\Documents and Settings\Admin\Рабочий стол\Одноклассники.55htm_files\episode_main.477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74577"/>
            <a:ext cx="9144000" cy="5583423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Завдання 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0"/>
            <a:ext cx="8501122" cy="4714908"/>
          </a:xfrm>
        </p:spPr>
        <p:txBody>
          <a:bodyPr/>
          <a:lstStyle/>
          <a:p>
            <a:pPr>
              <a:buNone/>
            </a:pPr>
            <a:r>
              <a:rPr lang="uk-UA" b="1" dirty="0" err="1" smtClean="0"/>
              <a:t>Розв</a:t>
            </a:r>
            <a:r>
              <a:rPr lang="ru-RU" b="1" dirty="0" smtClean="0"/>
              <a:t>’</a:t>
            </a:r>
            <a:r>
              <a:rPr lang="uk-UA" b="1" dirty="0" err="1" smtClean="0"/>
              <a:t>яжіть</a:t>
            </a:r>
            <a:r>
              <a:rPr lang="uk-UA" b="1" dirty="0" smtClean="0"/>
              <a:t> рівняння: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/>
              <a:t>х² - 36 = 0</a:t>
            </a:r>
          </a:p>
          <a:p>
            <a:pPr marL="514350" indent="-514350">
              <a:buNone/>
            </a:pPr>
            <a:endParaRPr lang="ru-RU" b="1" dirty="0" smtClean="0"/>
          </a:p>
          <a:p>
            <a:pPr>
              <a:buNone/>
            </a:pPr>
            <a:r>
              <a:rPr lang="uk-UA" b="1" dirty="0" smtClean="0"/>
              <a:t>Молоко:    4; 9   Вода:  6; -6;   </a:t>
            </a:r>
          </a:p>
          <a:p>
            <a:pPr>
              <a:buNone/>
            </a:pPr>
            <a:r>
              <a:rPr lang="uk-UA" b="1" dirty="0" smtClean="0"/>
              <a:t> Сироп:   4; -4;    Сік: 9; -9</a:t>
            </a:r>
            <a:endParaRPr lang="ru-RU" b="1" dirty="0" smtClean="0"/>
          </a:p>
          <a:p>
            <a:pPr>
              <a:buNone/>
            </a:pPr>
            <a:endParaRPr lang="uk-UA" b="1" dirty="0" smtClean="0"/>
          </a:p>
          <a:p>
            <a:pPr>
              <a:buNone/>
            </a:pPr>
            <a:r>
              <a:rPr lang="uk-UA" b="1" dirty="0" smtClean="0"/>
              <a:t>Відповідь: ВОДА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4000504"/>
            <a:ext cx="2928926" cy="25003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772400" cy="928694"/>
          </a:xfrm>
        </p:spPr>
        <p:txBody>
          <a:bodyPr/>
          <a:lstStyle/>
          <a:p>
            <a:r>
              <a:rPr lang="uk-UA" b="1" dirty="0" smtClean="0"/>
              <a:t>Завдання ІІ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285860"/>
            <a:ext cx="7772400" cy="4114800"/>
          </a:xfrm>
        </p:spPr>
        <p:txBody>
          <a:bodyPr/>
          <a:lstStyle/>
          <a:p>
            <a:pPr>
              <a:buNone/>
            </a:pPr>
            <a:r>
              <a:rPr lang="uk-UA" b="1" dirty="0" err="1" smtClean="0"/>
              <a:t>Розв</a:t>
            </a:r>
            <a:r>
              <a:rPr lang="ru-RU" b="1" dirty="0" smtClean="0"/>
              <a:t>’</a:t>
            </a:r>
            <a:r>
              <a:rPr lang="uk-UA" b="1" dirty="0" err="1" smtClean="0"/>
              <a:t>яжіть</a:t>
            </a:r>
            <a:r>
              <a:rPr lang="uk-UA" b="1" dirty="0" smtClean="0"/>
              <a:t> рівняння: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/>
              <a:t>64у² - 49 = 0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Абрикос:    ; -   ;    Малина: -    ;    ;</a:t>
            </a:r>
          </a:p>
          <a:p>
            <a:pPr>
              <a:buNone/>
            </a:pPr>
            <a:r>
              <a:rPr lang="uk-UA" b="1" dirty="0" smtClean="0"/>
              <a:t>  </a:t>
            </a:r>
          </a:p>
          <a:p>
            <a:pPr>
              <a:buNone/>
            </a:pPr>
            <a:r>
              <a:rPr lang="uk-UA" b="1" dirty="0" smtClean="0"/>
              <a:t>Вишня: -    ;     ;      Апельсин:-     ;   .</a:t>
            </a:r>
            <a:endParaRPr lang="ru-RU" b="1" dirty="0" smtClean="0"/>
          </a:p>
          <a:p>
            <a:pPr>
              <a:buNone/>
            </a:pPr>
            <a:endParaRPr lang="uk-UA" b="1" dirty="0" smtClean="0"/>
          </a:p>
          <a:p>
            <a:pPr>
              <a:buNone/>
            </a:pPr>
            <a:r>
              <a:rPr lang="uk-UA" b="1" dirty="0" smtClean="0"/>
              <a:t>Відповідь:  ВИШНЯ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2428868"/>
            <a:ext cx="166688" cy="750096"/>
          </a:xfrm>
          <a:prstGeom prst="rect">
            <a:avLst/>
          </a:prstGeom>
          <a:noFill/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428868"/>
            <a:ext cx="166688" cy="750096"/>
          </a:xfrm>
          <a:prstGeom prst="rect">
            <a:avLst/>
          </a:prstGeom>
          <a:noFill/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2500306"/>
            <a:ext cx="271463" cy="581706"/>
          </a:xfrm>
          <a:prstGeom prst="rect">
            <a:avLst/>
          </a:prstGeom>
          <a:noFill/>
        </p:spPr>
      </p:pic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2571744"/>
            <a:ext cx="276226" cy="591912"/>
          </a:xfrm>
          <a:prstGeom prst="rect">
            <a:avLst/>
          </a:prstGeom>
          <a:noFill/>
        </p:spPr>
      </p:pic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3571876"/>
            <a:ext cx="166688" cy="750096"/>
          </a:xfrm>
          <a:prstGeom prst="rect">
            <a:avLst/>
          </a:prstGeom>
          <a:noFill/>
        </p:spPr>
      </p:pic>
      <p:sp>
        <p:nvSpPr>
          <p:cNvPr id="1332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3571876"/>
            <a:ext cx="166688" cy="750096"/>
          </a:xfrm>
          <a:prstGeom prst="rect">
            <a:avLst/>
          </a:prstGeom>
          <a:noFill/>
        </p:spPr>
      </p:pic>
      <p:sp>
        <p:nvSpPr>
          <p:cNvPr id="1332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714752"/>
            <a:ext cx="271463" cy="581706"/>
          </a:xfrm>
          <a:prstGeom prst="rect">
            <a:avLst/>
          </a:prstGeom>
          <a:noFill/>
        </p:spPr>
      </p:pic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27" name="Picture 1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3714752"/>
            <a:ext cx="271463" cy="581706"/>
          </a:xfrm>
          <a:prstGeom prst="rect">
            <a:avLst/>
          </a:prstGeom>
          <a:noFill/>
        </p:spPr>
      </p:pic>
      <p:pic>
        <p:nvPicPr>
          <p:cNvPr id="20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4296706"/>
            <a:ext cx="3000364" cy="256129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772400" cy="1143000"/>
          </a:xfrm>
        </p:spPr>
        <p:txBody>
          <a:bodyPr/>
          <a:lstStyle/>
          <a:p>
            <a:r>
              <a:rPr lang="uk-UA" b="1" dirty="0" smtClean="0"/>
              <a:t>Завдання ІІІ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7772400" cy="4114800"/>
          </a:xfrm>
        </p:spPr>
        <p:txBody>
          <a:bodyPr/>
          <a:lstStyle/>
          <a:p>
            <a:pPr>
              <a:buNone/>
            </a:pPr>
            <a:r>
              <a:rPr lang="uk-UA" b="1" dirty="0" err="1" smtClean="0"/>
              <a:t>Розв</a:t>
            </a:r>
            <a:r>
              <a:rPr lang="ru-RU" b="1" dirty="0" smtClean="0"/>
              <a:t>’</a:t>
            </a:r>
            <a:r>
              <a:rPr lang="uk-UA" b="1" dirty="0" err="1" smtClean="0"/>
              <a:t>яжіть</a:t>
            </a:r>
            <a:r>
              <a:rPr lang="uk-UA" b="1" dirty="0" smtClean="0"/>
              <a:t> рівняння: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/>
              <a:t>( 3х- 4)² - (5х- 8)² = 0</a:t>
            </a:r>
          </a:p>
          <a:p>
            <a:pPr marL="514350" indent="-514350">
              <a:buNone/>
            </a:pPr>
            <a:endParaRPr lang="ru-RU" b="1" dirty="0" smtClean="0"/>
          </a:p>
          <a:p>
            <a:pPr>
              <a:buNone/>
            </a:pPr>
            <a:r>
              <a:rPr lang="uk-UA" b="1" dirty="0" smtClean="0"/>
              <a:t> Пилок: 1,5; 2;   Ваніль: -6; 1,5;  </a:t>
            </a:r>
          </a:p>
          <a:p>
            <a:pPr>
              <a:buNone/>
            </a:pPr>
            <a:r>
              <a:rPr lang="uk-UA" b="1" dirty="0" smtClean="0"/>
              <a:t>Желатин: -0,5; -6; Крохмаль: -6; 2.</a:t>
            </a:r>
            <a:endParaRPr lang="ru-RU" b="1" dirty="0" smtClean="0"/>
          </a:p>
          <a:p>
            <a:pPr>
              <a:buNone/>
            </a:pPr>
            <a:endParaRPr lang="uk-UA" b="1" dirty="0" smtClean="0"/>
          </a:p>
          <a:p>
            <a:pPr>
              <a:buNone/>
            </a:pPr>
            <a:r>
              <a:rPr lang="uk-UA" b="1" dirty="0" smtClean="0"/>
              <a:t>Відповідь: ПИЛОК.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4143380"/>
            <a:ext cx="2928926" cy="25003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40"/>
            <a:ext cx="9144000" cy="6857660"/>
          </a:xfrm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929618" cy="1071570"/>
          </a:xfrm>
        </p:spPr>
        <p:txBody>
          <a:bodyPr/>
          <a:lstStyle/>
          <a:p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СОЛОДКА ВАТА</a:t>
            </a:r>
            <a:endParaRPr lang="ru-RU" sz="6600" dirty="0"/>
          </a:p>
        </p:txBody>
      </p:sp>
      <p:pic>
        <p:nvPicPr>
          <p:cNvPr id="389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247764"/>
          </a:xfrm>
        </p:spPr>
        <p:txBody>
          <a:bodyPr/>
          <a:lstStyle/>
          <a:p>
            <a:r>
              <a:rPr lang="uk-UA" b="1" dirty="0" smtClean="0"/>
              <a:t>Епіграф уроку:  </a:t>
            </a:r>
            <a:br>
              <a:rPr lang="uk-UA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571612"/>
            <a:ext cx="7772400" cy="4114800"/>
          </a:xfrm>
        </p:spPr>
        <p:txBody>
          <a:bodyPr/>
          <a:lstStyle/>
          <a:p>
            <a:pPr algn="ctr">
              <a:buNone/>
            </a:pPr>
            <a:endParaRPr lang="uk-UA" b="1" i="1" dirty="0" smtClean="0"/>
          </a:p>
          <a:p>
            <a:pPr algn="ctr">
              <a:buNone/>
            </a:pPr>
            <a:r>
              <a:rPr lang="uk-UA" sz="4000" b="1" i="1" dirty="0" smtClean="0"/>
              <a:t>Вчитися можна тільки весело… Щоб перетравлювати знання, потрібно  поглинати їх з апетитом</a:t>
            </a:r>
            <a:r>
              <a:rPr lang="uk-UA" sz="4000" b="1" dirty="0" smtClean="0"/>
              <a:t>.</a:t>
            </a:r>
            <a:endParaRPr lang="ru-RU" sz="4000" b="1" dirty="0" smtClean="0"/>
          </a:p>
          <a:p>
            <a:pPr algn="r">
              <a:buNone/>
            </a:pPr>
            <a:r>
              <a:rPr lang="uk-UA" sz="4000" b="1" dirty="0" smtClean="0"/>
              <a:t>                                                                                                         А. Франс</a:t>
            </a:r>
            <a:endParaRPr lang="ru-RU" sz="4000" b="1" dirty="0"/>
          </a:p>
        </p:txBody>
      </p:sp>
      <p:sp>
        <p:nvSpPr>
          <p:cNvPr id="4102" name="AutoShape 6" descr="data:image/jpeg;base64,/9j/4AAQSkZJRgABAQAAAQABAAD/2wCEAAkGBxQTEhQUExQVFhQUFxUXFRcVGBQUFRcaFRgWFhUUFxUYHCggGBolHBkUITEhJSkrLi4uFx8zODMsNygtLisBCgoKBQUFDgUFDisZExkrKysrKysrKysrKysrKysrKysrKysrKysrKysrKysrKysrKysrKysrKysrKysrKysrK//AABEIAOAApgMBIgACEQEDEQH/xAAcAAACAgMBAQAAAAAAAAAAAAACAwQFAAEGBwj/xAA7EAABAwIEAwUGBAUEAwAAAAABAAIRAyEEEjFBBVFhBnGBkfAiMkKhsdETYsHhBxQjUvEzgpKicsLS/8QAFAEBAAAAAAAAAAAAAAAAAAAAAP/EABQRAQAAAAAAAAAAAAAAAAAAAAD/2gAMAwEAAhEDEQA/ANMTAhARNCA2pzSkgpgQNBTWuSJRhyCbScpDCoNN6kscgnUypDCq9r05lRBYMcmAqB/NtGrhzTqWKadHA+KCawpzSorSmtcgktKYAkscmgoGhblLlblAUoggCyUGFYhc5Yg8tCNqTmRByBxRNKSHIwUDZWZkqUqviYsLm1t++N0E9r/uhONMkAG0X010AlBWaLkuIygWAueZ6C/VLa0AGJmOpy7t8fpKBdTiDnNtY3jv0kqvq8SqOBAeS6Bmmx5QBCtsLw6pVHtCdBa2gAnqVe8L7IGLtAvaRJHcSg4prarnETGbck8rkA38FIpUqgJgQBq6TP8Akr0YdlWnU6aQkYnsrTvD3Ax6PVBzvB+JuAlzxlOguXT+g6LpsNiA7Qrnsb2erMksLXACw909R47qTwWviCG5gGgWLSIPVB0lMp7SojHKQ0oHAopSgUcoCzLUoJWSg2SsQkrEHlQRhLlEHIGgowUgORZ0Burico96JA1mFa4TCMEy0l9QTJMQIBPgo/Zyl7bnFokx7XPuHILrMPggHO6AgdNyfG3gAgpOJ0Q0EvFgALfF3DYSFW4OmajgxwLYdMC8bmTudL9V0uKwwfBdMC58LgAbzy7uagyG1CAIc7cG53cfKO6UHU8Fota2wEqzLlzmAx4nK3QQP3Vq7EWQSTUSKtQXUapiFGq4m0IN1qiTnlR6tYlLDzKCS2rBupjHKmqNJ0U/hlbMIOrbfZBYIpQhYUBBYhlbJQbK0hlYg8rCwrEMoDCdh2FzoiVGlWHBgc8gwBBcekoOs4RhgGZdg6NPywVPqV8rbbk36au+QHmqujjQPZAIveY059eah8SxjQ9h19kSJ0zOuB1MGyCViMQ4g3i5yDXl7R8voogpBmsudEmfENb0G8ckx1drZe4e0BEb9w8T9OSreKY6GyJBdcxa8G3S8+QQTsBiw2RvYvOw5M8LnxV9RxWYLi+FYRzxmIhpMxz0v3Lo2vDRAP7eKCxLxoVjKQO3ikUGzF7puL4tTotOltSYQSf5UC8KPVy9VyvEe2hg/hguHOPkufHams4ybX0hB6OCOaChVaHzOtiua4dxMvYSdguWxXE6tRxFOTBPyKD2LMtyuc7IYmo/Dj8X3muc29zAiPr8lehyB0rSAORgoBWLTisQeXrAFqVsIMhTMJ/pVToQAR579FEClYN4y1G8wO+xugmtxRczNADj7JnUQAJ8zZQ+JVAXDLbZt9vid3khEKc1A0e0GtblG73y4tA8T8lIxvZnGAZ/6TjB9hryCJEQJEHe07oIP8xl9nMSTaetvKBfxUB2Ic4xtOUcubjfwSKzarHtY9hYWzZw8Jnz0UkUcz2gGzTA8I275Qdng6MsAbsBqpLKEG9ymcJaDTBBsdI6KRUaI/VBAx+MFNpvB81zNWoCPxKhIbNgLlx271Y8ZouJsCR5eCqW9nXVgX1nn8rASIHfp90FdxTtEB7LGgcogn/kf0EdVF4Y91d0FpN9YHkY3VpjuD0vZzNnJoc0W5WGkqT2fw4NU5W5ZBuOn7lBcYXh3sQB5rg+JtqUamQCHOc6LGNbAQdSvX8NQAaCf2VP2n4YHNzt95txG8bII/YsVW0AKogklwkQYdoD1XRtKi4X3G6+6NddE9pQODkTXJQRAoDJWJRcsQeZhEEARtQGE2k5zc2UCS0jzQNRoJOHryX1APbpsc5veGwTflKTwjgeKZRFanWearzmLHEuYehBKn8Jw4OYCxcxzY3MnSOVlc8SxJoYcFmoBiOe0IFV3ipTDK7LkXG4J5FVg4OW1AG6Ok35aW6iUHZKm/O04l5e6tUc8zo0Blh00C7DENE7cggr8K5rBlaLNAAHKLJ7K0x+qTUI/wAerqO58aaILC2/VJxNKNDHfoFDOIjdKdiibC6BWKaDbNLjuRYdwVlwXBhjcxu5xUPD0pNzJun47iDWNJ5D58kFs6ptbuWqtAuBHNRuz1EuAqPgl3yHJXBa0HUeaCowghuXdtvDZOa5R8bi2jENa0g5rGO6f0T0DQUQSwUaAXLSwrEHmwRNQBG0IGNTAlNTQgTiHOYW1GzLI07w4d+i6irxSmWtNRp/DfEObDsj92O5XVA0pOHxr8PVAjNSfEt26R1sUHb1cLSHxAA3AvIRTAIBkCIPMHRMpim4Z5Dgb/sqp3FA/EPpjQUwe4yf0+iBteoo7jz+yI1GmYMxY9+pCF9VpkNmWwDIi8TbnqgS5IymdY9c1IaPX1Wn/p4dECTUICgXrPgaNuT9ApWKcTYC26ZRrtostckx4nS/JBV8U4ticIzIKeYfC8H2YOxGoK5iv2rxMy+AOQmV0vFsf+IXNcIEC/Xl3alcnxJrCJBB1Hlp3myDs+wGMZWc6pUefxW+4wiAARdwO52XbALw7hXEDRe19MwRf9u5eycF4gK9JtQCJFxyO90Fi0Iy1baFuUCnBYmOCxB5e0pjSlwjaEDWoggajCBrVB4q0zTcNnCe4qa1SMPw91bMAJDGue7f2RrHVANSjLATPgSPoi4HhQx7nDc73Kf+FYDUIqNrIJrnfqgFQJFV37JTasfX0EEt+nryShV6R80FSt+/+VV18TBsL8vugnY+sQL23M7gX0VHjOIscQC4DLE7gF1h4gT5qr41Xe4axbQdCY/RVvD8LIzOO8z1O89yCXjuLio2oALsjL1iwPnHmqtlKo+S0WOpVr+Axs2HPvWGrtYcgNo9FBnZzsvWxObIQ0McGuLpMTckdw26r1jgvDRh6LKbZ9kanUncrnf4a1PYrg652n/rC7ElAWZLL7rHFAgeHLEnMsQecgI2oAUTQgMImlbYt5UBl8DqV2v8K6RcyvWMQX/hN/2CX/MgeC86qYiXSNrBekfw549S/DGGIDHy5zdg8uJc7/dMoI3aXgxw78zRNJ5tHwH+w/oqSpUC9br0g9pa4AtIgg3BHJed9pOytWlL6Evp65dXs7v7h80FI94if2SPkq4cRFxyt49QlvxUEEbXQWdVwjkqjEP1Sa3ELmfXiq+tjdh3IK7iNcl1tROmnTXbRFhnOGtht4TJ85UN5uWmdtfr9FJzyMswbDQxOl+YOiB9JmY+0SLTG5jry0RUcLbM03EujlGvySa0tLre7p3D2SRz0Nk7D1YcAN79b2JHhIQdj/Dx2Wo9pn2miOViT9wu6K5HsVQF37Gw5C/u+f1XWoNFaBW3BCg2ViwLEHngaja1YExiDGhR8fXgZRqdUWLxQYOvJVH8zmJnVAwFGKpBkWI0jWenJIzQhzIPUOx/b4GKWKN9G1T9H/8A0u/cZXzc2ouv7I9t34aKdWX0ZjX2qfVvMflQeicd7NYfEyalMZv72+y/zGviuG4p/Dmq2TQqteP7agyOH+4WPkF6RhccyqwPpuDmO0I07uh6LH1EHhHFuz2Koznovjm1pcPNsrmquIAMEgHkbHyK+katUKrxzWO94A94B+oQeBHFtdqQfIqNUxAkNzEkmIAuZNvmu+/iYaNOi2GNDi6xDQCbG1h3LlKXAzhMO/F4j/Xj+lSPwF4hhf8AmvMbQgHA+2XNabguBAM6TJ7wfop2HpXsJO4h0idb6XHRcVw/FOY5rmkhzTIO8r2Dsh2ro18razWsq6B2jXdDyJQWvZCk9tMhzSBMiddrHwXRFbLfXctQgwlCtwshAMrFhasQcFCViMRkE77JrnACSqXH1sxQR34kkmUDydRqPUFRy66OUEoPzCR4pJclBxacwEj4gPr3p0A+0LgoAko2lZlW29UFnwXjtbCvzUna+803a6OY/XVelcD7W0cS0CRTq703Hf8AIfiHzXkZSzZB7fiKpVdUzOsF5/wPtDVYRTzEhzmi7hABMGMwMDorzjdctBz13ZToAcsd+XUfZBH7RUadPEMrVi0upNmiw6Nc4ya7hzsA0HkTyXAdpca/Fk6imPdnVx3eeZv9V1ValRNmAFxANz7wgEkyb/EPDoqTiFMNLWycuYZYOz9R9EHD1aLqbocIPq6n8Prx3bq8xGGGJplkAV6YJYf7wNR3hc1hRtyQendm+2rqTRTrAvZ8LviA5HmF2+B49QqiW1B3GxXh+GrwL6KfRqSJBlB7mHAiQZCxeScK7QVqBljiW7tNx+y9F4Bx1mKZIs8at3/wgtSVixYg8rxOJlV9R6J7kl5QJqImoXhYEBStU6mQz8J16dR05+aElba7169WQSn9NFoFR6L8pynQ+70/L9lIj13oClac2QiLw2SfnoI3KosZxhzyW0bDTOf/AFCCbXrAODbyQbbxzjl1VphuKuyFj/akQCdRaBPMXnwCpuE4L8Npe67n7u1gH9T9E4mUEmqy4ImWkmBrpfKfn4K5wXBw+nTdXdme+Hl2hBsQAJ2EX3VBTqEeCtsBjazsjGBrpMAkluX3jBEGRA1HNBB4nwp1J8gmAQWuFjEyD0Ko+MYbJWzWipe2zt/Ox8V2VaicznPPwkOGjQI0bOu/iQue4rQzsDPi+Dv1De43HigraQhbdhr5mHKf+p6EfqjoDM0HopDG2hAVNxEZtTrGngpnC8e6hVa9hu35jcKHHiFstt02+yD2rh+NFamyo3Rwn7hYvO+yvan+XYabhmbq3mCdQsQVROvRKefXrRaq1fL1fuS81kGE+h84Qoi5Ke+P1+0oD9dEA9c7evmtZlufXig3UZIg6etEl3FBTEPDp5tEg/Y9OiaSsIlBUV6z8QYu2mNtz1d9lY4HBjTQAS6OXLvOiaGxoE95yNjfU9XbDuH1JQBia23yH08AlNQhqLKgxFQruY4OaYI0SwFooLB2PdUc0PMN30GkmCduXio2LweZzXNNnEwdYjWD81HZUg/dT24gFpItGUx+aY0GxCCPlBAcNHjN3OBLXj/kCfFBEIsJUBzCIyvMDX3gD0tIKKu2EAkIqd+4rQNkVENzCSQJ9qBJ8Bz0QJqNylYn4lgteRsef2WII7XLX40W8v3Tqnst79b+rqtfU+6CaysFjj8vqq8PupbalkBtTAkzf1ZGCgZPd+yyUEovX7oJOFZJJ/tv0k6eVylVzJ6D1KiYiu5olt+Y5x1UalxZpMOlv/l90FktPsJSmYgEWOm4uFlannAEwJBtvGyDdAHLJ30HRGiJ06LSAMsoJgpyCoxAGEH9Xo4HzCm4oKDhR/UZ3n6FWOPagjNC2AgaYTaaBdUbBYo9R81HflAHjqfXRYg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4" name="Picture 8" descr="http://www.briefly.ru/static/authors/fra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191000"/>
            <a:ext cx="1981200" cy="2667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Завдання 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71612"/>
            <a:ext cx="7772400" cy="4114800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Розкладіть на множники: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х</a:t>
            </a:r>
            <a:r>
              <a:rPr lang="uk-UA" b="1" baseline="30000" dirty="0" smtClean="0"/>
              <a:t>2</a:t>
            </a:r>
            <a:r>
              <a:rPr lang="uk-UA" b="1" dirty="0" smtClean="0"/>
              <a:t> + 2ху + у</a:t>
            </a:r>
            <a:r>
              <a:rPr lang="uk-UA" b="1" baseline="30000" dirty="0" smtClean="0"/>
              <a:t>2</a:t>
            </a:r>
            <a:r>
              <a:rPr lang="uk-UA" b="1" dirty="0" smtClean="0"/>
              <a:t> =                                     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х</a:t>
            </a:r>
            <a:r>
              <a:rPr lang="uk-UA" b="1" baseline="30000" dirty="0" smtClean="0"/>
              <a:t>2</a:t>
            </a:r>
            <a:r>
              <a:rPr lang="uk-UA" b="1" dirty="0" smtClean="0"/>
              <a:t> - 2ху + у</a:t>
            </a:r>
            <a:r>
              <a:rPr lang="uk-UA" b="1" baseline="30000" dirty="0" smtClean="0"/>
              <a:t>2</a:t>
            </a:r>
            <a:r>
              <a:rPr lang="uk-UA" b="1" dirty="0" smtClean="0"/>
              <a:t> =                                      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х</a:t>
            </a:r>
            <a:r>
              <a:rPr lang="uk-UA" b="1" baseline="30000" dirty="0" smtClean="0"/>
              <a:t>2</a:t>
            </a:r>
            <a:r>
              <a:rPr lang="uk-UA" b="1" dirty="0" smtClean="0"/>
              <a:t> </a:t>
            </a:r>
            <a:r>
              <a:rPr lang="ru-RU" b="1" dirty="0" smtClean="0"/>
              <a:t>+ </a:t>
            </a:r>
            <a:r>
              <a:rPr lang="uk-UA" b="1" dirty="0" smtClean="0"/>
              <a:t>2х + </a:t>
            </a:r>
            <a:r>
              <a:rPr lang="ru-RU" b="1" dirty="0" smtClean="0"/>
              <a:t>1 =                                        </a:t>
            </a:r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х</a:t>
            </a:r>
            <a:r>
              <a:rPr lang="uk-UA" b="1" baseline="30000" dirty="0" smtClean="0"/>
              <a:t>2</a:t>
            </a:r>
            <a:r>
              <a:rPr lang="uk-UA" b="1" dirty="0" smtClean="0"/>
              <a:t> - 2х + </a:t>
            </a:r>
            <a:r>
              <a:rPr lang="ru-RU" b="1" dirty="0" smtClean="0"/>
              <a:t>1 =                                        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/>
              <a:t>m</a:t>
            </a:r>
            <a:r>
              <a:rPr lang="ru-RU" b="1" baseline="30000" dirty="0" smtClean="0"/>
              <a:t>2</a:t>
            </a:r>
            <a:r>
              <a:rPr lang="ru-RU" b="1" dirty="0" smtClean="0"/>
              <a:t> – 2</a:t>
            </a:r>
            <a:r>
              <a:rPr lang="en-US" b="1" dirty="0" err="1" smtClean="0"/>
              <a:t>mn</a:t>
            </a:r>
            <a:r>
              <a:rPr lang="ru-RU" b="1" dirty="0" smtClean="0"/>
              <a:t> + </a:t>
            </a:r>
            <a:r>
              <a:rPr lang="en-US" b="1" dirty="0" smtClean="0"/>
              <a:t>n</a:t>
            </a:r>
            <a:r>
              <a:rPr lang="ru-RU" b="1" baseline="30000" dirty="0" smtClean="0"/>
              <a:t>2</a:t>
            </a:r>
            <a:r>
              <a:rPr lang="ru-RU" b="1" dirty="0" smtClean="0"/>
              <a:t> =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/>
              <a:t> </a:t>
            </a:r>
            <a:r>
              <a:rPr lang="en-US" b="1" dirty="0" smtClean="0"/>
              <a:t>b</a:t>
            </a:r>
            <a:r>
              <a:rPr lang="ru-RU" b="1" baseline="30000" dirty="0" smtClean="0"/>
              <a:t>2</a:t>
            </a:r>
            <a:r>
              <a:rPr lang="ru-RU" b="1" dirty="0" smtClean="0"/>
              <a:t> + 4</a:t>
            </a:r>
            <a:r>
              <a:rPr lang="en-US" b="1" dirty="0" smtClean="0"/>
              <a:t>b</a:t>
            </a:r>
            <a:r>
              <a:rPr lang="ru-RU" b="1" dirty="0" smtClean="0"/>
              <a:t> + 4 =                               </a:t>
            </a:r>
          </a:p>
          <a:p>
            <a:pPr>
              <a:buNone/>
            </a:pPr>
            <a:r>
              <a:rPr lang="uk-UA" b="1" dirty="0" smtClean="0"/>
              <a:t> Відповідь: ЦУКОР</a:t>
            </a:r>
            <a:endParaRPr lang="ru-RU" b="1" dirty="0" smtClean="0"/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4143380"/>
            <a:ext cx="2928926" cy="25003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Відповідь І групи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86454"/>
            <a:ext cx="5529274" cy="857256"/>
          </a:xfrm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4" y="1785928"/>
          <a:ext cx="6286544" cy="2011119"/>
        </p:xfrm>
        <a:graphic>
          <a:graphicData uri="http://schemas.openxmlformats.org/drawingml/2006/table">
            <a:tbl>
              <a:tblPr/>
              <a:tblGrid>
                <a:gridCol w="3178590"/>
                <a:gridCol w="3107954"/>
              </a:tblGrid>
              <a:tr h="6703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uk-UA" sz="3200" b="1" dirty="0" err="1">
                          <a:latin typeface="Times New Roman"/>
                          <a:ea typeface="Calibri"/>
                          <a:cs typeface="Times New Roman"/>
                        </a:rPr>
                        <a:t>х+у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)(</a:t>
                      </a:r>
                      <a:r>
                        <a:rPr lang="uk-UA" sz="3200" b="1" dirty="0" err="1">
                          <a:latin typeface="Times New Roman"/>
                          <a:ea typeface="Calibri"/>
                          <a:cs typeface="Times New Roman"/>
                        </a:rPr>
                        <a:t>х+у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(х-1)(</a:t>
                      </a:r>
                      <a:r>
                        <a:rPr lang="uk-UA" sz="3200" b="1" dirty="0" err="1">
                          <a:latin typeface="Times New Roman"/>
                          <a:ea typeface="Calibri"/>
                          <a:cs typeface="Times New Roman"/>
                        </a:rPr>
                        <a:t>х-1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3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uk-UA" sz="3200" b="1" dirty="0" err="1">
                          <a:latin typeface="Times New Roman"/>
                          <a:ea typeface="Calibri"/>
                          <a:cs typeface="Times New Roman"/>
                        </a:rPr>
                        <a:t>х-у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)(</a:t>
                      </a:r>
                      <a:r>
                        <a:rPr lang="uk-UA" sz="3200" b="1" dirty="0" err="1">
                          <a:latin typeface="Times New Roman"/>
                          <a:ea typeface="Calibri"/>
                          <a:cs typeface="Times New Roman"/>
                        </a:rPr>
                        <a:t>х-у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03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(х+1)(</a:t>
                      </a:r>
                      <a:r>
                        <a:rPr lang="uk-UA" sz="3200" b="1" dirty="0" err="1">
                          <a:latin typeface="Times New Roman"/>
                          <a:ea typeface="Calibri"/>
                          <a:cs typeface="Times New Roman"/>
                        </a:rPr>
                        <a:t>х+1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+2)(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+2)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71538" y="6215082"/>
            <a:ext cx="64294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endParaRPr lang="uk-UA" sz="3200" b="1" dirty="0" smtClean="0"/>
          </a:p>
          <a:p>
            <a:pPr>
              <a:buNone/>
            </a:pPr>
            <a:endParaRPr lang="uk-UA" sz="3200" b="1" dirty="0" smtClean="0"/>
          </a:p>
          <a:p>
            <a:pPr>
              <a:buNone/>
            </a:pPr>
            <a:endParaRPr lang="uk-UA" sz="3200" b="1" dirty="0" smtClean="0"/>
          </a:p>
          <a:p>
            <a:pPr>
              <a:buNone/>
            </a:pPr>
            <a:endParaRPr lang="uk-UA" sz="3200" b="1" dirty="0" smtClean="0"/>
          </a:p>
        </p:txBody>
      </p:sp>
      <p:pic>
        <p:nvPicPr>
          <p:cNvPr id="6" name="Рисунок 5" descr="Безымянный.bmp"/>
          <p:cNvPicPr/>
          <p:nvPr/>
        </p:nvPicPr>
        <p:blipFill>
          <a:blip r:embed="rId2"/>
          <a:srcRect l="48232" t="9938" r="8643" b="64596"/>
          <a:stretch>
            <a:fillRect/>
          </a:stretch>
        </p:blipFill>
        <p:spPr bwMode="auto">
          <a:xfrm>
            <a:off x="1214414" y="3929066"/>
            <a:ext cx="635798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772400" cy="928694"/>
          </a:xfrm>
        </p:spPr>
        <p:txBody>
          <a:bodyPr/>
          <a:lstStyle/>
          <a:p>
            <a:r>
              <a:rPr lang="uk-UA" b="1" dirty="0" smtClean="0"/>
              <a:t>Завдання ІІ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7772400" cy="4400552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Розкладіть на множники: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uk-UA" b="1" dirty="0" smtClean="0"/>
              <a:t> </a:t>
            </a:r>
            <a:r>
              <a:rPr lang="en-US" b="1" dirty="0" smtClean="0"/>
              <a:t>m</a:t>
            </a:r>
            <a:r>
              <a:rPr lang="en-US" b="1" baseline="30000" dirty="0" smtClean="0"/>
              <a:t>2</a:t>
            </a:r>
            <a:r>
              <a:rPr lang="en-US" b="1" dirty="0" smtClean="0"/>
              <a:t> – 6mn + 9n</a:t>
            </a:r>
            <a:r>
              <a:rPr lang="en-US" b="1" baseline="30000" dirty="0" smtClean="0"/>
              <a:t>2</a:t>
            </a:r>
            <a:r>
              <a:rPr lang="en-US" b="1" dirty="0" smtClean="0"/>
              <a:t> =                               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х</a:t>
            </a:r>
            <a:r>
              <a:rPr lang="uk-UA" b="1" baseline="30000" dirty="0" smtClean="0"/>
              <a:t>2</a:t>
            </a:r>
            <a:r>
              <a:rPr lang="uk-UA" b="1" dirty="0" smtClean="0"/>
              <a:t> – 6х + 9 =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/>
              <a:t>4a</a:t>
            </a:r>
            <a:r>
              <a:rPr lang="en-US" b="1" baseline="30000" dirty="0" smtClean="0"/>
              <a:t>2 </a:t>
            </a:r>
            <a:r>
              <a:rPr lang="en-US" b="1" dirty="0" smtClean="0"/>
              <a:t>- 4a + 1 =                                       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/>
              <a:t>9x</a:t>
            </a:r>
            <a:r>
              <a:rPr lang="en-US" b="1" baseline="30000" dirty="0" smtClean="0"/>
              <a:t>2</a:t>
            </a:r>
            <a:r>
              <a:rPr lang="en-US" b="1" dirty="0" smtClean="0"/>
              <a:t> – 6x + 1 =                                       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/>
              <a:t>m</a:t>
            </a:r>
            <a:r>
              <a:rPr lang="ru-RU" b="1" baseline="30000" dirty="0" smtClean="0"/>
              <a:t>2</a:t>
            </a:r>
            <a:r>
              <a:rPr lang="ru-RU" b="1" dirty="0" smtClean="0"/>
              <a:t> – 10</a:t>
            </a:r>
            <a:r>
              <a:rPr lang="en-US" b="1" dirty="0" smtClean="0"/>
              <a:t>m</a:t>
            </a:r>
            <a:r>
              <a:rPr lang="ru-RU" b="1" dirty="0" smtClean="0"/>
              <a:t> + 25 =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/>
              <a:t>16x</a:t>
            </a:r>
            <a:r>
              <a:rPr lang="en-US" b="1" baseline="30000" dirty="0" smtClean="0"/>
              <a:t>2</a:t>
            </a:r>
            <a:r>
              <a:rPr lang="en-US" b="1" dirty="0" smtClean="0"/>
              <a:t> + 8x + 1 =             </a:t>
            </a:r>
            <a:endParaRPr lang="ru-RU" b="1" dirty="0" smtClean="0"/>
          </a:p>
          <a:p>
            <a:pPr>
              <a:buNone/>
            </a:pPr>
            <a:endParaRPr lang="uk-UA" b="1" dirty="0" smtClean="0"/>
          </a:p>
          <a:p>
            <a:pPr>
              <a:buNone/>
            </a:pPr>
            <a:r>
              <a:rPr lang="uk-UA" b="1" dirty="0" smtClean="0"/>
              <a:t>  Відповідь: ВАНІЛЬ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4143380"/>
            <a:ext cx="2928926" cy="25003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Відповідь ІІ групи</a:t>
            </a:r>
            <a:endParaRPr lang="ru-RU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14480" y="1643050"/>
          <a:ext cx="5500726" cy="1824468"/>
        </p:xfrm>
        <a:graphic>
          <a:graphicData uri="http://schemas.openxmlformats.org/drawingml/2006/table">
            <a:tbl>
              <a:tblPr/>
              <a:tblGrid>
                <a:gridCol w="2839084"/>
                <a:gridCol w="2661642"/>
              </a:tblGrid>
              <a:tr h="6495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-3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m-3n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   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6" marR="37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х-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х-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6" marR="37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(х-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)(х-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6" marR="37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m-5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m-5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6" marR="37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5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(2a-1)(2a-1)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6" marR="37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+1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4x+1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7006" marR="370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Рисунок 3" descr="Безымянный.bmp"/>
          <p:cNvPicPr/>
          <p:nvPr/>
        </p:nvPicPr>
        <p:blipFill>
          <a:blip r:embed="rId2"/>
          <a:srcRect l="48232" t="34161" r="8643" b="44721"/>
          <a:stretch>
            <a:fillRect/>
          </a:stretch>
        </p:blipFill>
        <p:spPr bwMode="auto">
          <a:xfrm>
            <a:off x="1714480" y="3571876"/>
            <a:ext cx="564360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9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772400" cy="928694"/>
          </a:xfrm>
        </p:spPr>
        <p:txBody>
          <a:bodyPr/>
          <a:lstStyle/>
          <a:p>
            <a:r>
              <a:rPr lang="uk-UA" b="1" dirty="0" smtClean="0"/>
              <a:t>Завдання ІІІ групи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142984"/>
            <a:ext cx="7772400" cy="4929222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Розкладіть на множники: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/>
              <a:t>16a</a:t>
            </a:r>
            <a:r>
              <a:rPr lang="en-US" b="1" baseline="30000" dirty="0" smtClean="0"/>
              <a:t>2</a:t>
            </a:r>
            <a:r>
              <a:rPr lang="en-US" b="1" dirty="0" smtClean="0"/>
              <a:t> – 8ab + b</a:t>
            </a:r>
            <a:r>
              <a:rPr lang="en-US" b="1" baseline="30000" dirty="0" smtClean="0"/>
              <a:t>2 </a:t>
            </a:r>
            <a:r>
              <a:rPr lang="en-US" b="1" dirty="0" smtClean="0"/>
              <a:t>=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/>
              <a:t>25p</a:t>
            </a:r>
            <a:r>
              <a:rPr lang="en-US" b="1" baseline="30000" dirty="0" smtClean="0"/>
              <a:t>2</a:t>
            </a:r>
            <a:r>
              <a:rPr lang="en-US" b="1" dirty="0" smtClean="0"/>
              <a:t> + 9g</a:t>
            </a:r>
            <a:r>
              <a:rPr lang="en-US" b="1" baseline="30000" dirty="0" smtClean="0"/>
              <a:t>2</a:t>
            </a:r>
            <a:r>
              <a:rPr lang="en-US" b="1" dirty="0" smtClean="0"/>
              <a:t> – 30pg =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/>
              <a:t>49x</a:t>
            </a:r>
            <a:r>
              <a:rPr lang="en-US" b="1" baseline="30000" dirty="0" smtClean="0"/>
              <a:t>2</a:t>
            </a:r>
            <a:r>
              <a:rPr lang="en-US" b="1" dirty="0" smtClean="0"/>
              <a:t> – 28xy + 4y</a:t>
            </a:r>
            <a:r>
              <a:rPr lang="en-US" b="1" baseline="30000" dirty="0" smtClean="0"/>
              <a:t>2</a:t>
            </a:r>
            <a:r>
              <a:rPr lang="en-US" b="1" dirty="0" smtClean="0"/>
              <a:t> = 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/>
              <a:t>4c</a:t>
            </a:r>
            <a:r>
              <a:rPr lang="en-US" b="1" baseline="30000" dirty="0" smtClean="0"/>
              <a:t>2</a:t>
            </a:r>
            <a:r>
              <a:rPr lang="en-US" b="1" dirty="0" smtClean="0"/>
              <a:t> + 12ca + 9a</a:t>
            </a:r>
            <a:r>
              <a:rPr lang="en-US" b="1" baseline="30000" dirty="0" smtClean="0"/>
              <a:t>2</a:t>
            </a:r>
            <a:r>
              <a:rPr lang="en-US" b="1" dirty="0" smtClean="0"/>
              <a:t> =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ru-RU" b="1" dirty="0" smtClean="0"/>
              <a:t>25 + </a:t>
            </a:r>
            <a:r>
              <a:rPr lang="en-US" b="1" dirty="0" smtClean="0"/>
              <a:t>z</a:t>
            </a:r>
            <a:r>
              <a:rPr lang="uk-UA" b="1" baseline="30000" dirty="0" smtClean="0"/>
              <a:t>2</a:t>
            </a:r>
            <a:r>
              <a:rPr lang="uk-UA" b="1" dirty="0" smtClean="0"/>
              <a:t> – 10</a:t>
            </a:r>
            <a:r>
              <a:rPr lang="en-US" b="1" dirty="0" smtClean="0"/>
              <a:t>z</a:t>
            </a:r>
            <a:r>
              <a:rPr lang="uk-UA" b="1" dirty="0" smtClean="0"/>
              <a:t> =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0,04х²- 0,08ху + у² =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 </a:t>
            </a:r>
          </a:p>
          <a:p>
            <a:pPr>
              <a:buNone/>
            </a:pPr>
            <a:r>
              <a:rPr lang="ru-RU" b="1" dirty="0" smtClean="0"/>
              <a:t>   </a:t>
            </a:r>
            <a:r>
              <a:rPr lang="uk-UA" b="1" dirty="0" smtClean="0"/>
              <a:t>Відповідь: СИРОП</a:t>
            </a:r>
            <a:r>
              <a:rPr lang="ru-RU" b="1" dirty="0" smtClean="0"/>
              <a:t>            </a:t>
            </a:r>
          </a:p>
          <a:p>
            <a:endParaRPr lang="ru-RU" dirty="0"/>
          </a:p>
        </p:txBody>
      </p:sp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4143380"/>
            <a:ext cx="2928926" cy="25003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Відповідь ІІІ групи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71604" y="1643051"/>
          <a:ext cx="5786478" cy="2000262"/>
        </p:xfrm>
        <a:graphic>
          <a:graphicData uri="http://schemas.openxmlformats.org/drawingml/2006/table">
            <a:tbl>
              <a:tblPr/>
              <a:tblGrid>
                <a:gridCol w="2714011"/>
                <a:gridCol w="3072467"/>
              </a:tblGrid>
              <a:tr h="666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(4a-b)(4a-b)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86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(2c+3a)(2c+3a)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(5p-3g)(5p-3g)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(5-z)(5-z)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en-US" sz="3200" b="1" dirty="0">
                          <a:latin typeface="Times New Roman"/>
                          <a:ea typeface="Calibri"/>
                          <a:cs typeface="Times New Roman"/>
                        </a:rPr>
                        <a:t>(7x-2y)(7x-2y)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43175" algn="l"/>
                          <a:tab pos="3543300" algn="ctr"/>
                        </a:tabLst>
                      </a:pP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(0,2х-у)(0,</a:t>
                      </a:r>
                      <a:r>
                        <a:rPr lang="uk-UA" sz="3200" b="1" dirty="0" err="1">
                          <a:latin typeface="Times New Roman"/>
                          <a:ea typeface="Calibri"/>
                          <a:cs typeface="Times New Roman"/>
                        </a:rPr>
                        <a:t>2х-у</a:t>
                      </a:r>
                      <a:r>
                        <a:rPr lang="uk-UA" sz="3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3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Рисунок 4" descr="Безымянный.bmp"/>
          <p:cNvPicPr/>
          <p:nvPr/>
        </p:nvPicPr>
        <p:blipFill>
          <a:blip r:embed="rId2"/>
          <a:srcRect l="48232" t="54347" r="8643" b="20187"/>
          <a:stretch>
            <a:fillRect/>
          </a:stretch>
        </p:blipFill>
        <p:spPr bwMode="auto">
          <a:xfrm>
            <a:off x="1500166" y="3786190"/>
            <a:ext cx="592935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9000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214446"/>
          </a:xfrm>
        </p:spPr>
        <p:txBody>
          <a:bodyPr/>
          <a:lstStyle/>
          <a:p>
            <a:r>
              <a:rPr lang="uk-UA" sz="5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АБРИКОСОВЕ ВАРЕННЯ</a:t>
            </a:r>
            <a:endParaRPr lang="ru-RU" sz="5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Documents and Settings\Admin\Рабочий стол\Одноклассники.55htm_files\episode_main.47740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772400" cy="1143000"/>
          </a:xfrm>
        </p:spPr>
        <p:txBody>
          <a:bodyPr/>
          <a:lstStyle/>
          <a:p>
            <a:r>
              <a:rPr lang="uk-UA" b="1" dirty="0" smtClean="0"/>
              <a:t>Завдання 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7772400" cy="4810140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Запишіть замість * одночлен, щоб утворений тричлен можна було перетворити у квадрат двочлена: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* </a:t>
            </a:r>
            <a:r>
              <a:rPr lang="en-US" b="1" dirty="0" smtClean="0"/>
              <a:t>-</a:t>
            </a:r>
            <a:r>
              <a:rPr lang="uk-UA" b="1" dirty="0" smtClean="0"/>
              <a:t> 2</a:t>
            </a:r>
            <a:r>
              <a:rPr lang="en-US" b="1" dirty="0" err="1" smtClean="0"/>
              <a:t>mn</a:t>
            </a:r>
            <a:r>
              <a:rPr lang="en-US" b="1" dirty="0" smtClean="0"/>
              <a:t> +n²</a:t>
            </a:r>
            <a:r>
              <a:rPr lang="uk-UA" b="1" dirty="0" smtClean="0"/>
              <a:t>;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*= 1 -  сироп;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*= </a:t>
            </a:r>
            <a:r>
              <a:rPr lang="en-US" b="1" dirty="0" smtClean="0"/>
              <a:t>n</a:t>
            </a:r>
            <a:r>
              <a:rPr lang="uk-UA" b="1" dirty="0" smtClean="0"/>
              <a:t>² - вода;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*= </a:t>
            </a:r>
            <a:r>
              <a:rPr lang="en-US" b="1" dirty="0" smtClean="0"/>
              <a:t>m</a:t>
            </a:r>
            <a:r>
              <a:rPr lang="ru-RU" b="1" dirty="0" smtClean="0"/>
              <a:t>² - </a:t>
            </a:r>
            <a:r>
              <a:rPr lang="uk-UA" b="1" dirty="0" smtClean="0"/>
              <a:t>еліксир.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uk-UA" b="1" dirty="0" smtClean="0"/>
              <a:t>Відповідь: ЕЛІКСИР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4214818"/>
            <a:ext cx="2928926" cy="25003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772400" cy="928694"/>
          </a:xfrm>
        </p:spPr>
        <p:txBody>
          <a:bodyPr/>
          <a:lstStyle/>
          <a:p>
            <a:r>
              <a:rPr lang="uk-UA" b="1" dirty="0" smtClean="0"/>
              <a:t>Завдання ІІ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029604" cy="4953016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Запишіть замість * одночлен, щоб утворений тричлен можна було перетворити у квадрат двочлена: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64</a:t>
            </a:r>
            <a:r>
              <a:rPr lang="en-US" b="1" dirty="0" smtClean="0"/>
              <a:t>m² + * + 49b²</a:t>
            </a:r>
            <a:r>
              <a:rPr lang="uk-UA" b="1" dirty="0" smtClean="0"/>
              <a:t>;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*= 56 </a:t>
            </a:r>
            <a:r>
              <a:rPr lang="en-US" b="1" dirty="0" err="1" smtClean="0"/>
              <a:t>mb</a:t>
            </a:r>
            <a:r>
              <a:rPr lang="uk-UA" b="1" dirty="0" smtClean="0"/>
              <a:t> -  абрикосовий сироп;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*= 112 </a:t>
            </a:r>
            <a:r>
              <a:rPr lang="en-US" b="1" dirty="0" err="1" smtClean="0"/>
              <a:t>mb</a:t>
            </a:r>
            <a:r>
              <a:rPr lang="uk-UA" b="1" dirty="0" smtClean="0"/>
              <a:t> -  абрикос;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*=  2</a:t>
            </a:r>
            <a:r>
              <a:rPr lang="en-US" b="1" dirty="0" smtClean="0"/>
              <a:t>m</a:t>
            </a:r>
            <a:r>
              <a:rPr lang="uk-UA" b="1" dirty="0" smtClean="0"/>
              <a:t>²</a:t>
            </a:r>
            <a:r>
              <a:rPr lang="en-US" b="1" dirty="0" smtClean="0"/>
              <a:t>b</a:t>
            </a:r>
            <a:r>
              <a:rPr lang="ru-RU" b="1" dirty="0" smtClean="0"/>
              <a:t>² - </a:t>
            </a:r>
            <a:r>
              <a:rPr lang="uk-UA" b="1" dirty="0" smtClean="0"/>
              <a:t> сушений абрикос.</a:t>
            </a:r>
            <a:endParaRPr lang="ru-RU" b="1" dirty="0" smtClean="0"/>
          </a:p>
          <a:p>
            <a:pPr>
              <a:buNone/>
            </a:pPr>
            <a:endParaRPr lang="uk-UA" b="1" dirty="0" smtClean="0"/>
          </a:p>
          <a:p>
            <a:pPr>
              <a:buNone/>
            </a:pPr>
            <a:r>
              <a:rPr lang="uk-UA" b="1" dirty="0" smtClean="0"/>
              <a:t>Відповідь: АБРИКОС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4357690"/>
            <a:ext cx="2928926" cy="25003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Одноклассники5_files\bg2.557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 contourW="12700">
            <a:extrusionClr>
              <a:srgbClr val="FFC000"/>
            </a:extrusionClr>
            <a:contourClr>
              <a:srgbClr val="FFC00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1285852" y="1928802"/>
            <a:ext cx="6572296" cy="928693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  <a:latin typeface="Impact" pitchFamily="34" charset="0"/>
              </a:rPr>
              <a:t>СОЛОДОЩІВ</a:t>
            </a:r>
            <a:endParaRPr lang="ru-RU" sz="7200" b="1" dirty="0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57290" y="5929330"/>
            <a:ext cx="6400800" cy="714380"/>
          </a:xfrm>
        </p:spPr>
        <p:txBody>
          <a:bodyPr>
            <a:normAutofit fontScale="47500" lnSpcReduction="2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Підготував вчитель математики Смілянської ЗОШ №11 </a:t>
            </a:r>
          </a:p>
          <a:p>
            <a:r>
              <a:rPr lang="uk-UA" b="1" dirty="0" smtClean="0">
                <a:solidFill>
                  <a:srgbClr val="FF0000"/>
                </a:solidFill>
              </a:rPr>
              <a:t>Білоконь С.В.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772400" cy="928694"/>
          </a:xfrm>
        </p:spPr>
        <p:txBody>
          <a:bodyPr/>
          <a:lstStyle/>
          <a:p>
            <a:r>
              <a:rPr lang="uk-UA" b="1" dirty="0" smtClean="0"/>
              <a:t>Завдання ІІІ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172480" cy="4881578"/>
          </a:xfrm>
        </p:spPr>
        <p:txBody>
          <a:bodyPr/>
          <a:lstStyle/>
          <a:p>
            <a:pPr>
              <a:buNone/>
            </a:pPr>
            <a:r>
              <a:rPr lang="uk-UA" b="1" dirty="0" smtClean="0"/>
              <a:t>Запишіть замість * одночлен, щоб утворений тричлен можна було перетворити у квадрат двочлена:</a:t>
            </a:r>
            <a:endParaRPr lang="ru-RU" b="1" dirty="0" smtClean="0"/>
          </a:p>
          <a:p>
            <a:pPr marL="514350" lvl="0" indent="-514350">
              <a:buFont typeface="+mj-lt"/>
              <a:buAutoNum type="arabicPeriod"/>
            </a:pPr>
            <a:r>
              <a:rPr lang="uk-UA" b="1" dirty="0" smtClean="0"/>
              <a:t>* + </a:t>
            </a:r>
            <a:r>
              <a:rPr lang="en-US" b="1" dirty="0" smtClean="0"/>
              <a:t>a²b² + </a:t>
            </a:r>
            <a:r>
              <a:rPr lang="uk-UA" b="1" dirty="0" smtClean="0"/>
              <a:t>      </a:t>
            </a:r>
            <a:r>
              <a:rPr lang="en-US" b="1" dirty="0" smtClean="0"/>
              <a:t>.</a:t>
            </a:r>
            <a:endParaRPr lang="ru-RU" b="1" dirty="0" smtClean="0"/>
          </a:p>
          <a:p>
            <a:pPr>
              <a:buNone/>
            </a:pPr>
            <a:r>
              <a:rPr lang="uk-UA" b="1" dirty="0" smtClean="0"/>
              <a:t> </a:t>
            </a:r>
            <a:r>
              <a:rPr lang="ru-RU" b="1" dirty="0" smtClean="0"/>
              <a:t>*=    - </a:t>
            </a:r>
            <a:r>
              <a:rPr lang="uk-UA" b="1" dirty="0" smtClean="0"/>
              <a:t>мед;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*= 2</a:t>
            </a:r>
            <a:r>
              <a:rPr lang="en-US" b="1" dirty="0" smtClean="0"/>
              <a:t>b</a:t>
            </a:r>
            <a:r>
              <a:rPr lang="ru-RU" b="1" dirty="0" smtClean="0"/>
              <a:t>² -</a:t>
            </a:r>
            <a:r>
              <a:rPr lang="uk-UA" b="1" dirty="0" smtClean="0"/>
              <a:t> цукор;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*= 4</a:t>
            </a:r>
            <a:r>
              <a:rPr lang="en-US" b="1" dirty="0" smtClean="0"/>
              <a:t>b</a:t>
            </a:r>
            <a:r>
              <a:rPr lang="ru-RU" b="1" dirty="0" smtClean="0"/>
              <a:t>² - </a:t>
            </a:r>
            <a:r>
              <a:rPr lang="uk-UA" b="1" dirty="0" smtClean="0"/>
              <a:t>глазур.</a:t>
            </a:r>
            <a:endParaRPr lang="ru-RU" b="1" dirty="0" smtClean="0"/>
          </a:p>
          <a:p>
            <a:pPr>
              <a:buNone/>
            </a:pPr>
            <a:endParaRPr lang="uk-UA" b="1" dirty="0" smtClean="0"/>
          </a:p>
          <a:p>
            <a:pPr>
              <a:buNone/>
            </a:pPr>
            <a:r>
              <a:rPr lang="uk-UA" b="1" dirty="0" smtClean="0"/>
              <a:t>Відповідь: МЕД.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2643182"/>
            <a:ext cx="609606" cy="571504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3286124"/>
            <a:ext cx="343854" cy="452439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238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143380"/>
            <a:ext cx="2928926" cy="25003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ымянный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40"/>
            <a:ext cx="9144000" cy="6857660"/>
          </a:xfrm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Autofit/>
          </a:bodyPr>
          <a:lstStyle/>
          <a:p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ГАРБУЗОВИЙ </a:t>
            </a:r>
            <a:r>
              <a:rPr lang="uk-UA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ТОРТ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Одноклассники5_files\episode_main.55638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95623"/>
            <a:ext cx="9144000" cy="566237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uk-UA" b="1" dirty="0" smtClean="0"/>
              <a:t>Завдання І групи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443914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b="1" dirty="0" smtClean="0"/>
              <a:t>Розкладіть на множники: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uk-UA" sz="2400" b="1" dirty="0" smtClean="0"/>
              <a:t>а²-9;                    б) (а </a:t>
            </a:r>
            <a:r>
              <a:rPr lang="uk-UA" sz="2400" b="1" dirty="0" smtClean="0"/>
              <a:t>- 3</a:t>
            </a:r>
            <a:r>
              <a:rPr lang="uk-UA" sz="2400" b="1" dirty="0" smtClean="0"/>
              <a:t>)(а+3);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2400" b="1" dirty="0" smtClean="0"/>
              <a:t>b²-1</a:t>
            </a:r>
            <a:r>
              <a:rPr lang="uk-UA" sz="2400" b="1" dirty="0" smtClean="0"/>
              <a:t>;                    в) </a:t>
            </a:r>
            <a:r>
              <a:rPr lang="uk-UA" sz="2400" b="1" smtClean="0"/>
              <a:t>(</a:t>
            </a:r>
            <a:r>
              <a:rPr lang="uk-UA" sz="2400" b="1" smtClean="0"/>
              <a:t>6 - 2</a:t>
            </a:r>
            <a:r>
              <a:rPr lang="en-US" sz="2400" b="1" dirty="0" smtClean="0"/>
              <a:t>z)(6+2z)</a:t>
            </a:r>
            <a:r>
              <a:rPr lang="uk-UA" sz="2400" b="1" dirty="0" smtClean="0"/>
              <a:t>;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2400" b="1" dirty="0" smtClean="0"/>
              <a:t>16 - y²</a:t>
            </a:r>
            <a:r>
              <a:rPr lang="uk-UA" sz="2400" b="1" dirty="0" smtClean="0"/>
              <a:t>;</a:t>
            </a:r>
            <a:r>
              <a:rPr lang="en-US" sz="2400" b="1" dirty="0" smtClean="0"/>
              <a:t>                </a:t>
            </a:r>
            <a:r>
              <a:rPr lang="en-US" sz="2400" b="1" dirty="0" err="1" smtClean="0"/>
              <a:t>i</a:t>
            </a:r>
            <a:r>
              <a:rPr lang="en-US" sz="2400" b="1" dirty="0" smtClean="0"/>
              <a:t>) (7a </a:t>
            </a:r>
            <a:r>
              <a:rPr lang="en-US" sz="2400" b="1" dirty="0" smtClean="0"/>
              <a:t>-</a:t>
            </a:r>
            <a:r>
              <a:rPr lang="uk-UA" sz="2400" b="1" dirty="0" smtClean="0"/>
              <a:t> </a:t>
            </a:r>
            <a:r>
              <a:rPr lang="en-US" sz="2400" b="1" dirty="0" smtClean="0"/>
              <a:t>3b</a:t>
            </a:r>
            <a:r>
              <a:rPr lang="en-US" sz="2400" b="1" dirty="0" smtClean="0"/>
              <a:t>)(7a +3b)</a:t>
            </a:r>
            <a:r>
              <a:rPr lang="uk-UA" sz="2400" b="1" dirty="0" smtClean="0"/>
              <a:t>;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2400" b="1" dirty="0" smtClean="0"/>
              <a:t>4x²-25</a:t>
            </a:r>
            <a:r>
              <a:rPr lang="uk-UA" sz="2400" b="1" dirty="0" smtClean="0"/>
              <a:t>;</a:t>
            </a:r>
            <a:r>
              <a:rPr lang="en-US" sz="2400" b="1" dirty="0" smtClean="0"/>
              <a:t>                </a:t>
            </a:r>
            <a:r>
              <a:rPr lang="uk-UA" sz="2400" b="1" dirty="0" smtClean="0"/>
              <a:t>к)</a:t>
            </a:r>
            <a:r>
              <a:rPr lang="en-US" sz="2400" b="1" dirty="0" smtClean="0"/>
              <a:t> (2x </a:t>
            </a:r>
            <a:r>
              <a:rPr lang="en-US" sz="2400" b="1" dirty="0" smtClean="0"/>
              <a:t>-</a:t>
            </a:r>
            <a:r>
              <a:rPr lang="uk-UA" sz="2400" b="1" dirty="0" smtClean="0"/>
              <a:t> </a:t>
            </a:r>
            <a:r>
              <a:rPr lang="en-US" sz="2400" b="1" dirty="0" smtClean="0"/>
              <a:t>5</a:t>
            </a:r>
            <a:r>
              <a:rPr lang="en-US" sz="2400" b="1" dirty="0" smtClean="0"/>
              <a:t>)(2x +5)</a:t>
            </a:r>
            <a:r>
              <a:rPr lang="uk-UA" sz="2400" b="1" dirty="0" smtClean="0"/>
              <a:t>;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2400" b="1" dirty="0" smtClean="0"/>
              <a:t>36-4z²</a:t>
            </a:r>
            <a:r>
              <a:rPr lang="uk-UA" sz="2400" b="1" dirty="0" smtClean="0"/>
              <a:t>;                 т) (10</a:t>
            </a:r>
            <a:r>
              <a:rPr lang="en-US" sz="2400" b="1" dirty="0" smtClean="0"/>
              <a:t>x -11y)(10x +11y)</a:t>
            </a:r>
            <a:r>
              <a:rPr lang="uk-UA" sz="2400" b="1" dirty="0" smtClean="0"/>
              <a:t>;                  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2400" b="1" dirty="0" smtClean="0"/>
              <a:t>49a²-9b²</a:t>
            </a:r>
            <a:r>
              <a:rPr lang="uk-UA" sz="2400" b="1" dirty="0" smtClean="0"/>
              <a:t>;</a:t>
            </a:r>
            <a:r>
              <a:rPr lang="en-US" sz="2400" b="1" dirty="0" smtClean="0"/>
              <a:t>              c) (4-y)(4+y)</a:t>
            </a:r>
            <a:r>
              <a:rPr lang="uk-UA" sz="2400" b="1" dirty="0" smtClean="0"/>
              <a:t>;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b="1" dirty="0" smtClean="0"/>
              <a:t>100</a:t>
            </a:r>
            <a:r>
              <a:rPr lang="en-US" sz="2400" b="1" dirty="0" smtClean="0"/>
              <a:t>x</a:t>
            </a:r>
            <a:r>
              <a:rPr lang="ru-RU" sz="2400" b="1" dirty="0" smtClean="0"/>
              <a:t>²-121</a:t>
            </a:r>
            <a:r>
              <a:rPr lang="en-US" sz="2400" b="1" dirty="0" smtClean="0"/>
              <a:t>y</a:t>
            </a:r>
            <a:r>
              <a:rPr lang="ru-RU" sz="2400" b="1" dirty="0" smtClean="0"/>
              <a:t>²</a:t>
            </a:r>
            <a:r>
              <a:rPr lang="uk-UA" sz="2400" b="1" dirty="0" smtClean="0"/>
              <a:t>.</a:t>
            </a:r>
            <a:r>
              <a:rPr lang="ru-RU" sz="2400" b="1" dirty="0" smtClean="0"/>
              <a:t>        </a:t>
            </a:r>
            <a:r>
              <a:rPr lang="en-US" sz="2400" b="1" dirty="0" err="1" smtClean="0"/>
              <a:t>i</a:t>
            </a:r>
            <a:r>
              <a:rPr lang="en-US" sz="2400" b="1" dirty="0" smtClean="0"/>
              <a:t>) (b-1)(b+1)</a:t>
            </a:r>
            <a:r>
              <a:rPr lang="uk-UA" sz="2400" b="1" dirty="0" smtClean="0"/>
              <a:t>;</a:t>
            </a:r>
            <a:endParaRPr lang="ru-RU" sz="2400" b="1" dirty="0" smtClean="0"/>
          </a:p>
          <a:p>
            <a:pPr>
              <a:buNone/>
            </a:pPr>
            <a:r>
              <a:rPr lang="uk-UA" sz="2400" b="1" dirty="0" smtClean="0"/>
              <a:t>                                   а) ( 16-у)(16+у);</a:t>
            </a:r>
            <a:endParaRPr lang="ru-RU" sz="2400" b="1" dirty="0" smtClean="0"/>
          </a:p>
          <a:p>
            <a:pPr>
              <a:buNone/>
            </a:pPr>
            <a:r>
              <a:rPr lang="uk-UA" sz="2400" b="1" dirty="0" smtClean="0"/>
              <a:t>                                   е) (4х-5)(4х+5).</a:t>
            </a:r>
            <a:endParaRPr lang="ru-RU" sz="2400" b="1" dirty="0" smtClean="0"/>
          </a:p>
          <a:p>
            <a:pPr>
              <a:buNone/>
            </a:pPr>
            <a:r>
              <a:rPr lang="uk-UA" sz="2400" b="1" dirty="0" smtClean="0"/>
              <a:t>Відповідь: БІСКВІТ</a:t>
            </a:r>
            <a:endParaRPr lang="ru-RU" sz="2400" b="1" dirty="0" smtClean="0"/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857628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772400" cy="1143000"/>
          </a:xfrm>
        </p:spPr>
        <p:txBody>
          <a:bodyPr/>
          <a:lstStyle/>
          <a:p>
            <a:r>
              <a:rPr lang="uk-UA" b="1" dirty="0" smtClean="0"/>
              <a:t>Завдання ІІ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7772400" cy="5357826"/>
          </a:xfrm>
        </p:spPr>
        <p:txBody>
          <a:bodyPr/>
          <a:lstStyle/>
          <a:p>
            <a:pPr>
              <a:buNone/>
            </a:pPr>
            <a:r>
              <a:rPr lang="uk-UA" sz="2400" b="1" dirty="0" smtClean="0"/>
              <a:t>Розкладіть на множники:</a:t>
            </a:r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r>
              <a:rPr lang="uk-UA" sz="2400" b="1" dirty="0" smtClean="0"/>
              <a:t>Відповідь: ГЛАЗУР</a:t>
            </a:r>
          </a:p>
          <a:p>
            <a:pPr marL="457200" indent="-457200">
              <a:buFont typeface="+mj-lt"/>
              <a:buAutoNum type="arabicPeriod"/>
            </a:pPr>
            <a:endParaRPr lang="ru-RU" sz="2400" b="1" dirty="0"/>
          </a:p>
        </p:txBody>
      </p:sp>
      <p:pic>
        <p:nvPicPr>
          <p:cNvPr id="8" name="Рисунок 7" descr="Безымянный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928802"/>
            <a:ext cx="6072230" cy="3857652"/>
          </a:xfrm>
          <a:prstGeom prst="rect">
            <a:avLst/>
          </a:prstGeom>
        </p:spPr>
      </p:pic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786190"/>
            <a:ext cx="3000364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14290"/>
            <a:ext cx="7772400" cy="1143000"/>
          </a:xfrm>
        </p:spPr>
        <p:txBody>
          <a:bodyPr/>
          <a:lstStyle/>
          <a:p>
            <a:r>
              <a:rPr lang="uk-UA" b="1" dirty="0" smtClean="0"/>
              <a:t>Завдання ІІІ групи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058152" cy="4286280"/>
          </a:xfrm>
        </p:spPr>
        <p:txBody>
          <a:bodyPr/>
          <a:lstStyle/>
          <a:p>
            <a:pPr>
              <a:buNone/>
            </a:pPr>
            <a:r>
              <a:rPr lang="uk-UA" sz="2400" b="1" dirty="0" smtClean="0"/>
              <a:t>Розкладіть на множники:</a:t>
            </a:r>
          </a:p>
          <a:p>
            <a:pPr marL="457200" lvl="0" indent="-457200">
              <a:buFont typeface="+mj-lt"/>
              <a:buAutoNum type="arabicPeriod"/>
            </a:pPr>
            <a:r>
              <a:rPr lang="uk-UA" sz="2400" b="1" dirty="0" smtClean="0"/>
              <a:t>(а+2)² - 1;                   а) (</a:t>
            </a:r>
            <a:r>
              <a:rPr lang="en-US" sz="2400" b="1" dirty="0" smtClean="0"/>
              <a:t>3b -3)(3b +1)</a:t>
            </a:r>
            <a:r>
              <a:rPr lang="uk-UA" sz="2400" b="1" dirty="0" smtClean="0"/>
              <a:t>;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uk-UA" sz="2400" b="1" dirty="0" smtClean="0"/>
              <a:t>(3</a:t>
            </a:r>
            <a:r>
              <a:rPr lang="en-US" sz="2400" b="1" dirty="0" smtClean="0"/>
              <a:t>b</a:t>
            </a:r>
            <a:r>
              <a:rPr lang="ru-RU" sz="2400" b="1" dirty="0" smtClean="0"/>
              <a:t> -1)² - 4</a:t>
            </a:r>
            <a:r>
              <a:rPr lang="uk-UA" sz="2400" b="1" dirty="0" smtClean="0"/>
              <a:t>;</a:t>
            </a:r>
            <a:r>
              <a:rPr lang="en-US" sz="2400" b="1" dirty="0" smtClean="0"/>
              <a:t>                 y) (x +1)(5x+5)</a:t>
            </a:r>
            <a:r>
              <a:rPr lang="uk-UA" sz="2400" b="1" dirty="0" smtClean="0"/>
              <a:t>;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ru-RU" sz="2400" b="1" dirty="0" smtClean="0"/>
              <a:t>16 – (3</a:t>
            </a:r>
            <a:r>
              <a:rPr lang="en-US" sz="2400" b="1" dirty="0" smtClean="0"/>
              <a:t>b</a:t>
            </a:r>
            <a:r>
              <a:rPr lang="ru-RU" sz="2400" b="1" dirty="0" smtClean="0"/>
              <a:t>+2)²</a:t>
            </a:r>
            <a:r>
              <a:rPr lang="uk-UA" sz="2400" b="1" dirty="0" smtClean="0"/>
              <a:t>;</a:t>
            </a:r>
            <a:r>
              <a:rPr lang="en-US" sz="2400" b="1" dirty="0" smtClean="0"/>
              <a:t>              </a:t>
            </a:r>
            <a:r>
              <a:rPr lang="uk-UA" sz="2400" b="1" dirty="0" smtClean="0"/>
              <a:t>б) (2а-5</a:t>
            </a:r>
            <a:r>
              <a:rPr lang="en-US" sz="2400" b="1" dirty="0" smtClean="0"/>
              <a:t>b -5)( 2a +5b-5)</a:t>
            </a:r>
            <a:r>
              <a:rPr lang="uk-UA" sz="2400" b="1" dirty="0" smtClean="0"/>
              <a:t>;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2400" b="1" dirty="0" smtClean="0"/>
              <a:t>(2a -5)² - 25b²</a:t>
            </a:r>
            <a:r>
              <a:rPr lang="uk-UA" sz="2400" b="1" dirty="0" smtClean="0"/>
              <a:t>;</a:t>
            </a:r>
            <a:r>
              <a:rPr lang="en-US" sz="2400" b="1" dirty="0" smtClean="0"/>
              <a:t>            </a:t>
            </a:r>
            <a:r>
              <a:rPr lang="uk-UA" sz="2400" b="1" dirty="0" smtClean="0"/>
              <a:t>з</a:t>
            </a:r>
            <a:r>
              <a:rPr lang="en-US" sz="2400" b="1" dirty="0" smtClean="0"/>
              <a:t>)</a:t>
            </a:r>
            <a:r>
              <a:rPr lang="uk-UA" sz="2400" b="1" dirty="0" smtClean="0"/>
              <a:t> (-2а – 8</a:t>
            </a:r>
            <a:r>
              <a:rPr lang="en-US" sz="2400" b="1" dirty="0" smtClean="0"/>
              <a:t>b)(4a + 2b)</a:t>
            </a:r>
            <a:r>
              <a:rPr lang="uk-UA" sz="2400" b="1" dirty="0" smtClean="0"/>
              <a:t>;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2400" b="1" dirty="0" smtClean="0"/>
              <a:t>(4x + 3)² -( 3x +2)²</a:t>
            </a:r>
            <a:r>
              <a:rPr lang="uk-UA" sz="2400" b="1" dirty="0" smtClean="0"/>
              <a:t>;</a:t>
            </a:r>
            <a:r>
              <a:rPr lang="en-US" sz="2400" b="1" dirty="0" smtClean="0"/>
              <a:t>    </a:t>
            </a:r>
            <a:r>
              <a:rPr lang="uk-UA" sz="2400" b="1" dirty="0" smtClean="0"/>
              <a:t> г) </a:t>
            </a:r>
            <a:r>
              <a:rPr lang="en-US" sz="2400" b="1" dirty="0" smtClean="0"/>
              <a:t>(a + 1)( a + 3)</a:t>
            </a:r>
            <a:r>
              <a:rPr lang="uk-UA" sz="2400" b="1" dirty="0" smtClean="0"/>
              <a:t>;</a:t>
            </a:r>
            <a:endParaRPr lang="ru-RU" sz="2400" b="1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2400" b="1" dirty="0" smtClean="0"/>
              <a:t>(a – 3b)² - (3a +5b)²</a:t>
            </a:r>
            <a:r>
              <a:rPr lang="uk-UA" sz="2400" b="1" dirty="0" smtClean="0"/>
              <a:t>;</a:t>
            </a:r>
            <a:r>
              <a:rPr lang="en-US" sz="2400" b="1" dirty="0" smtClean="0"/>
              <a:t>   </a:t>
            </a:r>
            <a:r>
              <a:rPr lang="uk-UA" sz="2400" b="1" dirty="0" smtClean="0"/>
              <a:t>р)</a:t>
            </a:r>
            <a:r>
              <a:rPr lang="en-US" sz="2400" b="1" dirty="0" smtClean="0"/>
              <a:t> (2 – 3b)(2 + 3b)</a:t>
            </a:r>
            <a:r>
              <a:rPr lang="uk-UA" sz="2400" b="1" dirty="0" smtClean="0"/>
              <a:t>;</a:t>
            </a:r>
            <a:endParaRPr lang="ru-RU" sz="2400" b="1" dirty="0" smtClean="0"/>
          </a:p>
          <a:p>
            <a:pPr>
              <a:buNone/>
            </a:pPr>
            <a:r>
              <a:rPr lang="uk-UA" sz="2400" b="1" dirty="0" smtClean="0"/>
              <a:t>                                          в)  (2</a:t>
            </a:r>
            <a:r>
              <a:rPr lang="en-US" sz="2400" b="1" dirty="0" smtClean="0"/>
              <a:t>a</a:t>
            </a:r>
            <a:r>
              <a:rPr lang="uk-UA" sz="2400" b="1" dirty="0" smtClean="0"/>
              <a:t> – </a:t>
            </a:r>
            <a:r>
              <a:rPr lang="en-US" sz="2400" b="1" dirty="0" smtClean="0"/>
              <a:t>b</a:t>
            </a:r>
            <a:r>
              <a:rPr lang="uk-UA" sz="2400" b="1" dirty="0" smtClean="0"/>
              <a:t>)(2</a:t>
            </a:r>
            <a:r>
              <a:rPr lang="en-US" sz="2400" b="1" dirty="0" smtClean="0"/>
              <a:t>a</a:t>
            </a:r>
            <a:r>
              <a:rPr lang="uk-UA" sz="2400" b="1" dirty="0" smtClean="0"/>
              <a:t>+</a:t>
            </a:r>
            <a:r>
              <a:rPr lang="en-US" sz="2400" b="1" dirty="0" smtClean="0"/>
              <a:t>b</a:t>
            </a:r>
            <a:r>
              <a:rPr lang="uk-UA" sz="2400" b="1" dirty="0" smtClean="0"/>
              <a:t>) </a:t>
            </a:r>
            <a:r>
              <a:rPr lang="en-US" sz="2400" b="1" dirty="0" smtClean="0"/>
              <a:t>.</a:t>
            </a:r>
            <a:endParaRPr lang="ru-RU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r>
              <a:rPr lang="uk-UA" sz="2400" b="1" dirty="0" smtClean="0"/>
              <a:t>Відповідь: ГАРБУЗ</a:t>
            </a:r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r>
              <a:rPr lang="uk-UA" sz="2400" b="1" dirty="0" smtClean="0"/>
              <a:t>Відповідь: ГАРБУЗ</a:t>
            </a:r>
            <a:endParaRPr lang="ru-RU" sz="2400" b="1" dirty="0"/>
          </a:p>
        </p:txBody>
      </p:sp>
      <p:pic>
        <p:nvPicPr>
          <p:cNvPr id="4" name="Picture 2" descr="C:\Documents and Settings\Admin\Рабочий стол\Одноклассники5_files\storyteller.5578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786190"/>
            <a:ext cx="3428992" cy="2857500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71472" y="1500174"/>
            <a:ext cx="664373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Безымянный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/>
          <a:lstStyle/>
          <a:p>
            <a:r>
              <a:rPr lang="uk-UA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ЧАРІВНИЙ ПЛОМБІР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14488"/>
            <a:ext cx="7772400" cy="4114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9000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«Числа»">
  <a:themeElements>
    <a:clrScheme name="Шаблон оформления «Числа» 2">
      <a:dk1>
        <a:srgbClr val="000000"/>
      </a:dk1>
      <a:lt1>
        <a:srgbClr val="FFFFEE"/>
      </a:lt1>
      <a:dk2>
        <a:srgbClr val="000000"/>
      </a:dk2>
      <a:lt2>
        <a:srgbClr val="C3B59F"/>
      </a:lt2>
      <a:accent1>
        <a:srgbClr val="9CB3D8"/>
      </a:accent1>
      <a:accent2>
        <a:srgbClr val="F8F8F8"/>
      </a:accent2>
      <a:accent3>
        <a:srgbClr val="FFFFF5"/>
      </a:accent3>
      <a:accent4>
        <a:srgbClr val="000000"/>
      </a:accent4>
      <a:accent5>
        <a:srgbClr val="CBD6E9"/>
      </a:accent5>
      <a:accent6>
        <a:srgbClr val="E1E1E1"/>
      </a:accent6>
      <a:hlink>
        <a:srgbClr val="A9A460"/>
      </a:hlink>
      <a:folHlink>
        <a:srgbClr val="E4E1D7"/>
      </a:folHlink>
    </a:clrScheme>
    <a:fontScheme name="Шаблон оформления «Числа»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 оформления «Числа» 1">
        <a:dk1>
          <a:srgbClr val="7F796F"/>
        </a:dk1>
        <a:lt1>
          <a:srgbClr val="FFFFFF"/>
        </a:lt1>
        <a:dk2>
          <a:srgbClr val="BDBB92"/>
        </a:dk2>
        <a:lt2>
          <a:srgbClr val="FFFFCC"/>
        </a:lt2>
        <a:accent1>
          <a:srgbClr val="8B91B9"/>
        </a:accent1>
        <a:accent2>
          <a:srgbClr val="D5D9B7"/>
        </a:accent2>
        <a:accent3>
          <a:srgbClr val="DBDAC7"/>
        </a:accent3>
        <a:accent4>
          <a:srgbClr val="DADADA"/>
        </a:accent4>
        <a:accent5>
          <a:srgbClr val="C4C7D9"/>
        </a:accent5>
        <a:accent6>
          <a:srgbClr val="C1C4A6"/>
        </a:accent6>
        <a:hlink>
          <a:srgbClr val="B46875"/>
        </a:hlink>
        <a:folHlink>
          <a:srgbClr val="C2BAA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«Числа» 2">
        <a:dk1>
          <a:srgbClr val="000000"/>
        </a:dk1>
        <a:lt1>
          <a:srgbClr val="FFFFEE"/>
        </a:lt1>
        <a:dk2>
          <a:srgbClr val="000000"/>
        </a:dk2>
        <a:lt2>
          <a:srgbClr val="C3B59F"/>
        </a:lt2>
        <a:accent1>
          <a:srgbClr val="9CB3D8"/>
        </a:accent1>
        <a:accent2>
          <a:srgbClr val="F8F8F8"/>
        </a:accent2>
        <a:accent3>
          <a:srgbClr val="FFFFF5"/>
        </a:accent3>
        <a:accent4>
          <a:srgbClr val="000000"/>
        </a:accent4>
        <a:accent5>
          <a:srgbClr val="CBD6E9"/>
        </a:accent5>
        <a:accent6>
          <a:srgbClr val="E1E1E1"/>
        </a:accent6>
        <a:hlink>
          <a:srgbClr val="A9A460"/>
        </a:hlink>
        <a:folHlink>
          <a:srgbClr val="E4E1D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Числа»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8414_площі фігур</Template>
  <TotalTime>357</TotalTime>
  <Words>947</Words>
  <Application>Microsoft Office PowerPoint</Application>
  <PresentationFormat>Экран (4:3)</PresentationFormat>
  <Paragraphs>183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Шаблон оформления «Числа»</vt:lpstr>
      <vt:lpstr>Розкладання многочленів на множники за допомогою формул квадрата двочлена і різниці квадратів двох виразів</vt:lpstr>
      <vt:lpstr>Епіграф уроку:   </vt:lpstr>
      <vt:lpstr>СОЛОДОЩІВ</vt:lpstr>
      <vt:lpstr>ГАРБУЗОВИЙ ТОРТ</vt:lpstr>
      <vt:lpstr>Завдання І групи</vt:lpstr>
      <vt:lpstr>Завдання ІІ групи</vt:lpstr>
      <vt:lpstr>Завдання ІІІ групи</vt:lpstr>
      <vt:lpstr>Слайд 8</vt:lpstr>
      <vt:lpstr>ЧАРІВНИЙ ПЛОМБІР</vt:lpstr>
      <vt:lpstr>Завдання І групи</vt:lpstr>
      <vt:lpstr>Завдання ІІ групи</vt:lpstr>
      <vt:lpstr>Завдання ІІІ групи</vt:lpstr>
      <vt:lpstr>Слайд 13</vt:lpstr>
      <vt:lpstr>СОНЯЧНИЙ ДЖЕМ</vt:lpstr>
      <vt:lpstr>Завдання І групи</vt:lpstr>
      <vt:lpstr>Завдання ІІ групи</vt:lpstr>
      <vt:lpstr>Завдання ІІІ групи</vt:lpstr>
      <vt:lpstr>Слайд 18</vt:lpstr>
      <vt:lpstr>СОЛОДКА ВАТА</vt:lpstr>
      <vt:lpstr>Завдання І групи</vt:lpstr>
      <vt:lpstr>Відповідь І групи</vt:lpstr>
      <vt:lpstr>Завдання ІІ групи</vt:lpstr>
      <vt:lpstr>Відповідь ІІ групи</vt:lpstr>
      <vt:lpstr>Завдання ІІІ групи</vt:lpstr>
      <vt:lpstr>Відповідь ІІІ групи</vt:lpstr>
      <vt:lpstr>Слайд 26</vt:lpstr>
      <vt:lpstr>АБРИКОСОВЕ ВАРЕННЯ</vt:lpstr>
      <vt:lpstr>Завдання І групи</vt:lpstr>
      <vt:lpstr>Завдання ІІ групи</vt:lpstr>
      <vt:lpstr>Завдання ІІІ групи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СОЛОДОЩІВ</dc:title>
  <dc:creator>Admin</dc:creator>
  <cp:lastModifiedBy>Admin</cp:lastModifiedBy>
  <cp:revision>57</cp:revision>
  <dcterms:created xsi:type="dcterms:W3CDTF">2015-02-01T05:34:29Z</dcterms:created>
  <dcterms:modified xsi:type="dcterms:W3CDTF">2015-02-03T14:25:56Z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820068</vt:lpwstr>
  </property>
  <property fmtid="{D5CDD505-2E9C-101B-9397-08002B2CF9AE}" name="NXPowerLiteVersion" pid="3">
    <vt:lpwstr>D4.1.4</vt:lpwstr>
  </property>
</Properties>
</file>