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CCB80-3D46-499E-A2BE-7A9BFF7E036E}" type="datetimeFigureOut">
              <a:rPr lang="ru-RU" smtClean="0"/>
              <a:t>17.02.2015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FD7AD-401F-4A28-95A8-E6D1EE58A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392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48A672-2DB5-4605-A5C2-70E51A96B899}" type="slidenum">
              <a:rPr lang="ru-RU"/>
              <a:pPr/>
              <a:t>1</a:t>
            </a:fld>
            <a:endParaRPr lang="ru-RU"/>
          </a:p>
        </p:txBody>
      </p:sp>
      <p:sp>
        <p:nvSpPr>
          <p:cNvPr id="432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uk-UA"/>
              <a:t>Титульний лист</a:t>
            </a:r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3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8.jpeg" Type="http://schemas.openxmlformats.org/officeDocument/2006/relationships/image"/><Relationship Id="rId4" Target="../media/image27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WordArt 2"/>
          <p:cNvSpPr>
            <a:spLocks noChangeArrowheads="1" noChangeShapeType="1" noTextEdit="1"/>
          </p:cNvSpPr>
          <p:nvPr/>
        </p:nvSpPr>
        <p:spPr bwMode="auto">
          <a:xfrm>
            <a:off x="2987824" y="4038600"/>
            <a:ext cx="3871763" cy="16226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 </a:t>
            </a:r>
            <a:r>
              <a:rPr lang="ru-RU" sz="3600" b="1" kern="10" dirty="0" err="1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клас</a:t>
            </a:r>
            <a:endParaRPr lang="ru-RU" sz="3600" b="1" kern="10" dirty="0" smtClean="0">
              <a:ln w="19050">
                <a:solidFill>
                  <a:srgbClr val="800000"/>
                </a:solidFill>
                <a:round/>
                <a:headEnd/>
                <a:tailEnd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uk-UA" sz="3600" b="1" kern="10" dirty="0" smtClean="0">
                <a:ln w="1905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Інтегрований урок</a:t>
            </a:r>
            <a:endParaRPr lang="ru-RU" sz="3600" b="1" kern="10" dirty="0">
              <a:ln w="19050">
                <a:solidFill>
                  <a:srgbClr val="800000"/>
                </a:solidFill>
                <a:round/>
                <a:headEnd/>
                <a:tailEnd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32805" name="WordArt 5"/>
          <p:cNvSpPr>
            <a:spLocks noChangeArrowheads="1" noChangeShapeType="1" noTextEdit="1"/>
          </p:cNvSpPr>
          <p:nvPr/>
        </p:nvSpPr>
        <p:spPr bwMode="auto">
          <a:xfrm>
            <a:off x="165100" y="1928813"/>
            <a:ext cx="8677275" cy="1820862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8083"/>
              </a:avLst>
            </a:prstTxWarp>
          </a:bodyPr>
          <a:lstStyle/>
          <a:p>
            <a:pPr algn="ctr"/>
            <a:r>
              <a:rPr lang="ru-RU" sz="5400" b="1" kern="10" dirty="0" err="1" smtClean="0">
                <a:ln w="63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Звичайні</a:t>
            </a:r>
            <a:r>
              <a:rPr lang="ru-RU" sz="5400" b="1" kern="10" dirty="0" smtClean="0">
                <a:ln w="63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5400" b="1" kern="10" dirty="0">
                <a:ln w="635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дроби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152400"/>
            <a:ext cx="8991600" cy="6515100"/>
            <a:chOff x="168" y="176"/>
            <a:chExt cx="5408" cy="3928"/>
          </a:xfrm>
        </p:grpSpPr>
        <p:sp>
          <p:nvSpPr>
            <p:cNvPr id="332807" name="Freeform 7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08" name="Freeform 8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09" name="Freeform 9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10" name="Freeform 10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11" name="Freeform 11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12" name="Freeform 12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13" name="Freeform 13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2814" name="Freeform 14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2817" name="WordArt 17"/>
          <p:cNvSpPr>
            <a:spLocks noChangeArrowheads="1" noChangeShapeType="1" noTextEdit="1"/>
          </p:cNvSpPr>
          <p:nvPr/>
        </p:nvSpPr>
        <p:spPr bwMode="auto">
          <a:xfrm>
            <a:off x="4945063" y="5056188"/>
            <a:ext cx="3829050" cy="1476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000" b="1" kern="10" dirty="0">
              <a:ln w="19050">
                <a:solidFill>
                  <a:srgbClr val="8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dirty="0" err="1" smtClean="0">
                <a:latin typeface="Monotype Corsiva" pitchFamily="66" charset="0"/>
              </a:rPr>
              <a:t>“Кобзар”</a:t>
            </a:r>
            <a:r>
              <a:rPr lang="uk-UA" sz="5400" dirty="0" smtClean="0">
                <a:latin typeface="Monotype Corsiva" pitchFamily="66" charset="0"/>
              </a:rPr>
              <a:t> – улюблена книга мільйонів українців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737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14488"/>
            <a:ext cx="28575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285860"/>
            <a:ext cx="16192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3071810"/>
            <a:ext cx="16192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6249490" y="4000504"/>
            <a:ext cx="21042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Кобзар</a:t>
            </a:r>
            <a:r>
              <a:rPr lang="ru-RU" sz="2000" dirty="0" smtClean="0"/>
              <a:t>, </a:t>
            </a:r>
            <a:r>
              <a:rPr lang="ru-RU" sz="2000" dirty="0" err="1" smtClean="0"/>
              <a:t>виданий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2002 року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286256"/>
            <a:ext cx="3034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Форзац </a:t>
            </a:r>
            <a:r>
              <a:rPr lang="ru-RU" sz="2000" dirty="0" err="1" smtClean="0"/>
              <a:t>першого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видання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928926" y="5429264"/>
            <a:ext cx="33834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Кобзар</a:t>
            </a:r>
            <a:r>
              <a:rPr lang="ru-RU" sz="2000" dirty="0" smtClean="0"/>
              <a:t>, </a:t>
            </a:r>
            <a:r>
              <a:rPr lang="ru-RU" sz="2000" dirty="0" err="1" smtClean="0"/>
              <a:t>виданий</a:t>
            </a:r>
            <a:r>
              <a:rPr lang="ru-RU" sz="2000" dirty="0" smtClean="0"/>
              <a:t> 1911 року в </a:t>
            </a:r>
          </a:p>
          <a:p>
            <a:r>
              <a:rPr lang="ru-RU" sz="2000" dirty="0" err="1" smtClean="0"/>
              <a:t>Санкт-Петербурзі</a:t>
            </a:r>
            <a:endParaRPr lang="ru-RU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8424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>
                <a:latin typeface="+mj-lt"/>
              </a:rPr>
              <a:t>Перетворіть мішане число у неправильний дріб і розташуйте результати разом з буквами у порядку спадання чисельників неправильних дробів.</a:t>
            </a:r>
            <a:endParaRPr lang="ru-RU" sz="2800" dirty="0">
              <a:latin typeface="+mj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Прямоугольник 2"/>
              <p:cNvSpPr/>
              <p:nvPr/>
            </p:nvSpPr>
            <p:spPr>
              <a:xfrm>
                <a:off x="395536" y="2704058"/>
                <a:ext cx="8352928" cy="14916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2400" b="1" i="1"/>
                      <m:t>𝟗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𝟒</m:t>
                        </m:r>
                      </m:num>
                      <m:den>
                        <m:r>
                          <a:rPr lang="uk-UA" sz="2400" b="1" i="1"/>
                          <m:t>𝟓</m:t>
                        </m:r>
                      </m:den>
                    </m:f>
                  </m:oMath>
                </a14:m>
                <a:r>
                  <a:rPr lang="uk-UA" sz="2400" b="1" dirty="0"/>
                  <a:t>;         </a:t>
                </a:r>
                <a:r>
                  <a:rPr lang="uk-UA" sz="2400" b="1" dirty="0" smtClean="0"/>
                  <a:t>    </a:t>
                </a:r>
                <a14:m>
                  <m:oMath xmlns:m="http://schemas.openxmlformats.org/officeDocument/2006/math">
                    <m:r>
                      <a:rPr lang="uk-UA" sz="2400" b="1" i="1"/>
                      <m:t>𝟑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𝟐</m:t>
                        </m:r>
                      </m:num>
                      <m:den>
                        <m:r>
                          <a:rPr lang="uk-UA" sz="2400" b="1" i="1"/>
                          <m:t>𝟖</m:t>
                        </m:r>
                      </m:den>
                    </m:f>
                  </m:oMath>
                </a14:m>
                <a:r>
                  <a:rPr lang="uk-UA" sz="2400" b="1" dirty="0"/>
                  <a:t>;         </a:t>
                </a:r>
                <a:r>
                  <a:rPr lang="uk-UA" sz="2400" b="1" dirty="0" smtClean="0"/>
                  <a:t>    </a:t>
                </a:r>
                <a14:m>
                  <m:oMath xmlns:m="http://schemas.openxmlformats.org/officeDocument/2006/math">
                    <m:r>
                      <a:rPr lang="uk-UA" sz="2400" b="1" i="1"/>
                      <m:t>𝟓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𝟐</m:t>
                        </m:r>
                      </m:num>
                      <m:den>
                        <m:r>
                          <a:rPr lang="uk-UA" sz="2400" b="1" i="1"/>
                          <m:t>𝟗</m:t>
                        </m:r>
                      </m:den>
                    </m:f>
                  </m:oMath>
                </a14:m>
                <a:r>
                  <a:rPr lang="uk-UA" sz="2400" b="1" dirty="0"/>
                  <a:t>;    </a:t>
                </a:r>
                <a:r>
                  <a:rPr lang="uk-UA" sz="2400" b="1" dirty="0" smtClean="0"/>
                  <a:t>        </a:t>
                </a:r>
                <a14:m>
                  <m:oMath xmlns:m="http://schemas.openxmlformats.org/officeDocument/2006/math">
                    <m:r>
                      <a:rPr lang="uk-UA" sz="2400" b="1" i="1"/>
                      <m:t>𝟐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𝟓</m:t>
                        </m:r>
                      </m:num>
                      <m:den>
                        <m:r>
                          <a:rPr lang="uk-UA" sz="2400" b="1" i="1"/>
                          <m:t>𝟕</m:t>
                        </m:r>
                      </m:den>
                    </m:f>
                  </m:oMath>
                </a14:m>
                <a:r>
                  <a:rPr lang="uk-UA" sz="2400" b="1" dirty="0"/>
                  <a:t>;   </a:t>
                </a:r>
                <a:r>
                  <a:rPr lang="uk-UA" sz="2400" b="1" dirty="0" smtClean="0"/>
                  <a:t>      </a:t>
                </a:r>
                <a14:m>
                  <m:oMath xmlns:m="http://schemas.openxmlformats.org/officeDocument/2006/math">
                    <m:r>
                      <a:rPr lang="uk-UA" sz="2400" b="1" i="1"/>
                      <m:t>𝟏𝟓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𝟐</m:t>
                        </m:r>
                      </m:num>
                      <m:den>
                        <m:r>
                          <a:rPr lang="uk-UA" sz="2400" b="1" i="1"/>
                          <m:t>𝟒</m:t>
                        </m:r>
                      </m:den>
                    </m:f>
                  </m:oMath>
                </a14:m>
                <a:r>
                  <a:rPr lang="uk-UA" sz="2400" b="1" dirty="0"/>
                  <a:t>;     </a:t>
                </a:r>
                <a:r>
                  <a:rPr lang="uk-UA" sz="2400" b="1" dirty="0" smtClean="0"/>
                  <a:t>    </a:t>
                </a:r>
                <a14:m>
                  <m:oMath xmlns:m="http://schemas.openxmlformats.org/officeDocument/2006/math">
                    <m:r>
                      <a:rPr lang="uk-UA" sz="2400" b="1" i="1"/>
                      <m:t>𝟐𝟏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𝟏</m:t>
                        </m:r>
                      </m:num>
                      <m:den>
                        <m:r>
                          <a:rPr lang="uk-UA" sz="2400" b="1" i="1"/>
                          <m:t>𝟐</m:t>
                        </m:r>
                      </m:den>
                    </m:f>
                  </m:oMath>
                </a14:m>
                <a:r>
                  <a:rPr lang="uk-UA" sz="2400" b="1" dirty="0"/>
                  <a:t> ;  </a:t>
                </a:r>
                <a14:m>
                  <m:oMath xmlns:m="http://schemas.openxmlformats.org/officeDocument/2006/math">
                    <m:r>
                      <a:rPr lang="uk-UA" sz="2400" b="1" i="1"/>
                      <m:t>          </m:t>
                    </m:r>
                    <m:r>
                      <a:rPr lang="uk-UA" sz="2400" b="1" i="1"/>
                      <m:t>𝟏</m:t>
                    </m:r>
                    <m:f>
                      <m:fPr>
                        <m:ctrlPr>
                          <a:rPr lang="ru-RU" sz="2400" b="1" i="1"/>
                        </m:ctrlPr>
                      </m:fPr>
                      <m:num>
                        <m:r>
                          <a:rPr lang="uk-UA" sz="2400" b="1" i="1"/>
                          <m:t>𝟏𝟐</m:t>
                        </m:r>
                      </m:num>
                      <m:den>
                        <m:r>
                          <a:rPr lang="uk-UA" sz="2400" b="1" i="1"/>
                          <m:t>𝟏𝟑</m:t>
                        </m:r>
                      </m:den>
                    </m:f>
                  </m:oMath>
                </a14:m>
                <a:r>
                  <a:rPr lang="uk-UA" sz="2400" b="1" dirty="0"/>
                  <a:t>;</a:t>
                </a:r>
                <a:endParaRPr lang="uk-UA" sz="2400" b="1" dirty="0" smtClean="0"/>
              </a:p>
              <a:p>
                <a:endParaRPr lang="ru-RU" sz="2400" b="1" dirty="0"/>
              </a:p>
              <a:p>
                <a:r>
                  <a:rPr lang="uk-UA" sz="3200" b="1" dirty="0"/>
                  <a:t>А      </a:t>
                </a:r>
                <a:r>
                  <a:rPr lang="uk-UA" sz="2400" b="1" dirty="0"/>
                  <a:t>             </a:t>
                </a:r>
                <a:r>
                  <a:rPr lang="uk-UA" sz="3200" b="1" dirty="0"/>
                  <a:t>В</a:t>
                </a:r>
                <a:r>
                  <a:rPr lang="uk-UA" sz="2400" b="1" dirty="0"/>
                  <a:t>           </a:t>
                </a:r>
                <a:r>
                  <a:rPr lang="uk-UA" sz="2400" b="1" dirty="0" smtClean="0"/>
                  <a:t> </a:t>
                </a:r>
                <a:r>
                  <a:rPr lang="uk-UA" sz="3200" b="1" dirty="0"/>
                  <a:t>П</a:t>
                </a:r>
                <a:r>
                  <a:rPr lang="uk-UA" sz="2400" b="1" dirty="0"/>
                  <a:t>                 </a:t>
                </a:r>
                <a:r>
                  <a:rPr lang="uk-UA" sz="3200" b="1" dirty="0" smtClean="0"/>
                  <a:t>Т</a:t>
                </a:r>
                <a:r>
                  <a:rPr lang="uk-UA" sz="2400" b="1" dirty="0" smtClean="0"/>
                  <a:t>            </a:t>
                </a:r>
                <a:r>
                  <a:rPr lang="uk-UA" sz="3200" b="1" dirty="0"/>
                  <a:t>З</a:t>
                </a:r>
                <a:r>
                  <a:rPr lang="uk-UA" sz="2400" b="1" dirty="0"/>
                  <a:t>            </a:t>
                </a:r>
                <a:r>
                  <a:rPr lang="uk-UA" sz="2400" b="1" dirty="0" smtClean="0"/>
                  <a:t>    </a:t>
                </a:r>
                <a:r>
                  <a:rPr lang="uk-UA" sz="3200" b="1" dirty="0"/>
                  <a:t>О      </a:t>
                </a:r>
                <a:r>
                  <a:rPr lang="uk-UA" sz="3200" b="1" dirty="0" smtClean="0"/>
                  <a:t>           </a:t>
                </a:r>
                <a:r>
                  <a:rPr lang="uk-UA" sz="3200" b="1" dirty="0"/>
                  <a:t>І</a:t>
                </a:r>
                <a:r>
                  <a:rPr lang="uk-UA" sz="2400" b="1" dirty="0"/>
                  <a:t>  </a:t>
                </a:r>
                <a:endParaRPr lang="ru-RU" sz="2400" b="1" dirty="0"/>
              </a:p>
            </p:txBody>
          </p:sp>
        </mc:Choice>
        <mc:Fallback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704058"/>
                <a:ext cx="8352928" cy="1491690"/>
              </a:xfrm>
              <a:prstGeom prst="rect">
                <a:avLst/>
              </a:prstGeom>
              <a:blipFill rotWithShape="1">
                <a:blip r:embed="rId2"/>
                <a:stretch>
                  <a:fillRect l="-1898" r="-876" b="-131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438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200 років з дня народження Т.Г.Шевченка</a:t>
            </a:r>
            <a:endParaRPr lang="ru-RU" dirty="0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857232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3239" y="3929066"/>
            <a:ext cx="219076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2071670" y="2143116"/>
            <a:ext cx="3361818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Як  умру, то поховайте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Мене на могилі,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Серед степу широкого,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На Вкраїні милій, 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Щоб лани широкополі, 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І Дніпро, і кручі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Було видно,було чути, </a:t>
            </a:r>
          </a:p>
          <a:p>
            <a:r>
              <a:rPr lang="uk-UA" sz="2800" b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Як реве ревучий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500174"/>
            <a:ext cx="15335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75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5286364"/>
            <a:ext cx="200026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uk-UA" sz="3600" dirty="0">
                <a:solidFill>
                  <a:srgbClr val="0000FF"/>
                </a:solidFill>
                <a:latin typeface="Times New Roman" pitchFamily="18" charset="0"/>
              </a:rPr>
              <a:t>Мета: </a:t>
            </a:r>
            <a:r>
              <a:rPr lang="uk-UA" sz="3600" dirty="0">
                <a:latin typeface="Times New Roman"/>
                <a:ea typeface="Times New Roman"/>
                <a:cs typeface="Times New Roman"/>
              </a:rPr>
              <a:t>узагальнити і систематизувати знання учнів з теми; удосконалювати вміння порівнювати, додавати і віднімати звичайні дроби, перетворювати неправильні дроби в мішані числа і навпаки, розв'язувати задачі на знаходження дробу від числа та числа за його дробом. Формувати навички самостійної роботи учнів. Розвивати логічне мислення, пам'ять, культуру математичного мовлення, математичних записів учнів, увагу і інтерес до математики, до життя і творчості Т.Г.Шевченка.  Виховувати в учнів почуття любові і поваги  до рідної України та її народу. </a:t>
            </a:r>
            <a:endParaRPr lang="ru-RU" sz="32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marL="514350" indent="-514350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49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514350" indent="-514350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3               3                8             4</a:t>
            </a:r>
          </a:p>
          <a:p>
            <a:pPr marL="514350" indent="-514350">
              <a:buNone/>
            </a:pPr>
            <a:endParaRPr lang="uk-UA" sz="4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sz="4000" b="1" u="sng" dirty="0" smtClean="0">
                <a:latin typeface="Times New Roman" pitchFamily="18" charset="0"/>
                <a:cs typeface="Times New Roman" pitchFamily="18" charset="0"/>
              </a:rPr>
              <a:t>15</a:t>
            </a:r>
          </a:p>
          <a:p>
            <a:pPr marL="514350" indent="-51435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8             4               8            4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Перетворіть неправильний дріб у мішане число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4000" dirty="0" smtClean="0"/>
              <a:t>     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Знайди відповідну букву</a:t>
            </a:r>
            <a:endParaRPr lang="ru-RU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1009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500174"/>
            <a:ext cx="581025" cy="1114425"/>
          </a:xfrm>
          <a:prstGeom prst="rect">
            <a:avLst/>
          </a:prstGeom>
          <a:noFill/>
        </p:spPr>
      </p:pic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1714488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к</a:t>
            </a:r>
            <a:endParaRPr lang="ru-RU" sz="4000" dirty="0"/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714620"/>
            <a:ext cx="581025" cy="1104900"/>
          </a:xfrm>
          <a:prstGeom prst="rect">
            <a:avLst/>
          </a:prstGeom>
          <a:noFill/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14480" y="3000372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ч</a:t>
            </a:r>
            <a:endParaRPr lang="ru-RU" sz="4000" dirty="0"/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4143380"/>
            <a:ext cx="581025" cy="1104900"/>
          </a:xfrm>
          <a:prstGeom prst="rect">
            <a:avLst/>
          </a:prstGeom>
          <a:noFill/>
        </p:spPr>
      </p:pic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14480" y="4357694"/>
            <a:ext cx="4539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в</a:t>
            </a:r>
            <a:endParaRPr lang="ru-RU" sz="4000" dirty="0"/>
          </a:p>
        </p:txBody>
      </p:sp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45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3571876"/>
            <a:ext cx="838200" cy="1114425"/>
          </a:xfrm>
          <a:prstGeom prst="rect">
            <a:avLst/>
          </a:prstGeom>
          <a:noFill/>
        </p:spPr>
      </p:pic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29190" y="3643314"/>
            <a:ext cx="714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е</a:t>
            </a:r>
            <a:endParaRPr lang="ru-RU" sz="4000" dirty="0"/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1571612"/>
            <a:ext cx="581025" cy="1104900"/>
          </a:xfrm>
          <a:prstGeom prst="rect">
            <a:avLst/>
          </a:prstGeom>
          <a:noFill/>
        </p:spPr>
      </p:pic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572396" y="1785926"/>
            <a:ext cx="505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н</a:t>
            </a:r>
            <a:endParaRPr lang="ru-RU" sz="4000" dirty="0"/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51" name="Picture 1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857496"/>
            <a:ext cx="581025" cy="1114425"/>
          </a:xfrm>
          <a:prstGeom prst="rect">
            <a:avLst/>
          </a:prstGeom>
          <a:noFill/>
        </p:spPr>
      </p:pic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500958" y="3000372"/>
            <a:ext cx="6174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ш</a:t>
            </a:r>
            <a:endParaRPr lang="ru-RU" sz="4000" dirty="0"/>
          </a:p>
        </p:txBody>
      </p:sp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57" name="Picture 25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4143380"/>
            <a:ext cx="581025" cy="1104900"/>
          </a:xfrm>
          <a:prstGeom prst="rect">
            <a:avLst/>
          </a:prstGeom>
          <a:noFill/>
        </p:spPr>
      </p:pic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72396" y="4214818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о</a:t>
            </a:r>
            <a:endParaRPr lang="ru-RU" sz="4000" dirty="0"/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8460" name="Picture 2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1928802"/>
            <a:ext cx="581025" cy="1114425"/>
          </a:xfrm>
          <a:prstGeom prst="rect">
            <a:avLst/>
          </a:prstGeom>
          <a:noFill/>
        </p:spPr>
      </p:pic>
      <p:sp>
        <p:nvSpPr>
          <p:cNvPr id="18462" name="Rectangle 30"/>
          <p:cNvSpPr>
            <a:spLocks noChangeArrowheads="1"/>
          </p:cNvSpPr>
          <p:nvPr/>
        </p:nvSpPr>
        <p:spPr bwMode="auto">
          <a:xfrm>
            <a:off x="0" y="1571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57752" y="2143116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/>
              <a:t>е</a:t>
            </a:r>
            <a:endParaRPr lang="ru-RU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u="sng" dirty="0" smtClean="0">
                <a:latin typeface="Monotype Corsiva" pitchFamily="66" charset="0"/>
              </a:rPr>
              <a:t>Т.Г.Шевченко</a:t>
            </a:r>
            <a:endParaRPr lang="ru-RU" sz="6600" u="sng" dirty="0">
              <a:latin typeface="Monotype Corsiva" pitchFamily="66" charset="0"/>
            </a:endParaRPr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214422"/>
            <a:ext cx="4086349" cy="537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00034" y="1785926"/>
            <a:ext cx="350046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atin typeface="Monotype Corsiva" pitchFamily="66" charset="0"/>
              </a:rPr>
              <a:t>Видатний український поет, письменник, художник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r>
              <a:rPr lang="uk-UA" dirty="0" smtClean="0"/>
              <a:t>1. У Каневі біля музею Т.Г.Шевченка квітами засаджено 42 квадратних метри землі. Яку площу займають троянди, якщо вона становить      всієї площі ?</a:t>
            </a:r>
          </a:p>
          <a:p>
            <a:endParaRPr lang="uk-UA" dirty="0" smtClean="0"/>
          </a:p>
          <a:p>
            <a:r>
              <a:rPr lang="uk-UA" dirty="0" smtClean="0"/>
              <a:t>2. В районному конкурсі імені Т.Г.Шевченка 6 учнів нашої школи зайняли призові місця, що становить         від всіх учасників. Скільки учнів нашої школи взяли участь у цьому конкурсі ?            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Розв</a:t>
            </a:r>
            <a:r>
              <a:rPr lang="uk-UA" dirty="0" smtClean="0">
                <a:latin typeface="Times New Roman"/>
                <a:cs typeface="Times New Roman"/>
              </a:rPr>
              <a:t>’яжіть задачі</a:t>
            </a:r>
            <a:endParaRPr lang="ru-RU" dirty="0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64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41" name="Rectangle 9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64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9644" name="Rectangle 12"/>
          <p:cNvSpPr>
            <a:spLocks noChangeArrowheads="1"/>
          </p:cNvSpPr>
          <p:nvPr/>
        </p:nvSpPr>
        <p:spPr bwMode="auto">
          <a:xfrm>
            <a:off x="0" y="1323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964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9645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2357430"/>
            <a:ext cx="152400" cy="676275"/>
          </a:xfrm>
          <a:prstGeom prst="rect">
            <a:avLst/>
          </a:prstGeom>
          <a:noFill/>
        </p:spPr>
      </p:pic>
      <p:sp>
        <p:nvSpPr>
          <p:cNvPr id="69647" name="Rectangle 15"/>
          <p:cNvSpPr>
            <a:spLocks noChangeArrowheads="1"/>
          </p:cNvSpPr>
          <p:nvPr/>
        </p:nvSpPr>
        <p:spPr bwMode="auto">
          <a:xfrm>
            <a:off x="0" y="1133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4000504"/>
            <a:ext cx="152400" cy="676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dirty="0" smtClean="0">
                <a:latin typeface="Monotype Corsiva" pitchFamily="66" charset="0"/>
              </a:rPr>
              <a:t>Будинок  в селі Моринці, в якому народився Т.Г.Шевченко</a:t>
            </a:r>
            <a:endParaRPr lang="ru-RU" sz="4800" dirty="0">
              <a:latin typeface="Monotype Corsiva" pitchFamily="66" charset="0"/>
            </a:endParaRPr>
          </a:p>
        </p:txBody>
      </p:sp>
      <p:pic>
        <p:nvPicPr>
          <p:cNvPr id="706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2500306"/>
            <a:ext cx="57531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28596" y="1571612"/>
            <a:ext cx="2286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Будинок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,  в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якому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з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Times New Roman"/>
                <a:ea typeface="+mj-ea"/>
                <a:cs typeface="Times New Roman"/>
              </a:rPr>
              <a:t>’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явився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на 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світ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Тарас,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звичайно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, не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зберігся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.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Вже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в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кінці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  XIX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століття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будинок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відбудували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  на тому  ж  самому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місці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, де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він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і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стояв </a:t>
            </a:r>
            <a:r>
              <a:rPr lang="ru-RU" sz="24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раніше</a:t>
            </a:r>
            <a:r>
              <a:rPr lang="ru-RU" sz="2400" b="1" dirty="0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.</a:t>
            </a:r>
            <a:endParaRPr lang="ru-RU" sz="2400" b="1" dirty="0">
              <a:solidFill>
                <a:srgbClr val="464646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sz="4000" b="1" dirty="0" smtClean="0"/>
              <a:t>    Б         К         А          О         Р         З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uk-UA" sz="4000" dirty="0" smtClean="0"/>
              <a:t>Розташуйте</a:t>
            </a:r>
            <a:r>
              <a:rPr lang="uk-UA" sz="4000" dirty="0" smtClean="0">
                <a:latin typeface="Arial Black" pitchFamily="34" charset="0"/>
              </a:rPr>
              <a:t> </a:t>
            </a:r>
            <a:r>
              <a:rPr lang="uk-UA" sz="4000" dirty="0" smtClean="0"/>
              <a:t>дроби в порядку зростання</a:t>
            </a:r>
            <a:endParaRPr lang="ru-RU" sz="4000" dirty="0"/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87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785926"/>
            <a:ext cx="333375" cy="1495425"/>
          </a:xfrm>
          <a:prstGeom prst="rect">
            <a:avLst/>
          </a:prstGeom>
          <a:noFill/>
        </p:spPr>
      </p:pic>
      <p:sp>
        <p:nvSpPr>
          <p:cNvPr id="71689" name="Rectangle 9"/>
          <p:cNvSpPr>
            <a:spLocks noChangeArrowheads="1"/>
          </p:cNvSpPr>
          <p:nvPr/>
        </p:nvSpPr>
        <p:spPr bwMode="auto">
          <a:xfrm>
            <a:off x="0" y="1952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69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0" name="Picture 1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785926"/>
            <a:ext cx="333375" cy="1485900"/>
          </a:xfrm>
          <a:prstGeom prst="rect">
            <a:avLst/>
          </a:prstGeom>
          <a:noFill/>
        </p:spPr>
      </p:pic>
      <p:sp>
        <p:nvSpPr>
          <p:cNvPr id="71692" name="Rectangle 12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3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1714488"/>
            <a:ext cx="333375" cy="1485900"/>
          </a:xfrm>
          <a:prstGeom prst="rect">
            <a:avLst/>
          </a:prstGeom>
          <a:noFill/>
        </p:spPr>
      </p:pic>
      <p:sp>
        <p:nvSpPr>
          <p:cNvPr id="71695" name="Rectangle 15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697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6" name="Picture 1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1714488"/>
            <a:ext cx="333375" cy="1485900"/>
          </a:xfrm>
          <a:prstGeom prst="rect">
            <a:avLst/>
          </a:prstGeom>
          <a:noFill/>
        </p:spPr>
      </p:pic>
      <p:sp>
        <p:nvSpPr>
          <p:cNvPr id="71698" name="Rectangle 18"/>
          <p:cNvSpPr>
            <a:spLocks noChangeArrowheads="1"/>
          </p:cNvSpPr>
          <p:nvPr/>
        </p:nvSpPr>
        <p:spPr bwMode="auto">
          <a:xfrm>
            <a:off x="0" y="1943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0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699" name="Picture 1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1714488"/>
            <a:ext cx="333375" cy="1476375"/>
          </a:xfrm>
          <a:prstGeom prst="rect">
            <a:avLst/>
          </a:prstGeom>
          <a:noFill/>
        </p:spPr>
      </p:pic>
      <p:sp>
        <p:nvSpPr>
          <p:cNvPr id="71701" name="Rectangle 21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03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02" name="Picture 2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1714488"/>
            <a:ext cx="333375" cy="1476375"/>
          </a:xfrm>
          <a:prstGeom prst="rect">
            <a:avLst/>
          </a:prstGeom>
          <a:noFill/>
        </p:spPr>
      </p:pic>
      <p:sp>
        <p:nvSpPr>
          <p:cNvPr id="71704" name="Rectangle 24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>
              <a:buNone/>
            </a:pPr>
            <a:endParaRPr lang="uk-UA" sz="4000" dirty="0" smtClean="0">
              <a:cs typeface="Times New Roman" pitchFamily="18" charset="0"/>
            </a:endParaRPr>
          </a:p>
          <a:p>
            <a:pPr>
              <a:buNone/>
            </a:pPr>
            <a:r>
              <a:rPr lang="uk-UA" sz="4000" dirty="0" smtClean="0">
                <a:cs typeface="Times New Roman" pitchFamily="18" charset="0"/>
              </a:rPr>
              <a:t>Число 1380 становить       від числа,</a:t>
            </a:r>
          </a:p>
          <a:p>
            <a:pPr>
              <a:buNone/>
            </a:pPr>
            <a:endParaRPr lang="uk-UA" sz="4000" dirty="0" smtClean="0">
              <a:cs typeface="Times New Roman" pitchFamily="18" charset="0"/>
            </a:endParaRPr>
          </a:p>
          <a:p>
            <a:pPr>
              <a:buNone/>
            </a:pPr>
            <a:r>
              <a:rPr lang="uk-UA" sz="4000" dirty="0" smtClean="0">
                <a:cs typeface="Times New Roman" pitchFamily="18" charset="0"/>
              </a:rPr>
              <a:t> яке є роком видання </a:t>
            </a:r>
            <a:r>
              <a:rPr lang="uk-UA" sz="4000" dirty="0" err="1" smtClean="0">
                <a:cs typeface="Times New Roman" pitchFamily="18" charset="0"/>
              </a:rPr>
              <a:t>“Кобзаря”</a:t>
            </a:r>
            <a:r>
              <a:rPr lang="uk-UA" sz="4000" dirty="0" smtClean="0"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uk-UA" sz="4000" dirty="0" smtClean="0">
              <a:cs typeface="Times New Roman" pitchFamily="18" charset="0"/>
            </a:endParaRPr>
          </a:p>
          <a:p>
            <a:pPr>
              <a:buNone/>
            </a:pPr>
            <a:r>
              <a:rPr lang="uk-UA" sz="4000" dirty="0" smtClean="0">
                <a:cs typeface="Times New Roman" pitchFamily="18" charset="0"/>
              </a:rPr>
              <a:t>Знайдіть рік видання цієї книги.</a:t>
            </a:r>
            <a:endParaRPr lang="ru-RU" sz="4000" dirty="0"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Розв</a:t>
            </a:r>
            <a:r>
              <a:rPr lang="uk-UA" dirty="0" smtClean="0">
                <a:latin typeface="Times New Roman"/>
                <a:cs typeface="Times New Roman"/>
              </a:rPr>
              <a:t>’яжіть задачу</a:t>
            </a:r>
            <a:endParaRPr lang="ru-RU" dirty="0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2705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000240"/>
            <a:ext cx="257175" cy="1104900"/>
          </a:xfrm>
          <a:prstGeom prst="rect">
            <a:avLst/>
          </a:prstGeom>
          <a:noFill/>
        </p:spPr>
      </p:pic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1562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190</TotalTime>
  <Words>408</Words>
  <Application>Microsoft Office PowerPoint</Application>
  <PresentationFormat>Экран (4:3)</PresentationFormat>
  <Paragraphs>63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Презентация PowerPoint</vt:lpstr>
      <vt:lpstr>Презентация PowerPoint</vt:lpstr>
      <vt:lpstr>Перетворіть неправильний дріб у мішане число</vt:lpstr>
      <vt:lpstr>Знайди відповідну букву</vt:lpstr>
      <vt:lpstr>Т.Г.Шевченко</vt:lpstr>
      <vt:lpstr>Розв’яжіть задачі</vt:lpstr>
      <vt:lpstr>Будинок  в селі Моринці, в якому народився Т.Г.Шевченко</vt:lpstr>
      <vt:lpstr>Розташуйте дроби в порядку зростання</vt:lpstr>
      <vt:lpstr>Розв’яжіть задачу</vt:lpstr>
      <vt:lpstr>“Кобзар” – улюблена книга мільйонів українців</vt:lpstr>
      <vt:lpstr>Презентация PowerPoint</vt:lpstr>
      <vt:lpstr>200 років з дня народження Т.Г.Шевченка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21</cp:revision>
  <dcterms:modified xsi:type="dcterms:W3CDTF">2015-02-17T20:49:29Z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309207</vt:lpwstr>
  </property>
  <property fmtid="{D5CDD505-2E9C-101B-9397-08002B2CF9AE}" name="NXPowerLiteVersion" pid="3">
    <vt:lpwstr>D4.1.4</vt:lpwstr>
  </property>
</Properties>
</file>