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68" r:id="rId3"/>
    <p:sldId id="266" r:id="rId4"/>
    <p:sldId id="270" r:id="rId5"/>
    <p:sldId id="269" r:id="rId6"/>
    <p:sldId id="259" r:id="rId7"/>
    <p:sldId id="260" r:id="rId8"/>
    <p:sldId id="261" r:id="rId9"/>
    <p:sldId id="262" r:id="rId10"/>
    <p:sldId id="263" r:id="rId11"/>
    <p:sldId id="264" r:id="rId12"/>
    <p:sldId id="267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14" autoAdjust="0"/>
    <p:restoredTop sz="94660"/>
  </p:normalViewPr>
  <p:slideViewPr>
    <p:cSldViewPr>
      <p:cViewPr varScale="1">
        <p:scale>
          <a:sx n="103" d="100"/>
          <a:sy n="103" d="100"/>
        </p:scale>
        <p:origin x="-17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jpe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6.jpeg"/><Relationship Id="rId1" Type="http://schemas.openxmlformats.org/officeDocument/2006/relationships/image" Target="../media/image10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37E727-17F9-46D0-88D6-68DC8919E76C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E4C13-8EE3-495B-9B39-0E66BBDA32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4E4C13-8EE3-495B-9B39-0E66BBDA325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4E4C13-8EE3-495B-9B39-0E66BBDA3255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366FA-A8C2-4429-B19E-3C3EB5EB3EAF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4784-A875-4030-BD24-D21AA32FC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366FA-A8C2-4429-B19E-3C3EB5EB3EAF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4784-A875-4030-BD24-D21AA32FC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366FA-A8C2-4429-B19E-3C3EB5EB3EAF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4784-A875-4030-BD24-D21AA32FC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366FA-A8C2-4429-B19E-3C3EB5EB3EAF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4784-A875-4030-BD24-D21AA32FC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366FA-A8C2-4429-B19E-3C3EB5EB3EAF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4784-A875-4030-BD24-D21AA32FC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366FA-A8C2-4429-B19E-3C3EB5EB3EAF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4784-A875-4030-BD24-D21AA32FC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366FA-A8C2-4429-B19E-3C3EB5EB3EAF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4784-A875-4030-BD24-D21AA32FC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366FA-A8C2-4429-B19E-3C3EB5EB3EAF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4784-A875-4030-BD24-D21AA32FC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366FA-A8C2-4429-B19E-3C3EB5EB3EAF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4784-A875-4030-BD24-D21AA32FC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366FA-A8C2-4429-B19E-3C3EB5EB3EAF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4784-A875-4030-BD24-D21AA32FC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2366FA-A8C2-4429-B19E-3C3EB5EB3EAF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E4784-A875-4030-BD24-D21AA32FC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366FA-A8C2-4429-B19E-3C3EB5EB3EAF}" type="datetimeFigureOut">
              <a:rPr lang="ru-RU" smtClean="0"/>
              <a:pPr/>
              <a:t>04.03.2015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E4784-A875-4030-BD24-D21AA32FCE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7" Type="http://schemas.openxmlformats.org/officeDocument/2006/relationships/image" Target="../media/image14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0.bin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.png"/><Relationship Id="rId4" Type="http://schemas.openxmlformats.org/officeDocument/2006/relationships/oleObject" Target="../embeddings/oleObject1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Горизонтальный свиток 8"/>
          <p:cNvSpPr/>
          <p:nvPr/>
        </p:nvSpPr>
        <p:spPr>
          <a:xfrm>
            <a:off x="467544" y="0"/>
            <a:ext cx="8352928" cy="436510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764704"/>
            <a:ext cx="7200800" cy="2952328"/>
          </a:xfrm>
          <a:ln>
            <a:solidFill>
              <a:srgbClr val="0070C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uk-UA" sz="7200" b="1" i="1" dirty="0" smtClean="0">
                <a:solidFill>
                  <a:srgbClr val="FF0000"/>
                </a:solidFill>
                <a:latin typeface="Georgia" pitchFamily="18" charset="0"/>
              </a:rPr>
              <a:t>Правила знаходження первісних</a:t>
            </a:r>
            <a:endParaRPr lang="ru-RU" sz="72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5301208"/>
            <a:ext cx="1800200" cy="1142438"/>
          </a:xfr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FF0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  <a:latin typeface="Monotype Corsiva" pitchFamily="66" charset="0"/>
              </a:rPr>
              <a:t>Алгебра </a:t>
            </a:r>
          </a:p>
          <a:p>
            <a:r>
              <a:rPr lang="uk-UA" sz="3600" b="1" dirty="0" smtClean="0">
                <a:solidFill>
                  <a:srgbClr val="002060"/>
                </a:solidFill>
                <a:latin typeface="Monotype Corsiva" pitchFamily="66" charset="0"/>
              </a:rPr>
              <a:t>11 </a:t>
            </a:r>
            <a:r>
              <a:rPr lang="uk-UA" sz="3600" b="1" i="1" dirty="0" smtClean="0">
                <a:solidFill>
                  <a:srgbClr val="002060"/>
                </a:solidFill>
                <a:latin typeface="Monotype Corsiva" pitchFamily="66" charset="0"/>
              </a:rPr>
              <a:t>клас</a:t>
            </a:r>
            <a:endParaRPr lang="ru-RU" sz="3600" b="1" i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90" r="16861" b="1990"/>
          <a:stretch>
            <a:fillRect/>
          </a:stretch>
        </p:blipFill>
        <p:spPr bwMode="auto">
          <a:xfrm>
            <a:off x="7236296" y="476672"/>
            <a:ext cx="1649973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3" cstate="print"/>
          <a:srcRect l="32925" t="50833" r="-757" b="1837"/>
          <a:stretch>
            <a:fillRect/>
          </a:stretch>
        </p:blipFill>
        <p:spPr bwMode="auto">
          <a:xfrm rot="20993857">
            <a:off x="1405945" y="856486"/>
            <a:ext cx="1130209" cy="947128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7" name="Picture 2" descr="F:\заставка\75847205_75845313_75325241_8de9ecca0330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85716">
            <a:off x="2502670" y="4065616"/>
            <a:ext cx="2486080" cy="20559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Вертикальный свиток 7"/>
          <p:cNvSpPr/>
          <p:nvPr/>
        </p:nvSpPr>
        <p:spPr>
          <a:xfrm>
            <a:off x="4860032" y="4437112"/>
            <a:ext cx="3528392" cy="1872208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220072" y="4725144"/>
            <a:ext cx="2808312" cy="144016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ln w="1143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Вчитель математики Єременко О.П.</a:t>
            </a:r>
            <a:endParaRPr lang="ru-RU" sz="3600" b="1" dirty="0" smtClean="0">
              <a:ln w="11430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b="1" i="1" dirty="0" smtClean="0">
                <a:solidFill>
                  <a:srgbClr val="C00000"/>
                </a:solidFill>
              </a:rPr>
              <a:t>Правило </a:t>
            </a:r>
            <a:r>
              <a:rPr lang="en-US" b="1" i="1" dirty="0" smtClean="0">
                <a:solidFill>
                  <a:srgbClr val="C00000"/>
                </a:solidFill>
              </a:rPr>
              <a:t>3</a:t>
            </a:r>
            <a:r>
              <a:rPr lang="uk-UA" b="1" i="1" dirty="0" smtClean="0">
                <a:solidFill>
                  <a:srgbClr val="C00000"/>
                </a:solidFill>
              </a:rPr>
              <a:t> знаходження </a:t>
            </a:r>
            <a:r>
              <a:rPr lang="en-US" b="1" i="1" dirty="0" smtClean="0">
                <a:solidFill>
                  <a:srgbClr val="C00000"/>
                </a:solidFill>
              </a:rPr>
              <a:t> </a:t>
            </a:r>
            <a:r>
              <a:rPr lang="uk-UA" b="1" i="1" dirty="0" smtClean="0">
                <a:solidFill>
                  <a:srgbClr val="C00000"/>
                </a:solidFill>
              </a:rPr>
              <a:t>первісних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454938"/>
          </a:xfrm>
        </p:spPr>
        <p:txBody>
          <a:bodyPr>
            <a:normAutofit/>
          </a:bodyPr>
          <a:lstStyle/>
          <a:p>
            <a:r>
              <a:rPr lang="uk-UA" b="1" dirty="0" smtClean="0"/>
              <a:t>Якщо </a:t>
            </a:r>
            <a:r>
              <a:rPr lang="en-US" b="1" i="1" dirty="0"/>
              <a:t>F</a:t>
            </a:r>
            <a:r>
              <a:rPr lang="uk-UA" b="1" i="1" dirty="0"/>
              <a:t>(</a:t>
            </a:r>
            <a:r>
              <a:rPr lang="en-US" b="1" i="1" dirty="0"/>
              <a:t>x</a:t>
            </a:r>
            <a:r>
              <a:rPr lang="uk-UA" b="1" i="1" dirty="0"/>
              <a:t>)</a:t>
            </a:r>
            <a:r>
              <a:rPr lang="uk-UA" b="1" dirty="0"/>
              <a:t> є первісною для </a:t>
            </a:r>
            <a:r>
              <a:rPr lang="en-US" b="1" i="1" dirty="0"/>
              <a:t>f</a:t>
            </a:r>
            <a:r>
              <a:rPr lang="uk-UA" b="1" i="1" dirty="0"/>
              <a:t>(</a:t>
            </a:r>
            <a:r>
              <a:rPr lang="en-US" b="1" i="1" dirty="0"/>
              <a:t>x</a:t>
            </a:r>
            <a:r>
              <a:rPr lang="uk-UA" b="1" i="1" dirty="0"/>
              <a:t>),</a:t>
            </a:r>
            <a:r>
              <a:rPr lang="uk-UA" b="1" dirty="0"/>
              <a:t> </a:t>
            </a:r>
            <a:r>
              <a:rPr lang="en-US" b="1" dirty="0"/>
              <a:t>a </a:t>
            </a:r>
            <a:r>
              <a:rPr lang="en-US" b="1" i="1" dirty="0"/>
              <a:t>k</a:t>
            </a:r>
            <a:r>
              <a:rPr lang="uk-UA" b="1" dirty="0"/>
              <a:t> і</a:t>
            </a:r>
            <a:r>
              <a:rPr lang="uk-UA" b="1" i="1" dirty="0"/>
              <a:t> </a:t>
            </a:r>
            <a:r>
              <a:rPr lang="en-US" b="1" i="1" dirty="0"/>
              <a:t>b</a:t>
            </a:r>
            <a:r>
              <a:rPr lang="uk-UA" b="1" i="1" dirty="0"/>
              <a:t> —</a:t>
            </a:r>
            <a:r>
              <a:rPr lang="uk-UA" b="1" dirty="0"/>
              <a:t> постійні числа, причому </a:t>
            </a:r>
            <a:r>
              <a:rPr lang="uk-UA" b="1" dirty="0" smtClean="0"/>
              <a:t>   </a:t>
            </a:r>
            <a:r>
              <a:rPr lang="uk-UA" b="1" i="1" dirty="0"/>
              <a:t>k </a:t>
            </a:r>
            <a:r>
              <a:rPr lang="uk-UA" b="1" dirty="0"/>
              <a:t> </a:t>
            </a:r>
            <a:r>
              <a:rPr lang="uk-UA" b="1" dirty="0" smtClean="0"/>
              <a:t>   0</a:t>
            </a:r>
            <a:r>
              <a:rPr lang="uk-UA" b="1" dirty="0"/>
              <a:t>, то </a:t>
            </a:r>
            <a:r>
              <a:rPr lang="uk-UA" b="1" dirty="0" smtClean="0"/>
              <a:t>1/к *</a:t>
            </a:r>
            <a:r>
              <a:rPr lang="en-US" i="1" dirty="0" smtClean="0"/>
              <a:t>F</a:t>
            </a:r>
            <a:r>
              <a:rPr lang="uk-UA" i="1" dirty="0" smtClean="0"/>
              <a:t>(</a:t>
            </a:r>
            <a:r>
              <a:rPr lang="en-US" i="1" dirty="0" err="1" smtClean="0"/>
              <a:t>kx</a:t>
            </a:r>
            <a:r>
              <a:rPr lang="uk-UA" i="1" dirty="0" smtClean="0"/>
              <a:t> +</a:t>
            </a:r>
            <a:r>
              <a:rPr lang="en-US" i="1" dirty="0" smtClean="0"/>
              <a:t>b</a:t>
            </a:r>
            <a:r>
              <a:rPr lang="uk-UA" i="1" dirty="0" smtClean="0"/>
              <a:t>) </a:t>
            </a:r>
            <a:r>
              <a:rPr lang="uk-UA" b="1" i="1" dirty="0" smtClean="0"/>
              <a:t>є</a:t>
            </a:r>
            <a:r>
              <a:rPr lang="uk-UA" b="1" dirty="0" smtClean="0"/>
              <a:t>  первісною </a:t>
            </a:r>
            <a:r>
              <a:rPr lang="uk-UA" b="1" dirty="0"/>
              <a:t>для функції </a:t>
            </a:r>
            <a:r>
              <a:rPr lang="en-US" b="1" i="1" dirty="0"/>
              <a:t>f</a:t>
            </a:r>
            <a:r>
              <a:rPr lang="uk-UA" b="1" i="1" dirty="0"/>
              <a:t>(</a:t>
            </a:r>
            <a:r>
              <a:rPr lang="en-US" b="1" i="1" dirty="0" err="1"/>
              <a:t>kx</a:t>
            </a:r>
            <a:r>
              <a:rPr lang="uk-UA" b="1" i="1" dirty="0"/>
              <a:t> + b).</a:t>
            </a:r>
            <a:endParaRPr lang="ru-RU" b="1" dirty="0"/>
          </a:p>
          <a:p>
            <a:r>
              <a:rPr lang="uk-UA" b="1" dirty="0"/>
              <a:t>Дійсно, за правилом похідної складеної функції маємо: </a:t>
            </a:r>
            <a:r>
              <a:rPr lang="uk-UA" b="1" dirty="0" smtClean="0"/>
              <a:t>                                       </a:t>
            </a:r>
            <a:endParaRPr lang="ru-RU" b="1" dirty="0" smtClean="0"/>
          </a:p>
          <a:p>
            <a:pPr>
              <a:buNone/>
            </a:pPr>
            <a:endParaRPr lang="uk-UA" b="1" i="1" dirty="0" smtClean="0"/>
          </a:p>
          <a:p>
            <a:r>
              <a:rPr lang="uk-UA" b="1" i="1" dirty="0" smtClean="0"/>
              <a:t>=      F</a:t>
            </a:r>
            <a:r>
              <a:rPr lang="uk-UA" b="1" i="1" dirty="0"/>
              <a:t>'(</a:t>
            </a:r>
            <a:r>
              <a:rPr lang="uk-UA" b="1" i="1" dirty="0" err="1"/>
              <a:t>kx</a:t>
            </a:r>
            <a:r>
              <a:rPr lang="uk-UA" b="1" i="1" dirty="0"/>
              <a:t> +b)·k= F'(</a:t>
            </a:r>
            <a:r>
              <a:rPr lang="uk-UA" b="1" i="1" dirty="0" err="1"/>
              <a:t>kx</a:t>
            </a:r>
            <a:r>
              <a:rPr lang="uk-UA" b="1" i="1" dirty="0"/>
              <a:t> +b)= f(</a:t>
            </a:r>
            <a:r>
              <a:rPr lang="uk-UA" b="1" i="1" dirty="0" err="1"/>
              <a:t>kx</a:t>
            </a:r>
            <a:r>
              <a:rPr lang="uk-UA" b="1" i="1" dirty="0"/>
              <a:t> + b).</a:t>
            </a:r>
            <a:endParaRPr lang="ru-RU" b="1" dirty="0"/>
          </a:p>
          <a:p>
            <a:r>
              <a:rPr lang="uk-UA" b="1" dirty="0"/>
              <a:t>Це правило можна записати в інтегральній формі:</a:t>
            </a:r>
            <a:endParaRPr lang="ru-RU" b="1" dirty="0"/>
          </a:p>
          <a:p>
            <a:endParaRPr lang="ru-RU" dirty="0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3643306" y="1785926"/>
          <a:ext cx="744348" cy="471470"/>
        </p:xfrm>
        <a:graphic>
          <a:graphicData uri="http://schemas.openxmlformats.org/presentationml/2006/ole">
            <p:oleObj spid="_x0000_s20481" name="Формула" r:id="rId3" imgW="139700" imgH="139700" progId="Equation.3">
              <p:embed/>
            </p:oleObj>
          </a:graphicData>
        </a:graphic>
      </p:graphicFrame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2797175" y="3357563"/>
          <a:ext cx="2460625" cy="857250"/>
        </p:xfrm>
        <a:graphic>
          <a:graphicData uri="http://schemas.openxmlformats.org/presentationml/2006/ole">
            <p:oleObj spid="_x0000_s20483" name="Формула" r:id="rId4" imgW="1066680" imgH="469800" progId="Equation.3">
              <p:embed/>
            </p:oleObj>
          </a:graphicData>
        </a:graphic>
      </p:graphicFrame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85" name="Object 5"/>
          <p:cNvGraphicFramePr>
            <a:graphicFrameLocks noChangeAspect="1"/>
          </p:cNvGraphicFramePr>
          <p:nvPr/>
        </p:nvGraphicFramePr>
        <p:xfrm>
          <a:off x="714348" y="4000504"/>
          <a:ext cx="500034" cy="1281337"/>
        </p:xfrm>
        <a:graphic>
          <a:graphicData uri="http://schemas.openxmlformats.org/presentationml/2006/ole">
            <p:oleObj spid="_x0000_s20485" name="Формула" r:id="rId5" imgW="152334" imgH="393529" progId="Equation.3">
              <p:embed/>
            </p:oleObj>
          </a:graphicData>
        </a:graphic>
      </p:graphicFrame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87" name="Object 7"/>
          <p:cNvGraphicFramePr>
            <a:graphicFrameLocks noChangeAspect="1"/>
          </p:cNvGraphicFramePr>
          <p:nvPr/>
        </p:nvGraphicFramePr>
        <p:xfrm>
          <a:off x="1907704" y="5703561"/>
          <a:ext cx="6926636" cy="1154439"/>
        </p:xfrm>
        <a:graphic>
          <a:graphicData uri="http://schemas.openxmlformats.org/presentationml/2006/ole">
            <p:oleObj spid="_x0000_s20487" name="Формула" r:id="rId6" imgW="1981200" imgH="393700" progId="Equation.3">
              <p:embed/>
            </p:oleObj>
          </a:graphicData>
        </a:graphic>
      </p:graphicFrame>
      <p:pic>
        <p:nvPicPr>
          <p:cNvPr id="12" name="Picture 7" descr="book38[1]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6516216" y="3429000"/>
            <a:ext cx="1964255" cy="1600275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3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b="1" i="1" dirty="0"/>
              <a:t/>
            </a:r>
            <a:br>
              <a:rPr lang="uk-UA" b="1" i="1" dirty="0"/>
            </a:br>
            <a:r>
              <a:rPr lang="uk-UA" sz="3600" b="1" i="1" dirty="0" smtClean="0"/>
              <a:t>Приклад 3.</a:t>
            </a:r>
            <a:r>
              <a:rPr lang="uk-UA" sz="3600" dirty="0" smtClean="0"/>
              <a:t> </a:t>
            </a:r>
            <a:r>
              <a:rPr lang="uk-UA" dirty="0"/>
              <a:t>Знайдіть первісні для функцій: </a:t>
            </a:r>
            <a:r>
              <a:rPr lang="en-US" dirty="0"/>
              <a:t>a</a:t>
            </a:r>
            <a:r>
              <a:rPr lang="ru-RU" dirty="0"/>
              <a:t>) </a:t>
            </a:r>
            <a:r>
              <a:rPr lang="en-US" i="1" dirty="0"/>
              <a:t>f</a:t>
            </a:r>
            <a:r>
              <a:rPr lang="ru-RU" i="1" dirty="0"/>
              <a:t>(</a:t>
            </a:r>
            <a:r>
              <a:rPr lang="en-US" i="1" dirty="0"/>
              <a:t>x</a:t>
            </a:r>
            <a:r>
              <a:rPr lang="ru-RU" i="1" dirty="0"/>
              <a:t>)</a:t>
            </a:r>
            <a:r>
              <a:rPr lang="ru-RU" dirty="0"/>
              <a:t> </a:t>
            </a:r>
            <a:r>
              <a:rPr lang="uk-UA" dirty="0"/>
              <a:t>= </a:t>
            </a:r>
            <a:r>
              <a:rPr lang="uk-UA" i="1" dirty="0" smtClean="0"/>
              <a:t>(8– </a:t>
            </a:r>
            <a:r>
              <a:rPr lang="uk-UA" i="1" dirty="0"/>
              <a:t>3х)</a:t>
            </a:r>
            <a:r>
              <a:rPr lang="uk-UA" i="1" baseline="30000" dirty="0"/>
              <a:t>5</a:t>
            </a:r>
            <a:r>
              <a:rPr lang="uk-UA" i="1" dirty="0"/>
              <a:t>;      </a:t>
            </a:r>
            <a:r>
              <a:rPr lang="uk-UA" dirty="0"/>
              <a:t>б)</a:t>
            </a:r>
            <a:r>
              <a:rPr lang="uk-UA" i="1" dirty="0"/>
              <a:t> </a:t>
            </a:r>
            <a:r>
              <a:rPr lang="en-US" i="1" dirty="0"/>
              <a:t>f</a:t>
            </a:r>
            <a:r>
              <a:rPr lang="ru-RU" i="1" dirty="0"/>
              <a:t>(</a:t>
            </a:r>
            <a:r>
              <a:rPr lang="en-US" i="1" dirty="0"/>
              <a:t>x</a:t>
            </a:r>
            <a:r>
              <a:rPr lang="ru-RU" i="1" dirty="0"/>
              <a:t>)</a:t>
            </a:r>
            <a:r>
              <a:rPr lang="uk-UA" i="1" dirty="0"/>
              <a:t> = </a:t>
            </a:r>
            <a:r>
              <a:rPr lang="uk-UA" i="1" dirty="0" smtClean="0"/>
              <a:t>е</a:t>
            </a:r>
            <a:r>
              <a:rPr lang="uk-UA" i="1" baseline="30000" dirty="0"/>
              <a:t>9</a:t>
            </a:r>
            <a:r>
              <a:rPr lang="uk-UA" i="1" baseline="30000" dirty="0" smtClean="0"/>
              <a:t>х-1</a:t>
            </a:r>
            <a:r>
              <a:rPr lang="uk-UA" i="1" dirty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uk-UA" b="1" i="1" dirty="0"/>
              <a:t>	Розв'язання	</a:t>
            </a:r>
            <a:r>
              <a:rPr lang="ru-RU" b="1" i="1" dirty="0"/>
              <a:t/>
            </a:r>
            <a:br>
              <a:rPr lang="ru-RU" b="1" i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4857784"/>
          </a:xfrm>
        </p:spPr>
        <p:txBody>
          <a:bodyPr>
            <a:normAutofit/>
          </a:bodyPr>
          <a:lstStyle/>
          <a:p>
            <a:endParaRPr lang="uk-UA" dirty="0" smtClean="0"/>
          </a:p>
          <a:p>
            <a:pPr>
              <a:buNone/>
            </a:pPr>
            <a:r>
              <a:rPr lang="uk-UA" dirty="0" smtClean="0"/>
              <a:t>Оскільки </a:t>
            </a:r>
            <a:r>
              <a:rPr lang="uk-UA" dirty="0"/>
              <a:t>первісною для функції </a:t>
            </a:r>
            <a:r>
              <a:rPr lang="uk-UA" i="1" dirty="0"/>
              <a:t>х</a:t>
            </a:r>
            <a:r>
              <a:rPr lang="uk-UA" i="1" baseline="30000" dirty="0"/>
              <a:t>5</a:t>
            </a:r>
            <a:r>
              <a:rPr lang="uk-UA" dirty="0"/>
              <a:t> є функція </a:t>
            </a:r>
            <a:r>
              <a:rPr lang="uk-UA" dirty="0" smtClean="0"/>
              <a:t>      , </a:t>
            </a:r>
            <a:r>
              <a:rPr lang="uk-UA" dirty="0"/>
              <a:t>то згідно з правилом 3 шукані первісні</a:t>
            </a:r>
            <a:r>
              <a:rPr lang="uk-UA" dirty="0" smtClean="0"/>
              <a:t>: </a:t>
            </a:r>
          </a:p>
          <a:p>
            <a:endParaRPr lang="uk-UA" dirty="0" smtClean="0"/>
          </a:p>
          <a:p>
            <a:pPr>
              <a:buNone/>
            </a:pPr>
            <a:r>
              <a:rPr lang="uk-UA" dirty="0" smtClean="0"/>
              <a:t>                                                                     </a:t>
            </a:r>
            <a:endParaRPr lang="ru-RU" dirty="0"/>
          </a:p>
          <a:p>
            <a:pPr>
              <a:buNone/>
            </a:pPr>
            <a:r>
              <a:rPr lang="uk-UA" dirty="0" smtClean="0"/>
              <a:t>б</a:t>
            </a:r>
            <a:r>
              <a:rPr lang="uk-UA" dirty="0"/>
              <a:t>) Оскільки однією із первісних для функції </a:t>
            </a:r>
            <a:r>
              <a:rPr lang="uk-UA" dirty="0" smtClean="0"/>
              <a:t> </a:t>
            </a:r>
            <a:r>
              <a:rPr lang="uk-UA" i="1" dirty="0" err="1" smtClean="0"/>
              <a:t>е</a:t>
            </a:r>
            <a:r>
              <a:rPr lang="uk-UA" i="1" baseline="30000" dirty="0" err="1" smtClean="0"/>
              <a:t>х</a:t>
            </a:r>
            <a:r>
              <a:rPr lang="uk-UA" dirty="0" smtClean="0"/>
              <a:t> </a:t>
            </a:r>
            <a:r>
              <a:rPr lang="uk-UA" dirty="0"/>
              <a:t>є функція </a:t>
            </a:r>
            <a:r>
              <a:rPr lang="uk-UA" i="1" dirty="0" err="1"/>
              <a:t>е</a:t>
            </a:r>
            <a:r>
              <a:rPr lang="uk-UA" i="1" baseline="30000" dirty="0" err="1"/>
              <a:t>х</a:t>
            </a:r>
            <a:r>
              <a:rPr lang="uk-UA" i="1" dirty="0"/>
              <a:t>,</a:t>
            </a:r>
            <a:r>
              <a:rPr lang="uk-UA" dirty="0"/>
              <a:t> то згідно з правилом 3 маємо: </a:t>
            </a:r>
            <a:endParaRPr lang="uk-UA" dirty="0" smtClean="0"/>
          </a:p>
          <a:p>
            <a:pPr>
              <a:buNone/>
            </a:pPr>
            <a:r>
              <a:rPr lang="uk-UA" i="1" dirty="0" smtClean="0"/>
              <a:t>F(x</a:t>
            </a:r>
            <a:r>
              <a:rPr lang="uk-UA" i="1" dirty="0"/>
              <a:t>) = </a:t>
            </a:r>
            <a:r>
              <a:rPr lang="uk-UA" i="1" dirty="0" smtClean="0"/>
              <a:t>      e</a:t>
            </a:r>
            <a:r>
              <a:rPr lang="uk-UA" i="1" baseline="30000" dirty="0" smtClean="0"/>
              <a:t>9х-</a:t>
            </a:r>
            <a:r>
              <a:rPr lang="uk-UA" baseline="30000" dirty="0" smtClean="0"/>
              <a:t>l</a:t>
            </a:r>
            <a:r>
              <a:rPr lang="uk-UA" i="1" baseline="30000" dirty="0" smtClean="0"/>
              <a:t> </a:t>
            </a:r>
            <a:r>
              <a:rPr lang="uk-UA" i="1" dirty="0"/>
              <a:t>+ C.</a:t>
            </a:r>
            <a:endParaRPr lang="ru-RU" dirty="0"/>
          </a:p>
          <a:p>
            <a:endParaRPr lang="ru-RU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1112838" y="5429250"/>
          <a:ext cx="749300" cy="554038"/>
        </p:xfrm>
        <a:graphic>
          <a:graphicData uri="http://schemas.openxmlformats.org/presentationml/2006/ole">
            <p:oleObj spid="_x0000_s21505" name="Формула" r:id="rId4" imgW="114120" imgH="228600" progId="Equation.3">
              <p:embed/>
            </p:oleObj>
          </a:graphicData>
        </a:graphic>
      </p:graphicFrame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7643834" y="1928802"/>
          <a:ext cx="785818" cy="910835"/>
        </p:xfrm>
        <a:graphic>
          <a:graphicData uri="http://schemas.openxmlformats.org/presentationml/2006/ole">
            <p:oleObj spid="_x0000_s21507" name="Формула" r:id="rId5" imgW="228600" imgH="419100" progId="Equation.3">
              <p:embed/>
            </p:oleObj>
          </a:graphicData>
        </a:graphic>
      </p:graphicFrame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509" name="Object 5"/>
          <p:cNvGraphicFramePr>
            <a:graphicFrameLocks noChangeAspect="1"/>
          </p:cNvGraphicFramePr>
          <p:nvPr/>
        </p:nvGraphicFramePr>
        <p:xfrm>
          <a:off x="357158" y="3000372"/>
          <a:ext cx="6950105" cy="1054927"/>
        </p:xfrm>
        <a:graphic>
          <a:graphicData uri="http://schemas.openxmlformats.org/presentationml/2006/ole">
            <p:oleObj spid="_x0000_s21509" name="Формула" r:id="rId6" imgW="2539800" imgH="419040" progId="Equation.3">
              <p:embed/>
            </p:oleObj>
          </a:graphicData>
        </a:graphic>
      </p:graphicFrame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7" cstate="print"/>
          <a:srcRect l="32925" t="50833" r="-757" b="1837"/>
          <a:stretch>
            <a:fillRect/>
          </a:stretch>
        </p:blipFill>
        <p:spPr bwMode="auto">
          <a:xfrm rot="644245">
            <a:off x="7489069" y="5428223"/>
            <a:ext cx="1547664" cy="1296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7" cstate="print"/>
          <a:srcRect l="32925" t="50833" r="-757" b="1837"/>
          <a:stretch>
            <a:fillRect/>
          </a:stretch>
        </p:blipFill>
        <p:spPr bwMode="auto">
          <a:xfrm rot="644245">
            <a:off x="59609" y="1198549"/>
            <a:ext cx="860034" cy="720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Georgia" pitchFamily="18" charset="0"/>
              </a:rPr>
              <a:t>Підсумок</a:t>
            </a:r>
            <a:r>
              <a:rPr lang="uk-UA" b="1" spc="5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86412"/>
          </a:xfrm>
          <a:ln>
            <a:solidFill>
              <a:srgbClr val="00B0F0"/>
            </a:solidFill>
          </a:ln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ВИ опрацювали новий матеріал:</a:t>
            </a:r>
          </a:p>
          <a:p>
            <a:pPr algn="ctr">
              <a:buNone/>
            </a:pP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Записали основні формули в зошит.</a:t>
            </a:r>
          </a:p>
          <a:p>
            <a:pPr algn="ctr">
              <a:buNone/>
            </a:pP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Розглянули приклади,записані після   кожного правила.</a:t>
            </a:r>
          </a:p>
          <a:p>
            <a:pPr algn="ctr">
              <a:buNone/>
            </a:pP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   Зробили короткий запис цих вправ в зошит.</a:t>
            </a:r>
          </a:p>
          <a:p>
            <a:pPr algn="ctr">
              <a:buNone/>
            </a:pP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Зараз ви застосуєте вивчені правила до розв'язування вправ -</a:t>
            </a:r>
          </a:p>
          <a:p>
            <a:pPr algn="ctr">
              <a:buNone/>
            </a:pP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отримаєте для закріплення </a:t>
            </a:r>
          </a:p>
          <a:p>
            <a:pPr algn="ctr">
              <a:buNone/>
            </a:pP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вправи,які необхідно </a:t>
            </a:r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розв'язати самостійно .</a:t>
            </a:r>
          </a:p>
          <a:p>
            <a:pPr algn="ctr">
              <a:buNone/>
            </a:pPr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Закодовані відповіді надіслати мені.</a:t>
            </a:r>
          </a:p>
          <a:p>
            <a:pPr algn="ctr">
              <a:buNone/>
            </a:pPr>
            <a:endParaRPr lang="uk-UA" sz="3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>
              <a:buNone/>
            </a:pPr>
            <a:endParaRPr lang="ru-RU" dirty="0"/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/>
          <a:srcRect l="32925" t="50833" r="-757" b="1837"/>
          <a:stretch>
            <a:fillRect/>
          </a:stretch>
        </p:blipFill>
        <p:spPr bwMode="auto">
          <a:xfrm rot="644245">
            <a:off x="7917757" y="5860260"/>
            <a:ext cx="860034" cy="720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 cstate="print"/>
          <a:srcRect l="32925" t="50833" r="-757" b="1837"/>
          <a:stretch>
            <a:fillRect/>
          </a:stretch>
        </p:blipFill>
        <p:spPr bwMode="auto">
          <a:xfrm rot="644245">
            <a:off x="416767" y="430973"/>
            <a:ext cx="860034" cy="720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F:\заставка\75847205_75845313_75325241_8de9ecca0330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ound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83568" y="332656"/>
            <a:ext cx="777686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Шановні 11 </a:t>
            </a:r>
            <a:r>
              <a:rPr lang="uk-UA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класники</a:t>
            </a:r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!!!</a:t>
            </a:r>
          </a:p>
          <a:p>
            <a:pPr algn="ctr"/>
            <a:endParaRPr lang="uk-UA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5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484785"/>
            <a:ext cx="743530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 бажаю Вам успіхів</a:t>
            </a:r>
          </a:p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uk-U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освоєнні нової теми!</a:t>
            </a: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3284984"/>
            <a:ext cx="516277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uk-UA" sz="5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uk-UA" sz="5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uk-UA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Я у вас вірю!</a:t>
            </a:r>
          </a:p>
          <a:p>
            <a:pPr algn="ctr"/>
            <a:endParaRPr lang="ru-RU" sz="5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4149080"/>
            <a:ext cx="576064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 зможете !</a:t>
            </a:r>
          </a:p>
          <a:p>
            <a:pPr algn="ctr"/>
            <a:endParaRPr lang="uk-UA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31640" y="5805264"/>
            <a:ext cx="602356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Ви-найкращі!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ертикальный свиток 3"/>
          <p:cNvSpPr/>
          <p:nvPr/>
        </p:nvSpPr>
        <p:spPr>
          <a:xfrm>
            <a:off x="-180528" y="0"/>
            <a:ext cx="9793088" cy="685800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88640"/>
            <a:ext cx="8363272" cy="5937523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Щоб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працювати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з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будь-яким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механізмом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,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приладом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,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правиль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­</a:t>
            </a:r>
          </a:p>
          <a:p>
            <a:pPr algn="ctr"/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но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користуватися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якоюсь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 складною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річчю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,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потрібні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інструкції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, </a:t>
            </a:r>
          </a:p>
          <a:p>
            <a:pPr algn="ctr"/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тобто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 правила,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дотримуючись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яких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,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отримуємо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певний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резуль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­</a:t>
            </a:r>
          </a:p>
          <a:p>
            <a:pPr algn="ctr"/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тат. Так само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і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 в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математиці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.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Сьогодні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ви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отримаєте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інструкцію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 </a:t>
            </a:r>
          </a:p>
          <a:p>
            <a:pPr algn="ctr"/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щодо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знаходження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первісних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, а 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сама, 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три правила </a:t>
            </a: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знаходження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 </a:t>
            </a:r>
          </a:p>
          <a:p>
            <a:pPr algn="ctr">
              <a:buNone/>
            </a:pPr>
            <a:r>
              <a:rPr lang="ru-RU" sz="3000" b="1" dirty="0" err="1" smtClean="0">
                <a:solidFill>
                  <a:srgbClr val="FFFF00"/>
                </a:solidFill>
                <a:latin typeface="Georgia" pitchFamily="18" charset="0"/>
              </a:rPr>
              <a:t>первісних</a:t>
            </a:r>
            <a:r>
              <a:rPr lang="ru-RU" sz="3000" b="1" dirty="0" smtClean="0">
                <a:solidFill>
                  <a:srgbClr val="FFFF00"/>
                </a:solidFill>
                <a:latin typeface="Georgia" pitchFamily="18" charset="0"/>
              </a:rPr>
              <a:t>.</a:t>
            </a:r>
          </a:p>
          <a:p>
            <a:pPr algn="ctr">
              <a:buNone/>
            </a:pPr>
            <a:endParaRPr lang="ru-RU" dirty="0">
              <a:solidFill>
                <a:srgbClr val="FFFF00"/>
              </a:solidFill>
              <a:latin typeface="Georgia" pitchFamily="18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 cstate="print"/>
          <a:srcRect l="32925" t="50833" r="-757" b="1837"/>
          <a:stretch>
            <a:fillRect/>
          </a:stretch>
        </p:blipFill>
        <p:spPr bwMode="auto">
          <a:xfrm rot="1862705">
            <a:off x="7504448" y="5543212"/>
            <a:ext cx="859271" cy="72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60648"/>
            <a:ext cx="8640960" cy="5865515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0"/>
            <a:ext cx="8280920" cy="80945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Шановні діти!!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1) Опрацюйте новий матеріал:</a:t>
            </a:r>
          </a:p>
          <a:p>
            <a:pPr algn="ctr"/>
            <a:r>
              <a:rPr lang="uk-UA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Запишіть основні формули в зошити.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2)Розгляньте приклади,записані після   кожного правила.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3)Зробіть короткий запис цих вправ в зошит.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4) Після опрацювання(15 хв.)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 отримаєте для закріплення 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вправи,які потрібно розв'язати. </a:t>
            </a:r>
          </a:p>
          <a:p>
            <a:pPr algn="ctr"/>
            <a:endParaRPr lang="uk-UA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 cstate="print"/>
          <a:srcRect l="32925" t="50833" r="-757" b="1837"/>
          <a:stretch>
            <a:fillRect/>
          </a:stretch>
        </p:blipFill>
        <p:spPr bwMode="auto">
          <a:xfrm rot="1557477">
            <a:off x="7740352" y="260648"/>
            <a:ext cx="859271" cy="72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5736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sz="4000" b="1" i="1" dirty="0" smtClean="0"/>
              <a:t/>
            </a:r>
            <a:br>
              <a:rPr lang="uk-UA" sz="4000" b="1" i="1" dirty="0" smtClean="0"/>
            </a:br>
            <a:r>
              <a:rPr lang="uk-UA" sz="4000" b="1" i="1" dirty="0" smtClean="0"/>
              <a:t>Приклад </a:t>
            </a:r>
            <a:r>
              <a:rPr lang="uk-UA" sz="4000" b="1" i="1" dirty="0"/>
              <a:t>1</a:t>
            </a:r>
            <a:r>
              <a:rPr lang="uk-UA" sz="4000" b="1" i="1" dirty="0" smtClean="0"/>
              <a:t>.</a:t>
            </a:r>
            <a:br>
              <a:rPr lang="uk-UA" sz="4000" b="1" i="1" dirty="0" smtClean="0"/>
            </a:br>
            <a:r>
              <a:rPr lang="uk-UA" sz="4000" b="1" dirty="0" smtClean="0">
                <a:solidFill>
                  <a:srgbClr val="C00000"/>
                </a:solidFill>
              </a:rPr>
              <a:t> </a:t>
            </a:r>
            <a:r>
              <a:rPr lang="uk-UA" sz="4000" b="1" dirty="0">
                <a:solidFill>
                  <a:srgbClr val="C00000"/>
                </a:solidFill>
              </a:rPr>
              <a:t>Знайдіть первісні для функції </a:t>
            </a:r>
            <a:r>
              <a:rPr lang="uk-UA" sz="4000" b="1" dirty="0" smtClean="0">
                <a:solidFill>
                  <a:srgbClr val="C00000"/>
                </a:solidFill>
              </a:rPr>
              <a:t/>
            </a:r>
            <a:br>
              <a:rPr lang="uk-UA" sz="4000" b="1" dirty="0" smtClean="0">
                <a:solidFill>
                  <a:srgbClr val="C00000"/>
                </a:solidFill>
              </a:rPr>
            </a:br>
            <a:r>
              <a:rPr lang="en-US" sz="4000" b="1" i="1" dirty="0" smtClean="0">
                <a:solidFill>
                  <a:srgbClr val="C00000"/>
                </a:solidFill>
              </a:rPr>
              <a:t>f</a:t>
            </a:r>
            <a:r>
              <a:rPr lang="uk-UA" sz="4000" b="1" i="1" dirty="0">
                <a:solidFill>
                  <a:srgbClr val="C00000"/>
                </a:solidFill>
              </a:rPr>
              <a:t>(</a:t>
            </a:r>
            <a:r>
              <a:rPr lang="en-US" sz="4000" b="1" i="1" dirty="0">
                <a:solidFill>
                  <a:srgbClr val="C00000"/>
                </a:solidFill>
              </a:rPr>
              <a:t>x</a:t>
            </a:r>
            <a:r>
              <a:rPr lang="uk-UA" sz="4000" b="1" i="1" dirty="0">
                <a:solidFill>
                  <a:srgbClr val="C00000"/>
                </a:solidFill>
              </a:rPr>
              <a:t>) =</a:t>
            </a:r>
            <a:r>
              <a:rPr lang="el-GR" sz="4000" b="1" i="1" dirty="0">
                <a:solidFill>
                  <a:srgbClr val="C00000"/>
                </a:solidFill>
              </a:rPr>
              <a:t> х +</a:t>
            </a:r>
            <a:r>
              <a:rPr lang="el-GR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cos</a:t>
            </a:r>
            <a:r>
              <a:rPr lang="en-US" sz="4000" b="1" dirty="0">
                <a:solidFill>
                  <a:srgbClr val="C00000"/>
                </a:solidFill>
              </a:rPr>
              <a:t> x</a:t>
            </a:r>
            <a:r>
              <a:rPr lang="uk-UA" sz="4000" b="1" dirty="0">
                <a:solidFill>
                  <a:srgbClr val="C00000"/>
                </a:solidFill>
              </a:rPr>
              <a:t>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000240"/>
            <a:ext cx="9144000" cy="414340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uk-UA" b="1" i="1" dirty="0"/>
              <a:t>Розв'язання</a:t>
            </a:r>
            <a:endParaRPr lang="ru-RU" b="1" i="1" dirty="0"/>
          </a:p>
          <a:p>
            <a:r>
              <a:rPr lang="uk-UA" dirty="0"/>
              <a:t>Оскільки для </a:t>
            </a:r>
            <a:r>
              <a:rPr lang="uk-UA" i="1" dirty="0"/>
              <a:t>х</a:t>
            </a:r>
            <a:r>
              <a:rPr lang="uk-UA" dirty="0"/>
              <a:t> одна із первісних є </a:t>
            </a:r>
            <a:r>
              <a:rPr lang="uk-UA" dirty="0" smtClean="0"/>
              <a:t>       , </a:t>
            </a:r>
            <a:r>
              <a:rPr lang="uk-UA" dirty="0"/>
              <a:t>а для </a:t>
            </a:r>
            <a:endParaRPr lang="uk-UA" dirty="0" smtClean="0"/>
          </a:p>
          <a:p>
            <a:pPr>
              <a:buNone/>
            </a:pPr>
            <a:r>
              <a:rPr lang="en-US" dirty="0" err="1" smtClean="0"/>
              <a:t>cos</a:t>
            </a:r>
            <a:r>
              <a:rPr lang="en-US" dirty="0" smtClean="0"/>
              <a:t> </a:t>
            </a:r>
            <a:r>
              <a:rPr lang="en-US" i="1" dirty="0"/>
              <a:t>x</a:t>
            </a:r>
            <a:r>
              <a:rPr lang="uk-UA" dirty="0"/>
              <a:t> однією із первісних є </a:t>
            </a:r>
            <a:r>
              <a:rPr lang="en-US" dirty="0"/>
              <a:t>sin </a:t>
            </a:r>
            <a:r>
              <a:rPr lang="uk-UA" i="1" dirty="0"/>
              <a:t>х,</a:t>
            </a:r>
            <a:r>
              <a:rPr lang="uk-UA" dirty="0"/>
              <a:t> то однією із первісних функції </a:t>
            </a:r>
            <a:r>
              <a:rPr lang="uk-UA" i="1" dirty="0"/>
              <a:t>х + </a:t>
            </a:r>
            <a:r>
              <a:rPr lang="en-US" i="1" dirty="0" err="1"/>
              <a:t>cos</a:t>
            </a:r>
            <a:r>
              <a:rPr lang="uk-UA" i="1" dirty="0"/>
              <a:t> х</a:t>
            </a:r>
            <a:r>
              <a:rPr lang="uk-UA" dirty="0"/>
              <a:t> є </a:t>
            </a:r>
            <a:r>
              <a:rPr lang="uk-UA" dirty="0" smtClean="0"/>
              <a:t>функція           </a:t>
            </a:r>
            <a:r>
              <a:rPr lang="uk-UA" dirty="0"/>
              <a:t>+ </a:t>
            </a:r>
            <a:r>
              <a:rPr lang="en-US" dirty="0"/>
              <a:t>sin </a:t>
            </a:r>
            <a:r>
              <a:rPr lang="uk-UA" i="1" dirty="0"/>
              <a:t>х,</a:t>
            </a:r>
            <a:r>
              <a:rPr lang="uk-UA" dirty="0"/>
              <a:t> отже,         </a:t>
            </a:r>
            <a:endParaRPr lang="uk-UA" dirty="0" smtClean="0"/>
          </a:p>
          <a:p>
            <a:pPr>
              <a:buNone/>
            </a:pPr>
            <a:r>
              <a:rPr lang="uk-UA" dirty="0" smtClean="0"/>
              <a:t>        </a:t>
            </a:r>
            <a:r>
              <a:rPr lang="en-US" i="1" dirty="0"/>
              <a:t>F</a:t>
            </a:r>
            <a:r>
              <a:rPr lang="uk-UA" i="1" dirty="0"/>
              <a:t>(</a:t>
            </a:r>
            <a:r>
              <a:rPr lang="en-US" i="1" dirty="0"/>
              <a:t>x</a:t>
            </a:r>
            <a:r>
              <a:rPr lang="uk-UA" i="1" dirty="0"/>
              <a:t>) = </a:t>
            </a:r>
            <a:r>
              <a:rPr lang="uk-UA" dirty="0"/>
              <a:t> </a:t>
            </a:r>
            <a:r>
              <a:rPr lang="uk-UA" dirty="0" smtClean="0"/>
              <a:t>     </a:t>
            </a:r>
            <a:r>
              <a:rPr lang="uk-UA" i="1" dirty="0" smtClean="0"/>
              <a:t>+ </a:t>
            </a:r>
            <a:r>
              <a:rPr lang="en-US" dirty="0"/>
              <a:t>sin </a:t>
            </a:r>
            <a:r>
              <a:rPr lang="el-GR" i="1" dirty="0"/>
              <a:t>х</a:t>
            </a:r>
            <a:r>
              <a:rPr lang="uk-UA" i="1" dirty="0"/>
              <a:t>+</a:t>
            </a:r>
            <a:r>
              <a:rPr lang="en-US" i="1" dirty="0"/>
              <a:t>C</a:t>
            </a:r>
            <a:r>
              <a:rPr lang="uk-UA" i="1" dirty="0"/>
              <a:t>. </a:t>
            </a:r>
            <a:endParaRPr lang="ru-RU" dirty="0"/>
          </a:p>
          <a:p>
            <a:endParaRPr lang="uk-UA" i="1" dirty="0" smtClean="0"/>
          </a:p>
          <a:p>
            <a:r>
              <a:rPr lang="uk-UA" i="1" dirty="0" smtClean="0"/>
              <a:t>Відповідь</a:t>
            </a:r>
            <a:r>
              <a:rPr lang="uk-UA" i="1" dirty="0"/>
              <a:t>:</a:t>
            </a:r>
            <a:r>
              <a:rPr lang="uk-UA" dirty="0"/>
              <a:t> </a:t>
            </a:r>
            <a:r>
              <a:rPr lang="en-US" i="1" dirty="0"/>
              <a:t>F</a:t>
            </a:r>
            <a:r>
              <a:rPr lang="uk-UA" i="1" dirty="0" smtClean="0"/>
              <a:t>(</a:t>
            </a:r>
            <a:r>
              <a:rPr lang="en-US" i="1" dirty="0" smtClean="0"/>
              <a:t>x</a:t>
            </a:r>
            <a:r>
              <a:rPr lang="uk-UA" i="1" dirty="0"/>
              <a:t>) </a:t>
            </a:r>
            <a:r>
              <a:rPr lang="uk-UA" i="1" dirty="0" smtClean="0"/>
              <a:t>=    </a:t>
            </a:r>
            <a:r>
              <a:rPr lang="uk-UA" dirty="0" smtClean="0"/>
              <a:t>      </a:t>
            </a:r>
            <a:r>
              <a:rPr lang="uk-UA" i="1" dirty="0" smtClean="0"/>
              <a:t>+ </a:t>
            </a:r>
            <a:r>
              <a:rPr lang="en-US" dirty="0"/>
              <a:t>sin </a:t>
            </a:r>
            <a:r>
              <a:rPr lang="el-GR" i="1" dirty="0"/>
              <a:t>х</a:t>
            </a:r>
            <a:r>
              <a:rPr lang="uk-UA" i="1" dirty="0"/>
              <a:t>+</a:t>
            </a:r>
            <a:r>
              <a:rPr lang="en-US" i="1" dirty="0"/>
              <a:t>C</a:t>
            </a:r>
            <a:r>
              <a:rPr lang="uk-UA" i="1" dirty="0"/>
              <a:t>. 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6929454" y="3500438"/>
          <a:ext cx="571504" cy="1143008"/>
        </p:xfrm>
        <a:graphic>
          <a:graphicData uri="http://schemas.openxmlformats.org/presentationml/2006/ole">
            <p:oleObj spid="_x0000_s38914" name="Формула" r:id="rId3" imgW="228600" imgH="419100" progId="Equation.3">
              <p:embed/>
            </p:oleObj>
          </a:graphicData>
        </a:graphic>
      </p:graphicFrame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6429388" y="2071678"/>
          <a:ext cx="571500" cy="1143000"/>
        </p:xfrm>
        <a:graphic>
          <a:graphicData uri="http://schemas.openxmlformats.org/presentationml/2006/ole">
            <p:oleObj spid="_x0000_s38915" name="Формула" r:id="rId4" imgW="228600" imgH="419100" progId="Equation.3">
              <p:embed/>
            </p:oleObj>
          </a:graphicData>
        </a:graphic>
      </p:graphicFrame>
      <p:graphicFrame>
        <p:nvGraphicFramePr>
          <p:cNvPr id="17415" name="Object 7"/>
          <p:cNvGraphicFramePr>
            <a:graphicFrameLocks noChangeAspect="1"/>
          </p:cNvGraphicFramePr>
          <p:nvPr/>
        </p:nvGraphicFramePr>
        <p:xfrm>
          <a:off x="3286116" y="5072074"/>
          <a:ext cx="642942" cy="1178727"/>
        </p:xfrm>
        <a:graphic>
          <a:graphicData uri="http://schemas.openxmlformats.org/presentationml/2006/ole">
            <p:oleObj spid="_x0000_s38916" name="Формула" r:id="rId5" imgW="228600" imgH="419100" progId="Equation.3">
              <p:embed/>
            </p:oleObj>
          </a:graphicData>
        </a:graphic>
      </p:graphicFrame>
      <p:graphicFrame>
        <p:nvGraphicFramePr>
          <p:cNvPr id="17416" name="Object 8"/>
          <p:cNvGraphicFramePr>
            <a:graphicFrameLocks noChangeAspect="1"/>
          </p:cNvGraphicFramePr>
          <p:nvPr/>
        </p:nvGraphicFramePr>
        <p:xfrm>
          <a:off x="1785918" y="4143380"/>
          <a:ext cx="642942" cy="1178727"/>
        </p:xfrm>
        <a:graphic>
          <a:graphicData uri="http://schemas.openxmlformats.org/presentationml/2006/ole">
            <p:oleObj spid="_x0000_s38917" name="Формула" r:id="rId6" imgW="228600" imgH="419100" progId="Equation.3">
              <p:embed/>
            </p:oleObj>
          </a:graphicData>
        </a:graphic>
      </p:graphicFrame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7" cstate="print"/>
          <a:srcRect l="32925" t="50833" r="-757" b="1837"/>
          <a:stretch>
            <a:fillRect/>
          </a:stretch>
        </p:blipFill>
        <p:spPr bwMode="auto">
          <a:xfrm>
            <a:off x="8140612" y="4797153"/>
            <a:ext cx="859271" cy="72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5736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sz="4000" b="1" i="1" dirty="0" smtClean="0"/>
              <a:t/>
            </a:r>
            <a:br>
              <a:rPr lang="uk-UA" sz="4000" b="1" i="1" dirty="0" smtClean="0"/>
            </a:br>
            <a:r>
              <a:rPr lang="uk-UA" sz="4000" b="1" i="1" dirty="0" smtClean="0"/>
              <a:t>Приклад </a:t>
            </a:r>
            <a:r>
              <a:rPr lang="uk-UA" sz="4000" b="1" i="1" dirty="0"/>
              <a:t>1</a:t>
            </a:r>
            <a:r>
              <a:rPr lang="uk-UA" sz="4000" b="1" i="1" dirty="0" smtClean="0"/>
              <a:t>.</a:t>
            </a:r>
            <a:br>
              <a:rPr lang="uk-UA" sz="4000" b="1" i="1" dirty="0" smtClean="0"/>
            </a:br>
            <a:r>
              <a:rPr lang="uk-UA" sz="4000" b="1" dirty="0" smtClean="0">
                <a:solidFill>
                  <a:srgbClr val="C00000"/>
                </a:solidFill>
              </a:rPr>
              <a:t> </a:t>
            </a:r>
            <a:r>
              <a:rPr lang="uk-UA" sz="4000" b="1" dirty="0">
                <a:solidFill>
                  <a:srgbClr val="C00000"/>
                </a:solidFill>
              </a:rPr>
              <a:t>Знайдіть первісні для функції </a:t>
            </a:r>
            <a:r>
              <a:rPr lang="uk-UA" sz="4000" b="1" dirty="0" smtClean="0">
                <a:solidFill>
                  <a:srgbClr val="C00000"/>
                </a:solidFill>
              </a:rPr>
              <a:t/>
            </a:r>
            <a:br>
              <a:rPr lang="uk-UA" sz="4000" b="1" dirty="0" smtClean="0">
                <a:solidFill>
                  <a:srgbClr val="C00000"/>
                </a:solidFill>
              </a:rPr>
            </a:br>
            <a:r>
              <a:rPr lang="en-US" sz="4000" b="1" i="1" dirty="0" smtClean="0">
                <a:solidFill>
                  <a:srgbClr val="C00000"/>
                </a:solidFill>
              </a:rPr>
              <a:t>f</a:t>
            </a:r>
            <a:r>
              <a:rPr lang="uk-UA" sz="4000" b="1" i="1" dirty="0">
                <a:solidFill>
                  <a:srgbClr val="C00000"/>
                </a:solidFill>
              </a:rPr>
              <a:t>(</a:t>
            </a:r>
            <a:r>
              <a:rPr lang="en-US" sz="4000" b="1" i="1" dirty="0">
                <a:solidFill>
                  <a:srgbClr val="C00000"/>
                </a:solidFill>
              </a:rPr>
              <a:t>x</a:t>
            </a:r>
            <a:r>
              <a:rPr lang="uk-UA" sz="4000" b="1" i="1" dirty="0">
                <a:solidFill>
                  <a:srgbClr val="C00000"/>
                </a:solidFill>
              </a:rPr>
              <a:t>) =</a:t>
            </a:r>
            <a:r>
              <a:rPr lang="el-GR" sz="4000" b="1" i="1" dirty="0">
                <a:solidFill>
                  <a:srgbClr val="C00000"/>
                </a:solidFill>
              </a:rPr>
              <a:t> х +</a:t>
            </a:r>
            <a:r>
              <a:rPr lang="el-GR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cos</a:t>
            </a:r>
            <a:r>
              <a:rPr lang="en-US" sz="4000" b="1" dirty="0">
                <a:solidFill>
                  <a:srgbClr val="C00000"/>
                </a:solidFill>
              </a:rPr>
              <a:t> x</a:t>
            </a:r>
            <a:r>
              <a:rPr lang="uk-UA" sz="4000" b="1" dirty="0">
                <a:solidFill>
                  <a:srgbClr val="C00000"/>
                </a:solidFill>
              </a:rPr>
              <a:t>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000240"/>
            <a:ext cx="9144000" cy="414340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uk-UA" b="1" i="1" dirty="0"/>
              <a:t>Розв'язання</a:t>
            </a:r>
            <a:endParaRPr lang="ru-RU" b="1" i="1" dirty="0"/>
          </a:p>
          <a:p>
            <a:r>
              <a:rPr lang="uk-UA" dirty="0"/>
              <a:t>Оскільки для </a:t>
            </a:r>
            <a:r>
              <a:rPr lang="uk-UA" i="1" dirty="0"/>
              <a:t>х</a:t>
            </a:r>
            <a:r>
              <a:rPr lang="uk-UA" dirty="0"/>
              <a:t> одна із первісних є </a:t>
            </a:r>
            <a:r>
              <a:rPr lang="uk-UA" dirty="0" smtClean="0"/>
              <a:t>       , </a:t>
            </a:r>
            <a:r>
              <a:rPr lang="uk-UA" dirty="0"/>
              <a:t>а для </a:t>
            </a:r>
            <a:endParaRPr lang="uk-UA" dirty="0" smtClean="0"/>
          </a:p>
          <a:p>
            <a:pPr>
              <a:buNone/>
            </a:pPr>
            <a:r>
              <a:rPr lang="en-US" dirty="0" err="1" smtClean="0"/>
              <a:t>cos</a:t>
            </a:r>
            <a:r>
              <a:rPr lang="en-US" dirty="0" smtClean="0"/>
              <a:t> </a:t>
            </a:r>
            <a:r>
              <a:rPr lang="en-US" i="1" dirty="0"/>
              <a:t>x</a:t>
            </a:r>
            <a:r>
              <a:rPr lang="uk-UA" dirty="0"/>
              <a:t> однією із первісних є </a:t>
            </a:r>
            <a:r>
              <a:rPr lang="en-US" dirty="0"/>
              <a:t>sin </a:t>
            </a:r>
            <a:r>
              <a:rPr lang="uk-UA" i="1" dirty="0"/>
              <a:t>х,</a:t>
            </a:r>
            <a:r>
              <a:rPr lang="uk-UA" dirty="0"/>
              <a:t> то однією із первісних функції </a:t>
            </a:r>
            <a:r>
              <a:rPr lang="uk-UA" i="1" dirty="0"/>
              <a:t>х + </a:t>
            </a:r>
            <a:r>
              <a:rPr lang="en-US" i="1" dirty="0" err="1"/>
              <a:t>cos</a:t>
            </a:r>
            <a:r>
              <a:rPr lang="uk-UA" i="1" dirty="0"/>
              <a:t> х</a:t>
            </a:r>
            <a:r>
              <a:rPr lang="uk-UA" dirty="0"/>
              <a:t> є </a:t>
            </a:r>
            <a:r>
              <a:rPr lang="uk-UA" dirty="0" smtClean="0"/>
              <a:t>функція           </a:t>
            </a:r>
            <a:r>
              <a:rPr lang="uk-UA" dirty="0"/>
              <a:t>+ </a:t>
            </a:r>
            <a:r>
              <a:rPr lang="en-US" dirty="0"/>
              <a:t>sin </a:t>
            </a:r>
            <a:r>
              <a:rPr lang="uk-UA" i="1" dirty="0"/>
              <a:t>х,</a:t>
            </a:r>
            <a:r>
              <a:rPr lang="uk-UA" dirty="0"/>
              <a:t> отже,         </a:t>
            </a:r>
            <a:endParaRPr lang="uk-UA" dirty="0" smtClean="0"/>
          </a:p>
          <a:p>
            <a:pPr>
              <a:buNone/>
            </a:pPr>
            <a:r>
              <a:rPr lang="uk-UA" dirty="0" smtClean="0"/>
              <a:t>        </a:t>
            </a:r>
            <a:r>
              <a:rPr lang="en-US" i="1" dirty="0"/>
              <a:t>F</a:t>
            </a:r>
            <a:r>
              <a:rPr lang="uk-UA" i="1" dirty="0"/>
              <a:t>(</a:t>
            </a:r>
            <a:r>
              <a:rPr lang="en-US" i="1" dirty="0"/>
              <a:t>x</a:t>
            </a:r>
            <a:r>
              <a:rPr lang="uk-UA" i="1" dirty="0"/>
              <a:t>) = </a:t>
            </a:r>
            <a:r>
              <a:rPr lang="uk-UA" dirty="0"/>
              <a:t> </a:t>
            </a:r>
            <a:r>
              <a:rPr lang="uk-UA" dirty="0" smtClean="0"/>
              <a:t>     </a:t>
            </a:r>
            <a:r>
              <a:rPr lang="uk-UA" i="1" dirty="0" smtClean="0"/>
              <a:t>+ </a:t>
            </a:r>
            <a:r>
              <a:rPr lang="en-US" dirty="0"/>
              <a:t>sin </a:t>
            </a:r>
            <a:r>
              <a:rPr lang="el-GR" i="1" dirty="0"/>
              <a:t>х</a:t>
            </a:r>
            <a:r>
              <a:rPr lang="uk-UA" i="1" dirty="0"/>
              <a:t>+</a:t>
            </a:r>
            <a:r>
              <a:rPr lang="en-US" i="1" dirty="0"/>
              <a:t>C</a:t>
            </a:r>
            <a:r>
              <a:rPr lang="uk-UA" i="1" dirty="0"/>
              <a:t>. </a:t>
            </a:r>
            <a:endParaRPr lang="ru-RU" dirty="0"/>
          </a:p>
          <a:p>
            <a:endParaRPr lang="uk-UA" i="1" dirty="0" smtClean="0"/>
          </a:p>
          <a:p>
            <a:r>
              <a:rPr lang="uk-UA" i="1" dirty="0" smtClean="0"/>
              <a:t>Відповідь</a:t>
            </a:r>
            <a:r>
              <a:rPr lang="uk-UA" i="1" dirty="0"/>
              <a:t>:</a:t>
            </a:r>
            <a:r>
              <a:rPr lang="uk-UA" dirty="0"/>
              <a:t> </a:t>
            </a:r>
            <a:r>
              <a:rPr lang="en-US" i="1" dirty="0"/>
              <a:t>F</a:t>
            </a:r>
            <a:r>
              <a:rPr lang="uk-UA" i="1" dirty="0" smtClean="0"/>
              <a:t>(</a:t>
            </a:r>
            <a:r>
              <a:rPr lang="en-US" i="1" dirty="0" smtClean="0"/>
              <a:t>x</a:t>
            </a:r>
            <a:r>
              <a:rPr lang="uk-UA" i="1" dirty="0"/>
              <a:t>) </a:t>
            </a:r>
            <a:r>
              <a:rPr lang="uk-UA" i="1" dirty="0" smtClean="0"/>
              <a:t>=    </a:t>
            </a:r>
            <a:r>
              <a:rPr lang="uk-UA" dirty="0" smtClean="0"/>
              <a:t>      </a:t>
            </a:r>
            <a:r>
              <a:rPr lang="uk-UA" i="1" dirty="0" smtClean="0"/>
              <a:t>+ </a:t>
            </a:r>
            <a:r>
              <a:rPr lang="en-US" dirty="0"/>
              <a:t>sin </a:t>
            </a:r>
            <a:r>
              <a:rPr lang="el-GR" i="1" dirty="0"/>
              <a:t>х</a:t>
            </a:r>
            <a:r>
              <a:rPr lang="uk-UA" i="1" dirty="0"/>
              <a:t>+</a:t>
            </a:r>
            <a:r>
              <a:rPr lang="en-US" i="1" dirty="0"/>
              <a:t>C</a:t>
            </a:r>
            <a:r>
              <a:rPr lang="uk-UA" i="1" dirty="0"/>
              <a:t>. 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6929454" y="3500438"/>
          <a:ext cx="571504" cy="1143008"/>
        </p:xfrm>
        <a:graphic>
          <a:graphicData uri="http://schemas.openxmlformats.org/presentationml/2006/ole">
            <p:oleObj spid="_x0000_s37890" name="Формула" r:id="rId3" imgW="228600" imgH="419100" progId="Equation.3">
              <p:embed/>
            </p:oleObj>
          </a:graphicData>
        </a:graphic>
      </p:graphicFrame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6429388" y="2071678"/>
          <a:ext cx="571500" cy="1143000"/>
        </p:xfrm>
        <a:graphic>
          <a:graphicData uri="http://schemas.openxmlformats.org/presentationml/2006/ole">
            <p:oleObj spid="_x0000_s37891" name="Формула" r:id="rId4" imgW="228600" imgH="419100" progId="Equation.3">
              <p:embed/>
            </p:oleObj>
          </a:graphicData>
        </a:graphic>
      </p:graphicFrame>
      <p:graphicFrame>
        <p:nvGraphicFramePr>
          <p:cNvPr id="17415" name="Object 7"/>
          <p:cNvGraphicFramePr>
            <a:graphicFrameLocks noChangeAspect="1"/>
          </p:cNvGraphicFramePr>
          <p:nvPr/>
        </p:nvGraphicFramePr>
        <p:xfrm>
          <a:off x="3286116" y="5072074"/>
          <a:ext cx="642942" cy="1178727"/>
        </p:xfrm>
        <a:graphic>
          <a:graphicData uri="http://schemas.openxmlformats.org/presentationml/2006/ole">
            <p:oleObj spid="_x0000_s37892" name="Формула" r:id="rId5" imgW="228600" imgH="419100" progId="Equation.3">
              <p:embed/>
            </p:oleObj>
          </a:graphicData>
        </a:graphic>
      </p:graphicFrame>
      <p:graphicFrame>
        <p:nvGraphicFramePr>
          <p:cNvPr id="17416" name="Object 8"/>
          <p:cNvGraphicFramePr>
            <a:graphicFrameLocks noChangeAspect="1"/>
          </p:cNvGraphicFramePr>
          <p:nvPr/>
        </p:nvGraphicFramePr>
        <p:xfrm>
          <a:off x="1785918" y="4143380"/>
          <a:ext cx="642942" cy="1178727"/>
        </p:xfrm>
        <a:graphic>
          <a:graphicData uri="http://schemas.openxmlformats.org/presentationml/2006/ole">
            <p:oleObj spid="_x0000_s37893" name="Формула" r:id="rId6" imgW="228600" imgH="419100" progId="Equation.3">
              <p:embed/>
            </p:oleObj>
          </a:graphicData>
        </a:graphic>
      </p:graphicFrame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7" cstate="print"/>
          <a:srcRect l="32925" t="50833" r="-757" b="1837"/>
          <a:stretch>
            <a:fillRect/>
          </a:stretch>
        </p:blipFill>
        <p:spPr bwMode="auto">
          <a:xfrm>
            <a:off x="7452320" y="4797153"/>
            <a:ext cx="1547564" cy="129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b="1" dirty="0" smtClean="0">
                <a:solidFill>
                  <a:srgbClr val="FFFF00"/>
                </a:solidFill>
              </a:rPr>
              <a:t>Правило 1 знаходження первісних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929330"/>
          </a:xfrm>
        </p:spPr>
        <p:txBody>
          <a:bodyPr>
            <a:normAutofit/>
          </a:bodyPr>
          <a:lstStyle/>
          <a:p>
            <a:r>
              <a:rPr lang="uk-UA" sz="3600" dirty="0" smtClean="0"/>
              <a:t>Якщо </a:t>
            </a:r>
            <a:r>
              <a:rPr lang="en-US" sz="3600" i="1" dirty="0"/>
              <a:t>F</a:t>
            </a:r>
            <a:r>
              <a:rPr lang="uk-UA" sz="3600" i="1" dirty="0"/>
              <a:t>(</a:t>
            </a:r>
            <a:r>
              <a:rPr lang="en-US" sz="3600" i="1" dirty="0"/>
              <a:t>x</a:t>
            </a:r>
            <a:r>
              <a:rPr lang="uk-UA" sz="3600" i="1" dirty="0"/>
              <a:t>)</a:t>
            </a:r>
            <a:r>
              <a:rPr lang="uk-UA" sz="3600" dirty="0"/>
              <a:t> і </a:t>
            </a:r>
            <a:r>
              <a:rPr lang="en-US" sz="3600" i="1" dirty="0"/>
              <a:t>G</a:t>
            </a:r>
            <a:r>
              <a:rPr lang="uk-UA" sz="3600" i="1" dirty="0"/>
              <a:t>(</a:t>
            </a:r>
            <a:r>
              <a:rPr lang="en-US" sz="3600" i="1" dirty="0"/>
              <a:t>x</a:t>
            </a:r>
            <a:r>
              <a:rPr lang="uk-UA" sz="3600" i="1" dirty="0"/>
              <a:t>) —</a:t>
            </a:r>
            <a:r>
              <a:rPr lang="uk-UA" sz="3600" dirty="0"/>
              <a:t> первісні відповідно функцій </a:t>
            </a:r>
            <a:r>
              <a:rPr lang="en-US" sz="3600" i="1" dirty="0"/>
              <a:t>f</a:t>
            </a:r>
            <a:r>
              <a:rPr lang="uk-UA" sz="3600" i="1" dirty="0"/>
              <a:t>(</a:t>
            </a:r>
            <a:r>
              <a:rPr lang="en-US" sz="3600" i="1" dirty="0"/>
              <a:t>x</a:t>
            </a:r>
            <a:r>
              <a:rPr lang="uk-UA" sz="3600" i="1" dirty="0"/>
              <a:t>) </a:t>
            </a:r>
            <a:r>
              <a:rPr lang="uk-UA" sz="3600" dirty="0"/>
              <a:t>і </a:t>
            </a:r>
            <a:r>
              <a:rPr lang="en-US" sz="3600" i="1" dirty="0"/>
              <a:t>g</a:t>
            </a:r>
            <a:r>
              <a:rPr lang="uk-UA" sz="3600" i="1" dirty="0"/>
              <a:t>(</a:t>
            </a:r>
            <a:r>
              <a:rPr lang="en-US" sz="3600" i="1" dirty="0"/>
              <a:t>x</a:t>
            </a:r>
            <a:r>
              <a:rPr lang="uk-UA" sz="3600" i="1" dirty="0"/>
              <a:t>)</a:t>
            </a:r>
            <a:r>
              <a:rPr lang="uk-UA" sz="3600" dirty="0"/>
              <a:t> на деякому проміжку, то функція </a:t>
            </a:r>
            <a:r>
              <a:rPr lang="en-US" sz="3600" i="1" dirty="0">
                <a:solidFill>
                  <a:srgbClr val="FF0000"/>
                </a:solidFill>
              </a:rPr>
              <a:t>F</a:t>
            </a:r>
            <a:r>
              <a:rPr lang="uk-UA" sz="3600" i="1" dirty="0">
                <a:solidFill>
                  <a:srgbClr val="FF0000"/>
                </a:solidFill>
              </a:rPr>
              <a:t>(</a:t>
            </a:r>
            <a:r>
              <a:rPr lang="en-US" sz="3600" i="1" dirty="0">
                <a:solidFill>
                  <a:srgbClr val="FF0000"/>
                </a:solidFill>
              </a:rPr>
              <a:t>x</a:t>
            </a:r>
            <a:r>
              <a:rPr lang="uk-UA" sz="3600" i="1" dirty="0">
                <a:solidFill>
                  <a:srgbClr val="FF0000"/>
                </a:solidFill>
              </a:rPr>
              <a:t>)</a:t>
            </a:r>
            <a:r>
              <a:rPr lang="uk-UA" sz="3600" dirty="0">
                <a:solidFill>
                  <a:srgbClr val="FF0000"/>
                </a:solidFill>
              </a:rPr>
              <a:t> ± </a:t>
            </a:r>
            <a:r>
              <a:rPr lang="en-US" sz="3600" i="1" dirty="0">
                <a:solidFill>
                  <a:srgbClr val="FF0000"/>
                </a:solidFill>
              </a:rPr>
              <a:t>G</a:t>
            </a:r>
            <a:r>
              <a:rPr lang="uk-UA" sz="3600" i="1" dirty="0">
                <a:solidFill>
                  <a:srgbClr val="FF0000"/>
                </a:solidFill>
              </a:rPr>
              <a:t>(</a:t>
            </a:r>
            <a:r>
              <a:rPr lang="en-US" sz="3600" i="1" dirty="0">
                <a:solidFill>
                  <a:srgbClr val="FF0000"/>
                </a:solidFill>
              </a:rPr>
              <a:t>x</a:t>
            </a:r>
            <a:r>
              <a:rPr lang="uk-UA" sz="3600" i="1" dirty="0">
                <a:solidFill>
                  <a:srgbClr val="FF0000"/>
                </a:solidFill>
              </a:rPr>
              <a:t>)</a:t>
            </a:r>
            <a:r>
              <a:rPr lang="uk-UA" sz="3600" i="1" dirty="0"/>
              <a:t> </a:t>
            </a:r>
            <a:r>
              <a:rPr lang="uk-UA" sz="3600" dirty="0"/>
              <a:t>є первісною функції </a:t>
            </a:r>
            <a:r>
              <a:rPr lang="en-US" sz="3600" i="1" dirty="0">
                <a:solidFill>
                  <a:srgbClr val="FF0000"/>
                </a:solidFill>
              </a:rPr>
              <a:t>f</a:t>
            </a:r>
            <a:r>
              <a:rPr lang="uk-UA" sz="3600" i="1" dirty="0">
                <a:solidFill>
                  <a:srgbClr val="FF0000"/>
                </a:solidFill>
              </a:rPr>
              <a:t>(</a:t>
            </a:r>
            <a:r>
              <a:rPr lang="en-US" sz="3600" i="1" dirty="0">
                <a:solidFill>
                  <a:srgbClr val="FF0000"/>
                </a:solidFill>
              </a:rPr>
              <a:t>x</a:t>
            </a:r>
            <a:r>
              <a:rPr lang="uk-UA" sz="3600" i="1" dirty="0">
                <a:solidFill>
                  <a:srgbClr val="FF0000"/>
                </a:solidFill>
              </a:rPr>
              <a:t>)</a:t>
            </a:r>
            <a:r>
              <a:rPr lang="uk-UA" sz="3600" dirty="0">
                <a:solidFill>
                  <a:srgbClr val="FF0000"/>
                </a:solidFill>
              </a:rPr>
              <a:t> ± </a:t>
            </a:r>
            <a:r>
              <a:rPr lang="en-US" sz="3600" i="1" dirty="0">
                <a:solidFill>
                  <a:srgbClr val="FF0000"/>
                </a:solidFill>
              </a:rPr>
              <a:t>g</a:t>
            </a:r>
            <a:r>
              <a:rPr lang="uk-UA" sz="3600" i="1" dirty="0">
                <a:solidFill>
                  <a:srgbClr val="FF0000"/>
                </a:solidFill>
              </a:rPr>
              <a:t>(</a:t>
            </a:r>
            <a:r>
              <a:rPr lang="en-US" sz="3600" i="1" dirty="0">
                <a:solidFill>
                  <a:srgbClr val="FF0000"/>
                </a:solidFill>
              </a:rPr>
              <a:t>x</a:t>
            </a:r>
            <a:r>
              <a:rPr lang="uk-UA" sz="3600" i="1" dirty="0">
                <a:solidFill>
                  <a:srgbClr val="FF0000"/>
                </a:solidFill>
              </a:rPr>
              <a:t>).</a:t>
            </a:r>
            <a:endParaRPr lang="ru-RU" sz="3600" dirty="0">
              <a:solidFill>
                <a:srgbClr val="FF0000"/>
              </a:solidFill>
            </a:endParaRPr>
          </a:p>
          <a:p>
            <a:r>
              <a:rPr lang="uk-UA" sz="3600" b="1" u="sng" dirty="0" smtClean="0"/>
              <a:t>Доведення:</a:t>
            </a:r>
            <a:r>
              <a:rPr lang="uk-UA" sz="3600" dirty="0" smtClean="0"/>
              <a:t> Оскільки </a:t>
            </a:r>
            <a:r>
              <a:rPr lang="en-US" sz="3600" i="1" dirty="0"/>
              <a:t>F</a:t>
            </a:r>
            <a:r>
              <a:rPr lang="uk-UA" sz="3600" i="1" dirty="0"/>
              <a:t>'(</a:t>
            </a:r>
            <a:r>
              <a:rPr lang="en-US" sz="3600" i="1" dirty="0"/>
              <a:t>x</a:t>
            </a:r>
            <a:r>
              <a:rPr lang="uk-UA" sz="3600" i="1" dirty="0"/>
              <a:t>)=</a:t>
            </a:r>
            <a:r>
              <a:rPr lang="en-US" sz="3600" i="1" dirty="0"/>
              <a:t>f</a:t>
            </a:r>
            <a:r>
              <a:rPr lang="uk-UA" sz="3600" i="1" dirty="0"/>
              <a:t>(</a:t>
            </a:r>
            <a:r>
              <a:rPr lang="en-US" sz="3600" i="1" dirty="0"/>
              <a:t>x</a:t>
            </a:r>
            <a:r>
              <a:rPr lang="uk-UA" sz="3600" i="1" dirty="0"/>
              <a:t>), </a:t>
            </a:r>
            <a:r>
              <a:rPr lang="en-US" sz="3600" i="1" dirty="0"/>
              <a:t>G</a:t>
            </a:r>
            <a:r>
              <a:rPr lang="uk-UA" sz="3600" i="1" dirty="0"/>
              <a:t>'(</a:t>
            </a:r>
            <a:r>
              <a:rPr lang="en-US" sz="3600" i="1" dirty="0"/>
              <a:t>x</a:t>
            </a:r>
            <a:r>
              <a:rPr lang="uk-UA" sz="3600" i="1" dirty="0"/>
              <a:t>)</a:t>
            </a:r>
            <a:r>
              <a:rPr lang="uk-UA" sz="3600" dirty="0"/>
              <a:t>=</a:t>
            </a:r>
            <a:r>
              <a:rPr lang="en-US" sz="3600" i="1" dirty="0"/>
              <a:t>g</a:t>
            </a:r>
            <a:r>
              <a:rPr lang="uk-UA" sz="3600" i="1" dirty="0"/>
              <a:t>(</a:t>
            </a:r>
            <a:r>
              <a:rPr lang="en-US" sz="3600" i="1" dirty="0"/>
              <a:t>x</a:t>
            </a:r>
            <a:r>
              <a:rPr lang="uk-UA" sz="3600" i="1" dirty="0"/>
              <a:t>),</a:t>
            </a:r>
            <a:r>
              <a:rPr lang="uk-UA" sz="3600" dirty="0"/>
              <a:t> то </a:t>
            </a:r>
            <a:r>
              <a:rPr lang="uk-UA" sz="3600" i="1" u="sng" dirty="0">
                <a:solidFill>
                  <a:srgbClr val="FF0000"/>
                </a:solidFill>
              </a:rPr>
              <a:t>(</a:t>
            </a:r>
            <a:r>
              <a:rPr lang="en-US" sz="3600" i="1" u="sng" dirty="0">
                <a:solidFill>
                  <a:srgbClr val="FF0000"/>
                </a:solidFill>
              </a:rPr>
              <a:t>F</a:t>
            </a:r>
            <a:r>
              <a:rPr lang="uk-UA" sz="3600" i="1" u="sng" dirty="0">
                <a:solidFill>
                  <a:srgbClr val="FF0000"/>
                </a:solidFill>
              </a:rPr>
              <a:t>(</a:t>
            </a:r>
            <a:r>
              <a:rPr lang="en-US" sz="3600" i="1" u="sng" dirty="0">
                <a:solidFill>
                  <a:srgbClr val="FF0000"/>
                </a:solidFill>
              </a:rPr>
              <a:t>x</a:t>
            </a:r>
            <a:r>
              <a:rPr lang="uk-UA" sz="3600" i="1" u="sng" dirty="0">
                <a:solidFill>
                  <a:srgbClr val="FF0000"/>
                </a:solidFill>
              </a:rPr>
              <a:t>)± </a:t>
            </a:r>
            <a:r>
              <a:rPr lang="en-US" sz="3600" i="1" u="sng" dirty="0">
                <a:solidFill>
                  <a:srgbClr val="FF0000"/>
                </a:solidFill>
              </a:rPr>
              <a:t>G</a:t>
            </a:r>
            <a:r>
              <a:rPr lang="uk-UA" sz="3600" i="1" u="sng" dirty="0">
                <a:solidFill>
                  <a:srgbClr val="FF0000"/>
                </a:solidFill>
              </a:rPr>
              <a:t>(</a:t>
            </a:r>
            <a:r>
              <a:rPr lang="en-US" sz="3600" i="1" u="sng" dirty="0">
                <a:solidFill>
                  <a:srgbClr val="FF0000"/>
                </a:solidFill>
              </a:rPr>
              <a:t>x</a:t>
            </a:r>
            <a:r>
              <a:rPr lang="uk-UA" sz="3600" i="1" u="sng" dirty="0">
                <a:solidFill>
                  <a:srgbClr val="FF0000"/>
                </a:solidFill>
              </a:rPr>
              <a:t>))'=</a:t>
            </a:r>
            <a:r>
              <a:rPr lang="en-US" sz="3600" i="1" u="sng" dirty="0">
                <a:solidFill>
                  <a:srgbClr val="FF0000"/>
                </a:solidFill>
              </a:rPr>
              <a:t>F</a:t>
            </a:r>
            <a:r>
              <a:rPr lang="uk-UA" sz="3600" i="1" u="sng" dirty="0">
                <a:solidFill>
                  <a:srgbClr val="FF0000"/>
                </a:solidFill>
              </a:rPr>
              <a:t>'(</a:t>
            </a:r>
            <a:r>
              <a:rPr lang="en-US" sz="3600" i="1" u="sng" dirty="0">
                <a:solidFill>
                  <a:srgbClr val="FF0000"/>
                </a:solidFill>
              </a:rPr>
              <a:t>x</a:t>
            </a:r>
            <a:r>
              <a:rPr lang="uk-UA" sz="3600" i="1" u="sng" dirty="0">
                <a:solidFill>
                  <a:srgbClr val="FF0000"/>
                </a:solidFill>
              </a:rPr>
              <a:t>)± </a:t>
            </a:r>
            <a:r>
              <a:rPr lang="en-US" sz="3600" i="1" u="sng" dirty="0">
                <a:solidFill>
                  <a:srgbClr val="FF0000"/>
                </a:solidFill>
              </a:rPr>
              <a:t>G</a:t>
            </a:r>
            <a:r>
              <a:rPr lang="uk-UA" sz="3600" i="1" u="sng" dirty="0">
                <a:solidFill>
                  <a:srgbClr val="FF0000"/>
                </a:solidFill>
              </a:rPr>
              <a:t>(</a:t>
            </a:r>
            <a:r>
              <a:rPr lang="en-US" sz="3600" i="1" u="sng" dirty="0">
                <a:solidFill>
                  <a:srgbClr val="FF0000"/>
                </a:solidFill>
              </a:rPr>
              <a:t>x</a:t>
            </a:r>
            <a:r>
              <a:rPr lang="uk-UA" sz="3600" i="1" u="sng" dirty="0">
                <a:solidFill>
                  <a:srgbClr val="FF0000"/>
                </a:solidFill>
              </a:rPr>
              <a:t>)=</a:t>
            </a:r>
            <a:r>
              <a:rPr lang="en-US" sz="3600" i="1" u="sng" dirty="0">
                <a:solidFill>
                  <a:srgbClr val="FF0000"/>
                </a:solidFill>
              </a:rPr>
              <a:t>f</a:t>
            </a:r>
            <a:r>
              <a:rPr lang="uk-UA" sz="3600" i="1" u="sng" dirty="0">
                <a:solidFill>
                  <a:srgbClr val="FF0000"/>
                </a:solidFill>
              </a:rPr>
              <a:t>(</a:t>
            </a:r>
            <a:r>
              <a:rPr lang="en-US" sz="3600" i="1" u="sng" dirty="0">
                <a:solidFill>
                  <a:srgbClr val="FF0000"/>
                </a:solidFill>
              </a:rPr>
              <a:t>x</a:t>
            </a:r>
            <a:r>
              <a:rPr lang="uk-UA" sz="3600" i="1" u="sng" dirty="0">
                <a:solidFill>
                  <a:srgbClr val="FF0000"/>
                </a:solidFill>
              </a:rPr>
              <a:t>)± </a:t>
            </a:r>
            <a:r>
              <a:rPr lang="en-US" sz="3600" i="1" u="sng" dirty="0">
                <a:solidFill>
                  <a:srgbClr val="FF0000"/>
                </a:solidFill>
              </a:rPr>
              <a:t>g</a:t>
            </a:r>
            <a:r>
              <a:rPr lang="uk-UA" sz="3600" i="1" u="sng" dirty="0">
                <a:solidFill>
                  <a:srgbClr val="FF0000"/>
                </a:solidFill>
              </a:rPr>
              <a:t>(</a:t>
            </a:r>
            <a:r>
              <a:rPr lang="en-US" sz="3600" i="1" u="sng" dirty="0">
                <a:solidFill>
                  <a:srgbClr val="FF0000"/>
                </a:solidFill>
              </a:rPr>
              <a:t>x</a:t>
            </a:r>
            <a:r>
              <a:rPr lang="uk-UA" sz="3600" i="1" u="sng" dirty="0">
                <a:solidFill>
                  <a:srgbClr val="FF0000"/>
                </a:solidFill>
              </a:rPr>
              <a:t>).</a:t>
            </a:r>
            <a:endParaRPr lang="ru-RU" sz="3600" u="sng" dirty="0">
              <a:solidFill>
                <a:srgbClr val="FF0000"/>
              </a:solidFill>
            </a:endParaRPr>
          </a:p>
          <a:p>
            <a:r>
              <a:rPr lang="uk-UA" sz="3600" dirty="0"/>
              <a:t>Це правило можна сформулювати в іншій формі: інтеграл суми (різниці) функцій дорівнює сумі (різниці) інтегралів:</a:t>
            </a:r>
            <a:endParaRPr lang="ru-RU" sz="3600" dirty="0"/>
          </a:p>
          <a:p>
            <a:endParaRPr lang="ru-RU" dirty="0"/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5361" name="Object 1"/>
          <p:cNvGraphicFramePr>
            <a:graphicFrameLocks noChangeAspect="1"/>
          </p:cNvGraphicFramePr>
          <p:nvPr/>
        </p:nvGraphicFramePr>
        <p:xfrm>
          <a:off x="251520" y="5862038"/>
          <a:ext cx="8892480" cy="995961"/>
        </p:xfrm>
        <a:graphic>
          <a:graphicData uri="http://schemas.openxmlformats.org/presentationml/2006/ole">
            <p:oleObj spid="_x0000_s15361" name="Формула" r:id="rId3" imgW="2463800" imgH="279400" progId="Equation.3">
              <p:embed/>
            </p:oleObj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5736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uk-UA" sz="4000" b="1" i="1" dirty="0" smtClean="0"/>
              <a:t/>
            </a:r>
            <a:br>
              <a:rPr lang="uk-UA" sz="4000" b="1" i="1" dirty="0" smtClean="0"/>
            </a:br>
            <a:r>
              <a:rPr lang="uk-UA" sz="4000" b="1" i="1" dirty="0" smtClean="0"/>
              <a:t>Приклад </a:t>
            </a:r>
            <a:r>
              <a:rPr lang="uk-UA" sz="4000" b="1" i="1" dirty="0"/>
              <a:t>1</a:t>
            </a:r>
            <a:r>
              <a:rPr lang="uk-UA" sz="4000" b="1" i="1" dirty="0" smtClean="0"/>
              <a:t>.</a:t>
            </a:r>
            <a:br>
              <a:rPr lang="uk-UA" sz="4000" b="1" i="1" dirty="0" smtClean="0"/>
            </a:br>
            <a:r>
              <a:rPr lang="uk-UA" sz="4000" b="1" dirty="0" smtClean="0">
                <a:solidFill>
                  <a:srgbClr val="C00000"/>
                </a:solidFill>
              </a:rPr>
              <a:t> </a:t>
            </a:r>
            <a:r>
              <a:rPr lang="uk-UA" sz="4000" b="1" dirty="0">
                <a:solidFill>
                  <a:srgbClr val="C00000"/>
                </a:solidFill>
              </a:rPr>
              <a:t>Знайдіть первісні для функції </a:t>
            </a:r>
            <a:r>
              <a:rPr lang="uk-UA" sz="4000" b="1" dirty="0" smtClean="0">
                <a:solidFill>
                  <a:srgbClr val="C00000"/>
                </a:solidFill>
              </a:rPr>
              <a:t/>
            </a:r>
            <a:br>
              <a:rPr lang="uk-UA" sz="4000" b="1" dirty="0" smtClean="0">
                <a:solidFill>
                  <a:srgbClr val="C00000"/>
                </a:solidFill>
              </a:rPr>
            </a:br>
            <a:r>
              <a:rPr lang="en-US" sz="4000" b="1" i="1" dirty="0" smtClean="0">
                <a:solidFill>
                  <a:srgbClr val="C00000"/>
                </a:solidFill>
              </a:rPr>
              <a:t>f</a:t>
            </a:r>
            <a:r>
              <a:rPr lang="uk-UA" sz="4000" b="1" i="1" dirty="0">
                <a:solidFill>
                  <a:srgbClr val="C00000"/>
                </a:solidFill>
              </a:rPr>
              <a:t>(</a:t>
            </a:r>
            <a:r>
              <a:rPr lang="en-US" sz="4000" b="1" i="1" dirty="0">
                <a:solidFill>
                  <a:srgbClr val="C00000"/>
                </a:solidFill>
              </a:rPr>
              <a:t>x</a:t>
            </a:r>
            <a:r>
              <a:rPr lang="uk-UA" sz="4000" b="1" i="1" dirty="0">
                <a:solidFill>
                  <a:srgbClr val="C00000"/>
                </a:solidFill>
              </a:rPr>
              <a:t>) =</a:t>
            </a:r>
            <a:r>
              <a:rPr lang="el-GR" sz="4000" b="1" i="1" dirty="0">
                <a:solidFill>
                  <a:srgbClr val="C00000"/>
                </a:solidFill>
              </a:rPr>
              <a:t> х +</a:t>
            </a:r>
            <a:r>
              <a:rPr lang="el-GR" sz="4000" b="1" dirty="0">
                <a:solidFill>
                  <a:srgbClr val="C00000"/>
                </a:solidFill>
              </a:rPr>
              <a:t> </a:t>
            </a:r>
            <a:r>
              <a:rPr lang="en-US" sz="4000" b="1" dirty="0" err="1">
                <a:solidFill>
                  <a:srgbClr val="C00000"/>
                </a:solidFill>
              </a:rPr>
              <a:t>cos</a:t>
            </a:r>
            <a:r>
              <a:rPr lang="en-US" sz="4000" b="1" dirty="0">
                <a:solidFill>
                  <a:srgbClr val="C00000"/>
                </a:solidFill>
              </a:rPr>
              <a:t> x</a:t>
            </a:r>
            <a:r>
              <a:rPr lang="uk-UA" sz="4000" b="1" dirty="0">
                <a:solidFill>
                  <a:srgbClr val="C00000"/>
                </a:solidFill>
              </a:rPr>
              <a:t>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000240"/>
            <a:ext cx="9144000" cy="414340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uk-UA" b="1" i="1" dirty="0"/>
              <a:t>Розв'язання</a:t>
            </a:r>
            <a:endParaRPr lang="ru-RU" b="1" i="1" dirty="0"/>
          </a:p>
          <a:p>
            <a:r>
              <a:rPr lang="uk-UA" dirty="0"/>
              <a:t>Оскільки для </a:t>
            </a:r>
            <a:r>
              <a:rPr lang="uk-UA" i="1" dirty="0"/>
              <a:t>х</a:t>
            </a:r>
            <a:r>
              <a:rPr lang="uk-UA" dirty="0"/>
              <a:t> одна із первісних є </a:t>
            </a:r>
            <a:r>
              <a:rPr lang="uk-UA" dirty="0" smtClean="0"/>
              <a:t>       , </a:t>
            </a:r>
            <a:r>
              <a:rPr lang="uk-UA" dirty="0"/>
              <a:t>а для </a:t>
            </a:r>
            <a:endParaRPr lang="uk-UA" dirty="0" smtClean="0"/>
          </a:p>
          <a:p>
            <a:pPr>
              <a:buNone/>
            </a:pPr>
            <a:r>
              <a:rPr lang="en-US" dirty="0" err="1" smtClean="0"/>
              <a:t>cos</a:t>
            </a:r>
            <a:r>
              <a:rPr lang="en-US" dirty="0" smtClean="0"/>
              <a:t> </a:t>
            </a:r>
            <a:r>
              <a:rPr lang="en-US" i="1" dirty="0"/>
              <a:t>x</a:t>
            </a:r>
            <a:r>
              <a:rPr lang="uk-UA" dirty="0"/>
              <a:t> однією із первісних є </a:t>
            </a:r>
            <a:r>
              <a:rPr lang="en-US" dirty="0"/>
              <a:t>sin </a:t>
            </a:r>
            <a:r>
              <a:rPr lang="uk-UA" i="1" dirty="0"/>
              <a:t>х,</a:t>
            </a:r>
            <a:r>
              <a:rPr lang="uk-UA" dirty="0"/>
              <a:t> то однією із первісних функції </a:t>
            </a:r>
            <a:r>
              <a:rPr lang="uk-UA" i="1" dirty="0"/>
              <a:t>х + </a:t>
            </a:r>
            <a:r>
              <a:rPr lang="en-US" i="1" dirty="0" err="1"/>
              <a:t>cos</a:t>
            </a:r>
            <a:r>
              <a:rPr lang="uk-UA" i="1" dirty="0"/>
              <a:t> х</a:t>
            </a:r>
            <a:r>
              <a:rPr lang="uk-UA" dirty="0"/>
              <a:t> є </a:t>
            </a:r>
            <a:r>
              <a:rPr lang="uk-UA" dirty="0" smtClean="0"/>
              <a:t>функція           </a:t>
            </a:r>
            <a:r>
              <a:rPr lang="uk-UA" dirty="0"/>
              <a:t>+ </a:t>
            </a:r>
            <a:r>
              <a:rPr lang="en-US" dirty="0"/>
              <a:t>sin </a:t>
            </a:r>
            <a:r>
              <a:rPr lang="uk-UA" i="1" dirty="0"/>
              <a:t>х,</a:t>
            </a:r>
            <a:r>
              <a:rPr lang="uk-UA" dirty="0"/>
              <a:t> отже,         </a:t>
            </a:r>
            <a:endParaRPr lang="uk-UA" dirty="0" smtClean="0"/>
          </a:p>
          <a:p>
            <a:pPr>
              <a:buNone/>
            </a:pPr>
            <a:r>
              <a:rPr lang="uk-UA" dirty="0" smtClean="0"/>
              <a:t>        </a:t>
            </a:r>
            <a:r>
              <a:rPr lang="en-US" i="1" dirty="0"/>
              <a:t>F</a:t>
            </a:r>
            <a:r>
              <a:rPr lang="uk-UA" i="1" dirty="0"/>
              <a:t>(</a:t>
            </a:r>
            <a:r>
              <a:rPr lang="en-US" i="1" dirty="0"/>
              <a:t>x</a:t>
            </a:r>
            <a:r>
              <a:rPr lang="uk-UA" i="1" dirty="0"/>
              <a:t>) = </a:t>
            </a:r>
            <a:r>
              <a:rPr lang="uk-UA" dirty="0"/>
              <a:t> </a:t>
            </a:r>
            <a:r>
              <a:rPr lang="uk-UA" dirty="0" smtClean="0"/>
              <a:t>     </a:t>
            </a:r>
            <a:r>
              <a:rPr lang="uk-UA" i="1" dirty="0" smtClean="0"/>
              <a:t>+ </a:t>
            </a:r>
            <a:r>
              <a:rPr lang="en-US" dirty="0"/>
              <a:t>sin </a:t>
            </a:r>
            <a:r>
              <a:rPr lang="el-GR" i="1" dirty="0"/>
              <a:t>х</a:t>
            </a:r>
            <a:r>
              <a:rPr lang="uk-UA" i="1" dirty="0"/>
              <a:t>+</a:t>
            </a:r>
            <a:r>
              <a:rPr lang="en-US" i="1" dirty="0"/>
              <a:t>C</a:t>
            </a:r>
            <a:r>
              <a:rPr lang="uk-UA" i="1" dirty="0"/>
              <a:t>. </a:t>
            </a:r>
            <a:endParaRPr lang="ru-RU" dirty="0"/>
          </a:p>
          <a:p>
            <a:endParaRPr lang="uk-UA" i="1" dirty="0" smtClean="0"/>
          </a:p>
          <a:p>
            <a:r>
              <a:rPr lang="uk-UA" i="1" dirty="0" smtClean="0"/>
              <a:t>Відповідь</a:t>
            </a:r>
            <a:r>
              <a:rPr lang="uk-UA" i="1" dirty="0"/>
              <a:t>:</a:t>
            </a:r>
            <a:r>
              <a:rPr lang="uk-UA" dirty="0"/>
              <a:t> </a:t>
            </a:r>
            <a:r>
              <a:rPr lang="en-US" i="1" dirty="0"/>
              <a:t>F</a:t>
            </a:r>
            <a:r>
              <a:rPr lang="uk-UA" i="1" dirty="0" smtClean="0"/>
              <a:t>(</a:t>
            </a:r>
            <a:r>
              <a:rPr lang="en-US" i="1" dirty="0" smtClean="0"/>
              <a:t>x</a:t>
            </a:r>
            <a:r>
              <a:rPr lang="uk-UA" i="1" dirty="0"/>
              <a:t>) </a:t>
            </a:r>
            <a:r>
              <a:rPr lang="uk-UA" i="1" dirty="0" smtClean="0"/>
              <a:t>=    </a:t>
            </a:r>
            <a:r>
              <a:rPr lang="uk-UA" dirty="0" smtClean="0"/>
              <a:t>      </a:t>
            </a:r>
            <a:r>
              <a:rPr lang="uk-UA" i="1" dirty="0" smtClean="0"/>
              <a:t>+ </a:t>
            </a:r>
            <a:r>
              <a:rPr lang="en-US" dirty="0"/>
              <a:t>sin </a:t>
            </a:r>
            <a:r>
              <a:rPr lang="el-GR" i="1" dirty="0"/>
              <a:t>х</a:t>
            </a:r>
            <a:r>
              <a:rPr lang="uk-UA" i="1" dirty="0"/>
              <a:t>+</a:t>
            </a:r>
            <a:r>
              <a:rPr lang="en-US" i="1" dirty="0"/>
              <a:t>C</a:t>
            </a:r>
            <a:r>
              <a:rPr lang="uk-UA" i="1" dirty="0"/>
              <a:t>. 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6929454" y="3500438"/>
          <a:ext cx="571504" cy="1143008"/>
        </p:xfrm>
        <a:graphic>
          <a:graphicData uri="http://schemas.openxmlformats.org/presentationml/2006/ole">
            <p:oleObj spid="_x0000_s17409" name="Формула" r:id="rId3" imgW="228600" imgH="419100" progId="Equation.3">
              <p:embed/>
            </p:oleObj>
          </a:graphicData>
        </a:graphic>
      </p:graphicFrame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6429388" y="2071678"/>
          <a:ext cx="571500" cy="1143000"/>
        </p:xfrm>
        <a:graphic>
          <a:graphicData uri="http://schemas.openxmlformats.org/presentationml/2006/ole">
            <p:oleObj spid="_x0000_s17412" name="Формула" r:id="rId4" imgW="228600" imgH="419100" progId="Equation.3">
              <p:embed/>
            </p:oleObj>
          </a:graphicData>
        </a:graphic>
      </p:graphicFrame>
      <p:graphicFrame>
        <p:nvGraphicFramePr>
          <p:cNvPr id="17415" name="Object 7"/>
          <p:cNvGraphicFramePr>
            <a:graphicFrameLocks noChangeAspect="1"/>
          </p:cNvGraphicFramePr>
          <p:nvPr/>
        </p:nvGraphicFramePr>
        <p:xfrm>
          <a:off x="3286116" y="5072074"/>
          <a:ext cx="642942" cy="1178727"/>
        </p:xfrm>
        <a:graphic>
          <a:graphicData uri="http://schemas.openxmlformats.org/presentationml/2006/ole">
            <p:oleObj spid="_x0000_s17415" name="Формула" r:id="rId5" imgW="228600" imgH="419100" progId="Equation.3">
              <p:embed/>
            </p:oleObj>
          </a:graphicData>
        </a:graphic>
      </p:graphicFrame>
      <p:graphicFrame>
        <p:nvGraphicFramePr>
          <p:cNvPr id="17416" name="Object 8"/>
          <p:cNvGraphicFramePr>
            <a:graphicFrameLocks noChangeAspect="1"/>
          </p:cNvGraphicFramePr>
          <p:nvPr/>
        </p:nvGraphicFramePr>
        <p:xfrm>
          <a:off x="1785918" y="4143380"/>
          <a:ext cx="642942" cy="1178727"/>
        </p:xfrm>
        <a:graphic>
          <a:graphicData uri="http://schemas.openxmlformats.org/presentationml/2006/ole">
            <p:oleObj spid="_x0000_s17416" name="Формула" r:id="rId6" imgW="228600" imgH="419100" progId="Equation.3">
              <p:embed/>
            </p:oleObj>
          </a:graphicData>
        </a:graphic>
      </p:graphicFrame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7" cstate="print"/>
          <a:srcRect l="32925" t="50833" r="-757" b="1837"/>
          <a:stretch>
            <a:fillRect/>
          </a:stretch>
        </p:blipFill>
        <p:spPr bwMode="auto">
          <a:xfrm>
            <a:off x="7452320" y="4797153"/>
            <a:ext cx="1547564" cy="129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471490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/>
              <a:t>Якщо </a:t>
            </a:r>
            <a:r>
              <a:rPr lang="en-US" b="1" i="1" dirty="0"/>
              <a:t>F</a:t>
            </a:r>
            <a:r>
              <a:rPr lang="ru-RU" b="1" i="1" dirty="0"/>
              <a:t>(</a:t>
            </a:r>
            <a:r>
              <a:rPr lang="en-US" b="1" i="1" dirty="0"/>
              <a:t>x</a:t>
            </a:r>
            <a:r>
              <a:rPr lang="ru-RU" b="1" i="1" dirty="0"/>
              <a:t>)</a:t>
            </a:r>
            <a:r>
              <a:rPr lang="uk-UA" b="1" dirty="0"/>
              <a:t> є первісною для функції </a:t>
            </a:r>
            <a:r>
              <a:rPr lang="en-US" b="1" i="1" dirty="0"/>
              <a:t>f</a:t>
            </a:r>
            <a:r>
              <a:rPr lang="ru-RU" b="1" i="1" dirty="0"/>
              <a:t>(</a:t>
            </a:r>
            <a:r>
              <a:rPr lang="en-US" b="1" i="1" dirty="0"/>
              <a:t>x</a:t>
            </a:r>
            <a:r>
              <a:rPr lang="ru-RU" b="1" i="1" dirty="0"/>
              <a:t>)</a:t>
            </a:r>
            <a:r>
              <a:rPr lang="ru-RU" b="1" dirty="0"/>
              <a:t>, </a:t>
            </a:r>
            <a:r>
              <a:rPr lang="en-US" b="1" dirty="0"/>
              <a:t>a </a:t>
            </a:r>
            <a:r>
              <a:rPr lang="en-US" b="1" i="1" dirty="0"/>
              <a:t>C</a:t>
            </a:r>
            <a:r>
              <a:rPr lang="ru-RU" b="1" dirty="0"/>
              <a:t> —</a:t>
            </a:r>
            <a:r>
              <a:rPr lang="uk-UA" b="1" dirty="0"/>
              <a:t> </a:t>
            </a:r>
            <a:r>
              <a:rPr lang="uk-UA" b="1" dirty="0" smtClean="0"/>
              <a:t>стала</a:t>
            </a:r>
            <a:r>
              <a:rPr lang="uk-UA" b="1" dirty="0"/>
              <a:t>, то </a:t>
            </a:r>
            <a:r>
              <a:rPr lang="en-US" b="1" i="1" dirty="0"/>
              <a:t>CF</a:t>
            </a:r>
            <a:r>
              <a:rPr lang="ru-RU" b="1" i="1" dirty="0"/>
              <a:t>(</a:t>
            </a:r>
            <a:r>
              <a:rPr lang="en-US" b="1" i="1" dirty="0"/>
              <a:t>x</a:t>
            </a:r>
            <a:r>
              <a:rPr lang="ru-RU" b="1" i="1" dirty="0"/>
              <a:t>) </a:t>
            </a:r>
            <a:r>
              <a:rPr lang="uk-UA" b="1" dirty="0"/>
              <a:t>— первісна для функції </a:t>
            </a:r>
            <a:r>
              <a:rPr lang="en-US" b="1" i="1" dirty="0" err="1"/>
              <a:t>Cf</a:t>
            </a:r>
            <a:r>
              <a:rPr lang="ru-RU" b="1" i="1" dirty="0"/>
              <a:t>(</a:t>
            </a:r>
            <a:r>
              <a:rPr lang="en-US" b="1" i="1" dirty="0"/>
              <a:t>x</a:t>
            </a:r>
            <a:r>
              <a:rPr lang="ru-RU" b="1" i="1" dirty="0"/>
              <a:t>)</a:t>
            </a:r>
            <a:r>
              <a:rPr lang="ru-RU" b="1" dirty="0"/>
              <a:t>.</a:t>
            </a:r>
          </a:p>
          <a:p>
            <a:r>
              <a:rPr lang="uk-UA" b="1" dirty="0" smtClean="0"/>
              <a:t>Доведення:  Оскільки </a:t>
            </a:r>
            <a:r>
              <a:rPr lang="uk-UA" b="1" i="1" dirty="0" smtClean="0"/>
              <a:t>F'(x )= </a:t>
            </a:r>
            <a:r>
              <a:rPr lang="en-US" b="1" i="1" dirty="0"/>
              <a:t>f</a:t>
            </a:r>
            <a:r>
              <a:rPr lang="uk-UA" b="1" i="1" dirty="0"/>
              <a:t>(</a:t>
            </a:r>
            <a:r>
              <a:rPr lang="en-US" b="1" i="1" dirty="0"/>
              <a:t>x</a:t>
            </a:r>
            <a:r>
              <a:rPr lang="uk-UA" b="1" i="1" dirty="0"/>
              <a:t>)</a:t>
            </a:r>
            <a:r>
              <a:rPr lang="uk-UA" b="1" dirty="0"/>
              <a:t> то </a:t>
            </a:r>
            <a:r>
              <a:rPr lang="uk-UA" b="1" i="1" dirty="0"/>
              <a:t>(CF(x))' = </a:t>
            </a:r>
            <a:r>
              <a:rPr lang="uk-UA" b="1" i="1" dirty="0">
                <a:solidFill>
                  <a:srgbClr val="FF0000"/>
                </a:solidFill>
              </a:rPr>
              <a:t>CF'(x) = </a:t>
            </a:r>
            <a:r>
              <a:rPr lang="uk-UA" b="1" i="1" dirty="0" err="1">
                <a:solidFill>
                  <a:srgbClr val="FF0000"/>
                </a:solidFill>
              </a:rPr>
              <a:t>Cf</a:t>
            </a:r>
            <a:r>
              <a:rPr lang="uk-UA" b="1" i="1" dirty="0">
                <a:solidFill>
                  <a:srgbClr val="FF0000"/>
                </a:solidFill>
              </a:rPr>
              <a:t>(x)</a:t>
            </a:r>
            <a:r>
              <a:rPr lang="uk-UA" b="1" dirty="0">
                <a:solidFill>
                  <a:srgbClr val="FF0000"/>
                </a:solidFill>
              </a:rPr>
              <a:t>.</a:t>
            </a:r>
            <a:endParaRPr lang="ru-RU" b="1" dirty="0">
              <a:solidFill>
                <a:srgbClr val="FF0000"/>
              </a:solidFill>
            </a:endParaRPr>
          </a:p>
          <a:p>
            <a:r>
              <a:rPr lang="uk-UA" b="1" dirty="0"/>
              <a:t>Це правило можна сформулювати в іншій формі: постійний множник можна виносити за знак інтеграла </a:t>
            </a:r>
            <a:r>
              <a:rPr lang="ru-RU" b="1" dirty="0"/>
              <a:t>.</a:t>
            </a:r>
          </a:p>
          <a:p>
            <a:endParaRPr lang="ru-RU" dirty="0"/>
          </a:p>
        </p:txBody>
      </p:sp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71472" y="5715017"/>
          <a:ext cx="7000924" cy="1142983"/>
        </p:xfrm>
        <a:graphic>
          <a:graphicData uri="http://schemas.openxmlformats.org/presentationml/2006/ole">
            <p:oleObj spid="_x0000_s18433" name="Формула" r:id="rId3" imgW="1447800" imgH="279400" progId="Equation.3">
              <p:embed/>
            </p:oleObj>
          </a:graphicData>
        </a:graphic>
      </p:graphicFrame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0320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0" y="-142900"/>
            <a:ext cx="9144000" cy="92867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Правило 2 знаходження первісних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4527550" y="3333750"/>
          <a:ext cx="88900" cy="190500"/>
        </p:xfrm>
        <a:graphic>
          <a:graphicData uri="http://schemas.openxmlformats.org/presentationml/2006/ole">
            <p:oleObj spid="_x0000_s18436" name="Формула" r:id="rId4" imgW="88560" imgH="190440" progId="Equation.3">
              <p:embed/>
            </p:oleObj>
          </a:graphicData>
        </a:graphic>
      </p:graphicFrame>
      <p:pic>
        <p:nvPicPr>
          <p:cNvPr id="8" name="Рисунок 7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690" r="16861" b="1990"/>
          <a:stretch>
            <a:fillRect/>
          </a:stretch>
        </p:blipFill>
        <p:spPr bwMode="auto">
          <a:xfrm>
            <a:off x="7092280" y="3933056"/>
            <a:ext cx="1938005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0024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b="1" i="1" dirty="0" smtClean="0">
                <a:solidFill>
                  <a:schemeClr val="tx1"/>
                </a:solidFill>
              </a:rPr>
              <a:t/>
            </a:r>
            <a:br>
              <a:rPr lang="en-US" b="1" i="1" dirty="0" smtClean="0">
                <a:solidFill>
                  <a:schemeClr val="tx1"/>
                </a:solidFill>
              </a:rPr>
            </a:br>
            <a:r>
              <a:rPr lang="uk-UA" b="1" i="1" dirty="0" smtClean="0">
                <a:solidFill>
                  <a:schemeClr val="tx1"/>
                </a:solidFill>
              </a:rPr>
              <a:t>Приклад </a:t>
            </a:r>
            <a:r>
              <a:rPr lang="en-US" b="1" i="1" dirty="0" smtClean="0">
                <a:solidFill>
                  <a:schemeClr val="tx1"/>
                </a:solidFill>
              </a:rPr>
              <a:t>2</a:t>
            </a:r>
            <a:r>
              <a:rPr lang="uk-UA" b="1" i="1" dirty="0" smtClean="0">
                <a:solidFill>
                  <a:schemeClr val="tx1"/>
                </a:solidFill>
              </a:rPr>
              <a:t>.</a:t>
            </a:r>
            <a:r>
              <a:rPr lang="uk-UA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uk-UA" b="1" dirty="0" smtClean="0">
                <a:solidFill>
                  <a:srgbClr val="C00000"/>
                </a:solidFill>
              </a:rPr>
              <a:t>Знайдіть </a:t>
            </a:r>
            <a:r>
              <a:rPr lang="uk-UA" b="1" dirty="0">
                <a:solidFill>
                  <a:srgbClr val="C00000"/>
                </a:solidFill>
              </a:rPr>
              <a:t>первісні для функції </a:t>
            </a:r>
            <a:r>
              <a:rPr lang="en-US" b="1" dirty="0" smtClean="0">
                <a:solidFill>
                  <a:srgbClr val="C00000"/>
                </a:solidFill>
              </a:rPr>
              <a:t/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en-US" b="1" i="1" dirty="0" smtClean="0">
                <a:solidFill>
                  <a:srgbClr val="C00000"/>
                </a:solidFill>
              </a:rPr>
              <a:t>f</a:t>
            </a:r>
            <a:r>
              <a:rPr lang="uk-UA" b="1" i="1" dirty="0">
                <a:solidFill>
                  <a:srgbClr val="C00000"/>
                </a:solidFill>
              </a:rPr>
              <a:t>(</a:t>
            </a:r>
            <a:r>
              <a:rPr lang="en-US" b="1" i="1" dirty="0">
                <a:solidFill>
                  <a:srgbClr val="C00000"/>
                </a:solidFill>
              </a:rPr>
              <a:t>x</a:t>
            </a:r>
            <a:r>
              <a:rPr lang="uk-UA" b="1" i="1" dirty="0">
                <a:solidFill>
                  <a:srgbClr val="C00000"/>
                </a:solidFill>
              </a:rPr>
              <a:t>) = </a:t>
            </a:r>
            <a:r>
              <a:rPr lang="ru-RU" b="1" i="1" dirty="0" smtClean="0">
                <a:solidFill>
                  <a:srgbClr val="C00000"/>
                </a:solidFill>
              </a:rPr>
              <a:t>3</a:t>
            </a:r>
            <a:r>
              <a:rPr lang="uk-UA" b="1" i="1" dirty="0" smtClean="0">
                <a:solidFill>
                  <a:srgbClr val="C00000"/>
                </a:solidFill>
              </a:rPr>
              <a:t>е</a:t>
            </a:r>
            <a:r>
              <a:rPr lang="en-US" b="1" i="1" baseline="30000" dirty="0">
                <a:solidFill>
                  <a:srgbClr val="C00000"/>
                </a:solidFill>
              </a:rPr>
              <a:t>x</a:t>
            </a:r>
            <a:r>
              <a:rPr lang="uk-UA" b="1" i="1" dirty="0">
                <a:solidFill>
                  <a:srgbClr val="C00000"/>
                </a:solidFill>
              </a:rPr>
              <a:t> + </a:t>
            </a:r>
            <a:r>
              <a:rPr lang="uk-UA" b="1" i="1" dirty="0" smtClean="0">
                <a:solidFill>
                  <a:srgbClr val="C00000"/>
                </a:solidFill>
              </a:rPr>
              <a:t>5</a:t>
            </a:r>
            <a:r>
              <a:rPr lang="en-US" b="1" i="1" dirty="0" smtClean="0">
                <a:solidFill>
                  <a:srgbClr val="C00000"/>
                </a:solidFill>
              </a:rPr>
              <a:t>sin </a:t>
            </a:r>
            <a:r>
              <a:rPr lang="en-US" b="1" i="1" dirty="0">
                <a:solidFill>
                  <a:srgbClr val="C00000"/>
                </a:solidFill>
              </a:rPr>
              <a:t>x</a:t>
            </a:r>
            <a:r>
              <a:rPr lang="uk-UA" b="1" i="1" dirty="0">
                <a:solidFill>
                  <a:srgbClr val="C00000"/>
                </a:solidFill>
              </a:rPr>
              <a:t> - </a:t>
            </a:r>
            <a:r>
              <a:rPr lang="uk-UA" b="1" i="1" dirty="0" smtClean="0">
                <a:solidFill>
                  <a:srgbClr val="C00000"/>
                </a:solidFill>
              </a:rPr>
              <a:t>6х</a:t>
            </a:r>
            <a:r>
              <a:rPr lang="uk-UA" b="1" i="1" baseline="30000" dirty="0" smtClean="0">
                <a:solidFill>
                  <a:srgbClr val="C00000"/>
                </a:solidFill>
              </a:rPr>
              <a:t>2</a:t>
            </a:r>
            <a:r>
              <a:rPr lang="uk-UA" b="1" i="1" dirty="0">
                <a:solidFill>
                  <a:srgbClr val="C00000"/>
                </a:solidFill>
              </a:rPr>
              <a:t>.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000240"/>
            <a:ext cx="9144000" cy="485776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uk-UA" b="1" i="1" dirty="0"/>
              <a:t>Розв'язання</a:t>
            </a:r>
            <a:endParaRPr lang="ru-RU" b="1" i="1" dirty="0"/>
          </a:p>
          <a:p>
            <a:pPr>
              <a:buNone/>
            </a:pPr>
            <a:r>
              <a:rPr lang="uk-UA" dirty="0"/>
              <a:t>Оскільки однією із первісних для функції </a:t>
            </a:r>
            <a:r>
              <a:rPr lang="uk-UA" i="1" dirty="0" err="1"/>
              <a:t>e</a:t>
            </a:r>
            <a:r>
              <a:rPr lang="uk-UA" i="1" baseline="30000" dirty="0" err="1"/>
              <a:t>x</a:t>
            </a:r>
            <a:r>
              <a:rPr lang="uk-UA" dirty="0"/>
              <a:t> є функція </a:t>
            </a:r>
            <a:r>
              <a:rPr lang="uk-UA" i="1" dirty="0" err="1"/>
              <a:t>e</a:t>
            </a:r>
            <a:r>
              <a:rPr lang="uk-UA" i="1" baseline="30000" dirty="0" err="1"/>
              <a:t>x</a:t>
            </a:r>
            <a:r>
              <a:rPr lang="uk-UA" dirty="0"/>
              <a:t>, то однією із первісних для функції </a:t>
            </a:r>
            <a:r>
              <a:rPr lang="uk-UA" i="1" dirty="0"/>
              <a:t>3</a:t>
            </a:r>
            <a:r>
              <a:rPr lang="uk-UA" i="1" dirty="0" smtClean="0"/>
              <a:t>е</a:t>
            </a:r>
            <a:r>
              <a:rPr lang="en-US" i="1" baseline="30000" dirty="0"/>
              <a:t>x </a:t>
            </a:r>
            <a:r>
              <a:rPr lang="uk-UA" dirty="0"/>
              <a:t>є </a:t>
            </a:r>
            <a:r>
              <a:rPr lang="uk-UA" i="1" dirty="0"/>
              <a:t>3</a:t>
            </a:r>
            <a:r>
              <a:rPr lang="uk-UA" i="1" dirty="0" smtClean="0"/>
              <a:t>е</a:t>
            </a:r>
            <a:r>
              <a:rPr lang="en-US" i="1" baseline="30000" dirty="0"/>
              <a:t>x</a:t>
            </a:r>
            <a:r>
              <a:rPr lang="uk-UA" dirty="0"/>
              <a:t>; оскільки однією із первісних для функція </a:t>
            </a:r>
            <a:r>
              <a:rPr lang="en-US" i="1" dirty="0" err="1"/>
              <a:t>sinx</a:t>
            </a:r>
            <a:r>
              <a:rPr lang="en-US" i="1" dirty="0"/>
              <a:t> </a:t>
            </a:r>
            <a:r>
              <a:rPr lang="uk-UA" dirty="0"/>
              <a:t>є </a:t>
            </a:r>
            <a:r>
              <a:rPr lang="uk-UA" i="1" dirty="0"/>
              <a:t>-</a:t>
            </a:r>
            <a:r>
              <a:rPr lang="en-US" i="1" dirty="0" err="1"/>
              <a:t>cos</a:t>
            </a:r>
            <a:r>
              <a:rPr lang="en-US" i="1" dirty="0"/>
              <a:t> x</a:t>
            </a:r>
            <a:r>
              <a:rPr lang="uk-UA" dirty="0"/>
              <a:t>, то однією із первісних для функції </a:t>
            </a:r>
            <a:r>
              <a:rPr lang="uk-UA" dirty="0" smtClean="0"/>
              <a:t>5sin</a:t>
            </a:r>
            <a:r>
              <a:rPr lang="el-GR" i="1" dirty="0"/>
              <a:t>x</a:t>
            </a:r>
            <a:r>
              <a:rPr lang="uk-UA" dirty="0"/>
              <a:t> є </a:t>
            </a:r>
            <a:r>
              <a:rPr lang="uk-UA" dirty="0" smtClean="0"/>
              <a:t>-5</a:t>
            </a:r>
            <a:r>
              <a:rPr lang="en-US" dirty="0" err="1" smtClean="0"/>
              <a:t>cos</a:t>
            </a:r>
            <a:r>
              <a:rPr lang="el-GR" i="1" dirty="0"/>
              <a:t>x</a:t>
            </a:r>
            <a:r>
              <a:rPr lang="el-GR" dirty="0"/>
              <a:t>;</a:t>
            </a:r>
            <a:r>
              <a:rPr lang="uk-UA" dirty="0"/>
              <a:t> первісною функції </a:t>
            </a:r>
            <a:r>
              <a:rPr lang="uk-UA" i="1" dirty="0" smtClean="0"/>
              <a:t>6х</a:t>
            </a:r>
            <a:r>
              <a:rPr lang="uk-UA" i="1" baseline="30000" dirty="0" smtClean="0"/>
              <a:t>2</a:t>
            </a:r>
            <a:r>
              <a:rPr lang="uk-UA" dirty="0" smtClean="0"/>
              <a:t> </a:t>
            </a:r>
            <a:r>
              <a:rPr lang="uk-UA" dirty="0"/>
              <a:t>є </a:t>
            </a:r>
            <a:r>
              <a:rPr lang="ru-RU" dirty="0" smtClean="0"/>
              <a:t>6</a:t>
            </a:r>
            <a:r>
              <a:rPr lang="uk-UA" dirty="0" smtClean="0"/>
              <a:t>·  </a:t>
            </a:r>
            <a:r>
              <a:rPr lang="en-US" dirty="0" smtClean="0"/>
              <a:t>     </a:t>
            </a:r>
            <a:r>
              <a:rPr lang="uk-UA" dirty="0" smtClean="0"/>
              <a:t>= 2</a:t>
            </a:r>
            <a:r>
              <a:rPr lang="uk-UA" i="1" dirty="0" smtClean="0"/>
              <a:t>x</a:t>
            </a:r>
            <a:r>
              <a:rPr lang="uk-UA" baseline="30000" dirty="0" smtClean="0"/>
              <a:t>3</a:t>
            </a:r>
            <a:r>
              <a:rPr lang="uk-UA" dirty="0"/>
              <a:t>. </a:t>
            </a:r>
            <a:endParaRPr lang="en-US" dirty="0" smtClean="0"/>
          </a:p>
          <a:p>
            <a:pPr>
              <a:buNone/>
            </a:pPr>
            <a:r>
              <a:rPr lang="uk-UA" dirty="0" smtClean="0"/>
              <a:t>Отже, </a:t>
            </a:r>
            <a:r>
              <a:rPr lang="en-US" sz="3000" i="1" dirty="0" smtClean="0"/>
              <a:t>F</a:t>
            </a:r>
            <a:r>
              <a:rPr lang="uk-UA" sz="3000" i="1" dirty="0" smtClean="0"/>
              <a:t>(</a:t>
            </a:r>
            <a:r>
              <a:rPr lang="en-US" sz="3000" i="1" dirty="0" smtClean="0"/>
              <a:t>x</a:t>
            </a:r>
            <a:r>
              <a:rPr lang="uk-UA" sz="3000" i="1" dirty="0" smtClean="0"/>
              <a:t>) =3е</a:t>
            </a:r>
            <a:r>
              <a:rPr lang="en-US" sz="3000" i="1" baseline="30000" dirty="0" smtClean="0"/>
              <a:t>x</a:t>
            </a:r>
            <a:r>
              <a:rPr lang="uk-UA" sz="3000" i="1" dirty="0" smtClean="0"/>
              <a:t> - 5cos</a:t>
            </a:r>
            <a:r>
              <a:rPr lang="el-GR" sz="3000" i="1" dirty="0" smtClean="0"/>
              <a:t> x</a:t>
            </a:r>
            <a:r>
              <a:rPr lang="uk-UA" sz="3000" i="1" dirty="0" smtClean="0"/>
              <a:t> - 2x</a:t>
            </a:r>
            <a:r>
              <a:rPr lang="uk-UA" sz="3000" i="1" baseline="30000" dirty="0" smtClean="0"/>
              <a:t>3</a:t>
            </a:r>
            <a:r>
              <a:rPr lang="uk-UA" sz="3000" i="1" dirty="0" smtClean="0"/>
              <a:t> </a:t>
            </a:r>
            <a:r>
              <a:rPr lang="uk-UA" sz="3000" i="1" dirty="0"/>
              <a:t>+ </a:t>
            </a:r>
            <a:r>
              <a:rPr lang="en-US" sz="3000" i="1" dirty="0"/>
              <a:t>C</a:t>
            </a:r>
            <a:r>
              <a:rPr lang="uk-UA" sz="3000" dirty="0"/>
              <a:t> </a:t>
            </a:r>
            <a:r>
              <a:rPr lang="uk-UA" sz="3000" dirty="0" smtClean="0"/>
              <a:t>— </a:t>
            </a:r>
            <a:r>
              <a:rPr lang="uk-UA" sz="3000" dirty="0"/>
              <a:t>первісні для функції</a:t>
            </a:r>
            <a:endParaRPr lang="ru-RU" sz="3000" dirty="0"/>
          </a:p>
          <a:p>
            <a:pPr>
              <a:buNone/>
            </a:pPr>
            <a:r>
              <a:rPr lang="en-US" sz="3000" i="1" dirty="0"/>
              <a:t>f</a:t>
            </a:r>
            <a:r>
              <a:rPr lang="ru-RU" sz="3000" i="1" dirty="0"/>
              <a:t>(</a:t>
            </a:r>
            <a:r>
              <a:rPr lang="en-US" sz="3000" i="1" dirty="0"/>
              <a:t>x</a:t>
            </a:r>
            <a:r>
              <a:rPr lang="ru-RU" sz="3000" i="1" dirty="0"/>
              <a:t>) </a:t>
            </a:r>
            <a:r>
              <a:rPr lang="ru-RU" sz="3000" dirty="0"/>
              <a:t>= </a:t>
            </a:r>
            <a:r>
              <a:rPr lang="ru-RU" sz="3000" i="1" dirty="0"/>
              <a:t>3</a:t>
            </a:r>
            <a:r>
              <a:rPr lang="uk-UA" sz="3000" i="1" dirty="0" smtClean="0"/>
              <a:t>е</a:t>
            </a:r>
            <a:r>
              <a:rPr lang="en-US" sz="3000" i="1" baseline="30000" dirty="0"/>
              <a:t>x</a:t>
            </a:r>
            <a:r>
              <a:rPr lang="uk-UA" sz="3000" i="1" dirty="0"/>
              <a:t> + </a:t>
            </a:r>
            <a:r>
              <a:rPr lang="uk-UA" sz="3000" i="1" dirty="0" smtClean="0"/>
              <a:t>5</a:t>
            </a:r>
            <a:r>
              <a:rPr lang="en-US" sz="3000" i="1" dirty="0" smtClean="0"/>
              <a:t>sin </a:t>
            </a:r>
            <a:r>
              <a:rPr lang="en-US" sz="3000" i="1" dirty="0"/>
              <a:t>x</a:t>
            </a:r>
            <a:r>
              <a:rPr lang="uk-UA" sz="3000" i="1" dirty="0"/>
              <a:t> - </a:t>
            </a:r>
            <a:r>
              <a:rPr lang="ru-RU" sz="3000" i="1" dirty="0" smtClean="0"/>
              <a:t>6</a:t>
            </a:r>
            <a:r>
              <a:rPr lang="uk-UA" sz="3000" i="1" dirty="0" smtClean="0"/>
              <a:t>х</a:t>
            </a:r>
            <a:r>
              <a:rPr lang="uk-UA" sz="3000" i="1" baseline="30000" dirty="0" smtClean="0"/>
              <a:t>2</a:t>
            </a:r>
            <a:r>
              <a:rPr lang="uk-UA" sz="3000" dirty="0"/>
              <a:t>. </a:t>
            </a:r>
            <a:endParaRPr lang="ru-RU" sz="3000" dirty="0"/>
          </a:p>
          <a:p>
            <a:r>
              <a:rPr lang="uk-UA" dirty="0"/>
              <a:t>Відповідь: </a:t>
            </a:r>
            <a:r>
              <a:rPr lang="en-US" dirty="0"/>
              <a:t>F</a:t>
            </a:r>
            <a:r>
              <a:rPr lang="uk-UA" dirty="0"/>
              <a:t>(</a:t>
            </a:r>
            <a:r>
              <a:rPr lang="en-US" dirty="0"/>
              <a:t>x</a:t>
            </a:r>
            <a:r>
              <a:rPr lang="uk-UA" dirty="0"/>
              <a:t>) = </a:t>
            </a:r>
            <a:r>
              <a:rPr lang="uk-UA" i="1" dirty="0"/>
              <a:t>3</a:t>
            </a:r>
            <a:r>
              <a:rPr lang="uk-UA" i="1" dirty="0" smtClean="0"/>
              <a:t>е</a:t>
            </a:r>
            <a:r>
              <a:rPr lang="en-US" i="1" baseline="30000" dirty="0"/>
              <a:t>x</a:t>
            </a:r>
            <a:r>
              <a:rPr lang="uk-UA" i="1" dirty="0"/>
              <a:t> - </a:t>
            </a:r>
            <a:r>
              <a:rPr lang="uk-UA" i="1" dirty="0" smtClean="0"/>
              <a:t>5cos</a:t>
            </a:r>
            <a:r>
              <a:rPr lang="el-GR" i="1" dirty="0" smtClean="0"/>
              <a:t> </a:t>
            </a:r>
            <a:r>
              <a:rPr lang="el-GR" i="1" dirty="0"/>
              <a:t>x</a:t>
            </a:r>
            <a:r>
              <a:rPr lang="uk-UA" i="1" dirty="0"/>
              <a:t> -</a:t>
            </a:r>
            <a:r>
              <a:rPr lang="el-GR" i="1" dirty="0"/>
              <a:t> </a:t>
            </a:r>
            <a:r>
              <a:rPr lang="ru-RU" i="1" dirty="0" smtClean="0"/>
              <a:t>2</a:t>
            </a:r>
            <a:r>
              <a:rPr lang="el-GR" i="1" dirty="0" smtClean="0"/>
              <a:t>x</a:t>
            </a:r>
            <a:r>
              <a:rPr lang="el-GR" i="1" baseline="30000" dirty="0" smtClean="0"/>
              <a:t>3</a:t>
            </a:r>
            <a:r>
              <a:rPr lang="uk-UA" i="1" dirty="0" smtClean="0"/>
              <a:t> </a:t>
            </a:r>
            <a:r>
              <a:rPr lang="uk-UA" i="1" dirty="0"/>
              <a:t>+ </a:t>
            </a:r>
            <a:r>
              <a:rPr lang="en-US" i="1" dirty="0"/>
              <a:t>C</a:t>
            </a:r>
            <a:r>
              <a:rPr lang="uk-UA" i="1" dirty="0"/>
              <a:t>.</a:t>
            </a:r>
            <a:endParaRPr lang="ru-RU" dirty="0"/>
          </a:p>
          <a:p>
            <a:endParaRPr lang="ru-RU" dirty="0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7358082" y="4357694"/>
          <a:ext cx="571504" cy="1033103"/>
        </p:xfrm>
        <a:graphic>
          <a:graphicData uri="http://schemas.openxmlformats.org/presentationml/2006/ole">
            <p:oleObj spid="_x0000_s19457" name="Формула" r:id="rId3" imgW="228600" imgH="419100" progId="Equation.3">
              <p:embed/>
            </p:oleObj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505</TotalTime>
  <Words>803</Words>
  <Application>Microsoft Office PowerPoint</Application>
  <PresentationFormat>Экран (4:3)</PresentationFormat>
  <Paragraphs>87</Paragraphs>
  <Slides>13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Формула</vt:lpstr>
      <vt:lpstr>Правила знаходження первісних</vt:lpstr>
      <vt:lpstr>Слайд 2</vt:lpstr>
      <vt:lpstr>Слайд 3</vt:lpstr>
      <vt:lpstr> Приклад 1.  Знайдіть первісні для функції  f(x) = х + cos x.  </vt:lpstr>
      <vt:lpstr> Приклад 1.  Знайдіть первісні для функції  f(x) = х + cos x.  </vt:lpstr>
      <vt:lpstr>Правило 1 знаходження первісних</vt:lpstr>
      <vt:lpstr> Приклад 1.  Знайдіть первісні для функції  f(x) = х + cos x.  </vt:lpstr>
      <vt:lpstr>Слайд 8</vt:lpstr>
      <vt:lpstr> Приклад 2.  Знайдіть первісні для функції  f(x) = 3еx + 5sin x - 6х2. </vt:lpstr>
      <vt:lpstr>Правило 3 знаходження  первісних</vt:lpstr>
      <vt:lpstr>  Приклад 3. Знайдіть первісні для функцій: a) f(x) = (8– 3х)5;      б) f(x) = е9х-1.  Розв'язання  </vt:lpstr>
      <vt:lpstr>Підсумок.</vt:lpstr>
      <vt:lpstr>Слайд 13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Правила знаходження первісних</dc:title>
  <dc:creator>Admin</dc:creator>
  <cp:lastModifiedBy>Еременко</cp:lastModifiedBy>
  <cp:revision>67</cp:revision>
  <dcterms:created xsi:type="dcterms:W3CDTF">2004-07-19T18:32:16Z</dcterms:created>
  <dcterms:modified xsi:type="dcterms:W3CDTF">2015-03-04T20:18:39Z</dcterms:modified>
</cp:coreProperties>
</file>