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Default ContentType="application/vnd.openxmlformats-officedocument.oleObject" Extension="bin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emf" Extension="emf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vmlDrawing" Extension="v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CC0099"/>
    <a:srgbClr val="0033CC"/>
    <a:srgbClr val="0000FF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45AC4F-2AA9-4A8D-B506-72D805B00953}" type="datetimeFigureOut">
              <a:rPr lang="uk-UA" smtClean="0"/>
              <a:pPr/>
              <a:t>22.12.2014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5786D-D5F0-42BB-96CF-CBE5DAA206B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slideLayouts/slideLayout2.xml" Type="http://schemas.openxmlformats.org/officeDocument/2006/relationships/slideLayout"/><Relationship Id="rId5" Target="../media/image4.emf" Type="http://schemas.openxmlformats.org/officeDocument/2006/relationships/image"/><Relationship Id="rId4" Target="../media/image5.gif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8%D0%B7%D0%BE%D0%B1%D1%80%D0%B0%D0%B6%D0%B5%D0%BD%D0%B8%D0%B5:Euclid_Vat_ms_no_190_I_prop_47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 ?><Relationships xmlns="http://schemas.openxmlformats.org/package/2006/relationships"><Relationship Id="rId3" Target="../media/image7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8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2071678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8800" b="1" dirty="0" err="1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Розв</a:t>
            </a:r>
            <a:r>
              <a:rPr lang="en-US" sz="88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8800" b="1" dirty="0" err="1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язування</a:t>
            </a:r>
            <a:r>
              <a:rPr lang="uk-UA" sz="88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 вправ</a:t>
            </a:r>
            <a:endParaRPr lang="uk-UA" sz="8800" b="1" dirty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78413" y="5357826"/>
            <a:ext cx="4065587" cy="1125537"/>
          </a:xfrm>
          <a:prstGeom prst="roundRect">
            <a:avLst/>
          </a:prstGeom>
          <a:gradFill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dirty="0">
                <a:solidFill>
                  <a:srgbClr val="FF0000"/>
                </a:solidFill>
              </a:rPr>
              <a:t>Вчитель математики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i="1" dirty="0" smtClean="0">
                <a:solidFill>
                  <a:srgbClr val="FF0000"/>
                </a:solidFill>
              </a:rPr>
              <a:t>Мала Г.О.</a:t>
            </a:r>
            <a:endParaRPr lang="uk-UA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35716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Робота в парах. Гра </a:t>
            </a: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“Відповідність-буква”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214422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Розв’яжи задачі та за відповідями дізнайся слово.</a:t>
            </a:r>
          </a:p>
          <a:p>
            <a:pPr marL="457200" indent="-457200" algn="just">
              <a:buAutoNum type="arabicPeriod"/>
            </a:pP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Один із вертикальних кутів дорівнює 19</a:t>
            </a:r>
            <a:r>
              <a:rPr lang="uk-UA" sz="24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Знайди інший.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(л)</a:t>
            </a:r>
          </a:p>
          <a:p>
            <a:pPr marL="457200" indent="-457200" algn="just"/>
            <a:endParaRPr lang="uk-UA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Один із кутів дорівнює 30</a:t>
            </a:r>
            <a:r>
              <a:rPr lang="uk-UA" sz="24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Знайди суміжний йому.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(о)</a:t>
            </a:r>
          </a:p>
          <a:p>
            <a:pPr algn="just"/>
            <a:endParaRPr lang="uk-UA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В прямому куту провели бісектрису. Які кути утворилися?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</a:p>
          <a:p>
            <a:pPr algn="just"/>
            <a:endParaRPr lang="uk-UA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Скільки градусів дорівнює розгорнутий кут?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(т)</a:t>
            </a:r>
          </a:p>
          <a:p>
            <a:pPr algn="just"/>
            <a:endParaRPr lang="uk-UA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Внутрішній односторонній кут при паралельних прямих перетнутих січною дорівнює 50</a:t>
            </a:r>
            <a:r>
              <a:rPr lang="uk-UA" sz="24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Знайдіть інший внутрішній односторонній кут.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(н)</a:t>
            </a:r>
          </a:p>
          <a:p>
            <a:pPr algn="just"/>
            <a:endParaRPr lang="uk-UA" sz="1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Виберіть з наведених відповідей градусну міру гострого кута:</a:t>
            </a:r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(п)</a:t>
            </a:r>
          </a:p>
          <a:p>
            <a:pPr algn="just"/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120</a:t>
            </a:r>
            <a:r>
              <a:rPr lang="uk-UA" sz="24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         Б) 100</a:t>
            </a:r>
            <a:r>
              <a:rPr lang="uk-UA" sz="24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            В) 75</a:t>
            </a:r>
            <a:r>
              <a:rPr lang="uk-UA" sz="2400" baseline="3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" name="Picture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86710" y="5572140"/>
            <a:ext cx="1076324" cy="107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043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1021557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021557"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0004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Відповідь 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0" y="1214422"/>
          <a:ext cx="9144000" cy="1624507"/>
        </p:xfrm>
        <a:graphic>
          <a:graphicData uri="http://schemas.openxmlformats.org/drawingml/2006/table">
            <a:tbl>
              <a:tblPr/>
              <a:tblGrid>
                <a:gridCol w="1523715"/>
                <a:gridCol w="1523715"/>
                <a:gridCol w="1523715"/>
                <a:gridCol w="1523715"/>
                <a:gridCol w="1524570"/>
                <a:gridCol w="1524570"/>
              </a:tblGrid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r>
                        <a:rPr lang="uk-UA" sz="4800" b="1" baseline="30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uk-UA" sz="4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r>
                        <a:rPr lang="uk-UA" sz="4800" b="1" baseline="300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uk-UA" sz="4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r>
                        <a:rPr lang="uk-UA" sz="4800" b="1" baseline="30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uk-UA" sz="4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180</a:t>
                      </a:r>
                      <a:r>
                        <a:rPr lang="uk-UA" sz="4800" b="1" baseline="30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uk-UA" sz="4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150</a:t>
                      </a:r>
                      <a:r>
                        <a:rPr lang="uk-UA" sz="4800" b="1" baseline="30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uk-UA" sz="4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130</a:t>
                      </a:r>
                      <a:r>
                        <a:rPr lang="uk-UA" sz="4800" b="1" baseline="300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uk-UA" sz="48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72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uk-UA" sz="4800" b="1" dirty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uk-UA" sz="4800" b="1" dirty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uk-UA" sz="4800" b="1" dirty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uk-UA" sz="4800" b="1" dirty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uk-UA" sz="4800" b="1" dirty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4800" b="1" dirty="0" smtClean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uk-UA" sz="4800" b="1" dirty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633" marR="61633" marT="0" marB="0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857488" y="4429132"/>
            <a:ext cx="6143668" cy="11430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Плато́н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—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давньогрецький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філософ</a:t>
            </a:r>
            <a:endParaRPr kumimoji="0" lang="ru-RU" sz="2800" b="0" i="0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85852" y="3214686"/>
            <a:ext cx="1867282" cy="2571768"/>
          </a:xfrm>
          <a:prstGeom prst="rect">
            <a:avLst/>
          </a:prstGeom>
          <a:noFill/>
        </p:spPr>
      </p:pic>
      <p:pic>
        <p:nvPicPr>
          <p:cNvPr id="13" name="Picture 2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5000636"/>
            <a:ext cx="857256" cy="1571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7" descr="AMERI0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0" y="5000636"/>
            <a:ext cx="1427141" cy="1519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50004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Самостійна робота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1142984"/>
            <a:ext cx="900115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Побудуйте пряму і точку, яка не належить їй. Через точку проведіть перпендикулярну пряму до даної прямої. Проведіть паралельну пряму до перпендикуляра.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Побудуйте кут. Виміряйте його градусну міру. Проведіть бісектрису кута.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Використовуючи прямі, побудуйте дві паралельні прямі й січну. Виміряйте кути, які утворилися.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69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0004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Бліц-опитування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Закінчи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речення”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1214422"/>
            <a:ext cx="54735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Сума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суміжних кутів…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1643050"/>
            <a:ext cx="39878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Кут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суміжний з прямим…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2071678"/>
            <a:ext cx="40412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Кут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суміжний з гострим…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2571744"/>
            <a:ext cx="50616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Властивість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вертикальних кутів…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3000372"/>
            <a:ext cx="77867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Прямі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 перетинаються під прямим кутом…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3429000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Кількість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прямих, які можна провести через 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точку,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що не лежить на 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даній, паралельну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неї…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4214818"/>
            <a:ext cx="8572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Внутрішні різносторонні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кути при паралельних прямих і січній…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14282" y="5000636"/>
            <a:ext cx="87868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Сума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внутрішніх односторонніх кутів при паралельних прямих і січній…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786182" y="1285860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180º</a:t>
            </a:r>
            <a:endParaRPr lang="uk-UA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71934" y="1643050"/>
            <a:ext cx="1571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Прямий </a:t>
            </a:r>
            <a:endParaRPr lang="uk-UA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357686" y="2071678"/>
            <a:ext cx="1214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Тупий </a:t>
            </a:r>
            <a:endParaRPr lang="uk-UA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86380" y="2571744"/>
            <a:ext cx="114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Рівні </a:t>
            </a:r>
            <a:endParaRPr lang="uk-UA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43702" y="3000372"/>
            <a:ext cx="2500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Перпендикулярні </a:t>
            </a:r>
            <a:endParaRPr lang="uk-UA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29256" y="3786190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Одну </a:t>
            </a:r>
            <a:endParaRPr lang="uk-UA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28728" y="4572008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Рівні </a:t>
            </a:r>
            <a:endParaRPr lang="uk-UA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71604" y="5357826"/>
            <a:ext cx="107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180º</a:t>
            </a:r>
          </a:p>
        </p:txBody>
      </p:sp>
      <p:pic>
        <p:nvPicPr>
          <p:cNvPr id="29" name="Picture 4" descr="sov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9691" y="1142984"/>
            <a:ext cx="1684309" cy="1473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Picture 4" descr="1244564717_schkoljnaj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rot="21347203">
            <a:off x="1643042" y="1562859"/>
            <a:ext cx="4714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312416">
            <a:off x="1775132" y="2261562"/>
            <a:ext cx="53097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Підготуватись до контрольної роботи, повторити розділ ІІ, розв’язати №26, 28, §9. </a:t>
            </a:r>
            <a:r>
              <a:rPr lang="uk-UA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(Підручник М.І. Бурда, Н.А. </a:t>
            </a:r>
            <a:r>
              <a:rPr lang="uk-UA" sz="2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Тарасенкова</a:t>
            </a:r>
            <a:r>
              <a:rPr lang="uk-UA" sz="2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2007.)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2500306"/>
            <a:ext cx="67151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Дякую за урок!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42844" y="1571612"/>
            <a:ext cx="878687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Мета: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формувати навички про паралельні та перпендикулярні прямі, про кути при перетині січною паралельних прямих; виробляти в учнів уміння відтворювати зміст вивчених тверджень та використовувати їх при розв'язуванні задач; поглибити знання учнів з історії математики; розвивати математичне мислення, вміння використовувати знання програм Gran2d та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My Test X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exe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 виконанні вправ; виховувати самостійність, цікавість до предмету, повагу до вчених-математиків.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4-3" id="13" name="Picture 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1000108"/>
            <a:ext cx="910217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№24 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1) α; 2) β; 3) β; 4) α;</a:t>
            </a:r>
          </a:p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dirty="0" i="1" kumimoji="0" lang="uk-UA" normalizeH="0" smtClean="0" strike="noStrike" sz="28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0" baseline="0" cap="none" dirty="0" i="0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№27 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1) 30</a:t>
            </a:r>
            <a:r>
              <a:rPr b="0" baseline="3000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0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і 150</a:t>
            </a:r>
            <a:r>
              <a:rPr b="0" baseline="3000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0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; 2) 60</a:t>
            </a:r>
            <a:r>
              <a:rPr b="0" baseline="3000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0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і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120</a:t>
            </a:r>
            <a:r>
              <a:rPr b="0" baseline="3000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0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; 3) 75</a:t>
            </a:r>
            <a:r>
              <a:rPr b="0" baseline="3000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0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і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105</a:t>
            </a:r>
            <a:r>
              <a:rPr b="0" baseline="3000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0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; 4) 60</a:t>
            </a:r>
            <a:r>
              <a:rPr b="0" baseline="3000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0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b="0" baseline="0" cap="none" dirty="0" err="1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і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120</a:t>
            </a:r>
            <a:r>
              <a:rPr b="0" baseline="3000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0</a:t>
            </a:r>
            <a:r>
              <a:rPr b="0" baseline="0" cap="none" dirty="0" i="1" kumimoji="0" lang="uk-UA" normalizeH="0" smtClean="0" strike="noStrike" sz="28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. </a:t>
            </a:r>
            <a:endParaRPr b="0" baseline="0" cap="none" dirty="0" i="0" kumimoji="0" lang="uk-UA" normalizeH="0" smtClean="0" strike="noStrike" sz="28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357166"/>
            <a:ext cx="9144000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360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Відповіді до домашнього завдання</a:t>
            </a:r>
            <a:endParaRPr b="1" dirty="0" lang="uk-UA" sz="3600">
              <a:solidFill>
                <a:srgbClr val="C0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циркуль" id="18" name="Picture 3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79920" y="5357826"/>
            <a:ext cx="1264080" cy="1154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0" y="3000372"/>
            <a:ext cx="650082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lang="uk-UA" sz="2800">
                <a:latin charset="0" pitchFamily="18" typeface="Times New Roman"/>
                <a:cs charset="0" pitchFamily="18" typeface="Times New Roman"/>
              </a:rPr>
              <a:t>Троє учнів живуть у різних напрямках від школи, що знаходиться в точці А. Один з них живе точно на північ від школи, другий – точно на південь, а дорога третього утворює з прямою північ-південь кут 120</a:t>
            </a:r>
            <a:r>
              <a:rPr baseline="30000" dirty="0" lang="uk-UA" sz="2800">
                <a:latin charset="0" pitchFamily="18" typeface="Times New Roman"/>
                <a:cs charset="0" pitchFamily="18" typeface="Times New Roman"/>
              </a:rPr>
              <a:t>0</a:t>
            </a:r>
            <a:r>
              <a:rPr dirty="0" lang="uk-UA" sz="2800">
                <a:latin charset="0" pitchFamily="18" typeface="Times New Roman"/>
                <a:cs charset="0" pitchFamily="18" typeface="Times New Roman"/>
              </a:rPr>
              <a:t>. Назвіть найменший кут, який утворює ця дорога з прямою північ-південь. Обґрунтуйте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0" y="2428868"/>
            <a:ext cx="9144000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360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Логічна задача</a:t>
            </a:r>
            <a:endParaRPr b="1" dirty="0" lang="uk-UA" sz="3600">
              <a:solidFill>
                <a:srgbClr val="C0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22" name="Рисунок 21"/>
          <p:cNvPicPr/>
          <p:nvPr/>
        </p:nvPicPr>
        <p:blipFill>
          <a:blip r:embed="rId4"/>
          <a:srcRect r="325"/>
          <a:stretch>
            <a:fillRect/>
          </a:stretch>
        </p:blipFill>
        <p:spPr bwMode="auto">
          <a:xfrm>
            <a:off x="6286512" y="3214686"/>
            <a:ext cx="1857388" cy="236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1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4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2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21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2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7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8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29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3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060"/>
      <p:bldP grpId="0" spid="17"/>
      <p:bldP grpId="0" spid="19"/>
      <p:bldP grpId="0" spid="2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29058" y="1214422"/>
          <a:ext cx="5072071" cy="3000396"/>
        </p:xfrm>
        <a:graphic>
          <a:graphicData uri="http://schemas.openxmlformats.org/drawingml/2006/table">
            <a:tbl>
              <a:tblPr/>
              <a:tblGrid>
                <a:gridCol w="359755"/>
                <a:gridCol w="349499"/>
                <a:gridCol w="335298"/>
                <a:gridCol w="338453"/>
                <a:gridCol w="335298"/>
                <a:gridCol w="335298"/>
                <a:gridCol w="335298"/>
                <a:gridCol w="336086"/>
                <a:gridCol w="335298"/>
                <a:gridCol w="335298"/>
                <a:gridCol w="335298"/>
                <a:gridCol w="335298"/>
                <a:gridCol w="335298"/>
                <a:gridCol w="335298"/>
                <a:gridCol w="335298"/>
              </a:tblGrid>
              <a:tr h="2755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73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163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65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1400" baseline="30000" dirty="0" smtClean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uk-UA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35716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Кросворд 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1071546"/>
            <a:ext cx="385762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Два кути, сторони одного з яких є доповняльними променями сторін іншого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1928802"/>
            <a:ext cx="39290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Кути, у яких одна сторона спільна, а дві інші є доповняльними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півпрямими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2786058"/>
            <a:ext cx="39290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Твердження, справедливість якого встановлюється за допомогою міркування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3571876"/>
            <a:ext cx="38576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Прямі на площині, які не перетинаються.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0" y="4143380"/>
            <a:ext cx="40004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Кут, градусна міра, якого менша від градусної міри прямого кута.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0" y="4714884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Твердження про основні властивості найпростіших геометричних фігур, прийняте як вихідне.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0" y="5214950"/>
            <a:ext cx="594053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Кут, градусна міра якого більша 90º, але менша від 180º.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0" y="5500702"/>
            <a:ext cx="48228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Прямі, які перетинаються під прямим кутом.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0" y="5857892"/>
            <a:ext cx="836754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Один із інструментів, який використовується для побудови паралельних прямих.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5" dur="8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6" dur="8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8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410" grpId="0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dirty="0" lang="uk-UA"/>
          </a:p>
        </p:txBody>
      </p:sp>
      <p:pic>
        <p:nvPicPr>
          <p:cNvPr descr="4-3" id="4" name="Picture 4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descr="Animated_book_worm_reading_book_hg_clr.gif" id="5" name="Рисунок 8"/>
          <p:cNvPicPr>
            <a:picLocks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7858148" y="0"/>
            <a:ext cx="1285852" cy="1285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Object 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785926"/>
            <a:ext cx="4352925" cy="3571900"/>
          </a:xfrm>
          <a:prstGeom prst="rect"/>
          <a:noFill/>
        </p:spPr>
      </p:pic>
      <p:sp>
        <p:nvSpPr>
          <p:cNvPr id="8" name="TextBox 7"/>
          <p:cNvSpPr txBox="1"/>
          <p:nvPr/>
        </p:nvSpPr>
        <p:spPr>
          <a:xfrm>
            <a:off x="0" y="357166"/>
            <a:ext cx="9144000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3600">
                <a:solidFill>
                  <a:srgbClr val="C00000"/>
                </a:solidFill>
                <a:latin charset="0" pitchFamily="18" typeface="Times New Roman"/>
                <a:cs charset="0" pitchFamily="18" typeface="Times New Roman"/>
              </a:rPr>
              <a:t> Евклід – грецький математик</a:t>
            </a:r>
            <a:endParaRPr b="1" dirty="0" lang="uk-UA" sz="3600">
              <a:solidFill>
                <a:srgbClr val="C00000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4357686" y="3143248"/>
            <a:ext cx="47863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ctr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cap="none" dirty="0" i="0" kumimoji="0" lang="uk-UA" normalizeH="0" smtClean="0" strike="noStrike" sz="3200" u="none">
                <a:ln>
                  <a:noFill/>
                </a:ln>
                <a:solidFill>
                  <a:srgbClr val="002060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13 книг – сувоїв, які він назвав «Основи».</a:t>
            </a:r>
            <a:endParaRPr b="1" baseline="0" cap="none" dirty="0" i="0" kumimoji="0" lang="uk-UA" normalizeH="0" smtClean="0" strike="noStrike" sz="3200" u="none">
              <a:ln>
                <a:noFill/>
              </a:ln>
              <a:solidFill>
                <a:srgbClr val="002060"/>
              </a:solidFill>
              <a:effectLst/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with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fill="hold" id="14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6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7">
                      <p:stCondLst>
                        <p:cond delay="indefinite"/>
                      </p:stCondLst>
                      <p:childTnLst>
                        <p:par>
                          <p:cTn fill="hold" id="1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9" nodeType="clickEffect" presetClass="entr" presetID="3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2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ecel="100000" dur="900" fill="hold" id="23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ccel="100000" dur="100" fill="hold" id="24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8"/>
      <p:bldP grpId="0" spid="18437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4" descr="250px-Euclid_Vat_ms_no_190_I_prop_47">
            <a:hlinkClick r:id="rId3" tooltip="&quot;Ватиканский манускрипт, т.1, 38v - 39r. Euclid I prop. 47 (теорема Пифагора).&quot;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85720" y="2071678"/>
            <a:ext cx="5413831" cy="3286147"/>
          </a:xfrm>
          <a:prstGeom prst="rect">
            <a:avLst/>
          </a:prstGeom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500694" y="2285992"/>
            <a:ext cx="364330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атиканський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манускрипт </a:t>
            </a:r>
            <a:r>
              <a:rPr lang="ru-RU" sz="3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книги «Начала»</a:t>
            </a:r>
            <a:endParaRPr lang="ru-RU" sz="32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1214422"/>
            <a:ext cx="46434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Розглянь малюнок і назви пари кутів: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внутрішніх різносторонніх;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суміжних;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вертикальних.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716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Задачі за малюнками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715008" y="1214422"/>
            <a:ext cx="2786062" cy="2428875"/>
            <a:chOff x="5929313" y="857250"/>
            <a:chExt cx="2786062" cy="242887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>
              <a:off x="5929313" y="2143125"/>
              <a:ext cx="2786062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5179219" y="1893094"/>
              <a:ext cx="2286000" cy="50006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16200000" flipH="1">
              <a:off x="6536532" y="1607344"/>
              <a:ext cx="2357437" cy="100012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6072188" y="857250"/>
              <a:ext cx="214312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 dirty="0">
                  <a:latin typeface="Calibri" pitchFamily="34" charset="0"/>
                </a:rPr>
                <a:t>а</a:t>
              </a:r>
              <a:endParaRPr lang="ru-RU" dirty="0">
                <a:latin typeface="Calibri" pitchFamily="34" charset="0"/>
              </a:endParaRPr>
            </a:p>
          </p:txBody>
        </p:sp>
        <p:sp>
          <p:nvSpPr>
            <p:cNvPr id="12" name="TextBox 10"/>
            <p:cNvSpPr txBox="1">
              <a:spLocks noChangeArrowheads="1"/>
            </p:cNvSpPr>
            <p:nvPr/>
          </p:nvSpPr>
          <p:spPr bwMode="auto">
            <a:xfrm>
              <a:off x="7500938" y="1143000"/>
              <a:ext cx="295275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>
                  <a:latin typeface="Calibri" pitchFamily="34" charset="0"/>
                </a:rPr>
                <a:t>в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8501063" y="1785938"/>
              <a:ext cx="214312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>
                  <a:latin typeface="Calibri" pitchFamily="34" charset="0"/>
                </a:rPr>
                <a:t>с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14" name="TextBox 12"/>
            <p:cNvSpPr txBox="1">
              <a:spLocks noChangeArrowheads="1"/>
            </p:cNvSpPr>
            <p:nvPr/>
          </p:nvSpPr>
          <p:spPr bwMode="auto">
            <a:xfrm>
              <a:off x="5929313" y="2286000"/>
              <a:ext cx="214312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>
                  <a:latin typeface="Calibri" pitchFamily="34" charset="0"/>
                </a:rPr>
                <a:t>1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15" name="TextBox 13"/>
            <p:cNvSpPr txBox="1">
              <a:spLocks noChangeArrowheads="1"/>
            </p:cNvSpPr>
            <p:nvPr/>
          </p:nvSpPr>
          <p:spPr bwMode="auto">
            <a:xfrm flipH="1">
              <a:off x="6000750" y="1785938"/>
              <a:ext cx="28575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 dirty="0">
                  <a:latin typeface="Calibri" pitchFamily="34" charset="0"/>
                </a:rPr>
                <a:t>2</a:t>
              </a:r>
              <a:endParaRPr lang="ru-RU" dirty="0">
                <a:latin typeface="Calibri" pitchFamily="34" charset="0"/>
              </a:endParaRPr>
            </a:p>
          </p:txBody>
        </p:sp>
        <p:sp>
          <p:nvSpPr>
            <p:cNvPr id="16" name="TextBox 14"/>
            <p:cNvSpPr txBox="1">
              <a:spLocks noChangeArrowheads="1"/>
            </p:cNvSpPr>
            <p:nvPr/>
          </p:nvSpPr>
          <p:spPr bwMode="auto">
            <a:xfrm>
              <a:off x="6357938" y="1785938"/>
              <a:ext cx="428625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>
                  <a:latin typeface="Calibri" pitchFamily="34" charset="0"/>
                </a:rPr>
                <a:t>3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17" name="TextBox 15"/>
            <p:cNvSpPr txBox="1">
              <a:spLocks noChangeArrowheads="1"/>
            </p:cNvSpPr>
            <p:nvPr/>
          </p:nvSpPr>
          <p:spPr bwMode="auto">
            <a:xfrm>
              <a:off x="6357938" y="2286000"/>
              <a:ext cx="28575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>
                  <a:latin typeface="Calibri" pitchFamily="34" charset="0"/>
                </a:rPr>
                <a:t>4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18" name="TextBox 16"/>
            <p:cNvSpPr txBox="1">
              <a:spLocks noChangeArrowheads="1"/>
            </p:cNvSpPr>
            <p:nvPr/>
          </p:nvSpPr>
          <p:spPr bwMode="auto">
            <a:xfrm>
              <a:off x="7215188" y="1857375"/>
              <a:ext cx="285750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>
                  <a:latin typeface="Calibri" pitchFamily="34" charset="0"/>
                </a:rPr>
                <a:t>5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19" name="TextBox 17"/>
            <p:cNvSpPr txBox="1">
              <a:spLocks noChangeArrowheads="1"/>
            </p:cNvSpPr>
            <p:nvPr/>
          </p:nvSpPr>
          <p:spPr bwMode="auto">
            <a:xfrm>
              <a:off x="7715250" y="1785938"/>
              <a:ext cx="35718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>
                  <a:latin typeface="Calibri" pitchFamily="34" charset="0"/>
                </a:rPr>
                <a:t>6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20" name="TextBox 18"/>
            <p:cNvSpPr txBox="1">
              <a:spLocks noChangeArrowheads="1"/>
            </p:cNvSpPr>
            <p:nvPr/>
          </p:nvSpPr>
          <p:spPr bwMode="auto">
            <a:xfrm>
              <a:off x="7286625" y="2214563"/>
              <a:ext cx="357188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>
                  <a:latin typeface="Calibri" pitchFamily="34" charset="0"/>
                </a:rPr>
                <a:t>8</a:t>
              </a:r>
              <a:endParaRPr lang="ru-RU">
                <a:latin typeface="Calibri" pitchFamily="34" charset="0"/>
              </a:endParaRPr>
            </a:p>
          </p:txBody>
        </p:sp>
        <p:sp>
          <p:nvSpPr>
            <p:cNvPr id="21" name="TextBox 19"/>
            <p:cNvSpPr txBox="1">
              <a:spLocks noChangeArrowheads="1"/>
            </p:cNvSpPr>
            <p:nvPr/>
          </p:nvSpPr>
          <p:spPr bwMode="auto">
            <a:xfrm>
              <a:off x="8001000" y="2214563"/>
              <a:ext cx="285750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uk-UA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uk-UA">
                  <a:latin typeface="Calibri" pitchFamily="34" charset="0"/>
                </a:rPr>
                <a:t>7</a:t>
              </a:r>
              <a:endParaRPr lang="ru-RU">
                <a:latin typeface="Calibri" pitchFamily="34" charset="0"/>
              </a:endParaRPr>
            </a:p>
          </p:txBody>
        </p:sp>
      </p:grp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2714620"/>
            <a:ext cx="5500694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Запитання: </a:t>
            </a:r>
            <a:endParaRPr kumimoji="0" lang="uk-UA" sz="2000" b="0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Які прямі можуть розміщуватися на площині? 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Рисунок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4714884"/>
            <a:ext cx="3068941" cy="1714512"/>
          </a:xfrm>
          <a:prstGeom prst="rect">
            <a:avLst/>
          </a:prstGeom>
          <a:noFill/>
        </p:spPr>
      </p:pic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3357562"/>
            <a:ext cx="90011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За допомогою яких інструментів можна побудувати прямі перпендикулярні і паралельні?</a:t>
            </a:r>
            <a:endParaRPr kumimoji="0" lang="uk-UA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4143380"/>
            <a:ext cx="82529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Кути 1 і 2 рівні. Сума цих кутів дорівнює 60</a:t>
            </a:r>
            <a:r>
              <a:rPr kumimoji="0" lang="uk-UA" sz="2000" b="1" i="0" u="none" strike="noStrike" cap="none" normalizeH="0" baseline="3000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Чому дорівнює кут 3?</a:t>
            </a:r>
            <a:endParaRPr kumimoji="0" lang="uk-UA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14884"/>
            <a:ext cx="1142976" cy="1806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6" grpId="0"/>
      <p:bldP spid="21507" grpId="0"/>
      <p:bldP spid="21508" grpId="0"/>
      <p:bldP spid="215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428736"/>
            <a:ext cx="57150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 1.   </a:t>
            </a:r>
            <a:r>
              <a:rPr lang="uk-UA" sz="2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(Усно)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Дано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a||b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Чи правильно вказано  градусні  міри  кутів? </a:t>
            </a:r>
            <a:endParaRPr lang="uk-UA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5716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 група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5643570" y="1214422"/>
            <a:ext cx="3286148" cy="2286016"/>
            <a:chOff x="1643042" y="1928802"/>
            <a:chExt cx="6823174" cy="3929090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1643042" y="2071678"/>
              <a:ext cx="5000660" cy="2000264"/>
            </a:xfrm>
            <a:prstGeom prst="line">
              <a:avLst/>
            </a:prstGeom>
            <a:ln w="63500" cmpd="sng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6572264" y="1928802"/>
              <a:ext cx="1428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 smtClean="0"/>
                <a:t>a</a:t>
              </a:r>
              <a:endParaRPr lang="ru-RU" sz="3600" b="1" dirty="0"/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3286116" y="3500438"/>
              <a:ext cx="4929222" cy="2143140"/>
            </a:xfrm>
            <a:prstGeom prst="line">
              <a:avLst/>
            </a:prstGeom>
            <a:ln w="63500" cmpd="sng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>
              <a:off x="2000232" y="2714620"/>
              <a:ext cx="5857916" cy="3143272"/>
            </a:xfrm>
            <a:prstGeom prst="line">
              <a:avLst/>
            </a:prstGeom>
            <a:ln w="63500" cmpd="sng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8001024" y="3714752"/>
              <a:ext cx="4651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/>
                <a:t>b</a:t>
              </a:r>
              <a:endParaRPr lang="ru-RU" sz="3600" b="1" dirty="0"/>
            </a:p>
          </p:txBody>
        </p:sp>
        <p:sp>
          <p:nvSpPr>
            <p:cNvPr id="24" name="Arc 16"/>
            <p:cNvSpPr>
              <a:spLocks/>
            </p:cNvSpPr>
            <p:nvPr/>
          </p:nvSpPr>
          <p:spPr bwMode="auto">
            <a:xfrm rot="12651214" flipV="1">
              <a:off x="5370589" y="4140350"/>
              <a:ext cx="688412" cy="518364"/>
            </a:xfrm>
            <a:custGeom>
              <a:avLst/>
              <a:gdLst>
                <a:gd name="G0" fmla="+- 13516 0 0"/>
                <a:gd name="G1" fmla="+- 21600 0 0"/>
                <a:gd name="G2" fmla="+- 21600 0 0"/>
                <a:gd name="T0" fmla="*/ 0 w 35116"/>
                <a:gd name="T1" fmla="*/ 4751 h 31338"/>
                <a:gd name="T2" fmla="*/ 32796 w 35116"/>
                <a:gd name="T3" fmla="*/ 31338 h 31338"/>
                <a:gd name="T4" fmla="*/ 13516 w 35116"/>
                <a:gd name="T5" fmla="*/ 21600 h 3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116" h="31338" fill="none" extrusionOk="0">
                  <a:moveTo>
                    <a:pt x="0" y="4751"/>
                  </a:moveTo>
                  <a:cubicBezTo>
                    <a:pt x="3833" y="1675"/>
                    <a:pt x="8601" y="-1"/>
                    <a:pt x="13516" y="0"/>
                  </a:cubicBezTo>
                  <a:cubicBezTo>
                    <a:pt x="25445" y="0"/>
                    <a:pt x="35116" y="9670"/>
                    <a:pt x="35116" y="21600"/>
                  </a:cubicBezTo>
                  <a:cubicBezTo>
                    <a:pt x="35116" y="24982"/>
                    <a:pt x="34321" y="28318"/>
                    <a:pt x="32796" y="31338"/>
                  </a:cubicBezTo>
                </a:path>
                <a:path w="35116" h="31338" stroke="0" extrusionOk="0">
                  <a:moveTo>
                    <a:pt x="0" y="4751"/>
                  </a:moveTo>
                  <a:cubicBezTo>
                    <a:pt x="3833" y="1675"/>
                    <a:pt x="8601" y="-1"/>
                    <a:pt x="13516" y="0"/>
                  </a:cubicBezTo>
                  <a:cubicBezTo>
                    <a:pt x="25445" y="0"/>
                    <a:pt x="35116" y="9670"/>
                    <a:pt x="35116" y="21600"/>
                  </a:cubicBezTo>
                  <a:cubicBezTo>
                    <a:pt x="35116" y="24982"/>
                    <a:pt x="34321" y="28318"/>
                    <a:pt x="32796" y="31338"/>
                  </a:cubicBezTo>
                  <a:lnTo>
                    <a:pt x="13516" y="21600"/>
                  </a:lnTo>
                  <a:close/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5" name="Arc 7"/>
            <p:cNvSpPr>
              <a:spLocks/>
            </p:cNvSpPr>
            <p:nvPr/>
          </p:nvSpPr>
          <p:spPr bwMode="auto">
            <a:xfrm rot="18614690" flipV="1">
              <a:off x="3564682" y="3245960"/>
              <a:ext cx="465626" cy="423752"/>
            </a:xfrm>
            <a:custGeom>
              <a:avLst/>
              <a:gdLst>
                <a:gd name="G0" fmla="+- 11523 0 0"/>
                <a:gd name="G1" fmla="+- 21600 0 0"/>
                <a:gd name="G2" fmla="+- 21600 0 0"/>
                <a:gd name="T0" fmla="*/ 0 w 33123"/>
                <a:gd name="T1" fmla="*/ 3330 h 30982"/>
                <a:gd name="T2" fmla="*/ 30979 w 33123"/>
                <a:gd name="T3" fmla="*/ 30982 h 30982"/>
                <a:gd name="T4" fmla="*/ 11523 w 33123"/>
                <a:gd name="T5" fmla="*/ 21600 h 30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123" h="30982" fill="none" extrusionOk="0">
                  <a:moveTo>
                    <a:pt x="0" y="3330"/>
                  </a:moveTo>
                  <a:cubicBezTo>
                    <a:pt x="3449" y="1154"/>
                    <a:pt x="7444" y="-1"/>
                    <a:pt x="11523" y="0"/>
                  </a:cubicBezTo>
                  <a:cubicBezTo>
                    <a:pt x="23452" y="0"/>
                    <a:pt x="33123" y="9670"/>
                    <a:pt x="33123" y="21600"/>
                  </a:cubicBezTo>
                  <a:cubicBezTo>
                    <a:pt x="33123" y="24848"/>
                    <a:pt x="32390" y="28055"/>
                    <a:pt x="30979" y="30982"/>
                  </a:cubicBezTo>
                </a:path>
                <a:path w="33123" h="30982" stroke="0" extrusionOk="0">
                  <a:moveTo>
                    <a:pt x="0" y="3330"/>
                  </a:moveTo>
                  <a:cubicBezTo>
                    <a:pt x="3449" y="1154"/>
                    <a:pt x="7444" y="-1"/>
                    <a:pt x="11523" y="0"/>
                  </a:cubicBezTo>
                  <a:cubicBezTo>
                    <a:pt x="23452" y="0"/>
                    <a:pt x="33123" y="9670"/>
                    <a:pt x="33123" y="21600"/>
                  </a:cubicBezTo>
                  <a:cubicBezTo>
                    <a:pt x="33123" y="24848"/>
                    <a:pt x="32390" y="28055"/>
                    <a:pt x="30979" y="30982"/>
                  </a:cubicBezTo>
                  <a:lnTo>
                    <a:pt x="11523" y="21600"/>
                  </a:lnTo>
                  <a:close/>
                </a:path>
              </a:pathLst>
            </a:custGeom>
            <a:noFill/>
            <a:ln w="76200">
              <a:solidFill>
                <a:srgbClr val="FFC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 flipH="1">
              <a:off x="3867990" y="2788290"/>
              <a:ext cx="1631631" cy="1322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41</a:t>
              </a:r>
              <a:r>
                <a:rPr lang="en-US" sz="4400" b="1" dirty="0" smtClean="0"/>
                <a:t>˚</a:t>
              </a:r>
              <a:endParaRPr lang="ru-RU" sz="44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906299" y="3524995"/>
              <a:ext cx="1932667" cy="7934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139˚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8734914" y="3071810"/>
            <a:ext cx="4090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/>
              <a:t>c</a:t>
            </a:r>
            <a:endParaRPr lang="ru-RU" sz="36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3429000"/>
            <a:ext cx="43576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  2.</a:t>
            </a:r>
          </a:p>
          <a:p>
            <a:endParaRPr lang="uk-UA" sz="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uk-UA" sz="800" b="1" dirty="0" smtClean="0"/>
              <a:t>   </a:t>
            </a:r>
          </a:p>
          <a:p>
            <a:r>
              <a:rPr lang="uk-UA" sz="800" b="1" dirty="0" smtClean="0"/>
              <a:t>                                                   </a:t>
            </a:r>
            <a:r>
              <a:rPr lang="en-US" sz="800" b="1" dirty="0" smtClean="0"/>
              <a:t>                      </a:t>
            </a:r>
            <a:r>
              <a:rPr lang="uk-UA" sz="800" b="1" dirty="0" smtClean="0"/>
              <a:t>   </a:t>
            </a:r>
            <a:endParaRPr lang="ru-RU" sz="800" dirty="0"/>
          </a:p>
        </p:txBody>
      </p:sp>
      <p:grpSp>
        <p:nvGrpSpPr>
          <p:cNvPr id="30" name="Группа 29"/>
          <p:cNvGrpSpPr/>
          <p:nvPr/>
        </p:nvGrpSpPr>
        <p:grpSpPr>
          <a:xfrm>
            <a:off x="3286116" y="3571876"/>
            <a:ext cx="2428892" cy="2857520"/>
            <a:chOff x="785786" y="1500174"/>
            <a:chExt cx="3571900" cy="4643470"/>
          </a:xfrm>
        </p:grpSpPr>
        <p:cxnSp>
          <p:nvCxnSpPr>
            <p:cNvPr id="31" name="Прямая соединительная линия 30"/>
            <p:cNvCxnSpPr/>
            <p:nvPr/>
          </p:nvCxnSpPr>
          <p:spPr>
            <a:xfrm flipV="1">
              <a:off x="857224" y="2285992"/>
              <a:ext cx="3429024" cy="357190"/>
            </a:xfrm>
            <a:prstGeom prst="line">
              <a:avLst/>
            </a:prstGeom>
            <a:ln w="38100" cmpd="sng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V="1">
              <a:off x="785786" y="4000504"/>
              <a:ext cx="3571900" cy="428628"/>
            </a:xfrm>
            <a:prstGeom prst="line">
              <a:avLst/>
            </a:prstGeom>
            <a:ln w="38100" cmpd="sng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rot="5400000">
              <a:off x="-142908" y="3214686"/>
              <a:ext cx="4643470" cy="1214446"/>
            </a:xfrm>
            <a:prstGeom prst="line">
              <a:avLst/>
            </a:prstGeom>
            <a:ln w="38100" cmpd="sng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 rot="10990662" flipV="1">
            <a:off x="4013215" y="4151478"/>
            <a:ext cx="305114" cy="467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10990662" flipV="1">
            <a:off x="4298967" y="4794419"/>
            <a:ext cx="305114" cy="467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10990662" flipV="1">
            <a:off x="2941645" y="3937164"/>
            <a:ext cx="305114" cy="467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rot="10990662" flipV="1">
            <a:off x="3013084" y="4937296"/>
            <a:ext cx="305114" cy="467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n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 rot="10990662" flipV="1">
            <a:off x="4013215" y="5865990"/>
            <a:ext cx="305114" cy="467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0" y="4143380"/>
            <a:ext cx="2000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Дано:  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m||n</a:t>
            </a:r>
            <a:endParaRPr lang="uk-UA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0" y="4572008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&lt;1+ &lt; 2=82˚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0" y="5000636"/>
            <a:ext cx="22365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Знайти: &lt;1і </a:t>
            </a:r>
            <a:r>
              <a:rPr lang="uk-UA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uk-UA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" name="Picture 2" descr="http://shkola.ostriv.in.ua/images/publications/4/11771/13403488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5143512"/>
            <a:ext cx="1643042" cy="13597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9" grpId="0"/>
      <p:bldP spid="37" grpId="0"/>
      <p:bldP spid="38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4" descr="4-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35716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група</a:t>
            </a:r>
            <a:endParaRPr lang="uk-UA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114298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 1   </a:t>
            </a:r>
            <a:r>
              <a:rPr lang="uk-UA" sz="24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(Усно)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m||n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Чи правильно вказано                  градусні  міри  кутів?</a:t>
            </a:r>
            <a:endParaRPr lang="uk-UA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5715008" y="1071546"/>
            <a:ext cx="3428992" cy="2714644"/>
            <a:chOff x="500034" y="2285992"/>
            <a:chExt cx="6143668" cy="4309434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785786" y="2285992"/>
              <a:ext cx="5786478" cy="4309434"/>
              <a:chOff x="785786" y="2285992"/>
              <a:chExt cx="5786478" cy="4309434"/>
            </a:xfrm>
          </p:grpSpPr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928662" y="2500306"/>
                <a:ext cx="5643602" cy="1857388"/>
              </a:xfrm>
              <a:prstGeom prst="line">
                <a:avLst/>
              </a:prstGeom>
              <a:ln w="63500" cmpd="sng"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единительная линия 9"/>
              <p:cNvCxnSpPr/>
              <p:nvPr/>
            </p:nvCxnSpPr>
            <p:spPr>
              <a:xfrm rot="16200000" flipH="1">
                <a:off x="1821637" y="3536157"/>
                <a:ext cx="4286280" cy="1785950"/>
              </a:xfrm>
              <a:prstGeom prst="line">
                <a:avLst/>
              </a:prstGeom>
              <a:ln w="63500" cmpd="sng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TextBox 10"/>
              <p:cNvSpPr txBox="1"/>
              <p:nvPr/>
            </p:nvSpPr>
            <p:spPr>
              <a:xfrm>
                <a:off x="1214414" y="2571744"/>
                <a:ext cx="71438" cy="830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 dirty="0" smtClean="0"/>
                  <a:t>m</a:t>
                </a:r>
                <a:endParaRPr lang="ru-RU" sz="2800" b="1" dirty="0"/>
              </a:p>
            </p:txBody>
          </p:sp>
          <p:grpSp>
            <p:nvGrpSpPr>
              <p:cNvPr id="12" name="Группа 14"/>
              <p:cNvGrpSpPr/>
              <p:nvPr/>
            </p:nvGrpSpPr>
            <p:grpSpPr>
              <a:xfrm>
                <a:off x="785786" y="3253642"/>
                <a:ext cx="5569279" cy="2563558"/>
                <a:chOff x="2000232" y="3182204"/>
                <a:chExt cx="5569279" cy="2563558"/>
              </a:xfrm>
            </p:grpSpPr>
            <p:sp>
              <p:nvSpPr>
                <p:cNvPr id="14" name="TextBox 13"/>
                <p:cNvSpPr txBox="1"/>
                <p:nvPr/>
              </p:nvSpPr>
              <p:spPr>
                <a:xfrm>
                  <a:off x="2000232" y="4500570"/>
                  <a:ext cx="71438" cy="83060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800" b="1" dirty="0" smtClean="0"/>
                    <a:t>n</a:t>
                  </a:r>
                  <a:endParaRPr lang="ru-RU" sz="2800" b="1" dirty="0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3250411" y="3348616"/>
                  <a:ext cx="1440671" cy="7328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smtClean="0">
                      <a:latin typeface="Times New Roman" pitchFamily="18" charset="0"/>
                      <a:cs typeface="Times New Roman" pitchFamily="18" charset="0"/>
                    </a:rPr>
                    <a:t>134˚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5938291" y="4822896"/>
                  <a:ext cx="1631220" cy="73288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 smtClean="0">
                      <a:latin typeface="Times New Roman" pitchFamily="18" charset="0"/>
                      <a:cs typeface="Times New Roman" pitchFamily="18" charset="0"/>
                    </a:rPr>
                    <a:t>135˚</a:t>
                  </a:r>
                  <a:endParaRPr lang="ru-RU" sz="24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7" name="Arc 16"/>
                <p:cNvSpPr>
                  <a:spLocks/>
                </p:cNvSpPr>
                <p:nvPr/>
              </p:nvSpPr>
              <p:spPr bwMode="auto">
                <a:xfrm rot="15524438" flipV="1">
                  <a:off x="5577104" y="5367389"/>
                  <a:ext cx="490121" cy="266626"/>
                </a:xfrm>
                <a:custGeom>
                  <a:avLst/>
                  <a:gdLst>
                    <a:gd name="G0" fmla="+- 13516 0 0"/>
                    <a:gd name="G1" fmla="+- 21600 0 0"/>
                    <a:gd name="G2" fmla="+- 21600 0 0"/>
                    <a:gd name="T0" fmla="*/ 0 w 35116"/>
                    <a:gd name="T1" fmla="*/ 4751 h 31338"/>
                    <a:gd name="T2" fmla="*/ 32796 w 35116"/>
                    <a:gd name="T3" fmla="*/ 31338 h 31338"/>
                    <a:gd name="T4" fmla="*/ 13516 w 35116"/>
                    <a:gd name="T5" fmla="*/ 21600 h 31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116" h="31338" fill="none" extrusionOk="0">
                      <a:moveTo>
                        <a:pt x="0" y="4751"/>
                      </a:moveTo>
                      <a:cubicBezTo>
                        <a:pt x="3833" y="1675"/>
                        <a:pt x="8601" y="-1"/>
                        <a:pt x="13516" y="0"/>
                      </a:cubicBezTo>
                      <a:cubicBezTo>
                        <a:pt x="25445" y="0"/>
                        <a:pt x="35116" y="9670"/>
                        <a:pt x="35116" y="21600"/>
                      </a:cubicBezTo>
                      <a:cubicBezTo>
                        <a:pt x="35116" y="24982"/>
                        <a:pt x="34321" y="28318"/>
                        <a:pt x="32796" y="31338"/>
                      </a:cubicBezTo>
                    </a:path>
                    <a:path w="35116" h="31338" stroke="0" extrusionOk="0">
                      <a:moveTo>
                        <a:pt x="0" y="4751"/>
                      </a:moveTo>
                      <a:cubicBezTo>
                        <a:pt x="3833" y="1675"/>
                        <a:pt x="8601" y="-1"/>
                        <a:pt x="13516" y="0"/>
                      </a:cubicBezTo>
                      <a:cubicBezTo>
                        <a:pt x="25445" y="0"/>
                        <a:pt x="35116" y="9670"/>
                        <a:pt x="35116" y="21600"/>
                      </a:cubicBezTo>
                      <a:cubicBezTo>
                        <a:pt x="35116" y="24982"/>
                        <a:pt x="34321" y="28318"/>
                        <a:pt x="32796" y="31338"/>
                      </a:cubicBezTo>
                      <a:lnTo>
                        <a:pt x="13516" y="21600"/>
                      </a:lnTo>
                      <a:close/>
                    </a:path>
                  </a:pathLst>
                </a:custGeom>
                <a:noFill/>
                <a:ln w="76200">
                  <a:solidFill>
                    <a:srgbClr val="FFC0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8" name="AutoShape 2"/>
                <p:cNvSpPr>
                  <a:spLocks noChangeArrowheads="1"/>
                </p:cNvSpPr>
                <p:nvPr/>
              </p:nvSpPr>
              <p:spPr bwMode="auto">
                <a:xfrm rot="3256469" flipV="1">
                  <a:off x="4538368" y="3197890"/>
                  <a:ext cx="504825" cy="473453"/>
                </a:xfrm>
                <a:custGeom>
                  <a:avLst/>
                  <a:gdLst>
                    <a:gd name="G0" fmla="+- 10800 0 0"/>
                    <a:gd name="G1" fmla="+- -10926294 0 0"/>
                    <a:gd name="G2" fmla="+- 0 0 -10926294"/>
                    <a:gd name="T0" fmla="*/ 0 256 1"/>
                    <a:gd name="T1" fmla="*/ 180 256 1"/>
                    <a:gd name="G3" fmla="+- -10926294 T0 T1"/>
                    <a:gd name="T2" fmla="*/ 0 256 1"/>
                    <a:gd name="T3" fmla="*/ 90 256 1"/>
                    <a:gd name="G4" fmla="+- -10926294 T2 T3"/>
                    <a:gd name="G5" fmla="*/ G4 2 1"/>
                    <a:gd name="T4" fmla="*/ 90 256 1"/>
                    <a:gd name="T5" fmla="*/ 0 256 1"/>
                    <a:gd name="G6" fmla="+- -10926294 T4 T5"/>
                    <a:gd name="G7" fmla="*/ G6 2 1"/>
                    <a:gd name="G8" fmla="abs -10926294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10800"/>
                    <a:gd name="G18" fmla="*/ 10800 1 2"/>
                    <a:gd name="G19" fmla="+- G18 5400 0"/>
                    <a:gd name="G20" fmla="cos G19 -10926294"/>
                    <a:gd name="G21" fmla="sin G19 -10926294"/>
                    <a:gd name="G22" fmla="+- G20 10800 0"/>
                    <a:gd name="G23" fmla="+- G21 10800 0"/>
                    <a:gd name="G24" fmla="+- 10800 0 G20"/>
                    <a:gd name="G25" fmla="+- 10800 10800 0"/>
                    <a:gd name="G26" fmla="?: G9 G17 G25"/>
                    <a:gd name="G27" fmla="?: G9 0 21600"/>
                    <a:gd name="G28" fmla="cos 10800 -10926294"/>
                    <a:gd name="G29" fmla="sin 10800 -10926294"/>
                    <a:gd name="G30" fmla="sin 10800 -10926294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-10926294 G34 0"/>
                    <a:gd name="G36" fmla="?: G6 G35 G31"/>
                    <a:gd name="G37" fmla="+- 21600 0 G36"/>
                    <a:gd name="G38" fmla="?: G4 0 G33"/>
                    <a:gd name="G39" fmla="?: -10926294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0 h 21600"/>
                    <a:gd name="T14" fmla="*/ 288 w 21600"/>
                    <a:gd name="T15" fmla="*/ 8319 h 21600"/>
                    <a:gd name="T16" fmla="*/ 10800 w 21600"/>
                    <a:gd name="T17" fmla="*/ 0 h 21600"/>
                    <a:gd name="T18" fmla="*/ 21312 w 21600"/>
                    <a:gd name="T19" fmla="*/ 8319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288" y="8319"/>
                      </a:moveTo>
                      <a:cubicBezTo>
                        <a:pt x="1439" y="3444"/>
                        <a:pt x="5790" y="-1"/>
                        <a:pt x="10800" y="0"/>
                      </a:cubicBezTo>
                      <a:cubicBezTo>
                        <a:pt x="15809" y="0"/>
                        <a:pt x="20160" y="3444"/>
                        <a:pt x="21311" y="8319"/>
                      </a:cubicBezTo>
                      <a:cubicBezTo>
                        <a:pt x="20160" y="3444"/>
                        <a:pt x="15809" y="-1"/>
                        <a:pt x="10799" y="0"/>
                      </a:cubicBezTo>
                      <a:cubicBezTo>
                        <a:pt x="5790" y="0"/>
                        <a:pt x="1439" y="3444"/>
                        <a:pt x="288" y="831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solidFill>
                    <a:schemeClr val="accent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3" name="TextBox 12"/>
              <p:cNvSpPr txBox="1"/>
              <p:nvPr/>
            </p:nvSpPr>
            <p:spPr>
              <a:xfrm>
                <a:off x="4357686" y="6072206"/>
                <a:ext cx="40427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b="1" dirty="0" smtClean="0"/>
                  <a:t>k</a:t>
                </a:r>
                <a:endParaRPr lang="ru-RU" sz="2800" b="1" dirty="0"/>
              </a:p>
            </p:txBody>
          </p:sp>
        </p:grpSp>
        <p:cxnSp>
          <p:nvCxnSpPr>
            <p:cNvPr id="21" name="Прямая соединительная линия 20"/>
            <p:cNvCxnSpPr/>
            <p:nvPr/>
          </p:nvCxnSpPr>
          <p:spPr>
            <a:xfrm>
              <a:off x="500034" y="4429132"/>
              <a:ext cx="6143668" cy="1928826"/>
            </a:xfrm>
            <a:prstGeom prst="line">
              <a:avLst/>
            </a:prstGeom>
            <a:ln w="63500" cmpd="sng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2" descr="http://shkola.ostriv.in.ua/images/publications/4/11771/134034889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5143512"/>
            <a:ext cx="1643042" cy="1359759"/>
          </a:xfrm>
          <a:prstGeom prst="rect">
            <a:avLst/>
          </a:prstGeom>
          <a:noFill/>
        </p:spPr>
      </p:pic>
      <p:sp>
        <p:nvSpPr>
          <p:cNvPr id="25" name="TextBox 14"/>
          <p:cNvSpPr txBox="1"/>
          <p:nvPr/>
        </p:nvSpPr>
        <p:spPr>
          <a:xfrm>
            <a:off x="0" y="3071810"/>
            <a:ext cx="37861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 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Дано: а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ǁ b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∠1&lt;∠2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4 рази                                 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∠3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Содержимое 4"/>
          <p:cNvGrpSpPr>
            <a:grpSpLocks/>
          </p:cNvGrpSpPr>
          <p:nvPr/>
        </p:nvGrpSpPr>
        <p:grpSpPr>
          <a:xfrm>
            <a:off x="2643174" y="3643314"/>
            <a:ext cx="3857621" cy="2714644"/>
            <a:chOff x="3907966" y="1000108"/>
            <a:chExt cx="4930825" cy="3693879"/>
          </a:xfrm>
        </p:grpSpPr>
        <p:cxnSp>
          <p:nvCxnSpPr>
            <p:cNvPr id="27" name="Прямая соединительная линия 26"/>
            <p:cNvCxnSpPr/>
            <p:nvPr/>
          </p:nvCxnSpPr>
          <p:spPr>
            <a:xfrm>
              <a:off x="3907966" y="2528609"/>
              <a:ext cx="4930825" cy="1273751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rot="5400000">
              <a:off x="3919517" y="1501915"/>
              <a:ext cx="2611192" cy="2499202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5715273" y="2043261"/>
              <a:ext cx="2802252" cy="2499199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6072198" y="1000108"/>
              <a:ext cx="382252" cy="521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/>
                <a:t>а</a:t>
              </a:r>
              <a:endParaRPr lang="ru-RU" sz="3200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7643834" y="1928802"/>
              <a:ext cx="411049" cy="521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dirty="0" smtClean="0"/>
                <a:t>b</a:t>
              </a:r>
              <a:endParaRPr lang="ru-RU" sz="3200" b="1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095815" y="3738673"/>
              <a:ext cx="362548" cy="521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 smtClean="0"/>
                <a:t>с</a:t>
              </a:r>
              <a:endParaRPr lang="ru-RU" sz="3200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61523" y="2528632"/>
              <a:ext cx="607914" cy="41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6812442" y="2847069"/>
              <a:ext cx="320109" cy="4115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879988" y="3356547"/>
              <a:ext cx="472822" cy="41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818</Words>
  <Application>Microsoft Office PowerPoint</Application>
  <PresentationFormat>Экран (4:3)</PresentationFormat>
  <Paragraphs>141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Слайд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Galina</dc:creator>
  <cp:lastModifiedBy>Galina</cp:lastModifiedBy>
  <cp:revision>23</cp:revision>
  <dcterms:created xsi:type="dcterms:W3CDTF">2014-12-14T12:14:19Z</dcterms:created>
  <dcterms:modified xsi:type="dcterms:W3CDTF">2014-12-22T08:01:23Z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1963841</vt:lpwstr>
  </property>
  <property fmtid="{D5CDD505-2E9C-101B-9397-08002B2CF9AE}" name="NXPowerLiteVersion" pid="3">
    <vt:lpwstr>D4.1.4</vt:lpwstr>
  </property>
</Properties>
</file>