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22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notesSlide+xml" PartName="/ppt/notesSlides/notesSlide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  <p:sldMasterId id="2147483792" r:id="rId2"/>
  </p:sldMasterIdLst>
  <p:notesMasterIdLst>
    <p:notesMasterId r:id="rId13"/>
  </p:notesMasterIdLst>
  <p:sldIdLst>
    <p:sldId id="256" r:id="rId3"/>
    <p:sldId id="257" r:id="rId4"/>
    <p:sldId id="258" r:id="rId5"/>
    <p:sldId id="260" r:id="rId6"/>
    <p:sldId id="261" r:id="rId7"/>
    <p:sldId id="259" r:id="rId8"/>
    <p:sldId id="262" r:id="rId9"/>
    <p:sldId id="263" r:id="rId10"/>
    <p:sldId id="265" r:id="rId11"/>
    <p:sldId id="26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27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265" autoAdjust="0"/>
    <p:restoredTop sz="92718" autoAdjust="0"/>
  </p:normalViewPr>
  <p:slideViewPr>
    <p:cSldViewPr>
      <p:cViewPr>
        <p:scale>
          <a:sx n="66" d="100"/>
          <a:sy n="66" d="100"/>
        </p:scale>
        <p:origin x="-1968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1A0B1A-BDAF-4F4D-A326-3298C88016A3}" type="datetimeFigureOut">
              <a:rPr lang="ru-RU" smtClean="0"/>
              <a:t>11.01.2015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8E28D5-6299-4019-85D6-786EBFB381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61877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F8B3579-668D-4DEE-8D96-09D614F489B7}" type="slidenum">
              <a:rPr lang="ru-RU">
                <a:solidFill>
                  <a:prstClr val="black"/>
                </a:solidFill>
              </a:rPr>
              <a:pPr eaLnBrk="1" hangingPunct="1"/>
              <a:t>9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11.01.2015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228600" y="381000"/>
            <a:ext cx="8686800" cy="5638800"/>
          </a:xfrm>
          <a:prstGeom prst="roundRect">
            <a:avLst>
              <a:gd name="adj" fmla="val 7912"/>
            </a:avLst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CCCC99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white">
          <a:xfrm>
            <a:off x="327025" y="488950"/>
            <a:ext cx="8435975" cy="4768850"/>
          </a:xfrm>
          <a:prstGeom prst="roundRect">
            <a:avLst>
              <a:gd name="adj" fmla="val 7310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CCCC99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blackWhite">
          <a:xfrm>
            <a:off x="1371600" y="3338513"/>
            <a:ext cx="6400800" cy="2286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080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85800" y="857250"/>
            <a:ext cx="7772400" cy="2266950"/>
          </a:xfrm>
        </p:spPr>
        <p:txBody>
          <a:bodyPr anchor="ctr" anchorCtr="1"/>
          <a:lstStyle>
            <a:lvl1pPr algn="ctr">
              <a:defRPr sz="4100" i="1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567113"/>
            <a:ext cx="5410200" cy="19050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33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3912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391275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ED04E1-A4FE-456E-A56A-A40C95F5D15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81545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F593B7-B810-4392-89D5-3CA99DFBC84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7053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513267-E329-41B1-8878-A035A504067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314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62000" y="1905000"/>
            <a:ext cx="3771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86300" y="1905000"/>
            <a:ext cx="3771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2A7C8C-3521-46F0-BFBE-22D963CB0FE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29659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F969E3-F5D2-4DAA-92BF-A074B247273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3163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E526EB-A8E1-4FAE-9B94-12538244D99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7262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507BA8-18E2-4FF7-B013-BC103F4144C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9368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2F96A0-AC31-4FCF-831B-AB10B94490E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09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C8FB9D-8013-40ED-985E-968E96A031A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65521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267A0B-2247-432D-BBF1-9B13DA0022D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1397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34150" y="533400"/>
            <a:ext cx="192405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533400"/>
            <a:ext cx="561975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F54661-0DBC-4E1B-BCDF-5987A577D79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109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533400"/>
            <a:ext cx="7696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905000"/>
            <a:ext cx="7696200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62000" y="6391275"/>
            <a:ext cx="2057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403975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400800"/>
            <a:ext cx="1600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0D50105-36A5-4161-9C24-4BC6288B96CA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168275" y="228600"/>
            <a:ext cx="8823325" cy="6096000"/>
            <a:chOff x="106" y="144"/>
            <a:chExt cx="5558" cy="3840"/>
          </a:xfrm>
        </p:grpSpPr>
        <p:sp>
          <p:nvSpPr>
            <p:cNvPr id="1032" name="AutoShape 8"/>
            <p:cNvSpPr>
              <a:spLocks noChangeArrowheads="1"/>
            </p:cNvSpPr>
            <p:nvPr/>
          </p:nvSpPr>
          <p:spPr bwMode="auto">
            <a:xfrm>
              <a:off x="106" y="144"/>
              <a:ext cx="5558" cy="3840"/>
            </a:xfrm>
            <a:prstGeom prst="roundRect">
              <a:avLst>
                <a:gd name="adj" fmla="val 11046"/>
              </a:avLst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033" name="Line 9"/>
            <p:cNvSpPr>
              <a:spLocks noChangeShapeType="1"/>
            </p:cNvSpPr>
            <p:nvPr/>
          </p:nvSpPr>
          <p:spPr bwMode="auto">
            <a:xfrm>
              <a:off x="480" y="1077"/>
              <a:ext cx="4848" cy="0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6234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itchFamily="2" charset="2"/>
        <a:buChar char="l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Char char="•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50000"/>
        <a:buChar char="•"/>
        <a:defRPr sz="2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50000"/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0.xml.rels><?xml version="1.0" encoding="UTF-8" standalone="yes" ?><Relationships xmlns="http://schemas.openxmlformats.org/package/2006/relationships"><Relationship Id="rId3" Target="../media/image11.jpeg" Type="http://schemas.openxmlformats.org/officeDocument/2006/relationships/image"/><Relationship Id="rId2" Target="../media/image10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12.jpeg" Type="http://schemas.openxmlformats.org/officeDocument/2006/relationships/image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 ?><Relationships xmlns="http://schemas.openxmlformats.org/package/2006/relationships"><Relationship Id="rId2" Target="../media/image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.xml.rels><?xml version="1.0" encoding="UTF-8" standalone="yes" ?><Relationships xmlns="http://schemas.openxmlformats.org/package/2006/relationships"><Relationship Id="rId3" Target="../media/image7.jpeg" Type="http://schemas.openxmlformats.org/officeDocument/2006/relationships/image"/><Relationship Id="rId2" Target="../media/image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5.xml.rels><?xml version="1.0" encoding="UTF-8" standalone="yes" ?><Relationships xmlns="http://schemas.openxmlformats.org/package/2006/relationships"><Relationship Id="rId2" Target="../media/image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2" Target="../media/image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7.xml.rels><?xml version="1.0" encoding="UTF-8" standalone="yes" ?><Relationships xmlns="http://schemas.openxmlformats.org/package/2006/relationships"><Relationship Id="rId8" Target="http://uk.wikipedia.org/wiki/%D0%9D%D0%B0%D0%B4%D0%B2%D1%96%D1%80%D0%BD%D1%8F%D0%BD%D1%81%D1%8C%D0%BA%D0%B8%D0%B9_%D1%80%D0%B0%D0%B9%D0%BE%D0%BD" TargetMode="External" Type="http://schemas.openxmlformats.org/officeDocument/2006/relationships/hyperlink"/><Relationship Id="rId3" Target="http://uk.wikipedia.org/wiki/%D0%A3%D0%B3%D0%BE%D1%80%D1%81%D1%8C%D0%BA%D0%B0_%D0%BC%D0%BE%D0%B2%D0%B0" TargetMode="External" Type="http://schemas.openxmlformats.org/officeDocument/2006/relationships/hyperlink"/><Relationship Id="rId7" Target="http://uk.wikipedia.org/wiki/%D0%A7%D0%BE%D1%80%D0%BD%D0%BE%D0%B3%D0%BE%D1%80%D0%B0" TargetMode="External" Type="http://schemas.openxmlformats.org/officeDocument/2006/relationships/hyperlink"/><Relationship Id="rId2" Target="../media/image9.jpeg" Type="http://schemas.openxmlformats.org/officeDocument/2006/relationships/image"/><Relationship Id="rId1" Target="../slideLayouts/slideLayout2.xml" Type="http://schemas.openxmlformats.org/officeDocument/2006/relationships/slideLayout"/><Relationship Id="rId6" Target="http://uk.wikipedia.org/wiki/%C3%EE%E2%E5%F0%EB%E0#cite_note-1" TargetMode="External" Type="http://schemas.openxmlformats.org/officeDocument/2006/relationships/hyperlink"/><Relationship Id="rId11" Target="http://uk.wikipedia.org/wiki/%D0%97%D0%B0%D0%BA%D0%B0%D1%80%D0%BF%D0%B0%D1%82%D1%81%D1%8C%D0%BA%D0%B0_%D0%BE%D0%B1%D0%BB%D0%B0%D1%81%D1%82%D1%8C" TargetMode="External" Type="http://schemas.openxmlformats.org/officeDocument/2006/relationships/hyperlink"/><Relationship Id="rId5" Target="http://uk.wikipedia.org/wiki/%D0%A3%D0%BA%D1%80%D0%B0%D1%97%D0%BD%D0%B0" TargetMode="External" Type="http://schemas.openxmlformats.org/officeDocument/2006/relationships/hyperlink"/><Relationship Id="rId10" Target="http://uk.wikipedia.org/wiki/%D0%A0%D0%B0%D1%85%D1%96%D0%B2%D1%81%D1%8C%D0%BA%D0%B8%D0%B9_%D1%80%D0%B0%D0%B9%D0%BE%D0%BD" TargetMode="External" Type="http://schemas.openxmlformats.org/officeDocument/2006/relationships/hyperlink"/><Relationship Id="rId4" Target="http://uk.wikipedia.org/wiki/%D0%A3%D0%BA%D1%80%D0%B0%D1%97%D0%BD%D1%81%D1%8C%D0%BA%D1%96_%D0%9A%D0%B0%D1%80%D0%BF%D0%B0%D1%82%D0%B8" TargetMode="External" Type="http://schemas.openxmlformats.org/officeDocument/2006/relationships/hyperlink"/><Relationship Id="rId9" Target="http://uk.wikipedia.org/wiki/%D0%86%D0%B2%D0%B0%D0%BD%D0%BE-%D0%A4%D1%80%D0%B0%D0%BD%D0%BA%D1%96%D0%B2%D1%81%D1%8C%D0%BA%D0%B0_%D0%BE%D0%B1%D0%BB%D0%B0%D1%81%D1%82%D1%8C" TargetMode="External" Type="http://schemas.openxmlformats.org/officeDocument/2006/relationships/hyperlink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404664"/>
            <a:ext cx="7704856" cy="2952328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  </a:t>
            </a:r>
            <a:r>
              <a:rPr lang="ru-RU" sz="7200" b="1" dirty="0" smtClean="0">
                <a:solidFill>
                  <a:srgbClr val="FFC000"/>
                </a:solidFill>
              </a:rPr>
              <a:t>Перпендикуляр </a:t>
            </a:r>
            <a:r>
              <a:rPr lang="uk-UA" sz="7200" b="1" dirty="0" smtClean="0">
                <a:solidFill>
                  <a:srgbClr val="FFC000"/>
                </a:solidFill>
              </a:rPr>
              <a:t>і похила</a:t>
            </a:r>
            <a:endParaRPr lang="ru-RU" sz="4800" b="1" dirty="0">
              <a:solidFill>
                <a:srgbClr val="FFC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1" y="34290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411132"/>
            <a:ext cx="4427984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5436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29590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100" y="26988"/>
            <a:ext cx="3125068" cy="681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-34418"/>
            <a:ext cx="327129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9591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://www.rrt.ua/public/foto/28/15/screenIVA_529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283968" cy="6422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 flipH="1">
            <a:off x="2544692" y="28282"/>
            <a:ext cx="36004" cy="625314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2570661" y="28282"/>
            <a:ext cx="1713307" cy="6253148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544692" y="6224866"/>
            <a:ext cx="3619258" cy="56564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141984" y="28282"/>
            <a:ext cx="467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chemeClr val="bg1"/>
                </a:solidFill>
              </a:rPr>
              <a:t>В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68252" y="6224866"/>
            <a:ext cx="845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</a:rPr>
              <a:t>С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83968" y="6224866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А</a:t>
            </a:r>
            <a:endParaRPr lang="ru-RU" sz="28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70661" y="5948774"/>
            <a:ext cx="276092" cy="2760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AutoShape 14"/>
          <p:cNvSpPr>
            <a:spLocks noGrp="1" noChangeArrowheads="1"/>
          </p:cNvSpPr>
          <p:nvPr>
            <p:ph idx="1"/>
          </p:nvPr>
        </p:nvSpPr>
        <p:spPr bwMode="auto">
          <a:xfrm>
            <a:off x="4572000" y="3429000"/>
            <a:ext cx="3826768" cy="2657820"/>
          </a:xfrm>
          <a:prstGeom prst="wedgeRoundRectCallout">
            <a:avLst>
              <a:gd name="adj1" fmla="val -18833"/>
              <a:gd name="adj2" fmla="val 42412"/>
              <a:gd name="adj3" fmla="val 16667"/>
            </a:avLst>
          </a:prstGeom>
          <a:solidFill>
            <a:srgbClr val="97CDCC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normAutofit fontScale="92500" lnSpcReduction="10000"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Назвати : перпендикуляр,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похилу,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проекцію похилої.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Що означає, бачити навкруги на 120км? </a:t>
            </a:r>
            <a:r>
              <a:rPr lang="uk-UA" sz="2000" b="1" kern="0" dirty="0">
                <a:solidFill>
                  <a:srgbClr val="0000FF"/>
                </a:solidFill>
              </a:rPr>
              <a:t>Д</a:t>
            </a:r>
            <a:r>
              <a:rPr kumimoji="0" lang="uk-UA" sz="20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овжина</a:t>
            </a: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 якого відрізка дорівнює 385м ?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000" b="1" kern="0" dirty="0" smtClean="0">
                <a:solidFill>
                  <a:srgbClr val="0000FF"/>
                </a:solidFill>
              </a:rPr>
              <a:t>Чому </a:t>
            </a:r>
            <a:r>
              <a:rPr lang="uk-UA" sz="2000" b="1" kern="0" dirty="0" err="1" smtClean="0">
                <a:solidFill>
                  <a:srgbClr val="0000FF"/>
                </a:solidFill>
              </a:rPr>
              <a:t>доівнює</a:t>
            </a:r>
            <a:r>
              <a:rPr lang="uk-UA" sz="2000" b="1" kern="0" dirty="0" smtClean="0">
                <a:solidFill>
                  <a:srgbClr val="0000FF"/>
                </a:solidFill>
              </a:rPr>
              <a:t> СА?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Що більше ВС чи</a:t>
            </a:r>
            <a:r>
              <a:rPr kumimoji="0" lang="uk-UA" sz="2000" b="1" i="0" u="none" strike="noStrike" kern="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 ВА?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354321" y="0"/>
            <a:ext cx="4789679" cy="24928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Найвища споруда  в Україні – Київська телевежа, її висота становить 385 метрів. Зроблена без болтів та заклепок, тільки на сварці. </a:t>
            </a:r>
            <a:r>
              <a:rPr lang="uk-UA" dirty="0" err="1" smtClean="0"/>
              <a:t>Телебашта-</a:t>
            </a:r>
            <a:r>
              <a:rPr lang="uk-UA" dirty="0" smtClean="0"/>
              <a:t> найвища споруда у світі зроблена з решіток. Вона на 60 метрів вища за </a:t>
            </a:r>
            <a:r>
              <a:rPr lang="uk-UA" dirty="0" err="1"/>
              <a:t>Е</a:t>
            </a:r>
            <a:r>
              <a:rPr lang="uk-UA" dirty="0" err="1" smtClean="0"/>
              <a:t>фелеву</a:t>
            </a:r>
            <a:r>
              <a:rPr lang="uk-UA" dirty="0" smtClean="0"/>
              <a:t> </a:t>
            </a:r>
            <a:r>
              <a:rPr lang="uk-UA" dirty="0" err="1" smtClean="0"/>
              <a:t>башню</a:t>
            </a:r>
            <a:r>
              <a:rPr lang="uk-UA" dirty="0" smtClean="0"/>
              <a:t> та важить у 3 рази </a:t>
            </a:r>
            <a:r>
              <a:rPr lang="uk-UA" dirty="0" err="1" smtClean="0"/>
              <a:t>меньше</a:t>
            </a:r>
            <a:r>
              <a:rPr lang="uk-UA" dirty="0" smtClean="0"/>
              <a:t>. Її маса становить 2700 </a:t>
            </a:r>
            <a:r>
              <a:rPr lang="uk-UA" dirty="0" err="1" smtClean="0"/>
              <a:t>тон.Довжина</a:t>
            </a:r>
            <a:r>
              <a:rPr lang="uk-UA" dirty="0" smtClean="0"/>
              <a:t> між опорами основи становить 9000 метрів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2391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1438" y="104775"/>
            <a:ext cx="9286876" cy="6648450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6876256" y="260648"/>
            <a:ext cx="0" cy="604867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864105" y="353943"/>
            <a:ext cx="1884359" cy="5955377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5076056" y="260648"/>
            <a:ext cx="1800200" cy="6048672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5076056" y="6309320"/>
            <a:ext cx="3672408" cy="0"/>
          </a:xfrm>
          <a:prstGeom prst="line">
            <a:avLst/>
          </a:prstGeom>
          <a:ln w="38100">
            <a:solidFill>
              <a:srgbClr val="E927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964005" y="0"/>
            <a:ext cx="900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</a:rPr>
              <a:t>В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000" y="6165304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>
                <a:solidFill>
                  <a:srgbClr val="FF0000"/>
                </a:solidFill>
              </a:rPr>
              <a:t>М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88224" y="6242244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</a:rPr>
              <a:t>С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701281" y="5955377"/>
            <a:ext cx="6109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</a:rPr>
              <a:t>А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908224" y="5904465"/>
            <a:ext cx="353943" cy="3539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8214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9828"/>
            <a:ext cx="8352928" cy="1567056"/>
          </a:xfrm>
        </p:spPr>
        <p:txBody>
          <a:bodyPr>
            <a:normAutofit/>
          </a:bodyPr>
          <a:lstStyle/>
          <a:p>
            <a:r>
              <a:rPr lang="uk-UA" sz="2000" b="0" dirty="0" err="1" smtClean="0">
                <a:solidFill>
                  <a:schemeClr val="tx1"/>
                </a:solidFill>
                <a:effectLst/>
              </a:rPr>
              <a:t>Ворнцовській</a:t>
            </a:r>
            <a:r>
              <a:rPr lang="uk-UA" sz="2000" b="0" dirty="0" smtClean="0">
                <a:solidFill>
                  <a:schemeClr val="tx1"/>
                </a:solidFill>
                <a:effectLst/>
              </a:rPr>
              <a:t> маяк в Одесі</a:t>
            </a:r>
            <a:r>
              <a:rPr lang="ru-RU" sz="2000" b="0" dirty="0">
                <a:effectLst/>
              </a:rPr>
              <a:t> </a:t>
            </a:r>
            <a:r>
              <a:rPr lang="ru-RU" sz="2000" b="0" dirty="0">
                <a:solidFill>
                  <a:schemeClr val="tx1"/>
                </a:solidFill>
                <a:effectLst/>
              </a:rPr>
              <a:t>першим </a:t>
            </a:r>
            <a:r>
              <a:rPr lang="ru-RU" sz="2000" b="0" dirty="0" err="1">
                <a:solidFill>
                  <a:schemeClr val="tx1"/>
                </a:solidFill>
                <a:effectLst/>
              </a:rPr>
              <a:t>зустрічає</a:t>
            </a:r>
            <a:r>
              <a:rPr lang="ru-RU" sz="2000" b="0" dirty="0">
                <a:solidFill>
                  <a:schemeClr val="tx1"/>
                </a:solidFill>
                <a:effectLst/>
              </a:rPr>
              <a:t> та </a:t>
            </a:r>
            <a:r>
              <a:rPr lang="ru-RU" sz="2000" b="0" dirty="0" err="1">
                <a:solidFill>
                  <a:schemeClr val="tx1"/>
                </a:solidFill>
                <a:effectLst/>
              </a:rPr>
              <a:t>останнім</a:t>
            </a:r>
            <a:r>
              <a:rPr lang="ru-RU" sz="2000" b="0" dirty="0">
                <a:solidFill>
                  <a:schemeClr val="tx1"/>
                </a:solidFill>
                <a:effectLst/>
              </a:rPr>
              <a:t> </a:t>
            </a:r>
            <a:r>
              <a:rPr lang="ru-RU" sz="2000" b="0" dirty="0" err="1">
                <a:solidFill>
                  <a:schemeClr val="tx1"/>
                </a:solidFill>
                <a:effectLst/>
              </a:rPr>
              <a:t>проводжає</a:t>
            </a:r>
            <a:r>
              <a:rPr lang="ru-RU" sz="2000" b="0" dirty="0">
                <a:solidFill>
                  <a:schemeClr val="tx1"/>
                </a:solidFill>
                <a:effectLst/>
              </a:rPr>
              <a:t> </a:t>
            </a:r>
            <a:r>
              <a:rPr lang="ru-RU" sz="2000" b="0" dirty="0" err="1">
                <a:solidFill>
                  <a:schemeClr val="tx1"/>
                </a:solidFill>
                <a:effectLst/>
              </a:rPr>
              <a:t>всі</a:t>
            </a:r>
            <a:r>
              <a:rPr lang="ru-RU" sz="2000" b="0" dirty="0">
                <a:solidFill>
                  <a:schemeClr val="tx1"/>
                </a:solidFill>
                <a:effectLst/>
              </a:rPr>
              <a:t> судна, </a:t>
            </a:r>
            <a:r>
              <a:rPr lang="ru-RU" sz="2000" b="0" dirty="0" err="1">
                <a:solidFill>
                  <a:schemeClr val="tx1"/>
                </a:solidFill>
                <a:effectLst/>
              </a:rPr>
              <a:t>що</a:t>
            </a:r>
            <a:r>
              <a:rPr lang="ru-RU" sz="2000" b="0" dirty="0">
                <a:solidFill>
                  <a:schemeClr val="tx1"/>
                </a:solidFill>
                <a:effectLst/>
              </a:rPr>
              <a:t> </a:t>
            </a:r>
            <a:r>
              <a:rPr lang="ru-RU" sz="2000" b="0" dirty="0" err="1">
                <a:solidFill>
                  <a:schemeClr val="tx1"/>
                </a:solidFill>
                <a:effectLst/>
              </a:rPr>
              <a:t>приходять</a:t>
            </a:r>
            <a:r>
              <a:rPr lang="ru-RU" sz="2000" b="0" dirty="0">
                <a:solidFill>
                  <a:schemeClr val="tx1"/>
                </a:solidFill>
                <a:effectLst/>
              </a:rPr>
              <a:t> до </a:t>
            </a:r>
            <a:r>
              <a:rPr lang="ru-RU" sz="2000" b="0" dirty="0" err="1" smtClean="0">
                <a:solidFill>
                  <a:schemeClr val="tx1"/>
                </a:solidFill>
                <a:effectLst/>
              </a:rPr>
              <a:t>Одеси</a:t>
            </a:r>
            <a:r>
              <a:rPr lang="ru-RU" sz="2000" b="0" dirty="0" smtClean="0">
                <a:solidFill>
                  <a:schemeClr val="tx1"/>
                </a:solidFill>
                <a:effectLst/>
              </a:rPr>
              <a:t>. </a:t>
            </a:r>
            <a:r>
              <a:rPr lang="ru-RU" sz="2000" b="0" dirty="0" err="1" smtClean="0">
                <a:solidFill>
                  <a:schemeClr val="tx1"/>
                </a:solidFill>
                <a:effectLst/>
              </a:rPr>
              <a:t>Висота</a:t>
            </a:r>
            <a:r>
              <a:rPr lang="ru-RU" sz="2000" b="0" dirty="0" smtClean="0">
                <a:solidFill>
                  <a:schemeClr val="tx1"/>
                </a:solidFill>
                <a:effectLst/>
              </a:rPr>
              <a:t> маяка </a:t>
            </a:r>
            <a:r>
              <a:rPr lang="ru-RU" sz="2000" b="0" dirty="0" err="1" smtClean="0">
                <a:solidFill>
                  <a:schemeClr val="tx1"/>
                </a:solidFill>
                <a:effectLst/>
              </a:rPr>
              <a:t>дорівнює</a:t>
            </a:r>
            <a:r>
              <a:rPr lang="ru-RU" sz="2000" b="0" dirty="0" smtClean="0">
                <a:solidFill>
                  <a:schemeClr val="tx1"/>
                </a:solidFill>
                <a:effectLst/>
              </a:rPr>
              <a:t> 26 </a:t>
            </a:r>
            <a:r>
              <a:rPr lang="ru-RU" sz="2000" b="0" dirty="0" err="1" smtClean="0">
                <a:solidFill>
                  <a:schemeClr val="tx1"/>
                </a:solidFill>
                <a:effectLst/>
              </a:rPr>
              <a:t>метрів</a:t>
            </a:r>
            <a:r>
              <a:rPr lang="ru-RU" sz="2000" b="0" dirty="0" smtClean="0">
                <a:solidFill>
                  <a:schemeClr val="tx1"/>
                </a:solidFill>
                <a:effectLst/>
              </a:rPr>
              <a:t>, а </a:t>
            </a:r>
            <a:r>
              <a:rPr lang="ru-RU" sz="2000" b="0" dirty="0" err="1" smtClean="0">
                <a:solidFill>
                  <a:schemeClr val="tx1"/>
                </a:solidFill>
                <a:effectLst/>
              </a:rPr>
              <a:t>бачити</a:t>
            </a:r>
            <a:r>
              <a:rPr lang="ru-RU" sz="2000" b="0" dirty="0" smtClean="0">
                <a:solidFill>
                  <a:schemeClr val="tx1"/>
                </a:solidFill>
                <a:effectLst/>
              </a:rPr>
              <a:t> </a:t>
            </a:r>
            <a:r>
              <a:rPr lang="ru-RU" sz="2000" b="0" dirty="0" err="1" smtClean="0">
                <a:solidFill>
                  <a:schemeClr val="tx1"/>
                </a:solidFill>
                <a:effectLst/>
              </a:rPr>
              <a:t>його</a:t>
            </a:r>
            <a:r>
              <a:rPr lang="ru-RU" sz="2000" b="0" dirty="0" smtClean="0">
                <a:solidFill>
                  <a:schemeClr val="tx1"/>
                </a:solidFill>
                <a:effectLst/>
              </a:rPr>
              <a:t> </a:t>
            </a:r>
            <a:r>
              <a:rPr lang="ru-RU" sz="2000" b="0" dirty="0" err="1" smtClean="0">
                <a:solidFill>
                  <a:schemeClr val="tx1"/>
                </a:solidFill>
                <a:effectLst/>
              </a:rPr>
              <a:t>світло</a:t>
            </a:r>
            <a:r>
              <a:rPr lang="ru-RU" sz="2000" b="0" dirty="0" smtClean="0">
                <a:solidFill>
                  <a:schemeClr val="tx1"/>
                </a:solidFill>
                <a:effectLst/>
              </a:rPr>
              <a:t> </a:t>
            </a:r>
            <a:r>
              <a:rPr lang="ru-RU" sz="2000" b="0" dirty="0" err="1" smtClean="0">
                <a:solidFill>
                  <a:schemeClr val="tx1"/>
                </a:solidFill>
                <a:effectLst/>
              </a:rPr>
              <a:t>можна</a:t>
            </a:r>
            <a:r>
              <a:rPr lang="ru-RU" sz="2000" b="0" dirty="0" smtClean="0">
                <a:solidFill>
                  <a:schemeClr val="tx1"/>
                </a:solidFill>
                <a:effectLst/>
              </a:rPr>
              <a:t> аж за 15 </a:t>
            </a:r>
            <a:r>
              <a:rPr lang="ru-RU" sz="2000" b="0" dirty="0" err="1" smtClean="0">
                <a:solidFill>
                  <a:schemeClr val="tx1"/>
                </a:solidFill>
                <a:effectLst/>
              </a:rPr>
              <a:t>морських</a:t>
            </a:r>
            <a:r>
              <a:rPr lang="ru-RU" sz="2000" b="0" dirty="0" smtClean="0">
                <a:solidFill>
                  <a:schemeClr val="tx1"/>
                </a:solidFill>
                <a:effectLst/>
              </a:rPr>
              <a:t> миль, </a:t>
            </a:r>
            <a:r>
              <a:rPr lang="ru-RU" sz="2000" b="0" dirty="0" err="1" smtClean="0">
                <a:solidFill>
                  <a:schemeClr val="tx1"/>
                </a:solidFill>
                <a:effectLst/>
              </a:rPr>
              <a:t>що</a:t>
            </a:r>
            <a:r>
              <a:rPr lang="ru-RU" sz="2000" b="0" dirty="0" smtClean="0">
                <a:solidFill>
                  <a:schemeClr val="tx1"/>
                </a:solidFill>
                <a:effectLst/>
              </a:rPr>
              <a:t> </a:t>
            </a:r>
            <a:r>
              <a:rPr lang="ru-RU" sz="2000" b="0" dirty="0" err="1" smtClean="0">
                <a:solidFill>
                  <a:schemeClr val="tx1"/>
                </a:solidFill>
                <a:effectLst/>
              </a:rPr>
              <a:t>дорівнює</a:t>
            </a:r>
            <a:r>
              <a:rPr lang="ru-RU" sz="2000" b="0" dirty="0" smtClean="0">
                <a:solidFill>
                  <a:schemeClr val="tx1"/>
                </a:solidFill>
                <a:effectLst/>
              </a:rPr>
              <a:t> </a:t>
            </a:r>
            <a:r>
              <a:rPr lang="ru-RU" sz="2000" b="0" dirty="0" err="1" smtClean="0">
                <a:solidFill>
                  <a:schemeClr val="tx1"/>
                </a:solidFill>
                <a:effectLst/>
              </a:rPr>
              <a:t>приблизно</a:t>
            </a:r>
            <a:r>
              <a:rPr lang="ru-RU" sz="2000" b="0" dirty="0" smtClean="0">
                <a:solidFill>
                  <a:schemeClr val="tx1"/>
                </a:solidFill>
                <a:effectLst/>
              </a:rPr>
              <a:t> 28 км. На </a:t>
            </a:r>
            <a:r>
              <a:rPr lang="ru-RU" sz="2000" b="0" dirty="0" err="1" smtClean="0">
                <a:solidFill>
                  <a:schemeClr val="tx1"/>
                </a:solidFill>
                <a:effectLst/>
              </a:rPr>
              <a:t>якій</a:t>
            </a:r>
            <a:r>
              <a:rPr lang="ru-RU" sz="2000" b="0" dirty="0" smtClean="0">
                <a:solidFill>
                  <a:schemeClr val="tx1"/>
                </a:solidFill>
                <a:effectLst/>
              </a:rPr>
              <a:t> </a:t>
            </a:r>
            <a:r>
              <a:rPr lang="ru-RU" sz="2000" b="0" dirty="0" err="1" smtClean="0">
                <a:solidFill>
                  <a:schemeClr val="tx1"/>
                </a:solidFill>
                <a:effectLst/>
              </a:rPr>
              <a:t>відстані</a:t>
            </a:r>
            <a:r>
              <a:rPr lang="ru-RU" sz="2000" b="0" dirty="0" smtClean="0">
                <a:solidFill>
                  <a:schemeClr val="tx1"/>
                </a:solidFill>
                <a:effectLst/>
              </a:rPr>
              <a:t> у метрах </a:t>
            </a:r>
            <a:r>
              <a:rPr lang="ru-RU" sz="2000" b="0" dirty="0" err="1" smtClean="0">
                <a:solidFill>
                  <a:schemeClr val="tx1"/>
                </a:solidFill>
                <a:effectLst/>
              </a:rPr>
              <a:t>знаходиться</a:t>
            </a:r>
            <a:r>
              <a:rPr lang="ru-RU" sz="2000" b="0" dirty="0" smtClean="0">
                <a:solidFill>
                  <a:schemeClr val="tx1"/>
                </a:solidFill>
                <a:effectLst/>
              </a:rPr>
              <a:t> </a:t>
            </a:r>
            <a:r>
              <a:rPr lang="ru-RU" sz="2000" b="0" dirty="0" err="1" smtClean="0">
                <a:solidFill>
                  <a:schemeClr val="tx1"/>
                </a:solidFill>
                <a:effectLst/>
              </a:rPr>
              <a:t>корабель</a:t>
            </a:r>
            <a:r>
              <a:rPr lang="ru-RU" sz="2000" b="0" dirty="0" smtClean="0">
                <a:solidFill>
                  <a:schemeClr val="tx1"/>
                </a:solidFill>
                <a:effectLst/>
              </a:rPr>
              <a:t> </a:t>
            </a:r>
            <a:r>
              <a:rPr lang="ru-RU" sz="2000" b="0" dirty="0" err="1" smtClean="0">
                <a:solidFill>
                  <a:schemeClr val="tx1"/>
                </a:solidFill>
                <a:effectLst/>
              </a:rPr>
              <a:t>від</a:t>
            </a:r>
            <a:r>
              <a:rPr lang="ru-RU" sz="2000" b="0" dirty="0" smtClean="0">
                <a:solidFill>
                  <a:schemeClr val="tx1"/>
                </a:solidFill>
                <a:effectLst/>
              </a:rPr>
              <a:t> маяка.</a:t>
            </a:r>
            <a:endParaRPr lang="ru-RU" sz="2000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557" y="1586884"/>
            <a:ext cx="4824536" cy="5301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556791"/>
            <a:ext cx="3952557" cy="5472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31587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0769"/>
            <a:ext cx="8496943" cy="55172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728277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uk-UA" dirty="0" smtClean="0">
                <a:solidFill>
                  <a:schemeClr val="tx1"/>
                </a:solidFill>
              </a:rPr>
              <a:t>Задача</a:t>
            </a:r>
            <a:r>
              <a:rPr lang="uk-UA" dirty="0" smtClean="0"/>
              <a:t> </a:t>
            </a:r>
            <a:r>
              <a:rPr lang="uk-UA" dirty="0" smtClean="0">
                <a:solidFill>
                  <a:schemeClr val="tx1"/>
                </a:solidFill>
              </a:rPr>
              <a:t>2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1438" y="1844823"/>
            <a:ext cx="9286876" cy="4908401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6876256" y="260648"/>
            <a:ext cx="0" cy="604867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864105" y="353943"/>
            <a:ext cx="804239" cy="5955377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4572000" y="316483"/>
            <a:ext cx="2292106" cy="5941925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4460910" y="6309320"/>
            <a:ext cx="3240360" cy="3811"/>
          </a:xfrm>
          <a:prstGeom prst="line">
            <a:avLst/>
          </a:prstGeom>
          <a:ln w="38100">
            <a:solidFill>
              <a:srgbClr val="E927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964005" y="0"/>
            <a:ext cx="900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</a:rPr>
              <a:t>В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000" y="6165304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>
                <a:solidFill>
                  <a:srgbClr val="FF0000"/>
                </a:solidFill>
              </a:rPr>
              <a:t>М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88224" y="6242244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</a:rPr>
              <a:t>С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668344" y="6134526"/>
            <a:ext cx="6109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</a:rPr>
              <a:t>А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908224" y="5904465"/>
            <a:ext cx="353943" cy="3539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-71438" y="1556792"/>
            <a:ext cx="4532348" cy="51964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/>
              <a:t>Київська телевежа на схемі має висоту 8 см, кут ВМС дорівнює 45 °, СА=2см. На </a:t>
            </a:r>
            <a:r>
              <a:rPr lang="uk-UA" sz="3200" dirty="0"/>
              <a:t>с</a:t>
            </a:r>
            <a:r>
              <a:rPr lang="uk-UA" sz="3200" dirty="0" smtClean="0"/>
              <a:t>кільки сантиметрів відрізняються похилі?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073866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484784"/>
            <a:ext cx="6156176" cy="5373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 flipH="1">
            <a:off x="5580112" y="2276872"/>
            <a:ext cx="1008112" cy="2448272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3851920" y="2276872"/>
            <a:ext cx="2736304" cy="189452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6588224" y="2276872"/>
            <a:ext cx="2555776" cy="3312368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851920" y="4171392"/>
            <a:ext cx="5292080" cy="1417848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5724128" y="4437112"/>
            <a:ext cx="252028" cy="7200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H="1">
            <a:off x="5850142" y="4509120"/>
            <a:ext cx="126014" cy="216024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5220072" y="3224132"/>
            <a:ext cx="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347864" y="3933056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А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6497960" y="1772816"/>
            <a:ext cx="450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в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025" name="TextBox 1024"/>
          <p:cNvSpPr txBox="1"/>
          <p:nvPr/>
        </p:nvSpPr>
        <p:spPr>
          <a:xfrm>
            <a:off x="8604448" y="5556412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к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027" name="TextBox 1026"/>
          <p:cNvSpPr txBox="1"/>
          <p:nvPr/>
        </p:nvSpPr>
        <p:spPr>
          <a:xfrm>
            <a:off x="5508104" y="4725144"/>
            <a:ext cx="557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</a:rPr>
              <a:t>С</a:t>
            </a:r>
          </a:p>
        </p:txBody>
      </p:sp>
      <p:sp>
        <p:nvSpPr>
          <p:cNvPr id="1028" name="Прямоугольник 1027"/>
          <p:cNvSpPr/>
          <p:nvPr/>
        </p:nvSpPr>
        <p:spPr>
          <a:xfrm>
            <a:off x="0" y="116632"/>
            <a:ext cx="2987824" cy="674136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sz="2000" b="1" dirty="0"/>
              <a:t>Гове́рла</a:t>
            </a:r>
            <a:r>
              <a:rPr lang="vi-VN" sz="2000" dirty="0"/>
              <a:t> (</a:t>
            </a:r>
            <a:r>
              <a:rPr lang="vi-VN" sz="2000" dirty="0">
                <a:hlinkClick r:id="rId3" tooltip="Угорська мова"/>
              </a:rPr>
              <a:t>угор.</a:t>
            </a:r>
            <a:r>
              <a:rPr lang="vi-VN" sz="2000" dirty="0"/>
              <a:t> </a:t>
            </a:r>
            <a:r>
              <a:rPr lang="en-US" sz="2000" i="1" dirty="0" err="1"/>
              <a:t>Hoverla</a:t>
            </a:r>
            <a:r>
              <a:rPr lang="en-US" sz="2000" dirty="0"/>
              <a:t> </a:t>
            </a:r>
            <a:r>
              <a:rPr lang="vi-VN" sz="2000" dirty="0"/>
              <a:t>від </a:t>
            </a:r>
            <a:r>
              <a:rPr lang="en-US" sz="2000" i="1" dirty="0" err="1"/>
              <a:t>Hóvár</a:t>
            </a:r>
            <a:r>
              <a:rPr lang="en-US" sz="2000" dirty="0"/>
              <a:t> — «</a:t>
            </a:r>
            <a:r>
              <a:rPr lang="vi-VN" sz="2000" dirty="0"/>
              <a:t>снігова вершина») — найвища вершина </a:t>
            </a:r>
            <a:r>
              <a:rPr lang="vi-VN" sz="2000" dirty="0">
                <a:hlinkClick r:id="rId4" tooltip="Українські Карпати"/>
              </a:rPr>
              <a:t>Українських Карпат</a:t>
            </a:r>
            <a:r>
              <a:rPr lang="vi-VN" sz="2000" dirty="0"/>
              <a:t> і найвища точка </a:t>
            </a:r>
            <a:r>
              <a:rPr lang="vi-VN" sz="2000" dirty="0">
                <a:hlinkClick r:id="rId5" tooltip="Україна"/>
              </a:rPr>
              <a:t>України</a:t>
            </a:r>
            <a:r>
              <a:rPr lang="vi-VN" sz="2000" dirty="0"/>
              <a:t>, висота 2061 м. Назва походить із румунської </a:t>
            </a:r>
            <a:r>
              <a:rPr lang="en-US" sz="2000" i="1" dirty="0" err="1"/>
              <a:t>howirla</a:t>
            </a:r>
            <a:r>
              <a:rPr lang="en-US" sz="2000" dirty="0"/>
              <a:t> — «</a:t>
            </a:r>
            <a:r>
              <a:rPr lang="vi-VN" sz="2000" dirty="0"/>
              <a:t>важкопрохідне підняття»</a:t>
            </a:r>
            <a:r>
              <a:rPr lang="vi-VN" sz="2000" baseline="30000" dirty="0">
                <a:hlinkClick r:id="rId6"/>
              </a:rPr>
              <a:t>[1]</a:t>
            </a:r>
            <a:r>
              <a:rPr lang="vi-VN" sz="2000" dirty="0"/>
              <a:t>. Розташована в гірському масиві</a:t>
            </a:r>
            <a:r>
              <a:rPr lang="vi-VN" sz="2000" dirty="0">
                <a:hlinkClick r:id="rId7" tooltip="Чорногора"/>
              </a:rPr>
              <a:t>Чорногора</a:t>
            </a:r>
            <a:r>
              <a:rPr lang="vi-VN" sz="2000" dirty="0"/>
              <a:t>, на межі </a:t>
            </a:r>
            <a:r>
              <a:rPr lang="vi-VN" sz="2000" dirty="0">
                <a:hlinkClick r:id="rId8" tooltip="Надвірнянський район"/>
              </a:rPr>
              <a:t>Надвірнянського району</a:t>
            </a:r>
            <a:r>
              <a:rPr lang="vi-VN" sz="2000" dirty="0"/>
              <a:t> </a:t>
            </a:r>
            <a:r>
              <a:rPr lang="vi-VN" sz="2000" dirty="0">
                <a:hlinkClick r:id="rId9" tooltip="Івано-Франківська область"/>
              </a:rPr>
              <a:t>Івано-Франківської області</a:t>
            </a:r>
            <a:r>
              <a:rPr lang="vi-VN" sz="2000" dirty="0"/>
              <a:t> та </a:t>
            </a:r>
            <a:r>
              <a:rPr lang="vi-VN" sz="2000" dirty="0">
                <a:hlinkClick r:id="rId10" tooltip="Рахівський район"/>
              </a:rPr>
              <a:t>Рахівського району</a:t>
            </a:r>
            <a:r>
              <a:rPr lang="vi-VN" sz="2000" dirty="0"/>
              <a:t> </a:t>
            </a:r>
            <a:r>
              <a:rPr lang="vi-VN" sz="2000" dirty="0">
                <a:hlinkClick r:id="rId11" tooltip="Закарпатська область"/>
              </a:rPr>
              <a:t>Закарпатської області</a:t>
            </a:r>
            <a:r>
              <a:rPr lang="vi-VN" sz="2000" dirty="0"/>
              <a:t>.</a:t>
            </a:r>
          </a:p>
          <a:p>
            <a:r>
              <a:rPr lang="vi-VN" sz="2000" dirty="0"/>
              <a:t>Перший туристичний маршрут зі сходження на вершину був відкритий у 1880 році.</a:t>
            </a:r>
          </a:p>
        </p:txBody>
      </p:sp>
      <p:sp>
        <p:nvSpPr>
          <p:cNvPr id="1029" name="Прямоугольник 1028"/>
          <p:cNvSpPr/>
          <p:nvPr/>
        </p:nvSpPr>
        <p:spPr>
          <a:xfrm>
            <a:off x="2987824" y="0"/>
            <a:ext cx="6156176" cy="14847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  </a:t>
            </a:r>
            <a:r>
              <a:rPr lang="ru-RU" dirty="0" err="1" smtClean="0"/>
              <a:t>вершини</a:t>
            </a:r>
            <a:r>
              <a:rPr lang="ru-RU" dirty="0" smtClean="0"/>
              <a:t> гори </a:t>
            </a:r>
            <a:r>
              <a:rPr lang="ru-RU" dirty="0" err="1" smtClean="0"/>
              <a:t>Говерли</a:t>
            </a:r>
            <a:r>
              <a:rPr lang="ru-RU" dirty="0" smtClean="0"/>
              <a:t>  </a:t>
            </a:r>
            <a:r>
              <a:rPr lang="ru-RU" dirty="0" err="1" smtClean="0"/>
              <a:t>ведуть</a:t>
            </a:r>
            <a:r>
              <a:rPr lang="ru-RU" dirty="0" smtClean="0"/>
              <a:t> </a:t>
            </a:r>
            <a:r>
              <a:rPr lang="ru-RU" dirty="0" err="1" smtClean="0"/>
              <a:t>дві</a:t>
            </a:r>
            <a:r>
              <a:rPr lang="ru-RU" dirty="0" smtClean="0"/>
              <a:t> дороги ВА і ВК, </a:t>
            </a:r>
            <a:r>
              <a:rPr lang="ru-RU" dirty="0" err="1" smtClean="0"/>
              <a:t>різниця</a:t>
            </a:r>
            <a:r>
              <a:rPr lang="ru-RU" dirty="0" smtClean="0"/>
              <a:t> </a:t>
            </a:r>
            <a:r>
              <a:rPr lang="ru-RU" dirty="0" err="1" smtClean="0"/>
              <a:t>довжин</a:t>
            </a:r>
            <a:r>
              <a:rPr lang="ru-RU" dirty="0" smtClean="0"/>
              <a:t> </a:t>
            </a:r>
            <a:r>
              <a:rPr lang="ru-RU" dirty="0" err="1" smtClean="0"/>
              <a:t>яких</a:t>
            </a:r>
            <a:r>
              <a:rPr lang="ru-RU" dirty="0" smtClean="0"/>
              <a:t> </a:t>
            </a:r>
            <a:r>
              <a:rPr lang="ru-RU" dirty="0" err="1" smtClean="0"/>
              <a:t>дорівнює</a:t>
            </a:r>
            <a:r>
              <a:rPr lang="ru-RU" dirty="0" smtClean="0"/>
              <a:t> 2 км. </a:t>
            </a:r>
            <a:r>
              <a:rPr lang="ru-RU" dirty="0" err="1" smtClean="0"/>
              <a:t>Знайти</a:t>
            </a:r>
            <a:r>
              <a:rPr lang="ru-RU" dirty="0" smtClean="0"/>
              <a:t> </a:t>
            </a:r>
            <a:r>
              <a:rPr lang="ru-RU" dirty="0" err="1" smtClean="0"/>
              <a:t>довжину</a:t>
            </a:r>
            <a:r>
              <a:rPr lang="ru-RU" dirty="0" smtClean="0"/>
              <a:t> </a:t>
            </a:r>
            <a:r>
              <a:rPr lang="ru-RU" dirty="0" err="1" smtClean="0"/>
              <a:t>доріг</a:t>
            </a:r>
            <a:r>
              <a:rPr lang="ru-RU" dirty="0" smtClean="0"/>
              <a:t> АВ та    ВК, </a:t>
            </a:r>
            <a:r>
              <a:rPr lang="ru-RU" dirty="0" err="1" smtClean="0"/>
              <a:t>якщо</a:t>
            </a:r>
            <a:r>
              <a:rPr lang="ru-RU" dirty="0" smtClean="0"/>
              <a:t> </a:t>
            </a:r>
            <a:r>
              <a:rPr lang="ru-RU" dirty="0" err="1" smtClean="0"/>
              <a:t>їх</a:t>
            </a:r>
            <a:r>
              <a:rPr lang="ru-RU" dirty="0" smtClean="0"/>
              <a:t> </a:t>
            </a:r>
            <a:r>
              <a:rPr lang="ru-RU" dirty="0" err="1" smtClean="0"/>
              <a:t>проекції</a:t>
            </a:r>
            <a:r>
              <a:rPr lang="ru-RU" dirty="0" smtClean="0"/>
              <a:t> </a:t>
            </a:r>
            <a:r>
              <a:rPr lang="ru-RU" dirty="0" err="1" smtClean="0"/>
              <a:t>дорівнюють</a:t>
            </a:r>
            <a:r>
              <a:rPr lang="ru-RU" dirty="0" smtClean="0"/>
              <a:t> 5 км та 9  км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5821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Додаткова задача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В  рівнобічній трапеції бічна сторона дорівнює</a:t>
            </a:r>
          </a:p>
          <a:p>
            <a:pPr marL="137160" indent="0">
              <a:buNone/>
            </a:pPr>
            <a:r>
              <a:rPr lang="uk-UA" dirty="0" smtClean="0"/>
              <a:t>41 см, а висота 40 см, середня лінія - 45 см. Знайти основи трапеції.</a:t>
            </a:r>
          </a:p>
          <a:p>
            <a:pPr marL="13716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93488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Line 6"/>
          <p:cNvSpPr>
            <a:spLocks noGrp="1" noChangeShapeType="1" noTextEdit="1"/>
          </p:cNvSpPr>
          <p:nvPr>
            <p:ph idx="1"/>
          </p:nvPr>
        </p:nvSpPr>
        <p:spPr>
          <a:xfrm flipV="1">
            <a:off x="755650" y="5943600"/>
            <a:ext cx="7702550" cy="77788"/>
          </a:xfrm>
          <a:prstGeom prst="line">
            <a:avLst/>
          </a:prstGeom>
          <a:ln w="57150">
            <a:solidFill>
              <a:srgbClr val="EC30D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8064500" y="6165850"/>
            <a:ext cx="3270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l-GR" b="1" smtClean="0">
                <a:solidFill>
                  <a:srgbClr val="F54427"/>
                </a:solidFill>
              </a:rPr>
              <a:t>α</a:t>
            </a:r>
            <a:endParaRPr lang="ru-RU" b="1" smtClean="0">
              <a:solidFill>
                <a:srgbClr val="F54427"/>
              </a:solidFill>
            </a:endParaRPr>
          </a:p>
        </p:txBody>
      </p:sp>
      <p:sp>
        <p:nvSpPr>
          <p:cNvPr id="4100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1954213" y="6121400"/>
            <a:ext cx="6477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uk-UA" sz="2000" b="1" smtClean="0">
                <a:solidFill>
                  <a:srgbClr val="F54427"/>
                </a:solidFill>
              </a:rPr>
              <a:t>С</a:t>
            </a:r>
            <a:endParaRPr lang="ru-RU" sz="2000" b="1" smtClean="0">
              <a:solidFill>
                <a:srgbClr val="F54427"/>
              </a:solidFill>
            </a:endParaRP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2051050" y="1916113"/>
            <a:ext cx="3603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uk-UA" sz="2000" b="1" smtClean="0">
                <a:solidFill>
                  <a:srgbClr val="F54427"/>
                </a:solidFill>
              </a:rPr>
              <a:t>В</a:t>
            </a:r>
            <a:endParaRPr lang="ru-RU" sz="2000" b="1" smtClean="0">
              <a:solidFill>
                <a:srgbClr val="F54427"/>
              </a:solidFill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2555875" y="1916113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>
            <a:stCxn id="16" idx="2"/>
          </p:cNvCxnSpPr>
          <p:nvPr/>
        </p:nvCxnSpPr>
        <p:spPr>
          <a:xfrm flipH="1">
            <a:off x="2230438" y="2312988"/>
            <a:ext cx="1587" cy="3708400"/>
          </a:xfrm>
          <a:prstGeom prst="line">
            <a:avLst/>
          </a:prstGeom>
          <a:ln w="31750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2278063" y="5732463"/>
            <a:ext cx="323850" cy="2889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cxnSp>
        <p:nvCxnSpPr>
          <p:cNvPr id="29" name="Прямая соединительная линия 28"/>
          <p:cNvCxnSpPr>
            <a:stCxn id="16" idx="2"/>
          </p:cNvCxnSpPr>
          <p:nvPr/>
        </p:nvCxnSpPr>
        <p:spPr>
          <a:xfrm>
            <a:off x="2232025" y="2312988"/>
            <a:ext cx="4716463" cy="3708400"/>
          </a:xfrm>
          <a:prstGeom prst="line">
            <a:avLst/>
          </a:prstGeom>
          <a:ln w="31750">
            <a:solidFill>
              <a:srgbClr val="C13F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Box 11"/>
          <p:cNvSpPr txBox="1">
            <a:spLocks noChangeArrowheads="1"/>
          </p:cNvSpPr>
          <p:nvPr/>
        </p:nvSpPr>
        <p:spPr bwMode="auto">
          <a:xfrm>
            <a:off x="6624638" y="6165850"/>
            <a:ext cx="6477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uk-UA" sz="2000" b="1" smtClean="0">
                <a:solidFill>
                  <a:srgbClr val="F54427"/>
                </a:solidFill>
              </a:rPr>
              <a:t>А</a:t>
            </a:r>
            <a:endParaRPr lang="ru-RU" sz="2000" b="1" smtClean="0">
              <a:solidFill>
                <a:srgbClr val="F544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6853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  <p:bldP spid="16" grpId="0"/>
      <p:bldP spid="26" grpId="0" animBg="1"/>
      <p:bldP spid="30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тудия">
  <a:themeElements>
    <a:clrScheme name="Студия 1">
      <a:dk1>
        <a:srgbClr val="000000"/>
      </a:dk1>
      <a:lt1>
        <a:srgbClr val="FFFFFF"/>
      </a:lt1>
      <a:dk2>
        <a:srgbClr val="336666"/>
      </a:dk2>
      <a:lt2>
        <a:srgbClr val="CCCC99"/>
      </a:lt2>
      <a:accent1>
        <a:srgbClr val="97CDCC"/>
      </a:accent1>
      <a:accent2>
        <a:srgbClr val="D6E0E0"/>
      </a:accent2>
      <a:accent3>
        <a:srgbClr val="FFFFFF"/>
      </a:accent3>
      <a:accent4>
        <a:srgbClr val="000000"/>
      </a:accent4>
      <a:accent5>
        <a:srgbClr val="C9E3E2"/>
      </a:accent5>
      <a:accent6>
        <a:srgbClr val="C2CBCB"/>
      </a:accent6>
      <a:hlink>
        <a:srgbClr val="99CC00"/>
      </a:hlink>
      <a:folHlink>
        <a:srgbClr val="336666"/>
      </a:folHlink>
    </a:clrScheme>
    <a:fontScheme name="Студия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тудия 1">
        <a:dk1>
          <a:srgbClr val="000000"/>
        </a:dk1>
        <a:lt1>
          <a:srgbClr val="FFFFFF"/>
        </a:lt1>
        <a:dk2>
          <a:srgbClr val="336666"/>
        </a:dk2>
        <a:lt2>
          <a:srgbClr val="CCCC99"/>
        </a:lt2>
        <a:accent1>
          <a:srgbClr val="97CDCC"/>
        </a:accent1>
        <a:accent2>
          <a:srgbClr val="D6E0E0"/>
        </a:accent2>
        <a:accent3>
          <a:srgbClr val="FFFFFF"/>
        </a:accent3>
        <a:accent4>
          <a:srgbClr val="000000"/>
        </a:accent4>
        <a:accent5>
          <a:srgbClr val="C9E3E2"/>
        </a:accent5>
        <a:accent6>
          <a:srgbClr val="C2CBCB"/>
        </a:accent6>
        <a:hlink>
          <a:srgbClr val="99CC00"/>
        </a:hlink>
        <a:folHlink>
          <a:srgbClr val="33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2">
        <a:dk1>
          <a:srgbClr val="000000"/>
        </a:dk1>
        <a:lt1>
          <a:srgbClr val="FFFFFF"/>
        </a:lt1>
        <a:dk2>
          <a:srgbClr val="3732A0"/>
        </a:dk2>
        <a:lt2>
          <a:srgbClr val="666699"/>
        </a:lt2>
        <a:accent1>
          <a:srgbClr val="CCCCFF"/>
        </a:accent1>
        <a:accent2>
          <a:srgbClr val="009999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8A8A"/>
        </a:accent6>
        <a:hlink>
          <a:srgbClr val="3366CC"/>
        </a:hlink>
        <a:folHlink>
          <a:srgbClr val="9094B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3">
        <a:dk1>
          <a:srgbClr val="000000"/>
        </a:dk1>
        <a:lt1>
          <a:srgbClr val="FFFFFF"/>
        </a:lt1>
        <a:dk2>
          <a:srgbClr val="CD0505"/>
        </a:dk2>
        <a:lt2>
          <a:srgbClr val="5F5F5F"/>
        </a:lt2>
        <a:accent1>
          <a:srgbClr val="D2D5DE"/>
        </a:accent1>
        <a:accent2>
          <a:srgbClr val="D55757"/>
        </a:accent2>
        <a:accent3>
          <a:srgbClr val="FFFFFF"/>
        </a:accent3>
        <a:accent4>
          <a:srgbClr val="000000"/>
        </a:accent4>
        <a:accent5>
          <a:srgbClr val="E5E7EC"/>
        </a:accent5>
        <a:accent6>
          <a:srgbClr val="C14E4E"/>
        </a:accent6>
        <a:hlink>
          <a:srgbClr val="F42D1E"/>
        </a:hlink>
        <a:folHlink>
          <a:srgbClr val="7C84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4">
        <a:dk1>
          <a:srgbClr val="000000"/>
        </a:dk1>
        <a:lt1>
          <a:srgbClr val="FFFFFF"/>
        </a:lt1>
        <a:dk2>
          <a:srgbClr val="551A07"/>
        </a:dk2>
        <a:lt2>
          <a:srgbClr val="CC3300"/>
        </a:lt2>
        <a:accent1>
          <a:srgbClr val="F4B400"/>
        </a:accent1>
        <a:accent2>
          <a:srgbClr val="993300"/>
        </a:accent2>
        <a:accent3>
          <a:srgbClr val="FFFFFF"/>
        </a:accent3>
        <a:accent4>
          <a:srgbClr val="000000"/>
        </a:accent4>
        <a:accent5>
          <a:srgbClr val="F8D6AA"/>
        </a:accent5>
        <a:accent6>
          <a:srgbClr val="8A2D00"/>
        </a:accent6>
        <a:hlink>
          <a:srgbClr val="FF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5">
        <a:dk1>
          <a:srgbClr val="000000"/>
        </a:dk1>
        <a:lt1>
          <a:srgbClr val="FFFFFF"/>
        </a:lt1>
        <a:dk2>
          <a:srgbClr val="FF0000"/>
        </a:dk2>
        <a:lt2>
          <a:srgbClr val="FFCC00"/>
        </a:lt2>
        <a:accent1>
          <a:srgbClr val="66CC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008A00"/>
        </a:accent6>
        <a:hlink>
          <a:srgbClr val="FF3300"/>
        </a:hlink>
        <a:folHlink>
          <a:srgbClr val="66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6">
        <a:dk1>
          <a:srgbClr val="666633"/>
        </a:dk1>
        <a:lt1>
          <a:srgbClr val="FFFFFF"/>
        </a:lt1>
        <a:dk2>
          <a:srgbClr val="000000"/>
        </a:dk2>
        <a:lt2>
          <a:srgbClr val="CC3300"/>
        </a:lt2>
        <a:accent1>
          <a:srgbClr val="8080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C0C0AA"/>
        </a:accent5>
        <a:accent6>
          <a:srgbClr val="E78A00"/>
        </a:accent6>
        <a:hlink>
          <a:srgbClr val="CC6600"/>
        </a:hlink>
        <a:folHlink>
          <a:srgbClr val="434B1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7">
        <a:dk1>
          <a:srgbClr val="766997"/>
        </a:dk1>
        <a:lt1>
          <a:srgbClr val="FFFFFF"/>
        </a:lt1>
        <a:dk2>
          <a:srgbClr val="530901"/>
        </a:dk2>
        <a:lt2>
          <a:srgbClr val="FFFFFF"/>
        </a:lt2>
        <a:accent1>
          <a:srgbClr val="FF3300"/>
        </a:accent1>
        <a:accent2>
          <a:srgbClr val="CC6600"/>
        </a:accent2>
        <a:accent3>
          <a:srgbClr val="B3AAAA"/>
        </a:accent3>
        <a:accent4>
          <a:srgbClr val="DADADA"/>
        </a:accent4>
        <a:accent5>
          <a:srgbClr val="FFADAA"/>
        </a:accent5>
        <a:accent6>
          <a:srgbClr val="B95C00"/>
        </a:accent6>
        <a:hlink>
          <a:srgbClr val="FF9900"/>
        </a:hlink>
        <a:folHlink>
          <a:srgbClr val="99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8">
        <a:dk1>
          <a:srgbClr val="666699"/>
        </a:dk1>
        <a:lt1>
          <a:srgbClr val="FFFFFF"/>
        </a:lt1>
        <a:dk2>
          <a:srgbClr val="4C004C"/>
        </a:dk2>
        <a:lt2>
          <a:srgbClr val="FFFFFF"/>
        </a:lt2>
        <a:accent1>
          <a:srgbClr val="0099CC"/>
        </a:accent1>
        <a:accent2>
          <a:srgbClr val="993366"/>
        </a:accent2>
        <a:accent3>
          <a:srgbClr val="B2AAB2"/>
        </a:accent3>
        <a:accent4>
          <a:srgbClr val="DADADA"/>
        </a:accent4>
        <a:accent5>
          <a:srgbClr val="AACAE2"/>
        </a:accent5>
        <a:accent6>
          <a:srgbClr val="8A2D5C"/>
        </a:accent6>
        <a:hlink>
          <a:srgbClr val="99CC00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9">
        <a:dk1>
          <a:srgbClr val="565682"/>
        </a:dk1>
        <a:lt1>
          <a:srgbClr val="FFFFFF"/>
        </a:lt1>
        <a:dk2>
          <a:srgbClr val="1E1551"/>
        </a:dk2>
        <a:lt2>
          <a:srgbClr val="CCFFFF"/>
        </a:lt2>
        <a:accent1>
          <a:srgbClr val="33CCCC"/>
        </a:accent1>
        <a:accent2>
          <a:srgbClr val="009999"/>
        </a:accent2>
        <a:accent3>
          <a:srgbClr val="ABAAB3"/>
        </a:accent3>
        <a:accent4>
          <a:srgbClr val="DADADA"/>
        </a:accent4>
        <a:accent5>
          <a:srgbClr val="ADE2E2"/>
        </a:accent5>
        <a:accent6>
          <a:srgbClr val="008A8A"/>
        </a:accent6>
        <a:hlink>
          <a:srgbClr val="FF9900"/>
        </a:hlink>
        <a:folHlink>
          <a:srgbClr val="00598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10">
        <a:dk1>
          <a:srgbClr val="CCCC99"/>
        </a:dk1>
        <a:lt1>
          <a:srgbClr val="FFFFFF"/>
        </a:lt1>
        <a:dk2>
          <a:srgbClr val="2E5D5C"/>
        </a:dk2>
        <a:lt2>
          <a:srgbClr val="FFFFFF"/>
        </a:lt2>
        <a:accent1>
          <a:srgbClr val="0099CC"/>
        </a:accent1>
        <a:accent2>
          <a:srgbClr val="D6E0E0"/>
        </a:accent2>
        <a:accent3>
          <a:srgbClr val="ADB6B5"/>
        </a:accent3>
        <a:accent4>
          <a:srgbClr val="DADADA"/>
        </a:accent4>
        <a:accent5>
          <a:srgbClr val="AACAE2"/>
        </a:accent5>
        <a:accent6>
          <a:srgbClr val="C2CBCB"/>
        </a:accent6>
        <a:hlink>
          <a:srgbClr val="CCCC99"/>
        </a:hlink>
        <a:folHlink>
          <a:srgbClr val="428A8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226</TotalTime>
  <Words>208</Words>
  <Application>Microsoft Office PowerPoint</Application>
  <PresentationFormat>Экран (4:3)</PresentationFormat>
  <Paragraphs>39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Апекс</vt:lpstr>
      <vt:lpstr>Студия</vt:lpstr>
      <vt:lpstr> </vt:lpstr>
      <vt:lpstr>Презентация PowerPoint</vt:lpstr>
      <vt:lpstr>Презентация PowerPoint</vt:lpstr>
      <vt:lpstr>Ворнцовській маяк в Одесі першим зустрічає та останнім проводжає всі судна, що приходять до Одеси. Висота маяка дорівнює 26 метрів, а бачити його світло можна аж за 15 морських миль, що дорівнює приблизно 28 км. На якій відстані у метрах знаходиться корабель від маяка.</vt:lpstr>
      <vt:lpstr>Презентация PowerPoint</vt:lpstr>
      <vt:lpstr>Задача 2</vt:lpstr>
      <vt:lpstr>Задача 3</vt:lpstr>
      <vt:lpstr>Додаткова задача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Виктория</dc:creator>
  <cp:lastModifiedBy>Богдан</cp:lastModifiedBy>
  <cp:revision>17</cp:revision>
  <dcterms:created xsi:type="dcterms:W3CDTF">2015-01-11T08:58:05Z</dcterms:created>
  <dcterms:modified xsi:type="dcterms:W3CDTF">2015-01-11T14:02:46Z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638562</vt:lpwstr>
  </property>
  <property fmtid="{D5CDD505-2E9C-101B-9397-08002B2CF9AE}" name="NXPowerLiteVersion" pid="3">
    <vt:lpwstr>D4.1.4</vt:lpwstr>
  </property>
</Properties>
</file>