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theme+xml" PartName="/ppt/theme/theme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theme+xml" PartName="/ppt/theme/theme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theme+xml" PartName="/ppt/theme/theme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theme+xml" PartName="/ppt/theme/theme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theme+xml" PartName="/ppt/theme/theme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10.xml"/>
  <Override ContentType="application/vnd.openxmlformats-officedocument.theme+xml" PartName="/ppt/theme/theme1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21.xml"/>
  <Override ContentType="application/vnd.openxmlformats-officedocument.theme+xml" PartName="/ppt/theme/theme11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32.xml"/>
  <Override ContentType="application/vnd.openxmlformats-officedocument.theme+xml" PartName="/ppt/theme/theme1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</p:sldMasterIdLst>
  <p:sldIdLst>
    <p:sldId id="272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57" r:id="rId23"/>
    <p:sldId id="256" r:id="rId24"/>
    <p:sldId id="268" r:id="rId25"/>
    <p:sldId id="269" r:id="rId26"/>
    <p:sldId id="271" r:id="rId27"/>
    <p:sldId id="27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27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850C53-1AA0-4114-AAA8-ED5273E5F1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54452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0CC1F-154F-455C-A4E0-FCF3610562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74573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1C611-6CE8-473B-BC07-A96E594393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46382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BD50D-2D46-4DF2-80CB-7B305A31D9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76435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668544-9CC7-4FF8-B67B-42BA4ED9BF4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39927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A3690-93FF-4893-B4E3-DD0A42A6B03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34909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2A2DD-AE2D-4DA0-AA5E-94DE4A307A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59548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837A9-34A5-4F3A-89EE-9C959F1284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19708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DC808-F78A-4173-9607-BAAE1B9EF0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9283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EA0C2-951F-46F3-BAF9-1D65BDFFD43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492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AA3BD-A178-412E-80B0-28EADF0648A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70944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0FA561-E201-4EAA-810F-C4109B65ED1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85971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827A0-25CA-4949-91CB-8FE1F2E7EA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37889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CEDE0-FCB8-4B1B-9091-9A0B828CC2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3427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4E428-024C-4C6B-814B-3EDA2F48DD0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80883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65002-5DE1-4EF5-B353-0A778F9462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3972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7DC4D-89CE-4DCD-B0AB-7E62D35C11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60980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D4ED6-1195-487B-83D1-4AD4E3C188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00816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2FA02-10E9-4433-AD73-92D40726949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32645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91669-02E3-4CE1-BE7E-5884728DF5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6098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5124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5125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6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7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30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B4B0439-E8CE-4211-BC8B-0555B6C6B3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87777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9B631-E696-444A-A667-AC9486C2F57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17642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07585-FB56-4F89-B0A6-8DAA777A82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98639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0FA561-E201-4EAA-810F-C4109B65ED1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49463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827A0-25CA-4949-91CB-8FE1F2E7EA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65004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CEDE0-FCB8-4B1B-9091-9A0B828CC2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07084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4E428-024C-4C6B-814B-3EDA2F48DD0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04882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65002-5DE1-4EF5-B353-0A778F9462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95143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7DC4D-89CE-4DCD-B0AB-7E62D35C11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11983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D4ED6-1195-487B-83D1-4AD4E3C188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65849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2FA02-10E9-4433-AD73-92D40726949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416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1EEBE-AD23-4913-82D4-8DF131F13C3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58732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91669-02E3-4CE1-BE7E-5884728DF5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48215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9B631-E696-444A-A667-AC9486C2F57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25844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07585-FB56-4F89-B0A6-8DAA777A82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8875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2733C-04DE-4E39-AA44-C9B8E39375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4589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80B7D-FC72-4A3D-BAD1-35C57A6B0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561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8C93E-B1EA-4A7C-954C-52760431F3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759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C80C4-D7E4-4C15-8760-A42FB0907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1562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7C925-95A2-43E1-AB6E-8F9E0078A7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6458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E8DE9-AE4C-4278-BC62-F81729F471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552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571E-4ADE-413F-88E9-A71250E2DE7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125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FDE65-8A94-40BD-90AF-F4730BE5A3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726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D7BBA-341C-4F29-936C-9FC4A2E7F2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0035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5124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5125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6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7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30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B4B0439-E8CE-4211-BC8B-0555B6C6B3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0652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1EEBE-AD23-4913-82D4-8DF131F13C3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0945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2733C-04DE-4E39-AA44-C9B8E39375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2910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80B7D-FC72-4A3D-BAD1-35C57A6B0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7653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8C93E-B1EA-4A7C-954C-52760431F3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7683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C80C4-D7E4-4C15-8760-A42FB0907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3720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7C925-95A2-43E1-AB6E-8F9E0078A7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628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E8DE9-AE4C-4278-BC62-F81729F471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8612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571E-4ADE-413F-88E9-A71250E2DE7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6135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FDE65-8A94-40BD-90AF-F4730BE5A3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3272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D7BBA-341C-4F29-936C-9FC4A2E7F2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3834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5124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5125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6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7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30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B4B0439-E8CE-4211-BC8B-0555B6C6B3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5264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1EEBE-AD23-4913-82D4-8DF131F13C3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153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2733C-04DE-4E39-AA44-C9B8E39375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6797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80B7D-FC72-4A3D-BAD1-35C57A6B0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7443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8C93E-B1EA-4A7C-954C-52760431F3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4953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C80C4-D7E4-4C15-8760-A42FB0907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034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7C925-95A2-43E1-AB6E-8F9E0078A7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4710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E8DE9-AE4C-4278-BC62-F81729F471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3285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571E-4ADE-413F-88E9-A71250E2DE7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9173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FDE65-8A94-40BD-90AF-F4730BE5A3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1922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D7BBA-341C-4F29-936C-9FC4A2E7F2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5827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5124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5125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6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7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30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B4B0439-E8CE-4211-BC8B-0555B6C6B3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535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1EEBE-AD23-4913-82D4-8DF131F13C3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3397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2733C-04DE-4E39-AA44-C9B8E39375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1040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80B7D-FC72-4A3D-BAD1-35C57A6B0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4846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8C93E-B1EA-4A7C-954C-52760431F3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460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C80C4-D7E4-4C15-8760-A42FB0907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9269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7C925-95A2-43E1-AB6E-8F9E0078A7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9725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E8DE9-AE4C-4278-BC62-F81729F471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2860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571E-4ADE-413F-88E9-A71250E2DE7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922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FDE65-8A94-40BD-90AF-F4730BE5A3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5835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D7BBA-341C-4F29-936C-9FC4A2E7F2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2658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5124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5125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6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7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30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B4B0439-E8CE-4211-BC8B-0555B6C6B3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5659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1EEBE-AD23-4913-82D4-8DF131F13C3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81146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2733C-04DE-4E39-AA44-C9B8E39375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6590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80B7D-FC72-4A3D-BAD1-35C57A6B0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8C93E-B1EA-4A7C-954C-52760431F3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9237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C80C4-D7E4-4C15-8760-A42FB0907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7495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7C925-95A2-43E1-AB6E-8F9E0078A7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29809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E8DE9-AE4C-4278-BC62-F81729F471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7674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571E-4ADE-413F-88E9-A71250E2DE7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9942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FDE65-8A94-40BD-90AF-F4730BE5A3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3169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D7BBA-341C-4F29-936C-9FC4A2E7F2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49587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5124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5125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6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7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30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B4B0439-E8CE-4211-BC8B-0555B6C6B3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7047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1EEBE-AD23-4913-82D4-8DF131F13C3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88971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2733C-04DE-4E39-AA44-C9B8E39375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18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80B7D-FC72-4A3D-BAD1-35C57A6B0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5715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8C93E-B1EA-4A7C-954C-52760431F3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55424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C80C4-D7E4-4C15-8760-A42FB0907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2064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7C925-95A2-43E1-AB6E-8F9E0078A7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32697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E8DE9-AE4C-4278-BC62-F81729F471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45169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571E-4ADE-413F-88E9-A71250E2DE7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28668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FDE65-8A94-40BD-90AF-F4730BE5A3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737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D7BBA-341C-4F29-936C-9FC4A2E7F2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2644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5124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5125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6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7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30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B4B0439-E8CE-4211-BC8B-0555B6C6B3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9718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1EEBE-AD23-4913-82D4-8DF131F13C3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825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2733C-04DE-4E39-AA44-C9B8E39375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381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80B7D-FC72-4A3D-BAD1-35C57A6B0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26923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8C93E-B1EA-4A7C-954C-52760431F3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88057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C80C4-D7E4-4C15-8760-A42FB0907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2805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7C925-95A2-43E1-AB6E-8F9E0078A7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73195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E8DE9-AE4C-4278-BC62-F81729F471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18802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571E-4ADE-413F-88E9-A71250E2DE7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11221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FDE65-8A94-40BD-90AF-F4730BE5A3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26487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D7BBA-341C-4F29-936C-9FC4A2E7F2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66075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5124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5125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6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7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30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B4B0439-E8CE-4211-BC8B-0555B6C6B3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97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1EEBE-AD23-4913-82D4-8DF131F13C3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82548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2733C-04DE-4E39-AA44-C9B8E39375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381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80B7D-FC72-4A3D-BAD1-35C57A6B0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26923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8C93E-B1EA-4A7C-954C-52760431F3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88057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C80C4-D7E4-4C15-8760-A42FB09073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28051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7C925-95A2-43E1-AB6E-8F9E0078A7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73195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E8DE9-AE4C-4278-BC62-F81729F471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18802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571E-4ADE-413F-88E9-A71250E2DE7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11221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FDE65-8A94-40BD-90AF-F4730BE5A3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26487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D7BBA-341C-4F29-936C-9FC4A2E7F2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660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CBC02C-B7BF-41E3-8A39-2EFF57043EA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974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D4CBEF-741C-4E0E-9932-9FD5DDA6C88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31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D4CBEF-741C-4E0E-9932-9FD5DDA6C88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16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4100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10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C1C98D-195C-4238-BB69-988B4EA6856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687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4100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10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C1C98D-195C-4238-BB69-988B4EA6856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681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4100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10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C1C98D-195C-4238-BB69-988B4EA6856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50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4100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10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C1C98D-195C-4238-BB69-988B4EA6856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801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4100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10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C1C98D-195C-4238-BB69-988B4EA6856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962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4100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10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C1C98D-195C-4238-BB69-988B4EA6856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949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4100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10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C1C98D-195C-4238-BB69-988B4EA6856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67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4100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10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C1C98D-195C-4238-BB69-988B4EA6856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67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1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 ?><Relationships xmlns="http://schemas.openxmlformats.org/package/2006/relationships"><Relationship Id="rId3" Target="../media/image4.gif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4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46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uk-UA" sz="4400" b="1" dirty="0" smtClean="0">
                <a:solidFill>
                  <a:srgbClr val="D60093"/>
                </a:solidFill>
              </a:rPr>
              <a:t>Розв’язування </a:t>
            </a:r>
            <a:r>
              <a:rPr lang="ru-RU" sz="4400" b="1" dirty="0" smtClean="0">
                <a:solidFill>
                  <a:srgbClr val="D60093"/>
                </a:solidFill>
              </a:rPr>
              <a:t>задач на теорему </a:t>
            </a:r>
            <a:r>
              <a:rPr lang="ru-RU" sz="4400" b="1" dirty="0" err="1" smtClean="0">
                <a:solidFill>
                  <a:srgbClr val="D60093"/>
                </a:solidFill>
              </a:rPr>
              <a:t>Піфагора</a:t>
            </a:r>
            <a:r>
              <a:rPr lang="ru-RU" sz="4400" dirty="0" smtClean="0">
                <a:solidFill>
                  <a:srgbClr val="D60093"/>
                </a:solidFill>
              </a:rPr>
              <a:t/>
            </a:r>
            <a:br>
              <a:rPr lang="ru-RU" sz="4400" dirty="0" smtClean="0">
                <a:solidFill>
                  <a:srgbClr val="D60093"/>
                </a:solidFill>
              </a:rPr>
            </a:br>
            <a:r>
              <a:rPr lang="ru-RU" sz="4400" dirty="0" smtClean="0"/>
              <a:t>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44" y="3394542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756" y="3395821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500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Площа</a:t>
            </a:r>
            <a:r>
              <a:rPr lang="ru-RU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Свободи</a:t>
            </a:r>
            <a:r>
              <a:rPr lang="ru-RU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в </a:t>
            </a:r>
            <a:r>
              <a:rPr lang="ru-RU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Харкові</a:t>
            </a:r>
            <a:r>
              <a:rPr lang="ru-RU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4" name="Объект 3" descr="Площа Свобод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1295"/>
            <a:ext cx="4283968" cy="5256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Харківська площа Свободи 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4608512" cy="52292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555776" y="4243400"/>
            <a:ext cx="1872208" cy="121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-151215" y="4277324"/>
            <a:ext cx="2736304" cy="13839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-356592" y="5680725"/>
            <a:ext cx="3203848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843808" y="4969286"/>
            <a:ext cx="1440160" cy="10907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585089" y="4243400"/>
            <a:ext cx="262167" cy="181665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7312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14" y="1268760"/>
            <a:ext cx="833645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4627984"/>
      </p:ext>
    </p:extLst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План Майдан Незалежности"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" r="78"/>
          <a:stretch/>
        </p:blipFill>
        <p:spPr bwMode="auto">
          <a:xfrm>
            <a:off x="565819" y="1457400"/>
            <a:ext cx="819709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9889" y="341009"/>
            <a:ext cx="856895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ru-RU" smtClean="0" sz="66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Майдан </a:t>
            </a:r>
            <a:r>
              <a:rPr b="1" dirty="0" err="1" lang="ru-RU" smtClean="0" sz="66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незалежності</a:t>
            </a:r>
            <a:endParaRPr b="1" dirty="0" lang="ru-RU" sz="6600">
              <a:ln cmpd="sng" w="31550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algn="tl" blurRad="50800" dir="5400000" dist="40000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endParaRPr dirty="0" lang="ru-RU" sz="2400">
              <a:latin charset="0" pitchFamily="18" typeface="Times New Roman"/>
              <a:cs charset="0" pitchFamily="18" typeface="Times New Roman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85864" y="2653396"/>
            <a:ext cx="1522041" cy="326116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707905" y="5770544"/>
            <a:ext cx="4104455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185864" y="2697518"/>
            <a:ext cx="4047906" cy="1700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233770" y="2782563"/>
            <a:ext cx="1578590" cy="3059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7" name="Прямая соединительная линия 1026"/>
          <p:cNvCxnSpPr/>
          <p:nvPr/>
        </p:nvCxnSpPr>
        <p:spPr>
          <a:xfrm>
            <a:off x="2185864" y="2697518"/>
            <a:ext cx="5626496" cy="3145034"/>
          </a:xfrm>
          <a:prstGeom prst="line">
            <a:avLst/>
          </a:prstGeom>
          <a:ln w="50800">
            <a:solidFill>
              <a:srgbClr val="DF27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9" name="Прямая соединительная линия 1028"/>
          <p:cNvCxnSpPr/>
          <p:nvPr/>
        </p:nvCxnSpPr>
        <p:spPr>
          <a:xfrm flipH="1">
            <a:off x="3707905" y="2782563"/>
            <a:ext cx="2525865" cy="3131997"/>
          </a:xfrm>
          <a:prstGeom prst="line">
            <a:avLst/>
          </a:prstGeom>
          <a:ln w="50800">
            <a:solidFill>
              <a:srgbClr val="DF27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5286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Площа Конституції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412776"/>
            <a:ext cx="5184576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544" y="1412776"/>
            <a:ext cx="4104456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51520" y="5589240"/>
            <a:ext cx="1584176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35496" y="5589240"/>
            <a:ext cx="216024" cy="67594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5496" y="6265184"/>
            <a:ext cx="499449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835696" y="5589240"/>
            <a:ext cx="3203848" cy="63438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43508" y="6021288"/>
            <a:ext cx="2520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269522" y="6021288"/>
            <a:ext cx="126014" cy="2023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5333355" y="138960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5082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Харків. Скульптура «Скрипаль на даху»/ «Скрипач на крыше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3968" cy="686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4860032" cy="686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155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800" b="1" dirty="0" smtClean="0"/>
              <a:t>Самостійна робота</a:t>
            </a:r>
            <a:endParaRPr lang="ru-RU" dirty="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uk-UA" sz="2000" b="1" dirty="0" smtClean="0"/>
          </a:p>
          <a:p>
            <a:pPr eaLnBrk="1" hangingPunct="1">
              <a:buFont typeface="Wingdings" pitchFamily="2" charset="2"/>
              <a:buNone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0" y="1484313"/>
            <a:ext cx="2916238" cy="2089150"/>
          </a:xfrm>
          <a:prstGeom prst="wedgeRoundRectCallout">
            <a:avLst>
              <a:gd name="adj1" fmla="val -14995"/>
              <a:gd name="adj2" fmla="val 8647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r>
              <a:rPr lang="uk-UA" b="1" smtClean="0">
                <a:solidFill>
                  <a:srgbClr val="000000"/>
                </a:solidFill>
              </a:rPr>
              <a:t>1. Катети прямокутного трикутника  відносяться як 3:4, а гіпотенуза дорівнює 20см. Знайти катети трикутника.</a:t>
            </a: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5614988" y="0"/>
            <a:ext cx="3529012" cy="2708275"/>
          </a:xfrm>
          <a:prstGeom prst="wedgeRoundRectCallout">
            <a:avLst>
              <a:gd name="adj1" fmla="val -55398"/>
              <a:gd name="adj2" fmla="val 59495"/>
              <a:gd name="adj3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0000"/>
                </a:solidFill>
              </a:rPr>
              <a:t>2. Бічна сторона рівнобедреного трикутника відноситься до основи рівнобедреного трикутника як 5:6 , а висота трикутника проведена до основи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solidFill>
                  <a:srgbClr val="000000"/>
                </a:solidFill>
              </a:rPr>
              <a:t>  12 см. Знайти сторони трикутника.</a:t>
            </a:r>
            <a:endParaRPr lang="ru-RU" b="1" dirty="0" smtClean="0">
              <a:solidFill>
                <a:srgbClr val="000000"/>
              </a:solidFill>
            </a:endParaRPr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0" y="4292600"/>
            <a:ext cx="2665413" cy="1584325"/>
          </a:xfrm>
          <a:prstGeom prst="wedgeRoundRectCallout">
            <a:avLst>
              <a:gd name="adj1" fmla="val -50000"/>
              <a:gd name="adj2" fmla="val 103509"/>
              <a:gd name="adj3" fmla="val 16667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</a:pPr>
            <a:r>
              <a:rPr lang="uk-UA" b="1" smtClean="0">
                <a:solidFill>
                  <a:srgbClr val="000000"/>
                </a:solidFill>
              </a:rPr>
              <a:t>3. Знайти довжину медіани рівностороннього трикутника зі стороною 10 см.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3563938" y="5661025"/>
            <a:ext cx="3529012" cy="93662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Додатково:</a:t>
            </a:r>
            <a:endParaRPr lang="ru-RU" b="1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890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z="3200" b="1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1258888" y="0"/>
            <a:ext cx="8243887" cy="1700213"/>
          </a:xfrm>
          <a:prstGeom prst="cloudCallout">
            <a:avLst>
              <a:gd name="adj1" fmla="val -43741"/>
              <a:gd name="adj2" fmla="val 4971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i="1" smtClean="0">
                <a:solidFill>
                  <a:srgbClr val="FF0000"/>
                </a:solidFill>
              </a:rPr>
              <a:t>Додатково</a:t>
            </a:r>
            <a:r>
              <a:rPr lang="uk-UA" sz="3600" b="1" i="1" smtClean="0">
                <a:solidFill>
                  <a:srgbClr val="330033"/>
                </a:solidFill>
              </a:rPr>
              <a:t>:</a:t>
            </a:r>
            <a:r>
              <a:rPr lang="uk-UA" smtClean="0">
                <a:solidFill>
                  <a:srgbClr val="330033"/>
                </a:solidFill>
              </a:rPr>
              <a:t> </a:t>
            </a:r>
            <a:r>
              <a:rPr lang="uk-UA" sz="2400" b="1" i="1" smtClean="0">
                <a:solidFill>
                  <a:srgbClr val="000099"/>
                </a:solidFill>
              </a:rPr>
              <a:t>задача  давньокитайського вченого Цзинь Кіо-Чау 1250 р. до н. е.</a:t>
            </a:r>
            <a:endParaRPr lang="ru-RU" sz="2400" b="1" i="1" smtClean="0">
              <a:solidFill>
                <a:srgbClr val="000099"/>
              </a:solidFill>
            </a:endParaRP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900113" y="1628775"/>
            <a:ext cx="3671887" cy="446405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9933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FF00"/>
                </a:solidFill>
                <a:latin typeface="Times New Roman" pitchFamily="18" charset="0"/>
              </a:rPr>
              <a:t>В центрі колодязя у формі квадрату зі стороною 10 футів росте камишина, висота якої над поверхнею води  дорівнює 1 фут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FF00"/>
                </a:solidFill>
                <a:latin typeface="Times New Roman" pitchFamily="18" charset="0"/>
              </a:rPr>
              <a:t>( 1фут≈зо см). Якщо її нахилити до берега ( до середини колодязя), то вона дістане верхівкою до берега. Яка глибина колодязя?</a:t>
            </a:r>
            <a:endParaRPr lang="ru-RU" sz="2000" b="1" smtClean="0">
              <a:solidFill>
                <a:srgbClr val="FFFF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000" b="1" smtClean="0">
              <a:solidFill>
                <a:srgbClr val="FFFF00"/>
              </a:solidFill>
              <a:latin typeface="Times New Roman" pitchFamily="18" charset="0"/>
            </a:endParaRPr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141663"/>
            <a:ext cx="3600450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473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3800" dirty="0"/>
              <a:t>С</a:t>
            </a:r>
            <a:r>
              <a:rPr lang="uk-UA" sz="3800" dirty="0" smtClean="0"/>
              <a:t>торони </a:t>
            </a:r>
            <a:r>
              <a:rPr lang="uk-UA" sz="3800" dirty="0"/>
              <a:t>прямокутного </a:t>
            </a:r>
            <a:r>
              <a:rPr lang="uk-UA" sz="3800" dirty="0" smtClean="0"/>
              <a:t>трикутника дорівнюють …</a:t>
            </a:r>
            <a:endParaRPr lang="ru-RU" sz="3800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/>
              <a:t>                                ВС-</a:t>
            </a:r>
          </a:p>
          <a:p>
            <a:r>
              <a:rPr lang="uk-UA" dirty="0"/>
              <a:t>                                АС- </a:t>
            </a:r>
          </a:p>
          <a:p>
            <a:r>
              <a:rPr lang="uk-UA" dirty="0"/>
              <a:t>                                АВ-</a:t>
            </a:r>
            <a:endParaRPr lang="ru-RU" dirty="0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1619250" y="2133600"/>
            <a:ext cx="5545138" cy="3959225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116013" y="6021388"/>
            <a:ext cx="7191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000000"/>
                </a:solidFill>
              </a:rPr>
              <a:t>С</a:t>
            </a:r>
            <a:endParaRPr lang="ru-RU" b="1" smtClean="0">
              <a:solidFill>
                <a:srgbClr val="000000"/>
              </a:solidFill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7164388" y="5589588"/>
            <a:ext cx="7921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000000"/>
                </a:solidFill>
              </a:rPr>
              <a:t>А</a:t>
            </a:r>
            <a:endParaRPr lang="ru-RU" b="1" smtClean="0">
              <a:solidFill>
                <a:srgbClr val="000000"/>
              </a:solidFill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619250" y="1628775"/>
            <a:ext cx="8651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000000"/>
                </a:solidFill>
              </a:rPr>
              <a:t>В</a:t>
            </a:r>
            <a:endParaRPr lang="ru-RU" b="1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22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Розв’язати </a:t>
            </a:r>
            <a:r>
              <a:rPr lang="ru-RU"/>
              <a:t>задачі</a:t>
            </a:r>
          </a:p>
        </p:txBody>
      </p:sp>
      <p:pic>
        <p:nvPicPr>
          <p:cNvPr id="1331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2205038"/>
            <a:ext cx="3889375" cy="4032250"/>
          </a:xfrm>
          <a:noFill/>
          <a:ln/>
        </p:spPr>
      </p:pic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3419475" y="2636838"/>
            <a:ext cx="73025" cy="3097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1403350" y="5661025"/>
            <a:ext cx="21605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>
            <a:off x="1258888" y="2565400"/>
            <a:ext cx="2160587" cy="3167063"/>
          </a:xfrm>
          <a:prstGeom prst="line">
            <a:avLst/>
          </a:prstGeom>
          <a:noFill/>
          <a:ln w="28575">
            <a:solidFill>
              <a:srgbClr val="D6009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708400" y="5445125"/>
            <a:ext cx="576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С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635375" y="2205038"/>
            <a:ext cx="6492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В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971550" y="5516563"/>
            <a:ext cx="431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А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6156325" y="1844675"/>
            <a:ext cx="2663825" cy="2736850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0099"/>
                </a:solidFill>
              </a:rPr>
              <a:t>ВС=24м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0099"/>
                </a:solidFill>
              </a:rPr>
              <a:t>АС=10м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0099"/>
                </a:solidFill>
              </a:rPr>
              <a:t>Найти АВ</a:t>
            </a:r>
            <a:endParaRPr lang="ru-RU" sz="2000" b="1" smtClean="0">
              <a:solidFill>
                <a:srgbClr val="000099"/>
              </a:solidFill>
            </a:endParaRPr>
          </a:p>
        </p:txBody>
      </p:sp>
      <p:pic>
        <p:nvPicPr>
          <p:cNvPr id="13325" name="Picture 13" descr="00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075" y="0"/>
            <a:ext cx="2447925" cy="176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90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Розв'язування</a:t>
            </a:r>
            <a:r>
              <a:rPr lang="ru-RU"/>
              <a:t>  </a:t>
            </a:r>
          </a:p>
        </p:txBody>
      </p:sp>
      <p:sp>
        <p:nvSpPr>
          <p:cNvPr id="28676" name="AutoShape 4"/>
          <p:cNvSpPr>
            <a:spLocks noGrp="1" noChangeArrowheads="1"/>
          </p:cNvSpPr>
          <p:nvPr>
            <p:ph type="body" idx="1"/>
          </p:nvPr>
        </p:nvSpPr>
        <p:spPr>
          <a:prstGeom prst="wedgeRect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None/>
            </a:pPr>
            <a:endParaRPr lang="uk-UA" b="1"/>
          </a:p>
          <a:p>
            <a:r>
              <a:rPr lang="uk-UA" b="1"/>
              <a:t>АВ</a:t>
            </a:r>
            <a:r>
              <a:rPr lang="en-US" b="1">
                <a:cs typeface="Arial" charset="0"/>
              </a:rPr>
              <a:t>²</a:t>
            </a:r>
            <a:r>
              <a:rPr lang="uk-UA" b="1">
                <a:cs typeface="Arial" charset="0"/>
              </a:rPr>
              <a:t>=АС</a:t>
            </a:r>
            <a:r>
              <a:rPr lang="en-US" b="1"/>
              <a:t>²</a:t>
            </a:r>
            <a:r>
              <a:rPr lang="uk-UA" b="1"/>
              <a:t>+ВС</a:t>
            </a:r>
            <a:r>
              <a:rPr lang="en-US" b="1"/>
              <a:t>²</a:t>
            </a:r>
            <a:endParaRPr lang="uk-UA" b="1"/>
          </a:p>
          <a:p>
            <a:r>
              <a:rPr lang="uk-UA" b="1"/>
              <a:t>АВ</a:t>
            </a:r>
            <a:r>
              <a:rPr lang="en-US" b="1"/>
              <a:t>²</a:t>
            </a:r>
            <a:r>
              <a:rPr lang="uk-UA" b="1"/>
              <a:t>=24</a:t>
            </a:r>
            <a:r>
              <a:rPr lang="en-US" b="1"/>
              <a:t>²</a:t>
            </a:r>
            <a:r>
              <a:rPr lang="uk-UA" b="1"/>
              <a:t>+10</a:t>
            </a:r>
            <a:r>
              <a:rPr lang="en-US" b="1"/>
              <a:t>²</a:t>
            </a:r>
            <a:r>
              <a:rPr lang="uk-UA" b="1"/>
              <a:t>=576+100=676</a:t>
            </a:r>
          </a:p>
          <a:p>
            <a:r>
              <a:rPr lang="uk-UA" b="1"/>
              <a:t>АВ=</a:t>
            </a:r>
            <a:r>
              <a:rPr lang="uk-UA" b="1">
                <a:cs typeface="Arial" charset="0"/>
              </a:rPr>
              <a:t>√676=26</a:t>
            </a:r>
          </a:p>
          <a:p>
            <a:r>
              <a:rPr lang="uk-UA" b="1">
                <a:cs typeface="Arial" charset="0"/>
              </a:rPr>
              <a:t>Відповідь: 26м.</a:t>
            </a:r>
          </a:p>
          <a:p>
            <a:endParaRPr lang="en-US" b="1"/>
          </a:p>
        </p:txBody>
      </p:sp>
      <p:pic>
        <p:nvPicPr>
          <p:cNvPr id="28677" name="Picture 5" descr="00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0"/>
            <a:ext cx="2016125" cy="134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70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b="1">
                <a:solidFill>
                  <a:srgbClr val="000099"/>
                </a:solidFill>
              </a:rPr>
              <a:t>На карті харківського зоопарку відстань від входу до вольєра з  оленями  дорівнює10 см, а відстань від головного входу до вольєра з верблюдами 8 см. Знайти відстань від верблюдів до оленів, якщо кут С прямий.</a:t>
            </a:r>
            <a:endParaRPr lang="ru-RU" sz="2000" b="1">
              <a:solidFill>
                <a:srgbClr val="000099"/>
              </a:solidFill>
            </a:endParaRPr>
          </a:p>
        </p:txBody>
      </p:sp>
      <p:pic>
        <p:nvPicPr>
          <p:cNvPr id="1638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1628775"/>
            <a:ext cx="5467350" cy="3705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2411413" y="2133600"/>
            <a:ext cx="0" cy="1800225"/>
          </a:xfrm>
          <a:prstGeom prst="line">
            <a:avLst/>
          </a:prstGeom>
          <a:noFill/>
          <a:ln w="38100">
            <a:solidFill>
              <a:srgbClr val="FF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2411413" y="3933825"/>
            <a:ext cx="381635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2411413" y="2133600"/>
            <a:ext cx="3816350" cy="18002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835150" y="4005263"/>
            <a:ext cx="1008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400" b="1" smtClean="0">
                <a:solidFill>
                  <a:srgbClr val="FF0000"/>
                </a:solidFill>
              </a:rPr>
              <a:t>с</a:t>
            </a:r>
            <a:endParaRPr lang="ru-RU" sz="2400" b="1" smtClean="0">
              <a:solidFill>
                <a:srgbClr val="FF0000"/>
              </a:solidFill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1979613" y="1628775"/>
            <a:ext cx="5762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0000"/>
                </a:solidFill>
              </a:rPr>
              <a:t>В</a:t>
            </a:r>
            <a:endParaRPr lang="ru-RU" sz="2000" b="1" smtClean="0">
              <a:solidFill>
                <a:srgbClr val="FF0000"/>
              </a:solidFill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6372225" y="3716338"/>
            <a:ext cx="11525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0000"/>
                </a:solidFill>
              </a:rPr>
              <a:t>А</a:t>
            </a:r>
            <a:endParaRPr lang="ru-RU" sz="2000" b="1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32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3800"/>
              <a:t>Розв'язування</a:t>
            </a:r>
            <a:endParaRPr lang="ru-RU" sz="3800"/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2411413" y="2133600"/>
            <a:ext cx="0" cy="18002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2411413" y="3933825"/>
            <a:ext cx="381635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2411413" y="2133600"/>
            <a:ext cx="3816350" cy="18002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835150" y="4005263"/>
            <a:ext cx="1008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400" b="1" smtClean="0">
                <a:solidFill>
                  <a:srgbClr val="FF0000"/>
                </a:solidFill>
              </a:rPr>
              <a:t>с</a:t>
            </a:r>
            <a:endParaRPr lang="ru-RU" sz="2400" b="1" smtClean="0">
              <a:solidFill>
                <a:srgbClr val="FF0000"/>
              </a:solidFill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979613" y="1628775"/>
            <a:ext cx="5762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0000"/>
                </a:solidFill>
              </a:rPr>
              <a:t>В</a:t>
            </a:r>
            <a:endParaRPr lang="ru-RU" sz="2000" b="1" smtClean="0">
              <a:solidFill>
                <a:srgbClr val="FF0000"/>
              </a:solidFill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6372225" y="3716338"/>
            <a:ext cx="11525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FF0000"/>
                </a:solidFill>
              </a:rPr>
              <a:t>А</a:t>
            </a:r>
            <a:endParaRPr lang="ru-RU" sz="2000" b="1" smtClean="0">
              <a:solidFill>
                <a:srgbClr val="FF0000"/>
              </a:solidFill>
            </a:endParaRPr>
          </a:p>
        </p:txBody>
      </p:sp>
      <p:sp>
        <p:nvSpPr>
          <p:cNvPr id="2970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6948488" y="1700213"/>
            <a:ext cx="1727200" cy="1296987"/>
          </a:xfrm>
          <a:prstGeom prst="wedgeRoundRectCallout">
            <a:avLst>
              <a:gd name="adj1" fmla="val -41083"/>
              <a:gd name="adj2" fmla="val 12258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b="1" smtClean="0">
                <a:solidFill>
                  <a:srgbClr val="000099"/>
                </a:solidFill>
              </a:rPr>
              <a:t>Дано: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b="1" smtClean="0">
                <a:solidFill>
                  <a:srgbClr val="000099"/>
                </a:solidFill>
              </a:rPr>
              <a:t>АВ=10см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b="1" u="sng" smtClean="0">
                <a:solidFill>
                  <a:srgbClr val="000099"/>
                </a:solidFill>
              </a:rPr>
              <a:t>АС=8см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b="1" smtClean="0">
                <a:solidFill>
                  <a:srgbClr val="000099"/>
                </a:solidFill>
              </a:rPr>
              <a:t>Знайти ВС</a:t>
            </a:r>
            <a:endParaRPr lang="ru-RU" b="1" smtClean="0">
              <a:solidFill>
                <a:srgbClr val="000099"/>
              </a:solidFill>
            </a:endParaRPr>
          </a:p>
        </p:txBody>
      </p:sp>
      <p:sp>
        <p:nvSpPr>
          <p:cNvPr id="29708" name="AutoShape 12"/>
          <p:cNvSpPr>
            <a:spLocks noChangeArrowheads="1"/>
          </p:cNvSpPr>
          <p:nvPr/>
        </p:nvSpPr>
        <p:spPr bwMode="auto">
          <a:xfrm>
            <a:off x="900113" y="4437063"/>
            <a:ext cx="7775575" cy="1728787"/>
          </a:xfrm>
          <a:prstGeom prst="wedgeRectCallout">
            <a:avLst>
              <a:gd name="adj1" fmla="val -43755"/>
              <a:gd name="adj2" fmla="val 6753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0000"/>
                </a:solidFill>
              </a:rPr>
              <a:t>ВС- невідомий катет прямокутного трикутника АВС, тому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0000"/>
                </a:solidFill>
              </a:rPr>
              <a:t>ВС</a:t>
            </a:r>
            <a:r>
              <a:rPr lang="en-US" b="1" smtClean="0">
                <a:solidFill>
                  <a:srgbClr val="000000"/>
                </a:solidFill>
              </a:rPr>
              <a:t>²</a:t>
            </a:r>
            <a:r>
              <a:rPr lang="uk-UA" b="1" smtClean="0">
                <a:solidFill>
                  <a:srgbClr val="000000"/>
                </a:solidFill>
              </a:rPr>
              <a:t>=АВ</a:t>
            </a:r>
            <a:r>
              <a:rPr lang="en-US" b="1" smtClean="0">
                <a:solidFill>
                  <a:srgbClr val="000000"/>
                </a:solidFill>
              </a:rPr>
              <a:t>²</a:t>
            </a:r>
            <a:r>
              <a:rPr lang="uk-UA" b="1" smtClean="0">
                <a:solidFill>
                  <a:srgbClr val="000000"/>
                </a:solidFill>
              </a:rPr>
              <a:t>-АС</a:t>
            </a:r>
            <a:r>
              <a:rPr lang="en-US" b="1" smtClean="0">
                <a:solidFill>
                  <a:srgbClr val="000000"/>
                </a:solidFill>
              </a:rPr>
              <a:t>²</a:t>
            </a:r>
            <a:endParaRPr lang="uk-UA" b="1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b="1" smtClean="0">
                <a:solidFill>
                  <a:srgbClr val="000000"/>
                </a:solidFill>
              </a:rPr>
              <a:t>ВС</a:t>
            </a:r>
            <a:r>
              <a:rPr lang="en-US" b="1" smtClean="0">
                <a:solidFill>
                  <a:srgbClr val="000000"/>
                </a:solidFill>
              </a:rPr>
              <a:t>²</a:t>
            </a:r>
            <a:r>
              <a:rPr lang="uk-UA" b="1" smtClean="0">
                <a:solidFill>
                  <a:srgbClr val="000000"/>
                </a:solidFill>
              </a:rPr>
              <a:t>=10</a:t>
            </a:r>
            <a:r>
              <a:rPr lang="en-US" b="1" smtClean="0">
                <a:solidFill>
                  <a:srgbClr val="000000"/>
                </a:solidFill>
              </a:rPr>
              <a:t>²</a:t>
            </a:r>
            <a:r>
              <a:rPr lang="uk-UA" b="1" smtClean="0">
                <a:solidFill>
                  <a:srgbClr val="000000"/>
                </a:solidFill>
              </a:rPr>
              <a:t>-8</a:t>
            </a:r>
            <a:r>
              <a:rPr lang="en-US" b="1" smtClean="0">
                <a:solidFill>
                  <a:srgbClr val="000000"/>
                </a:solidFill>
              </a:rPr>
              <a:t>²</a:t>
            </a:r>
            <a:r>
              <a:rPr lang="uk-UA" b="1" smtClean="0">
                <a:solidFill>
                  <a:srgbClr val="000000"/>
                </a:solidFill>
              </a:rPr>
              <a:t>=100-64=36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b="1" smtClean="0">
                <a:solidFill>
                  <a:srgbClr val="000000"/>
                </a:solidFill>
              </a:rPr>
              <a:t>ВС=</a:t>
            </a:r>
            <a:r>
              <a:rPr lang="uk-UA" b="1" smtClean="0">
                <a:solidFill>
                  <a:srgbClr val="000000"/>
                </a:solidFill>
                <a:cs typeface="Arial" charset="0"/>
              </a:rPr>
              <a:t>√36=6(см)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b="1" smtClean="0">
                <a:solidFill>
                  <a:srgbClr val="000000"/>
                </a:solidFill>
                <a:cs typeface="Arial" charset="0"/>
              </a:rPr>
              <a:t>Відповідь: 6 см</a:t>
            </a: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2411413" y="3716338"/>
            <a:ext cx="215900" cy="2174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29710" name="Picture 14" descr="00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0"/>
            <a:ext cx="2087562" cy="143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6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1800" b="1">
                <a:solidFill>
                  <a:srgbClr val="000099"/>
                </a:solidFill>
              </a:rPr>
              <a:t>На карті України відстань між Харковом і Житомиром дорівнює 5см,</a:t>
            </a:r>
            <a:br>
              <a:rPr lang="uk-UA" sz="1800" b="1">
                <a:solidFill>
                  <a:srgbClr val="000099"/>
                </a:solidFill>
              </a:rPr>
            </a:br>
            <a:r>
              <a:rPr lang="uk-UA" sz="1800" b="1">
                <a:solidFill>
                  <a:srgbClr val="000099"/>
                </a:solidFill>
              </a:rPr>
              <a:t>а між Харковом і Дніпропетровськом 3см. Знайти відстань між Дніпропетровськом та Житомиром, кут С прямий.</a:t>
            </a:r>
            <a:endParaRPr lang="ru-RU" sz="1800" b="1">
              <a:solidFill>
                <a:srgbClr val="000099"/>
              </a:solidFill>
            </a:endParaRPr>
          </a:p>
        </p:txBody>
      </p:sp>
      <p:pic>
        <p:nvPicPr>
          <p:cNvPr id="17412" name="Picture 4" descr="Крупная сетка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43100" y="2112963"/>
            <a:ext cx="5715000" cy="3505200"/>
          </a:xfrm>
          <a:pattFill prst="lgGrid">
            <a:fgClr>
              <a:srgbClr val="000000"/>
            </a:fgClr>
            <a:bgClr>
              <a:srgbClr val="FFFFFF"/>
            </a:bgClr>
          </a:patt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3924300" y="3068638"/>
            <a:ext cx="2087563" cy="792162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 flipH="1">
            <a:off x="6011863" y="3213100"/>
            <a:ext cx="288925" cy="647700"/>
          </a:xfrm>
          <a:prstGeom prst="line">
            <a:avLst/>
          </a:prstGeom>
          <a:noFill/>
          <a:ln w="127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4067175" y="3068638"/>
            <a:ext cx="2305050" cy="144462"/>
          </a:xfrm>
          <a:prstGeom prst="line">
            <a:avLst/>
          </a:prstGeom>
          <a:noFill/>
          <a:ln w="127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5940425" y="3789363"/>
            <a:ext cx="71438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5651500" y="3500438"/>
            <a:ext cx="504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С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563938" y="2997200"/>
            <a:ext cx="2873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008000"/>
                </a:solidFill>
              </a:rPr>
              <a:t>А</a:t>
            </a:r>
            <a:endParaRPr lang="ru-RU" b="1" smtClean="0">
              <a:solidFill>
                <a:srgbClr val="008000"/>
              </a:solidFill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6443663" y="2852738"/>
            <a:ext cx="3603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000099"/>
                </a:solidFill>
              </a:rPr>
              <a:t>В</a:t>
            </a:r>
            <a:endParaRPr lang="ru-RU" b="1" smtClean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169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/>
              <a:t>Бокові сторони…</a:t>
            </a:r>
          </a:p>
          <a:p>
            <a:r>
              <a:rPr lang="uk-UA"/>
              <a:t>Кути при основі…</a:t>
            </a:r>
          </a:p>
          <a:p>
            <a:r>
              <a:rPr lang="uk-UA"/>
              <a:t>ВМ…</a:t>
            </a:r>
          </a:p>
          <a:p>
            <a:r>
              <a:rPr lang="uk-UA"/>
              <a:t>Якщо АС=10,то</a:t>
            </a:r>
          </a:p>
          <a:p>
            <a:r>
              <a:rPr lang="uk-UA"/>
              <a:t>АМ=…</a:t>
            </a:r>
            <a:endParaRPr lang="ru-RU"/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3563938" y="1628775"/>
            <a:ext cx="2808287" cy="4464050"/>
          </a:xfrm>
          <a:prstGeom prst="triangle">
            <a:avLst>
              <a:gd name="adj" fmla="val 48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987675" y="5876925"/>
            <a:ext cx="576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А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932363" y="1268413"/>
            <a:ext cx="7191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В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443663" y="5661025"/>
            <a:ext cx="6492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С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1403350" y="260350"/>
            <a:ext cx="6624638" cy="1152525"/>
          </a:xfrm>
          <a:prstGeom prst="wedgeRoundRectCallout">
            <a:avLst>
              <a:gd name="adj1" fmla="val -50407"/>
              <a:gd name="adj2" fmla="val 7313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0099"/>
                </a:solidFill>
              </a:rPr>
              <a:t>Розповісти все відоме про рівнобедрений трикутник</a:t>
            </a:r>
            <a:endParaRPr lang="ru-RU" sz="2000" b="1" smtClean="0">
              <a:solidFill>
                <a:srgbClr val="000099"/>
              </a:solidFill>
            </a:endParaRPr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4932363" y="1628775"/>
            <a:ext cx="0" cy="4392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4932363" y="5949950"/>
            <a:ext cx="144462" cy="142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4859338" y="6308725"/>
            <a:ext cx="7921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М</a:t>
            </a:r>
            <a:endParaRPr lang="ru-RU" b="1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304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/>
              <a:t>Бокові сторони…</a:t>
            </a:r>
          </a:p>
          <a:p>
            <a:r>
              <a:rPr lang="uk-UA"/>
              <a:t>Кути при основі…</a:t>
            </a:r>
          </a:p>
          <a:p>
            <a:r>
              <a:rPr lang="uk-UA"/>
              <a:t>ВМ…</a:t>
            </a:r>
          </a:p>
          <a:p>
            <a:r>
              <a:rPr lang="uk-UA"/>
              <a:t>Якщо АС=10,то</a:t>
            </a:r>
          </a:p>
          <a:p>
            <a:r>
              <a:rPr lang="uk-UA"/>
              <a:t>АМ=…</a:t>
            </a:r>
            <a:endParaRPr lang="ru-RU"/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3563938" y="1628775"/>
            <a:ext cx="2808287" cy="4464050"/>
          </a:xfrm>
          <a:prstGeom prst="triangle">
            <a:avLst>
              <a:gd name="adj" fmla="val 484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987675" y="5876925"/>
            <a:ext cx="576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А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932363" y="1268413"/>
            <a:ext cx="7191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В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443663" y="5661025"/>
            <a:ext cx="6492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С</a:t>
            </a:r>
            <a:endParaRPr lang="ru-RU" b="1" smtClean="0">
              <a:solidFill>
                <a:srgbClr val="FF0000"/>
              </a:solidFill>
            </a:endParaRPr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1403350" y="260350"/>
            <a:ext cx="6624638" cy="1152525"/>
          </a:xfrm>
          <a:prstGeom prst="wedgeRoundRectCallout">
            <a:avLst>
              <a:gd name="adj1" fmla="val -50407"/>
              <a:gd name="adj2" fmla="val 7313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smtClean="0">
                <a:solidFill>
                  <a:srgbClr val="000099"/>
                </a:solidFill>
              </a:rPr>
              <a:t>Розповісти все відоме про рівнобедрений трикутник</a:t>
            </a:r>
            <a:endParaRPr lang="ru-RU" sz="2000" b="1" smtClean="0">
              <a:solidFill>
                <a:srgbClr val="000099"/>
              </a:solidFill>
            </a:endParaRPr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4932363" y="1628775"/>
            <a:ext cx="0" cy="4392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4932363" y="5949950"/>
            <a:ext cx="144462" cy="142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4859338" y="6308725"/>
            <a:ext cx="7921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uk-UA" b="1" smtClean="0">
                <a:solidFill>
                  <a:srgbClr val="FF0000"/>
                </a:solidFill>
              </a:rPr>
              <a:t>М</a:t>
            </a:r>
            <a:endParaRPr lang="ru-RU" b="1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3049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324</Words>
  <Application>Microsoft Office PowerPoint</Application>
  <PresentationFormat>Экран (4:3)</PresentationFormat>
  <Paragraphs>75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Тема Office</vt:lpstr>
      <vt:lpstr>Слои</vt:lpstr>
      <vt:lpstr>1_Слои</vt:lpstr>
      <vt:lpstr>2_Слои</vt:lpstr>
      <vt:lpstr>3_Слои</vt:lpstr>
      <vt:lpstr>4_Слои</vt:lpstr>
      <vt:lpstr>5_Слои</vt:lpstr>
      <vt:lpstr>6_Слои</vt:lpstr>
      <vt:lpstr>7_Слои</vt:lpstr>
      <vt:lpstr>8_Слои</vt:lpstr>
      <vt:lpstr>9_Слои</vt:lpstr>
      <vt:lpstr>10_Слои</vt:lpstr>
      <vt:lpstr>Розв’язування задач на теорему Піфагора  </vt:lpstr>
      <vt:lpstr>Сторони прямокутного трикутника дорівнюють …</vt:lpstr>
      <vt:lpstr>Розв’язати задачі</vt:lpstr>
      <vt:lpstr>Розв'язування  </vt:lpstr>
      <vt:lpstr>На карті харківського зоопарку відстань від входу до вольєра з  оленями  дорівнює10 см, а відстань від головного входу до вольєра з верблюдами 8 см. Знайти відстань від верблюдів до оленів, якщо кут С прямий.</vt:lpstr>
      <vt:lpstr>Розв'язування</vt:lpstr>
      <vt:lpstr>На карті України відстань між Харковом і Житомиром дорівнює 5см, а між Харковом і Дніпропетровськом 3см. Знайти відстань між Дніпропетровськом та Житомиром, кут С прямий.</vt:lpstr>
      <vt:lpstr>Презентация PowerPoint</vt:lpstr>
      <vt:lpstr>Презентация PowerPoint</vt:lpstr>
      <vt:lpstr>Площа Свободи в Харкові </vt:lpstr>
      <vt:lpstr>Презентация PowerPoint</vt:lpstr>
      <vt:lpstr>Презентация PowerPoint</vt:lpstr>
      <vt:lpstr>Площа Конституції</vt:lpstr>
      <vt:lpstr>Презентация PowerPoint</vt:lpstr>
      <vt:lpstr>Самостійна робота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Богдан</cp:lastModifiedBy>
  <cp:revision>13</cp:revision>
  <dcterms:created xsi:type="dcterms:W3CDTF">2015-01-09T19:10:00Z</dcterms:created>
  <dcterms:modified xsi:type="dcterms:W3CDTF">2015-01-10T19:10:08Z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726122</vt:lpwstr>
  </property>
  <property fmtid="{D5CDD505-2E9C-101B-9397-08002B2CF9AE}" name="NXPowerLiteVersion" pid="3">
    <vt:lpwstr>D4.1.4</vt:lpwstr>
  </property>
</Properties>
</file>