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Relationship Id="rId9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7" y="908720"/>
            <a:ext cx="638481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Теорема Піфагора</a:t>
            </a:r>
            <a:endParaRPr lang="ru-RU" sz="1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755576" y="3861048"/>
            <a:ext cx="7776864" cy="2736304"/>
          </a:xfrm>
          <a:prstGeom prst="rtTriangl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381327"/>
            <a:ext cx="144016" cy="2298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00431" y="188641"/>
            <a:ext cx="1477008" cy="17281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88642"/>
            <a:ext cx="1440160" cy="122786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73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932" name="AutoShape 4"/>
          <p:cNvSpPr>
            <a:spLocks noChangeArrowheads="1"/>
          </p:cNvSpPr>
          <p:nvPr/>
        </p:nvSpPr>
        <p:spPr bwMode="auto">
          <a:xfrm>
            <a:off x="755650" y="476250"/>
            <a:ext cx="7345363" cy="865188"/>
          </a:xfrm>
          <a:prstGeom prst="wedgeRoundRectCallout">
            <a:avLst>
              <a:gd name="adj1" fmla="val -41463"/>
              <a:gd name="adj2" fmla="val 94588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uk-UA" sz="2400" b="1">
                <a:solidFill>
                  <a:srgbClr val="006600"/>
                </a:solidFill>
                <a:latin typeface="Verdana" pitchFamily="34" charset="0"/>
              </a:rPr>
              <a:t>З рівності</a:t>
            </a:r>
            <a:r>
              <a:rPr lang="uk-UA" sz="2400" b="1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uk-UA" sz="2400" b="1">
                <a:solidFill>
                  <a:schemeClr val="hlink"/>
                </a:solidFill>
                <a:latin typeface="Verdana" pitchFamily="34" charset="0"/>
              </a:rPr>
              <a:t>АВ²= АС²+ ВС²</a:t>
            </a:r>
            <a:r>
              <a:rPr lang="uk-UA" sz="2400" b="1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uk-UA" sz="2400" b="1">
                <a:solidFill>
                  <a:srgbClr val="006600"/>
                </a:solidFill>
                <a:latin typeface="Verdana" pitchFamily="34" charset="0"/>
              </a:rPr>
              <a:t>виразити:</a:t>
            </a:r>
            <a:endParaRPr lang="ru-RU" sz="2400" b="1">
              <a:solidFill>
                <a:srgbClr val="006600"/>
              </a:solidFill>
              <a:latin typeface="Verdana" pitchFamily="34" charset="0"/>
            </a:endParaRPr>
          </a:p>
        </p:txBody>
      </p:sp>
      <p:sp>
        <p:nvSpPr>
          <p:cNvPr id="124933" name="AutoShape 5"/>
          <p:cNvSpPr>
            <a:spLocks noChangeArrowheads="1"/>
          </p:cNvSpPr>
          <p:nvPr/>
        </p:nvSpPr>
        <p:spPr bwMode="auto">
          <a:xfrm>
            <a:off x="755650" y="2349500"/>
            <a:ext cx="1152525" cy="574675"/>
          </a:xfrm>
          <a:prstGeom prst="wedgeRoundRectCallout">
            <a:avLst>
              <a:gd name="adj1" fmla="val -68458"/>
              <a:gd name="adj2" fmla="val 133977"/>
              <a:gd name="adj3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uk-UA" b="1">
                <a:solidFill>
                  <a:schemeClr val="hlink"/>
                </a:solidFill>
                <a:latin typeface="Verdana" pitchFamily="34" charset="0"/>
              </a:rPr>
              <a:t>АС²=</a:t>
            </a:r>
            <a:endParaRPr lang="ru-RU" b="1">
              <a:solidFill>
                <a:schemeClr val="hlink"/>
              </a:solidFill>
              <a:latin typeface="Verdana" pitchFamily="34" charset="0"/>
            </a:endParaRPr>
          </a:p>
        </p:txBody>
      </p:sp>
      <p:sp>
        <p:nvSpPr>
          <p:cNvPr id="124934" name="AutoShape 6"/>
          <p:cNvSpPr>
            <a:spLocks noChangeArrowheads="1"/>
          </p:cNvSpPr>
          <p:nvPr/>
        </p:nvSpPr>
        <p:spPr bwMode="auto">
          <a:xfrm>
            <a:off x="611188" y="3933825"/>
            <a:ext cx="1152525" cy="503238"/>
          </a:xfrm>
          <a:prstGeom prst="wedgeRectCallout">
            <a:avLst>
              <a:gd name="adj1" fmla="val -43801"/>
              <a:gd name="adj2" fmla="val 121611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uk-UA" b="1">
                <a:solidFill>
                  <a:schemeClr val="hlink"/>
                </a:solidFill>
                <a:latin typeface="Verdana" pitchFamily="34" charset="0"/>
              </a:rPr>
              <a:t>ВС²=</a:t>
            </a:r>
            <a:endParaRPr lang="ru-RU" b="1">
              <a:solidFill>
                <a:schemeClr val="hlink"/>
              </a:solidFill>
              <a:latin typeface="Verdana" pitchFamily="34" charset="0"/>
            </a:endParaRPr>
          </a:p>
        </p:txBody>
      </p:sp>
      <p:sp>
        <p:nvSpPr>
          <p:cNvPr id="124935" name="AutoShape 7"/>
          <p:cNvSpPr>
            <a:spLocks noChangeArrowheads="1"/>
          </p:cNvSpPr>
          <p:nvPr/>
        </p:nvSpPr>
        <p:spPr bwMode="auto">
          <a:xfrm>
            <a:off x="4572000" y="2133600"/>
            <a:ext cx="1512888" cy="3671888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4067175" y="5445125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accent2"/>
                </a:solidFill>
                <a:latin typeface="Verdana" pitchFamily="34" charset="0"/>
              </a:rPr>
              <a:t>С</a:t>
            </a:r>
            <a:endParaRPr lang="ru-RU" b="1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3995738" y="220503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accent2"/>
                </a:solidFill>
                <a:latin typeface="Verdana" pitchFamily="34" charset="0"/>
              </a:rPr>
              <a:t>В</a:t>
            </a:r>
            <a:endParaRPr lang="ru-RU" b="1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6156325" y="5516563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accent2"/>
                </a:solidFill>
                <a:latin typeface="Verdana" pitchFamily="34" charset="0"/>
              </a:rPr>
              <a:t>А</a:t>
            </a:r>
            <a:endParaRPr lang="ru-RU" b="1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124939" name="Rectangle 11"/>
          <p:cNvSpPr>
            <a:spLocks noChangeArrowheads="1"/>
          </p:cNvSpPr>
          <p:nvPr/>
        </p:nvSpPr>
        <p:spPr bwMode="auto">
          <a:xfrm>
            <a:off x="4572000" y="5589588"/>
            <a:ext cx="2159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4940" name="AutoShape 12"/>
          <p:cNvSpPr>
            <a:spLocks noChangeArrowheads="1"/>
          </p:cNvSpPr>
          <p:nvPr>
            <p:ph type="body" idx="1"/>
          </p:nvPr>
        </p:nvSpPr>
        <p:spPr>
          <a:xfrm>
            <a:off x="1908175" y="2349500"/>
            <a:ext cx="1727200" cy="474663"/>
          </a:xfrm>
          <a:prstGeom prst="wedgeRectCallout">
            <a:avLst>
              <a:gd name="adj1" fmla="val 37593"/>
              <a:gd name="adj2" fmla="val 120236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uk-UA" sz="2400" b="1"/>
              <a:t>АВ²- ВС²</a:t>
            </a:r>
            <a:endParaRPr lang="ru-RU" sz="2400" b="1"/>
          </a:p>
        </p:txBody>
      </p:sp>
      <p:sp>
        <p:nvSpPr>
          <p:cNvPr id="124941" name="AutoShape 13"/>
          <p:cNvSpPr>
            <a:spLocks noChangeArrowheads="1"/>
          </p:cNvSpPr>
          <p:nvPr/>
        </p:nvSpPr>
        <p:spPr bwMode="auto">
          <a:xfrm>
            <a:off x="1619250" y="3933825"/>
            <a:ext cx="1871663" cy="503238"/>
          </a:xfrm>
          <a:prstGeom prst="wedgeRectCallout">
            <a:avLst>
              <a:gd name="adj1" fmla="val -34310"/>
              <a:gd name="adj2" fmla="val 105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uk-UA" b="1">
                <a:solidFill>
                  <a:srgbClr val="FE0202"/>
                </a:solidFill>
              </a:rPr>
              <a:t>АВ²-АС²</a:t>
            </a:r>
            <a:endParaRPr lang="ru-RU" b="1">
              <a:solidFill>
                <a:srgbClr val="FE02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77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0" grpId="0" animBg="1"/>
      <p:bldP spid="1249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000" b="1" dirty="0">
                <a:solidFill>
                  <a:srgbClr val="FF33CC"/>
                </a:solidFill>
              </a:rPr>
              <a:t>Формули для знаходження сторін  прямокутного трикутника</a:t>
            </a:r>
            <a:endParaRPr lang="ru-RU" sz="3000" b="1" dirty="0">
              <a:solidFill>
                <a:srgbClr val="FF33CC"/>
              </a:solidFill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sz="2200" b="1">
                <a:solidFill>
                  <a:srgbClr val="0000FF"/>
                </a:solidFill>
              </a:rPr>
              <a:t>Прокоментуйте їх. </a:t>
            </a:r>
            <a:endParaRPr lang="el-GR" sz="2200" b="1">
              <a:solidFill>
                <a:srgbClr val="0000FF"/>
              </a:solidFill>
            </a:endParaRPr>
          </a:p>
        </p:txBody>
      </p:sp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852738"/>
            <a:ext cx="8640762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2123728" y="3716338"/>
            <a:ext cx="432941" cy="280987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2196132" y="3699092"/>
            <a:ext cx="288131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cs typeface="Tahoma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656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31900" y="292100"/>
            <a:ext cx="7575550" cy="955675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FF00FF"/>
                </a:solidFill>
              </a:rPr>
              <a:t>Розв'яжи    </a:t>
            </a:r>
            <a:r>
              <a:rPr lang="uk-UA" b="1" dirty="0" smtClean="0">
                <a:solidFill>
                  <a:srgbClr val="FF00FF"/>
                </a:solidFill>
              </a:rPr>
              <a:t>усно</a:t>
            </a:r>
            <a:r>
              <a:rPr lang="en-US" b="1" dirty="0">
                <a:solidFill>
                  <a:srgbClr val="FF00FF"/>
                </a:solidFill>
              </a:rPr>
              <a:t>:</a:t>
            </a:r>
            <a:endParaRPr lang="ru-RU" b="1" dirty="0">
              <a:solidFill>
                <a:srgbClr val="FF00FF"/>
              </a:solidFill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112671" name="Line 31"/>
          <p:cNvSpPr>
            <a:spLocks noChangeShapeType="1"/>
          </p:cNvSpPr>
          <p:nvPr/>
        </p:nvSpPr>
        <p:spPr bwMode="auto">
          <a:xfrm>
            <a:off x="827088" y="3789363"/>
            <a:ext cx="6337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12673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437063"/>
            <a:ext cx="6553200" cy="144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7" name="Rectangle 37"/>
          <p:cNvSpPr>
            <a:spLocks noChangeArrowheads="1"/>
          </p:cNvSpPr>
          <p:nvPr/>
        </p:nvSpPr>
        <p:spPr bwMode="auto">
          <a:xfrm>
            <a:off x="1908175" y="4797425"/>
            <a:ext cx="360363" cy="21590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678" name="Text Box 38"/>
          <p:cNvSpPr txBox="1">
            <a:spLocks noChangeArrowheads="1"/>
          </p:cNvSpPr>
          <p:nvPr/>
        </p:nvSpPr>
        <p:spPr bwMode="auto">
          <a:xfrm>
            <a:off x="2380024" y="4699938"/>
            <a:ext cx="360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Verdana" pitchFamily="34" charset="0"/>
              </a:rPr>
              <a:t>b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24328" y="5373216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1"/>
                </a:solidFill>
              </a:rPr>
              <a:t>Підказка 2</a:t>
            </a:r>
            <a:endParaRPr lang="ru-RU" i="1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011027"/>
              </p:ext>
            </p:extLst>
          </p:nvPr>
        </p:nvGraphicFramePr>
        <p:xfrm>
          <a:off x="850241" y="2636913"/>
          <a:ext cx="7495772" cy="181855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28486"/>
                <a:gridCol w="2341880"/>
                <a:gridCol w="3025406"/>
              </a:tblGrid>
              <a:tr h="466505">
                <a:tc>
                  <a:txBody>
                    <a:bodyPr/>
                    <a:lstStyle/>
                    <a:p>
                      <a:r>
                        <a:rPr lang="uk-UA" i="1" dirty="0" smtClean="0">
                          <a:solidFill>
                            <a:schemeClr val="tx1"/>
                          </a:solidFill>
                        </a:rPr>
                        <a:t>а= 6</a:t>
                      </a:r>
                      <a:endParaRPr lang="ru-RU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C=5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C=10</a:t>
                      </a:r>
                      <a:endParaRPr lang="ru-RU" i="1" dirty="0"/>
                    </a:p>
                  </a:txBody>
                  <a:tcPr/>
                </a:tc>
              </a:tr>
              <a:tr h="676025">
                <a:tc>
                  <a:txBody>
                    <a:bodyPr/>
                    <a:lstStyle/>
                    <a:p>
                      <a:r>
                        <a:rPr lang="en-US" i="1" dirty="0" smtClean="0"/>
                        <a:t>b= 8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b= 4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a= 8</a:t>
                      </a:r>
                      <a:endParaRPr lang="ru-RU" i="1" dirty="0"/>
                    </a:p>
                  </a:txBody>
                  <a:tcPr/>
                </a:tc>
              </a:tr>
              <a:tr h="676025">
                <a:tc>
                  <a:txBody>
                    <a:bodyPr/>
                    <a:lstStyle/>
                    <a:p>
                      <a:r>
                        <a:rPr lang="en-US" dirty="0" smtClean="0"/>
                        <a:t>C-?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-?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r>
                        <a:rPr lang="en-US" baseline="0" dirty="0" smtClean="0"/>
                        <a:t> - 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58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Підказка 2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1424917"/>
              </p:ext>
            </p:extLst>
          </p:nvPr>
        </p:nvGraphicFramePr>
        <p:xfrm>
          <a:off x="871538" y="2840038"/>
          <a:ext cx="7408862" cy="312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3" imgW="2260440" imgH="952200" progId="Equation.3">
                  <p:embed/>
                </p:oleObj>
              </mc:Choice>
              <mc:Fallback>
                <p:oleObj name="Формула" r:id="rId3" imgW="2260440" imgH="952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538" y="2840038"/>
                        <a:ext cx="7408862" cy="312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759965"/>
              </p:ext>
            </p:extLst>
          </p:nvPr>
        </p:nvGraphicFramePr>
        <p:xfrm>
          <a:off x="877888" y="3716338"/>
          <a:ext cx="746283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5" imgW="2057400" imgH="253800" progId="Equation.3">
                  <p:embed/>
                </p:oleObj>
              </mc:Choice>
              <mc:Fallback>
                <p:oleObj name="Формула" r:id="rId5" imgW="20574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7888" y="3716338"/>
                        <a:ext cx="7462837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68060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Формула" r:id="rId7" imgW="0" imgH="0" progId="Equation.3">
                  <p:embed/>
                </p:oleObj>
              </mc:Choice>
              <mc:Fallback>
                <p:oleObj name="Формула"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/>
                    <p:spPr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646977"/>
              </p:ext>
            </p:extLst>
          </p:nvPr>
        </p:nvGraphicFramePr>
        <p:xfrm>
          <a:off x="899592" y="4509120"/>
          <a:ext cx="7560840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8" imgW="2260440" imgH="253800" progId="Equation.3">
                  <p:embed/>
                </p:oleObj>
              </mc:Choice>
              <mc:Fallback>
                <p:oleObj name="Формула" r:id="rId8" imgW="226044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592" y="4509120"/>
                        <a:ext cx="7560840" cy="7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9822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>
                <a:solidFill>
                  <a:srgbClr val="FF33CC"/>
                </a:solidFill>
              </a:rPr>
              <a:t>Сторони</a:t>
            </a:r>
            <a:r>
              <a:rPr lang="ru-RU" b="1" dirty="0">
                <a:solidFill>
                  <a:srgbClr val="FF33CC"/>
                </a:solidFill>
              </a:rPr>
              <a:t> </a:t>
            </a:r>
            <a:r>
              <a:rPr lang="ru-RU" b="1" dirty="0" err="1">
                <a:solidFill>
                  <a:srgbClr val="FF33CC"/>
                </a:solidFill>
              </a:rPr>
              <a:t>прямокутного</a:t>
            </a:r>
            <a:r>
              <a:rPr lang="ru-RU" b="1" dirty="0">
                <a:solidFill>
                  <a:srgbClr val="FF33CC"/>
                </a:solidFill>
              </a:rPr>
              <a:t> </a:t>
            </a:r>
            <a:r>
              <a:rPr lang="ru-RU" b="1" dirty="0" err="1" smtClean="0">
                <a:solidFill>
                  <a:srgbClr val="FF33CC"/>
                </a:solidFill>
              </a:rPr>
              <a:t>трикутника</a:t>
            </a:r>
            <a:r>
              <a:rPr lang="ru-RU" b="1" dirty="0" smtClean="0">
                <a:solidFill>
                  <a:srgbClr val="FF33CC"/>
                </a:solidFill>
              </a:rPr>
              <a:t> </a:t>
            </a:r>
            <a:r>
              <a:rPr lang="ru-RU" b="1" dirty="0" err="1" smtClean="0">
                <a:solidFill>
                  <a:srgbClr val="FF33CC"/>
                </a:solidFill>
              </a:rPr>
              <a:t>наз</a:t>
            </a:r>
            <a:r>
              <a:rPr lang="uk-UA" b="1" dirty="0" err="1" smtClean="0">
                <a:solidFill>
                  <a:srgbClr val="FF33CC"/>
                </a:solidFill>
              </a:rPr>
              <a:t>иваться</a:t>
            </a:r>
            <a:r>
              <a:rPr lang="uk-UA" b="1" dirty="0" smtClean="0">
                <a:solidFill>
                  <a:srgbClr val="FF33CC"/>
                </a:solidFill>
              </a:rPr>
              <a:t>:</a:t>
            </a:r>
            <a:endParaRPr lang="ru-RU" dirty="0">
              <a:solidFill>
                <a:srgbClr val="FF33CC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>
            <p:ph type="body" idx="1"/>
          </p:nvPr>
        </p:nvSpPr>
        <p:spPr>
          <a:xfrm>
            <a:off x="914400" y="2060575"/>
            <a:ext cx="8229600" cy="4471988"/>
          </a:xfrm>
          <a:prstGeom prst="rtTriangle">
            <a:avLst/>
          </a:prstGeom>
          <a:solidFill>
            <a:srgbClr val="00FF00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4" name="WordArt 6"/>
          <p:cNvSpPr>
            <a:spLocks noChangeArrowheads="1" noChangeShapeType="1" noTextEdit="1"/>
          </p:cNvSpPr>
          <p:nvPr/>
        </p:nvSpPr>
        <p:spPr bwMode="auto">
          <a:xfrm rot="5400000">
            <a:off x="-1186656" y="4294982"/>
            <a:ext cx="3741737" cy="285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Катет</a:t>
            </a:r>
          </a:p>
        </p:txBody>
      </p:sp>
      <p:sp>
        <p:nvSpPr>
          <p:cNvPr id="63496" name="WordArt 8"/>
          <p:cNvSpPr>
            <a:spLocks noChangeArrowheads="1" noChangeShapeType="1" noTextEdit="1"/>
          </p:cNvSpPr>
          <p:nvPr/>
        </p:nvSpPr>
        <p:spPr bwMode="auto">
          <a:xfrm>
            <a:off x="1331913" y="6597650"/>
            <a:ext cx="5400675" cy="260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20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Катет</a:t>
            </a:r>
          </a:p>
        </p:txBody>
      </p:sp>
      <p:sp>
        <p:nvSpPr>
          <p:cNvPr id="63497" name="WordArt 9"/>
          <p:cNvSpPr>
            <a:spLocks noChangeArrowheads="1" noChangeShapeType="1" noTextEdit="1"/>
          </p:cNvSpPr>
          <p:nvPr/>
        </p:nvSpPr>
        <p:spPr bwMode="auto">
          <a:xfrm rot="1762484">
            <a:off x="1116013" y="3860800"/>
            <a:ext cx="7527925" cy="323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гіпотенуза</a:t>
            </a: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900113" y="6237288"/>
            <a:ext cx="431800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9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 animBg="1"/>
      <p:bldP spid="63496" grpId="0" animBg="1"/>
      <p:bldP spid="634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i="1" dirty="0" err="1" smtClean="0">
                <a:solidFill>
                  <a:schemeClr val="tx1"/>
                </a:solidFill>
              </a:rPr>
              <a:t>Нагадаємо</a:t>
            </a:r>
            <a:r>
              <a:rPr lang="ru-RU" dirty="0" smtClean="0">
                <a:solidFill>
                  <a:srgbClr val="00CC66"/>
                </a:solidFill>
              </a:rPr>
              <a:t> </a:t>
            </a:r>
            <a:r>
              <a:rPr lang="ru-RU" b="1" dirty="0" smtClean="0">
                <a:solidFill>
                  <a:srgbClr val="FF00FF"/>
                </a:solidFill>
              </a:rPr>
              <a:t>«</a:t>
            </a:r>
            <a:r>
              <a:rPr lang="ru-RU" b="1" dirty="0" err="1" smtClean="0">
                <a:solidFill>
                  <a:srgbClr val="FF00FF"/>
                </a:solidFill>
              </a:rPr>
              <a:t>Теореми</a:t>
            </a:r>
            <a:r>
              <a:rPr lang="ru-RU" b="1" dirty="0" smtClean="0">
                <a:solidFill>
                  <a:srgbClr val="FF00FF"/>
                </a:solidFill>
              </a:rPr>
              <a:t> </a:t>
            </a:r>
            <a:r>
              <a:rPr lang="ru-RU" b="1" dirty="0">
                <a:solidFill>
                  <a:srgbClr val="FF00FF"/>
                </a:solidFill>
              </a:rPr>
              <a:t>про </a:t>
            </a:r>
            <a:r>
              <a:rPr lang="ru-RU" b="1" dirty="0" err="1">
                <a:solidFill>
                  <a:srgbClr val="FF00FF"/>
                </a:solidFill>
              </a:rPr>
              <a:t>середні</a:t>
            </a:r>
            <a:r>
              <a:rPr lang="uk-UA" b="1" dirty="0">
                <a:solidFill>
                  <a:srgbClr val="FF00FF"/>
                </a:solidFill>
              </a:rPr>
              <a:t> </a:t>
            </a:r>
            <a:r>
              <a:rPr lang="uk-UA" b="1" dirty="0" smtClean="0">
                <a:solidFill>
                  <a:srgbClr val="FF00FF"/>
                </a:solidFill>
              </a:rPr>
              <a:t>пропорційні»</a:t>
            </a:r>
            <a:endParaRPr lang="ru-RU" b="1" dirty="0">
              <a:solidFill>
                <a:srgbClr val="FF00FF"/>
              </a:solidFill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B</a:t>
            </a:r>
            <a:r>
              <a:rPr lang="uk-UA" sz="2000" dirty="0"/>
              <a:t>С</a:t>
            </a:r>
            <a:r>
              <a:rPr lang="en-US" sz="2000" dirty="0"/>
              <a:t>=</a:t>
            </a:r>
          </a:p>
          <a:p>
            <a:r>
              <a:rPr lang="en-US" sz="2000" dirty="0"/>
              <a:t>A</a:t>
            </a:r>
            <a:r>
              <a:rPr lang="uk-UA" sz="2000" dirty="0"/>
              <a:t>С</a:t>
            </a:r>
            <a:r>
              <a:rPr lang="en-US" sz="2000" dirty="0"/>
              <a:t>=</a:t>
            </a:r>
          </a:p>
          <a:p>
            <a:r>
              <a:rPr lang="en-US" sz="2000" dirty="0"/>
              <a:t>DC=</a:t>
            </a:r>
            <a:endParaRPr lang="ru-RU" sz="2000" dirty="0"/>
          </a:p>
        </p:txBody>
      </p:sp>
      <p:sp>
        <p:nvSpPr>
          <p:cNvPr id="105476" name="AutoShape 4"/>
          <p:cNvSpPr>
            <a:spLocks noChangeArrowheads="1"/>
          </p:cNvSpPr>
          <p:nvPr/>
        </p:nvSpPr>
        <p:spPr bwMode="auto">
          <a:xfrm rot="8865140">
            <a:off x="1042988" y="3933825"/>
            <a:ext cx="5329237" cy="3240088"/>
          </a:xfrm>
          <a:prstGeom prst="rtTriangle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5076825" y="2781300"/>
            <a:ext cx="71438" cy="2808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5148263" y="5373688"/>
            <a:ext cx="144462" cy="144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468313" y="5373688"/>
            <a:ext cx="574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latin typeface="Arial" charset="0"/>
              </a:rPr>
              <a:t>А</a:t>
            </a:r>
            <a:endParaRPr lang="ru-RU" b="1">
              <a:latin typeface="Arial" charset="0"/>
            </a:endParaRP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4932363" y="2420938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C</a:t>
            </a:r>
            <a:endParaRPr lang="ru-RU" b="1">
              <a:latin typeface="Arial" charset="0"/>
            </a:endParaRP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6804025" y="5229225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B</a:t>
            </a:r>
            <a:endParaRPr lang="ru-RU" b="1">
              <a:latin typeface="Arial" charset="0"/>
            </a:endParaRP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5148263" y="558958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D</a:t>
            </a:r>
            <a:endParaRPr lang="ru-RU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4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33CC"/>
                </a:solidFill>
              </a:rPr>
              <a:t>Теореми</a:t>
            </a:r>
            <a:r>
              <a:rPr lang="ru-RU" b="1" dirty="0">
                <a:solidFill>
                  <a:srgbClr val="FF33CC"/>
                </a:solidFill>
              </a:rPr>
              <a:t> про </a:t>
            </a:r>
            <a:r>
              <a:rPr lang="ru-RU" b="1" dirty="0" err="1">
                <a:solidFill>
                  <a:srgbClr val="FF33CC"/>
                </a:solidFill>
              </a:rPr>
              <a:t>середні</a:t>
            </a:r>
            <a:r>
              <a:rPr lang="uk-UA" b="1" dirty="0">
                <a:solidFill>
                  <a:srgbClr val="FF33CC"/>
                </a:solidFill>
              </a:rPr>
              <a:t> пропорційні</a:t>
            </a:r>
            <a:endParaRPr lang="ru-RU" b="1" dirty="0">
              <a:solidFill>
                <a:srgbClr val="FF33CC"/>
              </a:solidFill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/>
              <a:t>BC=√AB*DB</a:t>
            </a:r>
          </a:p>
          <a:p>
            <a:r>
              <a:rPr lang="en-US" sz="2000"/>
              <a:t>AC= √AB*AD</a:t>
            </a:r>
          </a:p>
          <a:p>
            <a:r>
              <a:rPr lang="en-US" sz="2000"/>
              <a:t>DC=√AD*DB</a:t>
            </a:r>
            <a:endParaRPr lang="ru-RU" sz="2000"/>
          </a:p>
        </p:txBody>
      </p:sp>
      <p:sp>
        <p:nvSpPr>
          <p:cNvPr id="109572" name="AutoShape 4"/>
          <p:cNvSpPr>
            <a:spLocks noChangeArrowheads="1"/>
          </p:cNvSpPr>
          <p:nvPr/>
        </p:nvSpPr>
        <p:spPr bwMode="auto">
          <a:xfrm rot="8865140">
            <a:off x="1042988" y="4005263"/>
            <a:ext cx="5329237" cy="3240087"/>
          </a:xfrm>
          <a:prstGeom prst="rtTriangle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5076825" y="2781300"/>
            <a:ext cx="71438" cy="2808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5148263" y="5445125"/>
            <a:ext cx="144462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468313" y="5373688"/>
            <a:ext cx="574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latin typeface="Arial" charset="0"/>
              </a:rPr>
              <a:t>А</a:t>
            </a:r>
            <a:endParaRPr lang="ru-RU" b="1">
              <a:latin typeface="Arial" charset="0"/>
            </a:endParaRP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4932363" y="2420938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C</a:t>
            </a:r>
            <a:endParaRPr lang="ru-RU" b="1">
              <a:latin typeface="Arial" charset="0"/>
            </a:endParaRP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6804025" y="5229225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B</a:t>
            </a:r>
            <a:endParaRPr lang="ru-RU" b="1">
              <a:latin typeface="Arial" charset="0"/>
            </a:endParaRP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5148263" y="558958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D</a:t>
            </a:r>
            <a:endParaRPr lang="ru-RU" b="1">
              <a:latin typeface="Arial" charset="0"/>
            </a:endParaRPr>
          </a:p>
        </p:txBody>
      </p:sp>
      <p:sp>
        <p:nvSpPr>
          <p:cNvPr id="109580" name="Line 12"/>
          <p:cNvSpPr>
            <a:spLocks noChangeShapeType="1"/>
          </p:cNvSpPr>
          <p:nvPr/>
        </p:nvSpPr>
        <p:spPr bwMode="auto">
          <a:xfrm>
            <a:off x="5003800" y="2924175"/>
            <a:ext cx="730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581" name="Line 13"/>
          <p:cNvSpPr>
            <a:spLocks noChangeShapeType="1"/>
          </p:cNvSpPr>
          <p:nvPr/>
        </p:nvSpPr>
        <p:spPr bwMode="auto">
          <a:xfrm flipV="1">
            <a:off x="5076825" y="2997200"/>
            <a:ext cx="14287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i="1" dirty="0" smtClean="0">
                <a:solidFill>
                  <a:schemeClr val="tx1"/>
                </a:solidFill>
              </a:rPr>
              <a:t>Виконайте</a:t>
            </a:r>
            <a:r>
              <a:rPr lang="uk-UA" b="1" dirty="0" smtClean="0"/>
              <a:t> дослідження</a:t>
            </a:r>
            <a:endParaRPr lang="ru-RU" b="1" dirty="0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uk-UA" sz="2000" b="1" i="1" dirty="0" smtClean="0">
                <a:latin typeface="+mj-lt"/>
              </a:rPr>
              <a:t>                                                  </a:t>
            </a:r>
            <a:endParaRPr lang="uk-UA" sz="2000" b="1" i="1" u="sng" dirty="0" smtClean="0">
              <a:solidFill>
                <a:srgbClr val="00FF99"/>
              </a:solidFill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uk-UA" sz="2000" b="1" dirty="0" smtClean="0">
                <a:solidFill>
                  <a:schemeClr val="hlink"/>
                </a:solidFill>
              </a:rPr>
              <a:t>Побудувати прямокутний трикутник з катетами:</a:t>
            </a:r>
          </a:p>
          <a:p>
            <a:pPr>
              <a:lnSpc>
                <a:spcPct val="90000"/>
              </a:lnSpc>
            </a:pPr>
            <a:r>
              <a:rPr lang="uk-UA" sz="2000" b="1" dirty="0" smtClean="0">
                <a:solidFill>
                  <a:schemeClr val="hlink"/>
                </a:solidFill>
              </a:rPr>
              <a:t>3см </a:t>
            </a:r>
            <a:r>
              <a:rPr lang="uk-UA" sz="2000" b="1" dirty="0">
                <a:solidFill>
                  <a:schemeClr val="hlink"/>
                </a:solidFill>
              </a:rPr>
              <a:t>і 4 см</a:t>
            </a:r>
            <a:r>
              <a:rPr lang="uk-UA" sz="2000" b="1" dirty="0"/>
              <a:t>                                                    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FFFF00"/>
                </a:solidFill>
              </a:rPr>
              <a:t>Виміряти </a:t>
            </a:r>
            <a:r>
              <a:rPr lang="uk-UA" sz="2000" b="1" dirty="0" smtClean="0">
                <a:solidFill>
                  <a:srgbClr val="FFFF00"/>
                </a:solidFill>
              </a:rPr>
              <a:t>гіпотенузу </a:t>
            </a:r>
            <a:r>
              <a:rPr lang="uk-UA" sz="2000" b="1" dirty="0">
                <a:solidFill>
                  <a:srgbClr val="FFFF00"/>
                </a:solidFill>
              </a:rPr>
              <a:t>трикутника</a:t>
            </a:r>
            <a:r>
              <a:rPr lang="uk-UA" sz="2000" b="1" dirty="0"/>
              <a:t>.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FF33CC"/>
                </a:solidFill>
              </a:rPr>
              <a:t>Знайти квадрати катетів і квадрат гіпотенузи.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003300"/>
                </a:solidFill>
              </a:rPr>
              <a:t>Перевірити , чи буде дорівнювати квадрат гіпотенузи сумі квадратів катетів.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000099"/>
                </a:solidFill>
              </a:rPr>
              <a:t>Зробити висновки</a:t>
            </a:r>
            <a:r>
              <a:rPr lang="uk-UA" sz="2000" b="1" dirty="0" smtClean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60232" y="5661248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uk-UA" i="1" dirty="0" smtClean="0">
                <a:solidFill>
                  <a:schemeClr val="tx1"/>
                </a:solidFill>
              </a:rPr>
              <a:t>Підказка1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8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33CC"/>
                </a:solidFill>
              </a:rPr>
              <a:t>Підказка 1</a:t>
            </a:r>
            <a:endParaRPr lang="ru-RU" dirty="0">
              <a:solidFill>
                <a:srgbClr val="FF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i="1" dirty="0" smtClean="0">
                <a:solidFill>
                  <a:schemeClr val="tx1"/>
                </a:solidFill>
              </a:rPr>
              <a:t>Виміряна гіпотенуза становить 5 см.</a:t>
            </a:r>
          </a:p>
          <a:p>
            <a:r>
              <a:rPr lang="uk-UA" sz="2000" i="1" dirty="0" smtClean="0">
                <a:solidFill>
                  <a:schemeClr val="tx1"/>
                </a:solidFill>
              </a:rPr>
              <a:t>Квадрати катетів та гіпотенузи становлять відповідно </a:t>
            </a:r>
            <a:r>
              <a:rPr lang="uk-UA" dirty="0" smtClean="0">
                <a:solidFill>
                  <a:schemeClr val="tx1"/>
                </a:solidFill>
              </a:rPr>
              <a:t>3²=9, 4²=16,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  5²=25</a:t>
            </a:r>
          </a:p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  3²+4²=9+16=25=5²</a:t>
            </a:r>
          </a:p>
          <a:p>
            <a:pPr marL="0" indent="0">
              <a:buNone/>
            </a:pPr>
            <a:r>
              <a:rPr lang="uk-UA" dirty="0">
                <a:solidFill>
                  <a:schemeClr val="tx1"/>
                </a:solidFill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   </a:t>
            </a:r>
            <a:r>
              <a:rPr lang="uk-UA" u="sng" dirty="0" smtClean="0">
                <a:solidFill>
                  <a:schemeClr val="tx1"/>
                </a:solidFill>
              </a:rPr>
              <a:t>3²+4²=</a:t>
            </a:r>
            <a:r>
              <a:rPr lang="uk-UA" u="sng" dirty="0" smtClean="0">
                <a:solidFill>
                  <a:schemeClr val="tx1"/>
                </a:solidFill>
              </a:rPr>
              <a:t> </a:t>
            </a:r>
            <a:r>
              <a:rPr lang="uk-UA" u="sng" dirty="0" smtClean="0">
                <a:solidFill>
                  <a:schemeClr val="tx1"/>
                </a:solidFill>
              </a:rPr>
              <a:t>5²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      </a:t>
            </a:r>
            <a:r>
              <a:rPr lang="uk-UA" sz="2000" b="1" u="sng" dirty="0" smtClean="0">
                <a:solidFill>
                  <a:srgbClr val="FF0000"/>
                </a:solidFill>
              </a:rPr>
              <a:t>Висновок</a:t>
            </a:r>
            <a:r>
              <a:rPr lang="uk-UA" sz="2000" i="1" dirty="0" smtClean="0">
                <a:solidFill>
                  <a:srgbClr val="FF0000"/>
                </a:solidFill>
              </a:rPr>
              <a:t>: </a:t>
            </a:r>
            <a:r>
              <a:rPr lang="uk-UA" sz="2000" b="1" dirty="0" smtClean="0">
                <a:solidFill>
                  <a:schemeClr val="tx1"/>
                </a:solidFill>
              </a:rPr>
              <a:t>у </a:t>
            </a:r>
            <a:r>
              <a:rPr lang="uk-UA" sz="2000" b="1" i="1" dirty="0" smtClean="0">
                <a:solidFill>
                  <a:schemeClr val="tx1"/>
                </a:solidFill>
              </a:rPr>
              <a:t>прямокутному трикутнику квадрат гіпотенузи дорівнює сумі квадратів катетів</a:t>
            </a:r>
            <a:r>
              <a:rPr lang="uk-UA" b="1" dirty="0" smtClean="0">
                <a:solidFill>
                  <a:schemeClr val="tx1"/>
                </a:solidFill>
              </a:rPr>
              <a:t>.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71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i="1" u="sng" dirty="0">
                <a:solidFill>
                  <a:srgbClr val="FF33CC"/>
                </a:solidFill>
              </a:rPr>
              <a:t>Теорема Піфагора</a:t>
            </a:r>
            <a:r>
              <a:rPr lang="uk-UA" u="sng" dirty="0">
                <a:solidFill>
                  <a:srgbClr val="FF33CC"/>
                </a:solidFill>
              </a:rPr>
              <a:t>:</a:t>
            </a:r>
            <a:endParaRPr lang="ru-RU" dirty="0">
              <a:solidFill>
                <a:srgbClr val="FF33CC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3200" b="1" dirty="0">
                <a:solidFill>
                  <a:schemeClr val="tx1"/>
                </a:solidFill>
              </a:rPr>
              <a:t>прямокутному трикутнику квадрат гіпотенузи дорівнює сумі квадратів катетів.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708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30313" y="306388"/>
            <a:ext cx="7432675" cy="1239837"/>
          </a:xfrm>
        </p:spPr>
        <p:txBody>
          <a:bodyPr/>
          <a:lstStyle/>
          <a:p>
            <a:r>
              <a:rPr lang="uk-UA" b="1" dirty="0">
                <a:solidFill>
                  <a:srgbClr val="FF00FF"/>
                </a:solidFill>
              </a:rPr>
              <a:t>Теорема Піфагора</a:t>
            </a:r>
            <a:endParaRPr lang="ru-RU" b="1" dirty="0">
              <a:solidFill>
                <a:srgbClr val="FF00FF"/>
              </a:solidFill>
            </a:endParaRPr>
          </a:p>
        </p:txBody>
      </p:sp>
      <p:sp>
        <p:nvSpPr>
          <p:cNvPr id="108551" name="AutoShape 7"/>
          <p:cNvSpPr>
            <a:spLocks noChangeArrowheads="1"/>
          </p:cNvSpPr>
          <p:nvPr/>
        </p:nvSpPr>
        <p:spPr bwMode="auto">
          <a:xfrm rot="8865140">
            <a:off x="539750" y="4437063"/>
            <a:ext cx="5329238" cy="3240087"/>
          </a:xfrm>
          <a:prstGeom prst="rtTriangle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4427538" y="3357563"/>
            <a:ext cx="1444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V="1">
            <a:off x="4572000" y="3429000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0" y="5661025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Verdana" pitchFamily="34" charset="0"/>
              </a:rPr>
              <a:t>A</a:t>
            </a:r>
            <a:endParaRPr lang="ru-RU" b="1">
              <a:latin typeface="Verdana" pitchFamily="34" charset="0"/>
            </a:endParaRPr>
          </a:p>
        </p:txBody>
      </p:sp>
      <p:sp>
        <p:nvSpPr>
          <p:cNvPr id="108558" name="Text Box 14"/>
          <p:cNvSpPr txBox="1">
            <a:spLocks noChangeArrowheads="1"/>
          </p:cNvSpPr>
          <p:nvPr/>
        </p:nvSpPr>
        <p:spPr bwMode="auto">
          <a:xfrm>
            <a:off x="4356100" y="29241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Verdana" pitchFamily="34" charset="0"/>
              </a:rPr>
              <a:t>C</a:t>
            </a:r>
            <a:endParaRPr lang="ru-RU" b="1">
              <a:latin typeface="Verdana" pitchFamily="34" charset="0"/>
            </a:endParaRPr>
          </a:p>
        </p:txBody>
      </p:sp>
      <p:sp>
        <p:nvSpPr>
          <p:cNvPr id="108559" name="Text Box 15"/>
          <p:cNvSpPr txBox="1">
            <a:spLocks noChangeArrowheads="1"/>
          </p:cNvSpPr>
          <p:nvPr/>
        </p:nvSpPr>
        <p:spPr bwMode="auto">
          <a:xfrm>
            <a:off x="6227763" y="5516563"/>
            <a:ext cx="865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Verdana" pitchFamily="34" charset="0"/>
              </a:rPr>
              <a:t>B</a:t>
            </a:r>
            <a:endParaRPr lang="ru-RU" b="1">
              <a:latin typeface="Verdana" pitchFamily="34" charset="0"/>
            </a:endParaRP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4284663" y="60928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>
              <a:latin typeface="Verdana" pitchFamily="34" charset="0"/>
            </a:endParaRPr>
          </a:p>
        </p:txBody>
      </p:sp>
      <p:sp>
        <p:nvSpPr>
          <p:cNvPr id="108562" name="Rectangle 18"/>
          <p:cNvSpPr>
            <a:spLocks noChangeArrowheads="1"/>
          </p:cNvSpPr>
          <p:nvPr/>
        </p:nvSpPr>
        <p:spPr bwMode="auto">
          <a:xfrm>
            <a:off x="395288" y="1916113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000" b="1">
                <a:solidFill>
                  <a:srgbClr val="0000FF"/>
                </a:solidFill>
                <a:latin typeface="Verdana" pitchFamily="34" charset="0"/>
              </a:rPr>
              <a:t>Дано</a:t>
            </a:r>
            <a:r>
              <a:rPr lang="uk-UA" sz="2000" b="1">
                <a:solidFill>
                  <a:srgbClr val="00CC66"/>
                </a:solidFill>
                <a:latin typeface="Verdana" pitchFamily="34" charset="0"/>
              </a:rPr>
              <a:t> : ∆ АВС , &lt;С =90 °</a:t>
            </a:r>
            <a:endParaRPr lang="ru-RU" sz="2000" b="1">
              <a:solidFill>
                <a:srgbClr val="00CC66"/>
              </a:solidFill>
              <a:latin typeface="Verdana" pitchFamily="34" charset="0"/>
            </a:endParaRPr>
          </a:p>
        </p:txBody>
      </p:sp>
      <p:sp>
        <p:nvSpPr>
          <p:cNvPr id="108563" name="Rectangle 19"/>
          <p:cNvSpPr>
            <a:spLocks noChangeArrowheads="1"/>
          </p:cNvSpPr>
          <p:nvPr/>
        </p:nvSpPr>
        <p:spPr bwMode="auto">
          <a:xfrm>
            <a:off x="395288" y="2466975"/>
            <a:ext cx="37957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rgbClr val="0000FF"/>
                </a:solidFill>
                <a:latin typeface="Verdana" pitchFamily="34" charset="0"/>
              </a:rPr>
              <a:t>Довести</a:t>
            </a:r>
            <a:r>
              <a:rPr lang="uk-UA" sz="2000" b="1">
                <a:solidFill>
                  <a:srgbClr val="00CC66"/>
                </a:solidFill>
                <a:latin typeface="Verdana" pitchFamily="34" charset="0"/>
              </a:rPr>
              <a:t>: АВ²= АС²+ ВС²</a:t>
            </a:r>
            <a:endParaRPr lang="ru-RU" sz="2000" b="1">
              <a:solidFill>
                <a:srgbClr val="00CC66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38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8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33CC"/>
                </a:solidFill>
              </a:rPr>
              <a:t>Доведення:</a:t>
            </a:r>
            <a:endParaRPr lang="ru-RU" b="1" dirty="0">
              <a:solidFill>
                <a:srgbClr val="FF33CC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r>
              <a:rPr lang="uk-UA" sz="1900" b="1" dirty="0">
                <a:solidFill>
                  <a:schemeClr val="tx1"/>
                </a:solidFill>
              </a:rPr>
              <a:t>Проведемо С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ru-RU" sz="1900" b="1" dirty="0">
                <a:solidFill>
                  <a:schemeClr val="tx1"/>
                </a:solidFill>
              </a:rPr>
              <a:t>┴</a:t>
            </a:r>
            <a:r>
              <a:rPr lang="uk-UA" sz="1900" b="1" dirty="0">
                <a:solidFill>
                  <a:schemeClr val="tx1"/>
                </a:solidFill>
              </a:rPr>
              <a:t>АВ. По формулам про середнє пропорційне маємо:</a:t>
            </a:r>
          </a:p>
          <a:p>
            <a:r>
              <a:rPr lang="uk-UA" sz="1900" b="1" dirty="0">
                <a:solidFill>
                  <a:schemeClr val="tx1"/>
                </a:solidFill>
              </a:rPr>
              <a:t>АС²= АВ*А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,  ВС²=АВ*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В . Додамо ці формули . </a:t>
            </a:r>
          </a:p>
          <a:p>
            <a:r>
              <a:rPr lang="uk-UA" sz="1900" b="1" dirty="0">
                <a:solidFill>
                  <a:schemeClr val="tx1"/>
                </a:solidFill>
              </a:rPr>
              <a:t>АС²+ ВС²= АВ*А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+ АВ*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В = АВ(А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+ </a:t>
            </a:r>
            <a:r>
              <a:rPr lang="en-US" sz="1900" b="1" dirty="0">
                <a:solidFill>
                  <a:schemeClr val="tx1"/>
                </a:solidFill>
              </a:rPr>
              <a:t>D</a:t>
            </a:r>
            <a:r>
              <a:rPr lang="uk-UA" sz="1900" b="1" dirty="0">
                <a:solidFill>
                  <a:schemeClr val="tx1"/>
                </a:solidFill>
              </a:rPr>
              <a:t>В)=АВ ².</a:t>
            </a:r>
            <a:endParaRPr lang="ru-RU" sz="1900" b="1" dirty="0">
              <a:solidFill>
                <a:schemeClr val="tx1"/>
              </a:solidFill>
            </a:endParaRPr>
          </a:p>
        </p:txBody>
      </p:sp>
      <p:sp>
        <p:nvSpPr>
          <p:cNvPr id="110596" name="AutoShape 4"/>
          <p:cNvSpPr>
            <a:spLocks noChangeArrowheads="1"/>
          </p:cNvSpPr>
          <p:nvPr/>
        </p:nvSpPr>
        <p:spPr bwMode="auto">
          <a:xfrm rot="8865140">
            <a:off x="539750" y="4437063"/>
            <a:ext cx="5329238" cy="3240087"/>
          </a:xfrm>
          <a:prstGeom prst="rtTriangle">
            <a:avLst/>
          </a:prstGeom>
          <a:solidFill>
            <a:srgbClr val="99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0597" name="Line 5"/>
          <p:cNvSpPr>
            <a:spLocks noChangeShapeType="1"/>
          </p:cNvSpPr>
          <p:nvPr/>
        </p:nvSpPr>
        <p:spPr bwMode="auto">
          <a:xfrm>
            <a:off x="4572000" y="3284538"/>
            <a:ext cx="0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4572000" y="5805488"/>
            <a:ext cx="2159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6237288"/>
            <a:ext cx="9001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A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4500563" y="6092825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D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6443663" y="5661025"/>
            <a:ext cx="720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B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 rot="208321">
            <a:off x="4391819" y="2879129"/>
            <a:ext cx="6492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Verdana" pitchFamily="34" charset="0"/>
              </a:rPr>
              <a:t>C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110605" name="AutoShape 13"/>
          <p:cNvSpPr>
            <a:spLocks noChangeArrowheads="1"/>
          </p:cNvSpPr>
          <p:nvPr/>
        </p:nvSpPr>
        <p:spPr bwMode="auto">
          <a:xfrm>
            <a:off x="5795963" y="3789040"/>
            <a:ext cx="3348037" cy="1871985"/>
          </a:xfrm>
          <a:prstGeom prst="wedgeEllipseCallout">
            <a:avLst>
              <a:gd name="adj1" fmla="val 52188"/>
              <a:gd name="adj2" fmla="val 1024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uk-UA" sz="2400" b="1" dirty="0">
                <a:solidFill>
                  <a:srgbClr val="FF00FF"/>
                </a:solidFill>
                <a:latin typeface="Times New Roman" pitchFamily="18" charset="0"/>
              </a:rPr>
              <a:t>АВ²= АС²+ </a:t>
            </a:r>
            <a:r>
              <a:rPr lang="uk-UA" sz="2400" b="1" dirty="0" smtClean="0">
                <a:solidFill>
                  <a:srgbClr val="FF00FF"/>
                </a:solidFill>
                <a:latin typeface="Times New Roman" pitchFamily="18" charset="0"/>
              </a:rPr>
              <a:t>ВС²</a:t>
            </a:r>
          </a:p>
          <a:p>
            <a:pPr algn="ctr"/>
            <a:r>
              <a:rPr lang="uk-UA" b="1" dirty="0" smtClean="0">
                <a:solidFill>
                  <a:srgbClr val="006600"/>
                </a:solidFill>
                <a:latin typeface="Verdana" pitchFamily="34" charset="0"/>
              </a:rPr>
              <a:t>АВ</a:t>
            </a:r>
            <a:r>
              <a:rPr lang="uk-UA" b="1" dirty="0">
                <a:solidFill>
                  <a:srgbClr val="006600"/>
                </a:solidFill>
                <a:latin typeface="Verdana" pitchFamily="34" charset="0"/>
              </a:rPr>
              <a:t>=√АС²+ ВС²</a:t>
            </a:r>
          </a:p>
          <a:p>
            <a:pPr algn="ctr"/>
            <a:endParaRPr lang="uk-UA" b="1" dirty="0">
              <a:solidFill>
                <a:srgbClr val="00CC66"/>
              </a:solidFill>
              <a:latin typeface="Verdana" pitchFamily="34" charset="0"/>
            </a:endParaRPr>
          </a:p>
        </p:txBody>
      </p:sp>
      <p:cxnSp>
        <p:nvCxnSpPr>
          <p:cNvPr id="4" name="Прямая соединительная линия 3"/>
          <p:cNvCxnSpPr>
            <a:stCxn id="110596" idx="2"/>
          </p:cNvCxnSpPr>
          <p:nvPr/>
        </p:nvCxnSpPr>
        <p:spPr>
          <a:xfrm flipH="1">
            <a:off x="4572000" y="3265168"/>
            <a:ext cx="21546" cy="2358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 rot="3481635" flipH="1" flipV="1">
            <a:off x="4463521" y="3345145"/>
            <a:ext cx="234862" cy="1677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36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53</TotalTime>
  <Words>283</Words>
  <Application>Microsoft Office PowerPoint</Application>
  <PresentationFormat>Экран (4:3)</PresentationFormat>
  <Paragraphs>80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Волна</vt:lpstr>
      <vt:lpstr>Microsoft Equation 3.0</vt:lpstr>
      <vt:lpstr>Презентация PowerPoint</vt:lpstr>
      <vt:lpstr>Сторони прямокутного трикутника називаться:</vt:lpstr>
      <vt:lpstr>Нагадаємо «Теореми про середні пропорційні»</vt:lpstr>
      <vt:lpstr>Теореми про середні пропорційні</vt:lpstr>
      <vt:lpstr>Виконайте дослідження</vt:lpstr>
      <vt:lpstr>Підказка 1</vt:lpstr>
      <vt:lpstr>Теорема Піфагора:</vt:lpstr>
      <vt:lpstr>Теорема Піфагора</vt:lpstr>
      <vt:lpstr>Доведення:</vt:lpstr>
      <vt:lpstr>Презентация PowerPoint</vt:lpstr>
      <vt:lpstr>Формули для знаходження сторін  прямокутного трикутника</vt:lpstr>
      <vt:lpstr>Розв'яжи    усно:</vt:lpstr>
      <vt:lpstr>Підказка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Богдан</cp:lastModifiedBy>
  <cp:revision>7</cp:revision>
  <dcterms:created xsi:type="dcterms:W3CDTF">2015-01-07T08:32:40Z</dcterms:created>
  <dcterms:modified xsi:type="dcterms:W3CDTF">2015-01-07T09:36:56Z</dcterms:modified>
</cp:coreProperties>
</file>