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4"/>
  </p:notesMasterIdLst>
  <p:sldIdLst>
    <p:sldId id="299" r:id="rId2"/>
    <p:sldId id="256" r:id="rId3"/>
    <p:sldId id="294" r:id="rId4"/>
    <p:sldId id="295" r:id="rId5"/>
    <p:sldId id="296" r:id="rId6"/>
    <p:sldId id="297" r:id="rId7"/>
    <p:sldId id="298" r:id="rId8"/>
    <p:sldId id="260" r:id="rId9"/>
    <p:sldId id="300" r:id="rId10"/>
    <p:sldId id="270" r:id="rId11"/>
    <p:sldId id="269" r:id="rId12"/>
    <p:sldId id="268" r:id="rId13"/>
    <p:sldId id="263" r:id="rId14"/>
    <p:sldId id="261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301" r:id="rId26"/>
    <p:sldId id="290" r:id="rId27"/>
    <p:sldId id="292" r:id="rId28"/>
    <p:sldId id="291" r:id="rId29"/>
    <p:sldId id="293" r:id="rId30"/>
    <p:sldId id="302" r:id="rId31"/>
    <p:sldId id="303" r:id="rId32"/>
    <p:sldId id="289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304" r:id="rId42"/>
    <p:sldId id="305" r:id="rId4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CC0000"/>
    <a:srgbClr val="CCECFF"/>
    <a:srgbClr val="CCCC00"/>
    <a:srgbClr val="FF0000"/>
    <a:srgbClr val="00FFFF"/>
    <a:srgbClr val="97EFCB"/>
    <a:srgbClr val="3C9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19" autoAdjust="0"/>
    <p:restoredTop sz="94660"/>
  </p:normalViewPr>
  <p:slideViewPr>
    <p:cSldViewPr>
      <p:cViewPr varScale="1">
        <p:scale>
          <a:sx n="56" d="100"/>
          <a:sy n="56" d="100"/>
        </p:scale>
        <p:origin x="-84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992"/>
    </p:cViewPr>
  </p:sorterViewPr>
  <p:notesViewPr>
    <p:cSldViewPr>
      <p:cViewPr varScale="1">
        <p:scale>
          <a:sx n="50" d="100"/>
          <a:sy n="50" d="100"/>
        </p:scale>
        <p:origin x="-162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51C87-E0A8-465C-82E1-C9E826F758F7}" type="datetimeFigureOut">
              <a:rPr lang="uk-UA" smtClean="0"/>
              <a:t>02.02.2013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FDA7C5-2622-4149-AC2D-6EB407B39DB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66347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D1D9B7-19D8-4299-B3B2-09E001D450C7}" type="datetimeFigureOut">
              <a:rPr lang="uk-UA" smtClean="0"/>
              <a:t>02.02.2013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9E9AC20-8D98-401C-9636-49D77805D131}" type="slidenum">
              <a:rPr lang="uk-UA" smtClean="0"/>
              <a:t>‹#›</a:t>
            </a:fld>
            <a:endParaRPr lang="uk-UA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D9B7-19D8-4299-B3B2-09E001D450C7}" type="datetimeFigureOut">
              <a:rPr lang="uk-UA" smtClean="0"/>
              <a:t>02.02.2013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AC20-8D98-401C-9636-49D77805D131}" type="slidenum">
              <a:rPr lang="uk-UA" smtClean="0"/>
              <a:t>‹#›</a:t>
            </a:fld>
            <a:endParaRPr lang="uk-UA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D9B7-19D8-4299-B3B2-09E001D450C7}" type="datetimeFigureOut">
              <a:rPr lang="uk-UA" smtClean="0"/>
              <a:t>02.02.2013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AC20-8D98-401C-9636-49D77805D131}" type="slidenum">
              <a:rPr lang="uk-UA" smtClean="0"/>
              <a:t>‹#›</a:t>
            </a:fld>
            <a:endParaRPr lang="uk-UA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D9B7-19D8-4299-B3B2-09E001D450C7}" type="datetimeFigureOut">
              <a:rPr lang="uk-UA" smtClean="0"/>
              <a:t>02.02.2013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AC20-8D98-401C-9636-49D77805D131}" type="slidenum">
              <a:rPr lang="uk-UA" smtClean="0"/>
              <a:t>‹#›</a:t>
            </a:fld>
            <a:endParaRPr lang="uk-UA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D9B7-19D8-4299-B3B2-09E001D450C7}" type="datetimeFigureOut">
              <a:rPr lang="uk-UA" smtClean="0"/>
              <a:t>02.02.2013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AC20-8D98-401C-9636-49D77805D131}" type="slidenum">
              <a:rPr lang="uk-UA" smtClean="0"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D9B7-19D8-4299-B3B2-09E001D450C7}" type="datetimeFigureOut">
              <a:rPr lang="uk-UA" smtClean="0"/>
              <a:t>02.02.2013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AC20-8D98-401C-9636-49D77805D131}" type="slidenum">
              <a:rPr lang="uk-UA" smtClean="0"/>
              <a:t>‹#›</a:t>
            </a:fld>
            <a:endParaRPr lang="uk-UA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D9B7-19D8-4299-B3B2-09E001D450C7}" type="datetimeFigureOut">
              <a:rPr lang="uk-UA" smtClean="0"/>
              <a:t>02.02.2013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AC20-8D98-401C-9636-49D77805D131}" type="slidenum">
              <a:rPr lang="uk-UA" smtClean="0"/>
              <a:t>‹#›</a:t>
            </a:fld>
            <a:endParaRPr lang="uk-UA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D9B7-19D8-4299-B3B2-09E001D450C7}" type="datetimeFigureOut">
              <a:rPr lang="uk-UA" smtClean="0"/>
              <a:t>02.02.2013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AC20-8D98-401C-9636-49D77805D131}" type="slidenum">
              <a:rPr lang="uk-UA" smtClean="0"/>
              <a:t>‹#›</a:t>
            </a:fld>
            <a:endParaRPr lang="uk-UA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D9B7-19D8-4299-B3B2-09E001D450C7}" type="datetimeFigureOut">
              <a:rPr lang="uk-UA" smtClean="0"/>
              <a:t>02.02.2013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AC20-8D98-401C-9636-49D77805D13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D9B7-19D8-4299-B3B2-09E001D450C7}" type="datetimeFigureOut">
              <a:rPr lang="uk-UA" smtClean="0"/>
              <a:t>02.02.2013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AC20-8D98-401C-9636-49D77805D13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D9B7-19D8-4299-B3B2-09E001D450C7}" type="datetimeFigureOut">
              <a:rPr lang="uk-UA" smtClean="0"/>
              <a:t>02.02.2013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AC20-8D98-401C-9636-49D77805D13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6D1D9B7-19D8-4299-B3B2-09E001D450C7}" type="datetimeFigureOut">
              <a:rPr lang="uk-UA" smtClean="0"/>
              <a:t>02.02.2013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9E9AC20-8D98-401C-9636-49D77805D131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7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image10.pn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3" Target="../media/image14.pn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3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4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5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6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7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8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9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600">
              <a:srgbClr val="7E7EE5"/>
            </a:gs>
            <a:gs pos="0">
              <a:srgbClr val="0000CC"/>
            </a:gs>
            <a:gs pos="100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717" y="316969"/>
            <a:ext cx="9144000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u="sng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ТЕМА УРОКУ</a:t>
            </a:r>
          </a:p>
          <a:p>
            <a:pPr algn="ctr"/>
            <a:r>
              <a:rPr lang="uk-UA" sz="4000" b="1" dirty="0" smtClean="0">
                <a:ln w="1905"/>
                <a:solidFill>
                  <a:srgbClr val="00FF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РІВНОБЕДРЕНИЙ ТРИКУТНИК. </a:t>
            </a:r>
          </a:p>
          <a:p>
            <a:pPr algn="ctr"/>
            <a:r>
              <a:rPr lang="uk-UA" sz="4000" b="1" dirty="0" smtClean="0">
                <a:ln w="1905"/>
                <a:solidFill>
                  <a:srgbClr val="00FF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ВЛАСТИВОСТІ ТА ОЗНАКА </a:t>
            </a:r>
          </a:p>
          <a:p>
            <a:pPr algn="ctr"/>
            <a:r>
              <a:rPr lang="uk-UA" sz="4000" b="1" dirty="0" smtClean="0">
                <a:ln w="1905"/>
                <a:solidFill>
                  <a:srgbClr val="00FF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РІВНОБЕДРЕНОГО ТРИКУТНИКА. </a:t>
            </a:r>
          </a:p>
          <a:p>
            <a:pPr algn="ctr"/>
            <a:r>
              <a:rPr lang="uk-UA" sz="4000" b="1" dirty="0" smtClean="0">
                <a:ln w="1905"/>
                <a:solidFill>
                  <a:srgbClr val="00FF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РОЗВЯЗУВАННЯ ЗАДАЧ</a:t>
            </a:r>
          </a:p>
          <a:p>
            <a:pPr algn="ctr"/>
            <a:endParaRPr lang="uk-UA" sz="40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  <a:p>
            <a:pPr algn="ctr"/>
            <a:r>
              <a:rPr lang="uk-UA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ГЕОМЕТРІЯ </a:t>
            </a:r>
          </a:p>
          <a:p>
            <a:pPr algn="ctr"/>
            <a:r>
              <a:rPr lang="uk-UA" sz="40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 КЛАС</a:t>
            </a:r>
          </a:p>
        </p:txBody>
      </p:sp>
    </p:spTree>
    <p:extLst>
      <p:ext uri="{BB962C8B-B14F-4D97-AF65-F5344CB8AC3E}">
        <p14:creationId xmlns:p14="http://schemas.microsoft.com/office/powerpoint/2010/main" val="340556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561217"/>
            <a:ext cx="9168331" cy="738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1128" y="1268760"/>
            <a:ext cx="878497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ГРУПА</a:t>
            </a:r>
          </a:p>
          <a:p>
            <a:pPr algn="ctr"/>
            <a:r>
              <a:rPr lang="ru-RU" sz="8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«ДОСЛІДНИКИ»</a:t>
            </a:r>
            <a:endParaRPr lang="ru-RU" sz="8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71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561217"/>
            <a:ext cx="9168331" cy="738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221088"/>
            <a:ext cx="8064896" cy="13681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3200" dirty="0" smtClean="0">
                <a:solidFill>
                  <a:srgbClr val="FF0000"/>
                </a:solidFill>
              </a:rPr>
              <a:t>Трикутник – важлива геометрична фігура, </a:t>
            </a:r>
            <a:r>
              <a:rPr lang="uk-UA" sz="3200" dirty="0" smtClean="0"/>
              <a:t>багато властивостей якої мають велике практичне значення.</a:t>
            </a:r>
            <a:br>
              <a:rPr lang="uk-UA" sz="3200" dirty="0" smtClean="0"/>
            </a:br>
            <a:r>
              <a:rPr lang="uk-UA" sz="3200" dirty="0" smtClean="0"/>
              <a:t>Знак </a:t>
            </a:r>
            <a:r>
              <a:rPr lang="el-GR" sz="3200" dirty="0" smtClean="0"/>
              <a:t>Δ</a:t>
            </a:r>
            <a:r>
              <a:rPr lang="uk-UA" sz="3200" dirty="0" smtClean="0"/>
              <a:t> для позначення трикутника застосовують з </a:t>
            </a:r>
            <a:r>
              <a:rPr lang="en-US" sz="3200" dirty="0" smtClean="0"/>
              <a:t>IV</a:t>
            </a:r>
            <a:r>
              <a:rPr lang="uk-UA" sz="3200" dirty="0" smtClean="0"/>
              <a:t> ст. н. е.</a:t>
            </a:r>
            <a:endParaRPr lang="uk-UA" sz="3200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267744" y="404664"/>
            <a:ext cx="4536504" cy="3096344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1766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561217"/>
            <a:ext cx="9168331" cy="738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85800"/>
            <a:ext cx="8136903" cy="1143000"/>
          </a:xfrm>
        </p:spPr>
        <p:txBody>
          <a:bodyPr>
            <a:normAutofit fontScale="90000"/>
          </a:bodyPr>
          <a:lstStyle/>
          <a:p>
            <a:pPr marL="0" indent="620713" algn="l">
              <a:buNone/>
            </a:pPr>
            <a:r>
              <a:rPr lang="uk-UA" sz="2800" dirty="0" smtClean="0"/>
              <a:t>Властивості рівнобедреного трикутника були відомі ще з давніх часів. </a:t>
            </a:r>
            <a:br>
              <a:rPr lang="uk-UA" sz="2800" dirty="0" smtClean="0"/>
            </a:br>
            <a:r>
              <a:rPr lang="uk-UA" sz="2800" dirty="0" smtClean="0"/>
              <a:t>Ще стародавні вавилоняни в ІІ тис. до н.е. знали, що кути при основі рівнобедреного трикутника рівні між собою.</a:t>
            </a:r>
            <a:endParaRPr lang="uk-UA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14" y="2924944"/>
            <a:ext cx="2171761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Равнобедренный треугольник 4"/>
          <p:cNvSpPr/>
          <p:nvPr/>
        </p:nvSpPr>
        <p:spPr>
          <a:xfrm>
            <a:off x="3995936" y="2780928"/>
            <a:ext cx="3888432" cy="309634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TextBox 9"/>
          <p:cNvSpPr txBox="1"/>
          <p:nvPr/>
        </p:nvSpPr>
        <p:spPr>
          <a:xfrm>
            <a:off x="5773020" y="2206010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А</a:t>
            </a:r>
            <a:endParaRPr lang="uk-UA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635896" y="5909797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/>
              <a:t>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84368" y="5909797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/>
              <a:t>С</a:t>
            </a:r>
          </a:p>
        </p:txBody>
      </p:sp>
      <p:sp>
        <p:nvSpPr>
          <p:cNvPr id="14" name="Пирог 13"/>
          <p:cNvSpPr/>
          <p:nvPr/>
        </p:nvSpPr>
        <p:spPr>
          <a:xfrm rot="5400000">
            <a:off x="3419872" y="5406903"/>
            <a:ext cx="1152128" cy="900100"/>
          </a:xfrm>
          <a:prstGeom prst="pie">
            <a:avLst>
              <a:gd name="adj1" fmla="val 12810626"/>
              <a:gd name="adj2" fmla="val 1620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9" name="Пирог 18"/>
          <p:cNvSpPr/>
          <p:nvPr/>
        </p:nvSpPr>
        <p:spPr>
          <a:xfrm rot="10800000">
            <a:off x="7380312" y="5445223"/>
            <a:ext cx="1080120" cy="946264"/>
          </a:xfrm>
          <a:prstGeom prst="pie">
            <a:avLst>
              <a:gd name="adj1" fmla="val 3"/>
              <a:gd name="adj2" fmla="val 340083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40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75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/>
      <p:bldP spid="15" grpId="0"/>
      <p:bldP spid="16" grpId="0"/>
      <p:bldP spid="14" grpId="0" animBg="1"/>
      <p:bldP spid="14" grpId="1" animBg="1"/>
      <p:bldP spid="19" grpId="0" animBg="1"/>
      <p:bldP spid="1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504057"/>
            <a:ext cx="9168331" cy="738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718810"/>
            <a:ext cx="4104456" cy="3078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34" y="2842248"/>
            <a:ext cx="2874604" cy="255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5652120" y="5868561"/>
            <a:ext cx="2088232" cy="0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5652120" y="3924345"/>
            <a:ext cx="0" cy="1944217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652120" y="3924345"/>
            <a:ext cx="2088232" cy="1944217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876256" y="5499229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45°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668344" y="5796553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А</a:t>
            </a:r>
            <a:endParaRPr lang="uk-UA" sz="32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38932" y="5796553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20072" y="3631957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С</a:t>
            </a:r>
            <a:endParaRPr lang="uk-UA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2834" y="-2416"/>
            <a:ext cx="843763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</a:rPr>
              <a:t>Стародавні греки першими навчилися здалеку визначати відстань до корабля в морі або до іншого недоступного предмета. Для цього вони використовували властивості рівнобедреного прямокутного трикутника. </a:t>
            </a:r>
          </a:p>
          <a:p>
            <a:pPr algn="ctr"/>
            <a:r>
              <a:rPr lang="uk-UA" sz="2000" b="1" dirty="0" smtClean="0">
                <a:solidFill>
                  <a:srgbClr val="FF0000"/>
                </a:solidFill>
              </a:rPr>
              <a:t>З рисунка видно, як діяли греки.</a:t>
            </a:r>
            <a:endParaRPr lang="uk-UA" sz="20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2834" y="6295075"/>
            <a:ext cx="84376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Зрозуміло, що шукана відстань ВС дорівнює відстані АВ</a:t>
            </a:r>
            <a:endParaRPr lang="uk-UA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623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75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25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75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25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75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25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75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  <p:bldP spid="23" grpId="0"/>
      <p:bldP spid="17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1128" y="1268760"/>
            <a:ext cx="878497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ГРУПА</a:t>
            </a:r>
          </a:p>
          <a:p>
            <a:pPr algn="ctr"/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«НАУКОВЦІ»</a:t>
            </a:r>
            <a:endParaRPr lang="ru-RU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53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1124744"/>
            <a:ext cx="799288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Властивості рівнобедреного трикутника широко застосовують на практиці: під час будування мостів, перекриття будівель, в побуті</a:t>
            </a:r>
            <a:r>
              <a:rPr lang="uk-UA" dirty="0" smtClean="0"/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5055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1800" y="4520733"/>
            <a:ext cx="531212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Мостове укріплення</a:t>
            </a:r>
          </a:p>
          <a:p>
            <a:pPr algn="ctr"/>
            <a:endParaRPr lang="uk-UA" dirty="0"/>
          </a:p>
        </p:txBody>
      </p:sp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1578496" y="620688"/>
            <a:ext cx="6840760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29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4520733"/>
            <a:ext cx="6534080" cy="181588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3200">
                <a:solidFill>
                  <a:srgbClr val="FF0000"/>
                </a:solidFill>
              </a:rPr>
              <a:t>Зуби у </a:t>
            </a:r>
            <a:r>
              <a:rPr b="1" dirty="0" lang="uk-UA" sz="3200">
                <a:solidFill>
                  <a:srgbClr val="FF0000"/>
                </a:solidFill>
              </a:rPr>
              <a:t>пил для поперечного пиляння </a:t>
            </a:r>
            <a:endParaRPr b="1" dirty="0" lang="uk-UA" smtClean="0" sz="3200">
              <a:solidFill>
                <a:srgbClr val="FF0000"/>
              </a:solidFill>
            </a:endParaRPr>
          </a:p>
          <a:p>
            <a:pPr algn="ctr"/>
            <a:r>
              <a:rPr dirty="0" lang="uk-UA" smtClean="0" sz="2400"/>
              <a:t>мають </a:t>
            </a:r>
            <a:r>
              <a:rPr dirty="0" lang="uk-UA" sz="2400"/>
              <a:t>форму переважно рівнобедреного трикутника </a:t>
            </a:r>
          </a:p>
        </p:txBody>
      </p:sp>
      <p:pic>
        <p:nvPicPr>
          <p:cNvPr id="7" name="Рисунок 6"/>
          <p:cNvPicPr/>
          <p:nvPr/>
        </p:nvPicPr>
        <p:blipFill rotWithShape="1">
          <a:blip r:embed="rId3"/>
          <a:stretch/>
        </p:blipFill>
        <p:spPr>
          <a:xfrm>
            <a:off x="2165256" y="620688"/>
            <a:ext cx="578011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63674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824" y="14064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4520733"/>
            <a:ext cx="6534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Бічні грані єгипетських пірамід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92696"/>
            <a:ext cx="5112568" cy="3669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38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824" y="14064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4520733"/>
            <a:ext cx="65340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У формі рівнобедреного трикутника відлітають</a:t>
            </a:r>
          </a:p>
          <a:p>
            <a:pPr algn="ctr"/>
            <a:r>
              <a:rPr lang="uk-UA" sz="2400" b="1" dirty="0" smtClean="0">
                <a:solidFill>
                  <a:srgbClr val="FF0000"/>
                </a:solidFill>
              </a:rPr>
              <a:t> </a:t>
            </a:r>
            <a:r>
              <a:rPr lang="uk-UA" sz="3200" b="1" dirty="0" smtClean="0">
                <a:solidFill>
                  <a:srgbClr val="FF0000"/>
                </a:solidFill>
              </a:rPr>
              <a:t>журавлині ключі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2711232" y="1052736"/>
            <a:ext cx="3672408" cy="302433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79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600">
              <a:srgbClr val="7E7EE5"/>
            </a:gs>
            <a:gs pos="0">
              <a:srgbClr val="0000CC"/>
            </a:gs>
            <a:gs pos="100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371540"/>
            <a:ext cx="91440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6000" b="1" cap="none" spc="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«У» </a:t>
            </a:r>
            <a:endParaRPr lang="uk-UA" sz="16000" b="1" cap="none" spc="0" dirty="0" smtClean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  <a:p>
            <a:pPr algn="ctr"/>
            <a:r>
              <a:rPr lang="uk-UA" sz="8000" b="1" cap="all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усміхненими</a:t>
            </a:r>
            <a:endParaRPr lang="uk-UA" sz="8000" b="1" cap="all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32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9264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4788441"/>
            <a:ext cx="6534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Туристичний намет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/>
          <a:stretch>
            <a:fillRect/>
          </a:stretch>
        </p:blipFill>
        <p:spPr>
          <a:xfrm>
            <a:off x="2060144" y="759376"/>
            <a:ext cx="4968552" cy="349944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2721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824" y="14064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4520733"/>
            <a:ext cx="653408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Музичний інструмент - підкова</a:t>
            </a:r>
            <a:endParaRPr lang="uk-UA" sz="3200" b="1" dirty="0">
              <a:solidFill>
                <a:srgbClr val="FF0000"/>
              </a:solidFill>
            </a:endParaRPr>
          </a:p>
          <a:p>
            <a:pPr algn="ctr"/>
            <a:r>
              <a:rPr lang="uk-UA" sz="2400" dirty="0" smtClean="0"/>
              <a:t>Використовується у </a:t>
            </a:r>
            <a:r>
              <a:rPr lang="uk-UA" sz="2400" dirty="0"/>
              <a:t>народних інструментальних ансамблях для </a:t>
            </a:r>
            <a:r>
              <a:rPr lang="uk-UA" sz="2400" dirty="0" smtClean="0"/>
              <a:t>акомпанементу. </a:t>
            </a:r>
            <a:endParaRPr lang="uk-UA" sz="2400" b="1" dirty="0" smtClean="0"/>
          </a:p>
        </p:txBody>
      </p:sp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2848352" y="476672"/>
            <a:ext cx="4027904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09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824" y="14064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4520733"/>
            <a:ext cx="6534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Перекриття </a:t>
            </a:r>
            <a:r>
              <a:rPr lang="uk-UA" sz="3200" b="1" dirty="0" err="1" smtClean="0">
                <a:solidFill>
                  <a:srgbClr val="FF0000"/>
                </a:solidFill>
              </a:rPr>
              <a:t>бідівлі</a:t>
            </a:r>
            <a:endParaRPr lang="uk-UA" sz="2400" b="1" dirty="0" smtClean="0"/>
          </a:p>
        </p:txBody>
      </p:sp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2691000" y="980728"/>
            <a:ext cx="4401279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98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824" y="14064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4813120"/>
            <a:ext cx="6534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Поштова марка</a:t>
            </a:r>
            <a:endParaRPr lang="uk-UA" sz="2400" b="1" dirty="0" smtClean="0"/>
          </a:p>
        </p:txBody>
      </p:sp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2428874" y="692697"/>
            <a:ext cx="5239470" cy="382803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4266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824" y="14064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4813120"/>
            <a:ext cx="6534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Українські народні орнаменти</a:t>
            </a:r>
            <a:endParaRPr lang="uk-UA" sz="2400" b="1" dirty="0" smtClean="0"/>
          </a:p>
        </p:txBody>
      </p:sp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2627784" y="814387"/>
            <a:ext cx="4608512" cy="369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74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014710"/>
            <a:ext cx="8928992" cy="1054250"/>
          </a:xfrm>
        </p:spPr>
        <p:txBody>
          <a:bodyPr/>
          <a:lstStyle/>
          <a:p>
            <a:r>
              <a:rPr lang="uk-UA" sz="8800" b="1" cap="all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Усні  задачі </a:t>
            </a:r>
            <a:r>
              <a:rPr lang="uk-UA" sz="8800" b="1" cap="all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8800" b="1" cap="all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8800" b="1" i="1" cap="all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uk-UA" sz="8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uk-UA" sz="88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готовими </a:t>
            </a:r>
            <a:r>
              <a:rPr lang="uk-UA" sz="8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8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8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малюнками)</a:t>
            </a:r>
            <a:endParaRPr lang="uk-UA" sz="8800" b="1" i="1" cap="all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456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5891"/>
            <a:ext cx="9144000" cy="6873891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18" name="Группа 17"/>
          <p:cNvGrpSpPr/>
          <p:nvPr/>
        </p:nvGrpSpPr>
        <p:grpSpPr>
          <a:xfrm>
            <a:off x="323528" y="-15891"/>
            <a:ext cx="8820472" cy="6764810"/>
            <a:chOff x="323528" y="-15891"/>
            <a:chExt cx="8820472" cy="6764810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323528" y="-15891"/>
              <a:ext cx="8820472" cy="6764810"/>
              <a:chOff x="323528" y="-15891"/>
              <a:chExt cx="8820472" cy="6764810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3606804" y="-15891"/>
                <a:ext cx="72008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0" b="1" dirty="0" smtClean="0"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uk-UA" sz="6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1" name="Группа 10"/>
              <p:cNvGrpSpPr/>
              <p:nvPr/>
            </p:nvGrpSpPr>
            <p:grpSpPr>
              <a:xfrm>
                <a:off x="323528" y="836712"/>
                <a:ext cx="8820472" cy="5912207"/>
                <a:chOff x="323528" y="836712"/>
                <a:chExt cx="8820472" cy="5912207"/>
              </a:xfrm>
            </p:grpSpPr>
            <p:sp>
              <p:nvSpPr>
                <p:cNvPr id="4" name="Равнобедренный треугольник 3"/>
                <p:cNvSpPr/>
                <p:nvPr/>
              </p:nvSpPr>
              <p:spPr>
                <a:xfrm>
                  <a:off x="1187624" y="836712"/>
                  <a:ext cx="5760640" cy="5019054"/>
                </a:xfrm>
                <a:prstGeom prst="triangle">
                  <a:avLst/>
                </a:prstGeom>
                <a:noFill/>
                <a:ln w="571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>
                    <a:ln>
                      <a:solidFill>
                        <a:srgbClr val="0070C0"/>
                      </a:solidFill>
                    </a:ln>
                  </a:endParaRPr>
                </a:p>
              </p:txBody>
            </p:sp>
            <p:sp>
              <p:nvSpPr>
                <p:cNvPr id="5" name="TextBox 4"/>
                <p:cNvSpPr txBox="1"/>
                <p:nvPr/>
              </p:nvSpPr>
              <p:spPr>
                <a:xfrm>
                  <a:off x="323528" y="5445224"/>
                  <a:ext cx="720080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k-UA" sz="6000" b="1" dirty="0" smtClean="0">
                      <a:latin typeface="Times New Roman" pitchFamily="18" charset="0"/>
                      <a:cs typeface="Times New Roman" pitchFamily="18" charset="0"/>
                    </a:rPr>
                    <a:t>М</a:t>
                  </a:r>
                  <a:endParaRPr lang="uk-UA" sz="60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7" name="TextBox 6"/>
                <p:cNvSpPr txBox="1"/>
                <p:nvPr/>
              </p:nvSpPr>
              <p:spPr>
                <a:xfrm>
                  <a:off x="6876256" y="5509681"/>
                  <a:ext cx="720080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0" b="1" dirty="0">
                      <a:latin typeface="Times New Roman" pitchFamily="18" charset="0"/>
                      <a:cs typeface="Times New Roman" pitchFamily="18" charset="0"/>
                    </a:rPr>
                    <a:t>K</a:t>
                  </a:r>
                  <a:endParaRPr lang="uk-UA" sz="60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" name="TextBox 7"/>
                <p:cNvSpPr txBox="1"/>
                <p:nvPr/>
              </p:nvSpPr>
              <p:spPr>
                <a:xfrm>
                  <a:off x="1187624" y="2557353"/>
                  <a:ext cx="1296144" cy="19389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0" b="1" dirty="0" smtClean="0">
                      <a:latin typeface="Times New Roman" pitchFamily="18" charset="0"/>
                      <a:cs typeface="Times New Roman" pitchFamily="18" charset="0"/>
                    </a:rPr>
                    <a:t>3</a:t>
                  </a:r>
                  <a:r>
                    <a:rPr lang="uk-UA" sz="4400" b="1" dirty="0">
                      <a:latin typeface="Times New Roman" pitchFamily="18" charset="0"/>
                      <a:cs typeface="Times New Roman" pitchFamily="18" charset="0"/>
                    </a:rPr>
                    <a:t>см</a:t>
                  </a:r>
                </a:p>
                <a:p>
                  <a:r>
                    <a:rPr lang="en-US" sz="6000" b="1" dirty="0" smtClean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endParaRPr lang="uk-UA" sz="60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" name="TextBox 8"/>
                <p:cNvSpPr txBox="1"/>
                <p:nvPr/>
              </p:nvSpPr>
              <p:spPr>
                <a:xfrm>
                  <a:off x="3851920" y="5733256"/>
                  <a:ext cx="1368152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0" b="1" dirty="0" smtClean="0">
                      <a:latin typeface="Times New Roman" pitchFamily="18" charset="0"/>
                      <a:cs typeface="Times New Roman" pitchFamily="18" charset="0"/>
                    </a:rPr>
                    <a:t>4</a:t>
                  </a:r>
                  <a:r>
                    <a:rPr lang="uk-UA" sz="4400" b="1" dirty="0" smtClean="0">
                      <a:latin typeface="Times New Roman" pitchFamily="18" charset="0"/>
                      <a:cs typeface="Times New Roman" pitchFamily="18" charset="0"/>
                    </a:rPr>
                    <a:t>см</a:t>
                  </a:r>
                  <a:endParaRPr lang="uk-UA" sz="4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5759624" y="1093198"/>
                  <a:ext cx="3384376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P=11</a:t>
                  </a:r>
                  <a:r>
                    <a:rPr lang="uk-UA" sz="40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см</a:t>
                  </a:r>
                  <a:endParaRPr lang="uk-UA" sz="4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</p:grpSp>
        <p:cxnSp>
          <p:nvCxnSpPr>
            <p:cNvPr id="14" name="Прямая соединительная линия 13"/>
            <p:cNvCxnSpPr/>
            <p:nvPr/>
          </p:nvCxnSpPr>
          <p:spPr>
            <a:xfrm>
              <a:off x="2627784" y="2924944"/>
              <a:ext cx="288032" cy="28803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5233174" y="3058207"/>
              <a:ext cx="288032" cy="28803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124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-15891"/>
            <a:ext cx="9144000" cy="6873891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19" name="Группа 18"/>
          <p:cNvGrpSpPr/>
          <p:nvPr/>
        </p:nvGrpSpPr>
        <p:grpSpPr>
          <a:xfrm>
            <a:off x="323528" y="-15891"/>
            <a:ext cx="8820472" cy="6887320"/>
            <a:chOff x="323528" y="-15891"/>
            <a:chExt cx="8820472" cy="6887320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323528" y="-15891"/>
              <a:ext cx="8820472" cy="6887320"/>
              <a:chOff x="323528" y="-15891"/>
              <a:chExt cx="8820472" cy="6887320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3606804" y="-15891"/>
                <a:ext cx="72008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6000" b="1" dirty="0">
                    <a:latin typeface="Times New Roman" pitchFamily="18" charset="0"/>
                    <a:cs typeface="Times New Roman" pitchFamily="18" charset="0"/>
                  </a:rPr>
                  <a:t>В</a:t>
                </a:r>
              </a:p>
            </p:txBody>
          </p:sp>
          <p:grpSp>
            <p:nvGrpSpPr>
              <p:cNvPr id="11" name="Группа 10"/>
              <p:cNvGrpSpPr/>
              <p:nvPr/>
            </p:nvGrpSpPr>
            <p:grpSpPr>
              <a:xfrm>
                <a:off x="323528" y="836712"/>
                <a:ext cx="8820472" cy="6034717"/>
                <a:chOff x="323528" y="836712"/>
                <a:chExt cx="8820472" cy="6034717"/>
              </a:xfrm>
            </p:grpSpPr>
            <p:sp>
              <p:nvSpPr>
                <p:cNvPr id="4" name="Равнобедренный треугольник 3"/>
                <p:cNvSpPr/>
                <p:nvPr/>
              </p:nvSpPr>
              <p:spPr>
                <a:xfrm>
                  <a:off x="1187624" y="836712"/>
                  <a:ext cx="5760640" cy="5019054"/>
                </a:xfrm>
                <a:prstGeom prst="triangle">
                  <a:avLst/>
                </a:prstGeom>
                <a:noFill/>
                <a:ln w="571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>
                    <a:ln>
                      <a:solidFill>
                        <a:srgbClr val="0070C0"/>
                      </a:solidFill>
                    </a:ln>
                  </a:endParaRPr>
                </a:p>
              </p:txBody>
            </p:sp>
            <p:sp>
              <p:nvSpPr>
                <p:cNvPr id="5" name="TextBox 4"/>
                <p:cNvSpPr txBox="1"/>
                <p:nvPr/>
              </p:nvSpPr>
              <p:spPr>
                <a:xfrm>
                  <a:off x="323528" y="5445224"/>
                  <a:ext cx="720080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k-UA" sz="6000" b="1" dirty="0">
                      <a:latin typeface="Times New Roman" pitchFamily="18" charset="0"/>
                      <a:cs typeface="Times New Roman" pitchFamily="18" charset="0"/>
                    </a:rPr>
                    <a:t>А</a:t>
                  </a:r>
                </a:p>
              </p:txBody>
            </p:sp>
            <p:sp>
              <p:nvSpPr>
                <p:cNvPr id="7" name="TextBox 6"/>
                <p:cNvSpPr txBox="1"/>
                <p:nvPr/>
              </p:nvSpPr>
              <p:spPr>
                <a:xfrm>
                  <a:off x="6876256" y="5509681"/>
                  <a:ext cx="720080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k-UA" sz="6000" b="1" dirty="0" smtClean="0">
                      <a:latin typeface="Times New Roman" pitchFamily="18" charset="0"/>
                      <a:cs typeface="Times New Roman" pitchFamily="18" charset="0"/>
                    </a:rPr>
                    <a:t>С</a:t>
                  </a:r>
                  <a:endParaRPr lang="uk-UA" sz="60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" name="TextBox 7"/>
                <p:cNvSpPr txBox="1"/>
                <p:nvPr/>
              </p:nvSpPr>
              <p:spPr>
                <a:xfrm>
                  <a:off x="1187624" y="2557353"/>
                  <a:ext cx="1296144" cy="19389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k-UA" sz="6000" b="1" dirty="0">
                      <a:latin typeface="Times New Roman" pitchFamily="18" charset="0"/>
                      <a:cs typeface="Times New Roman" pitchFamily="18" charset="0"/>
                    </a:rPr>
                    <a:t>5</a:t>
                  </a:r>
                  <a:r>
                    <a:rPr lang="uk-UA" sz="4400" b="1" dirty="0" smtClean="0">
                      <a:latin typeface="Times New Roman" pitchFamily="18" charset="0"/>
                      <a:cs typeface="Times New Roman" pitchFamily="18" charset="0"/>
                    </a:rPr>
                    <a:t>см</a:t>
                  </a:r>
                  <a:endParaRPr lang="uk-UA" sz="4400" b="1" dirty="0">
                    <a:latin typeface="Times New Roman" pitchFamily="18" charset="0"/>
                    <a:cs typeface="Times New Roman" pitchFamily="18" charset="0"/>
                  </a:endParaRPr>
                </a:p>
                <a:p>
                  <a:r>
                    <a:rPr lang="en-US" sz="6000" b="1" dirty="0" smtClean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endParaRPr lang="uk-UA" sz="60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" name="TextBox 8"/>
                <p:cNvSpPr txBox="1"/>
                <p:nvPr/>
              </p:nvSpPr>
              <p:spPr>
                <a:xfrm>
                  <a:off x="2295162" y="5855766"/>
                  <a:ext cx="1368152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k-UA" sz="6000" b="1" dirty="0"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  <a:r>
                    <a:rPr lang="uk-UA" sz="4400" b="1" dirty="0" smtClean="0">
                      <a:latin typeface="Times New Roman" pitchFamily="18" charset="0"/>
                      <a:cs typeface="Times New Roman" pitchFamily="18" charset="0"/>
                    </a:rPr>
                    <a:t>см</a:t>
                  </a:r>
                  <a:endParaRPr lang="uk-UA" sz="4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5759624" y="1093198"/>
                  <a:ext cx="3384376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P=1</a:t>
                  </a:r>
                  <a:r>
                    <a:rPr lang="uk-UA" sz="80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4</a:t>
                  </a:r>
                  <a:r>
                    <a:rPr lang="uk-UA" sz="40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см</a:t>
                  </a:r>
                  <a:endParaRPr lang="uk-UA" sz="4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</p:grpSp>
        <p:grpSp>
          <p:nvGrpSpPr>
            <p:cNvPr id="2" name="Группа 1"/>
            <p:cNvGrpSpPr/>
            <p:nvPr/>
          </p:nvGrpSpPr>
          <p:grpSpPr>
            <a:xfrm>
              <a:off x="1115616" y="836712"/>
              <a:ext cx="6336704" cy="5760640"/>
              <a:chOff x="1115616" y="836712"/>
              <a:chExt cx="6336704" cy="5760640"/>
            </a:xfrm>
          </p:grpSpPr>
          <p:cxnSp>
            <p:nvCxnSpPr>
              <p:cNvPr id="3" name="Прямая соединительная линия 2"/>
              <p:cNvCxnSpPr>
                <a:stCxn id="4" idx="0"/>
              </p:cNvCxnSpPr>
              <p:nvPr/>
            </p:nvCxnSpPr>
            <p:spPr>
              <a:xfrm>
                <a:off x="4067944" y="836712"/>
                <a:ext cx="0" cy="5019054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Дуга 12"/>
              <p:cNvSpPr/>
              <p:nvPr/>
            </p:nvSpPr>
            <p:spPr>
              <a:xfrm>
                <a:off x="1115616" y="5297433"/>
                <a:ext cx="792088" cy="867871"/>
              </a:xfrm>
              <a:prstGeom prst="arc">
                <a:avLst>
                  <a:gd name="adj1" fmla="val 16200000"/>
                  <a:gd name="adj2" fmla="val 1303637"/>
                </a:avLst>
              </a:prstGeom>
              <a:ln w="571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14" name="Дуга 13"/>
              <p:cNvSpPr/>
              <p:nvPr/>
            </p:nvSpPr>
            <p:spPr>
              <a:xfrm>
                <a:off x="1151620" y="5085184"/>
                <a:ext cx="1044116" cy="1152128"/>
              </a:xfrm>
              <a:prstGeom prst="arc">
                <a:avLst>
                  <a:gd name="adj1" fmla="val 16200000"/>
                  <a:gd name="adj2" fmla="val 1303637"/>
                </a:avLst>
              </a:prstGeom>
              <a:ln w="571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15" name="Дуга 14"/>
              <p:cNvSpPr/>
              <p:nvPr/>
            </p:nvSpPr>
            <p:spPr>
              <a:xfrm flipH="1">
                <a:off x="6012160" y="5085184"/>
                <a:ext cx="1440160" cy="1512168"/>
              </a:xfrm>
              <a:prstGeom prst="arc">
                <a:avLst>
                  <a:gd name="adj1" fmla="val 17098197"/>
                  <a:gd name="adj2" fmla="val 0"/>
                </a:avLst>
              </a:prstGeom>
              <a:ln w="571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16" name="Дуга 15"/>
              <p:cNvSpPr/>
              <p:nvPr/>
            </p:nvSpPr>
            <p:spPr>
              <a:xfrm flipH="1">
                <a:off x="6228184" y="5295693"/>
                <a:ext cx="1008112" cy="1157643"/>
              </a:xfrm>
              <a:prstGeom prst="arc">
                <a:avLst>
                  <a:gd name="adj1" fmla="val 17098197"/>
                  <a:gd name="adj2" fmla="val 0"/>
                </a:avLst>
              </a:prstGeom>
              <a:ln w="571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17" name="Дуга 16"/>
              <p:cNvSpPr/>
              <p:nvPr/>
            </p:nvSpPr>
            <p:spPr>
              <a:xfrm rot="8713187">
                <a:off x="3512993" y="1387894"/>
                <a:ext cx="629573" cy="868283"/>
              </a:xfrm>
              <a:prstGeom prst="arc">
                <a:avLst>
                  <a:gd name="adj1" fmla="val 16200000"/>
                  <a:gd name="adj2" fmla="val 1374560"/>
                </a:avLst>
              </a:prstGeom>
              <a:ln w="571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18" name="Дуга 17"/>
              <p:cNvSpPr/>
              <p:nvPr/>
            </p:nvSpPr>
            <p:spPr>
              <a:xfrm rot="7138052">
                <a:off x="3862288" y="1385792"/>
                <a:ext cx="929192" cy="802436"/>
              </a:xfrm>
              <a:prstGeom prst="arc">
                <a:avLst>
                  <a:gd name="adj1" fmla="val 16200000"/>
                  <a:gd name="adj2" fmla="val 154392"/>
                </a:avLst>
              </a:prstGeom>
              <a:ln w="571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715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-15891"/>
            <a:ext cx="9144000" cy="6873891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Дуга 14"/>
          <p:cNvSpPr/>
          <p:nvPr/>
        </p:nvSpPr>
        <p:spPr>
          <a:xfrm flipH="1">
            <a:off x="6012160" y="5085184"/>
            <a:ext cx="1440160" cy="1512168"/>
          </a:xfrm>
          <a:prstGeom prst="arc">
            <a:avLst>
              <a:gd name="adj1" fmla="val 17098197"/>
              <a:gd name="adj2" fmla="val 0"/>
            </a:avLst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Дуга 16"/>
          <p:cNvSpPr/>
          <p:nvPr/>
        </p:nvSpPr>
        <p:spPr>
          <a:xfrm rot="8713187">
            <a:off x="3512993" y="1387894"/>
            <a:ext cx="629573" cy="868283"/>
          </a:xfrm>
          <a:prstGeom prst="arc">
            <a:avLst>
              <a:gd name="adj1" fmla="val 16200000"/>
              <a:gd name="adj2" fmla="val 1374560"/>
            </a:avLst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5" name="Группа 24"/>
          <p:cNvGrpSpPr/>
          <p:nvPr/>
        </p:nvGrpSpPr>
        <p:grpSpPr>
          <a:xfrm>
            <a:off x="323528" y="-15891"/>
            <a:ext cx="8820472" cy="6757259"/>
            <a:chOff x="323528" y="-15891"/>
            <a:chExt cx="8820472" cy="6757259"/>
          </a:xfrm>
        </p:grpSpPr>
        <p:sp>
          <p:nvSpPr>
            <p:cNvPr id="13" name="Дуга 12"/>
            <p:cNvSpPr/>
            <p:nvPr/>
          </p:nvSpPr>
          <p:spPr>
            <a:xfrm>
              <a:off x="1115616" y="5297433"/>
              <a:ext cx="792088" cy="867871"/>
            </a:xfrm>
            <a:prstGeom prst="arc">
              <a:avLst>
                <a:gd name="adj1" fmla="val 16200000"/>
                <a:gd name="adj2" fmla="val 1303637"/>
              </a:avLst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4" name="Дуга 13"/>
            <p:cNvSpPr/>
            <p:nvPr/>
          </p:nvSpPr>
          <p:spPr>
            <a:xfrm>
              <a:off x="1151620" y="5085184"/>
              <a:ext cx="1044116" cy="1152128"/>
            </a:xfrm>
            <a:prstGeom prst="arc">
              <a:avLst>
                <a:gd name="adj1" fmla="val 16200000"/>
                <a:gd name="adj2" fmla="val 1303637"/>
              </a:avLst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6" name="Дуга 15"/>
            <p:cNvSpPr/>
            <p:nvPr/>
          </p:nvSpPr>
          <p:spPr>
            <a:xfrm flipH="1">
              <a:off x="6228184" y="5295693"/>
              <a:ext cx="1008112" cy="1157643"/>
            </a:xfrm>
            <a:prstGeom prst="arc">
              <a:avLst>
                <a:gd name="adj1" fmla="val 17098197"/>
                <a:gd name="adj2" fmla="val 0"/>
              </a:avLst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24" name="Группа 23"/>
            <p:cNvGrpSpPr/>
            <p:nvPr/>
          </p:nvGrpSpPr>
          <p:grpSpPr>
            <a:xfrm>
              <a:off x="323528" y="-15891"/>
              <a:ext cx="8820472" cy="6757259"/>
              <a:chOff x="323528" y="-15891"/>
              <a:chExt cx="8820472" cy="6757259"/>
            </a:xfrm>
          </p:grpSpPr>
          <p:grpSp>
            <p:nvGrpSpPr>
              <p:cNvPr id="12" name="Группа 11"/>
              <p:cNvGrpSpPr/>
              <p:nvPr/>
            </p:nvGrpSpPr>
            <p:grpSpPr>
              <a:xfrm>
                <a:off x="323528" y="-15891"/>
                <a:ext cx="8820472" cy="6757259"/>
                <a:chOff x="323528" y="-15891"/>
                <a:chExt cx="8820472" cy="6757259"/>
              </a:xfrm>
            </p:grpSpPr>
            <p:sp>
              <p:nvSpPr>
                <p:cNvPr id="6" name="TextBox 5"/>
                <p:cNvSpPr txBox="1"/>
                <p:nvPr/>
              </p:nvSpPr>
              <p:spPr>
                <a:xfrm>
                  <a:off x="3606804" y="-15891"/>
                  <a:ext cx="720080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0" b="1" dirty="0">
                      <a:latin typeface="Times New Roman" pitchFamily="18" charset="0"/>
                      <a:cs typeface="Times New Roman" pitchFamily="18" charset="0"/>
                    </a:rPr>
                    <a:t>P</a:t>
                  </a:r>
                  <a:endParaRPr lang="uk-UA" sz="60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grpSp>
              <p:nvGrpSpPr>
                <p:cNvPr id="11" name="Группа 10"/>
                <p:cNvGrpSpPr/>
                <p:nvPr/>
              </p:nvGrpSpPr>
              <p:grpSpPr>
                <a:xfrm>
                  <a:off x="323528" y="836712"/>
                  <a:ext cx="8820472" cy="5904656"/>
                  <a:chOff x="323528" y="836712"/>
                  <a:chExt cx="8820472" cy="5904656"/>
                </a:xfrm>
              </p:grpSpPr>
              <p:sp>
                <p:nvSpPr>
                  <p:cNvPr id="4" name="Равнобедренный треугольник 3"/>
                  <p:cNvSpPr/>
                  <p:nvPr/>
                </p:nvSpPr>
                <p:spPr>
                  <a:xfrm>
                    <a:off x="1187624" y="836712"/>
                    <a:ext cx="5760640" cy="5019054"/>
                  </a:xfrm>
                  <a:prstGeom prst="triangle">
                    <a:avLst/>
                  </a:prstGeom>
                  <a:noFill/>
                  <a:ln w="571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uk-UA">
                      <a:ln>
                        <a:solidFill>
                          <a:srgbClr val="0070C0"/>
                        </a:solidFill>
                      </a:ln>
                    </a:endParaRPr>
                  </a:p>
                </p:txBody>
              </p:sp>
              <p:sp>
                <p:nvSpPr>
                  <p:cNvPr id="5" name="TextBox 4"/>
                  <p:cNvSpPr txBox="1"/>
                  <p:nvPr/>
                </p:nvSpPr>
                <p:spPr>
                  <a:xfrm>
                    <a:off x="323528" y="5445224"/>
                    <a:ext cx="720080" cy="101566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0" b="1" dirty="0" smtClean="0">
                        <a:latin typeface="Times New Roman" pitchFamily="18" charset="0"/>
                        <a:cs typeface="Times New Roman" pitchFamily="18" charset="0"/>
                      </a:rPr>
                      <a:t>L</a:t>
                    </a:r>
                    <a:endParaRPr lang="uk-UA" sz="6000" b="1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7" name="TextBox 6"/>
                  <p:cNvSpPr txBox="1"/>
                  <p:nvPr/>
                </p:nvSpPr>
                <p:spPr>
                  <a:xfrm>
                    <a:off x="6876256" y="5509681"/>
                    <a:ext cx="720080" cy="101566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0" b="1" dirty="0">
                        <a:latin typeface="Times New Roman" pitchFamily="18" charset="0"/>
                        <a:cs typeface="Times New Roman" pitchFamily="18" charset="0"/>
                      </a:rPr>
                      <a:t>K</a:t>
                    </a:r>
                    <a:endParaRPr lang="uk-UA" sz="6000" b="1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0" name="TextBox 9"/>
                  <p:cNvSpPr txBox="1"/>
                  <p:nvPr/>
                </p:nvSpPr>
                <p:spPr>
                  <a:xfrm>
                    <a:off x="5508104" y="1093198"/>
                    <a:ext cx="3635896" cy="132343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&lt;L=</a:t>
                    </a:r>
                    <a:r>
                      <a:rPr lang="uk-UA" sz="8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4</a:t>
                    </a:r>
                    <a:r>
                      <a:rPr lang="en-US" sz="8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0°</a:t>
                    </a:r>
                    <a:endParaRPr lang="uk-UA" sz="4000" b="1" dirty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3707904" y="5725705"/>
                    <a:ext cx="720080" cy="101566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0" b="1" dirty="0" smtClean="0">
                        <a:latin typeface="Times New Roman" pitchFamily="18" charset="0"/>
                        <a:cs typeface="Times New Roman" pitchFamily="18" charset="0"/>
                      </a:rPr>
                      <a:t>O</a:t>
                    </a:r>
                    <a:endParaRPr lang="uk-UA" sz="6000" b="1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0" name="TextBox 19"/>
                  <p:cNvSpPr txBox="1"/>
                  <p:nvPr/>
                </p:nvSpPr>
                <p:spPr>
                  <a:xfrm>
                    <a:off x="3059832" y="2132856"/>
                    <a:ext cx="1296144" cy="175432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4800" b="1" dirty="0" smtClean="0">
                        <a:latin typeface="Times New Roman" pitchFamily="18" charset="0"/>
                        <a:cs typeface="Times New Roman" pitchFamily="18" charset="0"/>
                      </a:rPr>
                      <a:t>40°</a:t>
                    </a:r>
                    <a:endParaRPr lang="uk-UA" sz="4800" b="1" dirty="0"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r>
                      <a:rPr lang="en-US" sz="6000" b="1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endParaRPr lang="uk-UA" sz="6000" b="1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  <p:cxnSp>
            <p:nvCxnSpPr>
              <p:cNvPr id="3" name="Прямая соединительная линия 2"/>
              <p:cNvCxnSpPr>
                <a:stCxn id="4" idx="0"/>
              </p:cNvCxnSpPr>
              <p:nvPr/>
            </p:nvCxnSpPr>
            <p:spPr>
              <a:xfrm>
                <a:off x="4067944" y="836712"/>
                <a:ext cx="0" cy="5019054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2771800" y="5731368"/>
                <a:ext cx="0" cy="286144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5508104" y="5731368"/>
                <a:ext cx="0" cy="286144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5104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-15891"/>
            <a:ext cx="9144000" cy="6873891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9" name="Группа 8"/>
          <p:cNvGrpSpPr/>
          <p:nvPr/>
        </p:nvGrpSpPr>
        <p:grpSpPr>
          <a:xfrm>
            <a:off x="323528" y="-99392"/>
            <a:ext cx="9073008" cy="6840760"/>
            <a:chOff x="323528" y="-99392"/>
            <a:chExt cx="9073008" cy="6840760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323528" y="-99392"/>
              <a:ext cx="9073008" cy="6840760"/>
              <a:chOff x="323528" y="-99392"/>
              <a:chExt cx="9073008" cy="6840760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3779912" y="-99392"/>
                <a:ext cx="72008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0" b="1" dirty="0" smtClean="0">
                    <a:latin typeface="Times New Roman" pitchFamily="18" charset="0"/>
                    <a:cs typeface="Times New Roman" pitchFamily="18" charset="0"/>
                  </a:rPr>
                  <a:t>T</a:t>
                </a:r>
                <a:endParaRPr lang="uk-UA" sz="6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1" name="Группа 10"/>
              <p:cNvGrpSpPr/>
              <p:nvPr/>
            </p:nvGrpSpPr>
            <p:grpSpPr>
              <a:xfrm>
                <a:off x="323528" y="836712"/>
                <a:ext cx="9073008" cy="5904656"/>
                <a:chOff x="323528" y="836712"/>
                <a:chExt cx="9073008" cy="5904656"/>
              </a:xfrm>
            </p:grpSpPr>
            <p:sp>
              <p:nvSpPr>
                <p:cNvPr id="4" name="Равнобедренный треугольник 3"/>
                <p:cNvSpPr/>
                <p:nvPr/>
              </p:nvSpPr>
              <p:spPr>
                <a:xfrm>
                  <a:off x="1187624" y="836712"/>
                  <a:ext cx="5760640" cy="5019054"/>
                </a:xfrm>
                <a:prstGeom prst="triangle">
                  <a:avLst/>
                </a:prstGeom>
                <a:noFill/>
                <a:ln w="571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>
                    <a:ln>
                      <a:solidFill>
                        <a:srgbClr val="0070C0"/>
                      </a:solidFill>
                    </a:ln>
                  </a:endParaRPr>
                </a:p>
              </p:txBody>
            </p:sp>
            <p:sp>
              <p:nvSpPr>
                <p:cNvPr id="5" name="TextBox 4"/>
                <p:cNvSpPr txBox="1"/>
                <p:nvPr/>
              </p:nvSpPr>
              <p:spPr>
                <a:xfrm>
                  <a:off x="323528" y="5445224"/>
                  <a:ext cx="720080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0" b="1" dirty="0">
                      <a:latin typeface="Times New Roman" pitchFamily="18" charset="0"/>
                      <a:cs typeface="Times New Roman" pitchFamily="18" charset="0"/>
                    </a:rPr>
                    <a:t>R</a:t>
                  </a:r>
                  <a:endParaRPr lang="uk-UA" sz="60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7" name="TextBox 6"/>
                <p:cNvSpPr txBox="1"/>
                <p:nvPr/>
              </p:nvSpPr>
              <p:spPr>
                <a:xfrm>
                  <a:off x="6876256" y="5509681"/>
                  <a:ext cx="720080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0" b="1" dirty="0" smtClean="0">
                      <a:latin typeface="Times New Roman" pitchFamily="18" charset="0"/>
                      <a:cs typeface="Times New Roman" pitchFamily="18" charset="0"/>
                    </a:rPr>
                    <a:t>S</a:t>
                  </a:r>
                  <a:endParaRPr lang="uk-UA" sz="60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5076056" y="1093198"/>
                  <a:ext cx="4320480" cy="11079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6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&lt;RTO=</a:t>
                  </a:r>
                  <a:r>
                    <a:rPr lang="uk-UA" sz="66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4</a:t>
                  </a:r>
                  <a:r>
                    <a:rPr lang="en-US" sz="66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0°</a:t>
                  </a:r>
                  <a:endParaRPr lang="uk-UA" sz="6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3707904" y="5725705"/>
                  <a:ext cx="720080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0" b="1" dirty="0" smtClean="0">
                      <a:latin typeface="Times New Roman" pitchFamily="18" charset="0"/>
                      <a:cs typeface="Times New Roman" pitchFamily="18" charset="0"/>
                    </a:rPr>
                    <a:t>O</a:t>
                  </a:r>
                  <a:endParaRPr lang="uk-UA" sz="60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2195736" y="4987042"/>
                  <a:ext cx="1296144" cy="17543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800" b="1" dirty="0" smtClean="0">
                      <a:latin typeface="Times New Roman" pitchFamily="18" charset="0"/>
                      <a:cs typeface="Times New Roman" pitchFamily="18" charset="0"/>
                    </a:rPr>
                    <a:t>55°</a:t>
                  </a:r>
                  <a:endParaRPr lang="uk-UA" sz="4800" b="1" dirty="0">
                    <a:latin typeface="Times New Roman" pitchFamily="18" charset="0"/>
                    <a:cs typeface="Times New Roman" pitchFamily="18" charset="0"/>
                  </a:endParaRPr>
                </a:p>
                <a:p>
                  <a:r>
                    <a:rPr lang="en-US" sz="6000" b="1" dirty="0" smtClean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endParaRPr lang="uk-UA" sz="60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</p:grpSp>
        <p:cxnSp>
          <p:nvCxnSpPr>
            <p:cNvPr id="3" name="Прямая соединительная линия 2"/>
            <p:cNvCxnSpPr>
              <a:stCxn id="4" idx="0"/>
            </p:cNvCxnSpPr>
            <p:nvPr/>
          </p:nvCxnSpPr>
          <p:spPr>
            <a:xfrm>
              <a:off x="4067944" y="836712"/>
              <a:ext cx="0" cy="5019054"/>
            </a:xfrm>
            <a:prstGeom prst="line">
              <a:avLst/>
            </a:prstGeom>
            <a:ln w="762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Дуга 12"/>
            <p:cNvSpPr/>
            <p:nvPr/>
          </p:nvSpPr>
          <p:spPr>
            <a:xfrm>
              <a:off x="1115616" y="5297433"/>
              <a:ext cx="792088" cy="867871"/>
            </a:xfrm>
            <a:prstGeom prst="arc">
              <a:avLst>
                <a:gd name="adj1" fmla="val 16200000"/>
                <a:gd name="adj2" fmla="val 1303637"/>
              </a:avLst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4" name="Дуга 13"/>
            <p:cNvSpPr/>
            <p:nvPr/>
          </p:nvSpPr>
          <p:spPr>
            <a:xfrm>
              <a:off x="1151620" y="5085184"/>
              <a:ext cx="1044116" cy="1152128"/>
            </a:xfrm>
            <a:prstGeom prst="arc">
              <a:avLst>
                <a:gd name="adj1" fmla="val 16200000"/>
                <a:gd name="adj2" fmla="val 1303637"/>
              </a:avLst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5" name="Дуга 14"/>
            <p:cNvSpPr/>
            <p:nvPr/>
          </p:nvSpPr>
          <p:spPr>
            <a:xfrm flipH="1">
              <a:off x="6012160" y="5085184"/>
              <a:ext cx="1440160" cy="1512168"/>
            </a:xfrm>
            <a:prstGeom prst="arc">
              <a:avLst>
                <a:gd name="adj1" fmla="val 17098197"/>
                <a:gd name="adj2" fmla="val 0"/>
              </a:avLst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6" name="Дуга 15"/>
            <p:cNvSpPr/>
            <p:nvPr/>
          </p:nvSpPr>
          <p:spPr>
            <a:xfrm flipH="1">
              <a:off x="6228184" y="5295693"/>
              <a:ext cx="1008112" cy="1157643"/>
            </a:xfrm>
            <a:prstGeom prst="arc">
              <a:avLst>
                <a:gd name="adj1" fmla="val 17098197"/>
                <a:gd name="adj2" fmla="val 0"/>
              </a:avLst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7" name="Дуга 16"/>
            <p:cNvSpPr/>
            <p:nvPr/>
          </p:nvSpPr>
          <p:spPr>
            <a:xfrm rot="8713187">
              <a:off x="3512993" y="1387894"/>
              <a:ext cx="629573" cy="868283"/>
            </a:xfrm>
            <a:prstGeom prst="arc">
              <a:avLst>
                <a:gd name="adj1" fmla="val 16200000"/>
                <a:gd name="adj2" fmla="val 1374560"/>
              </a:avLst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>
              <a:off x="3732045" y="5517232"/>
              <a:ext cx="19957" cy="324036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H="1">
              <a:off x="3732045" y="5517232"/>
              <a:ext cx="335899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3193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600">
              <a:srgbClr val="7E7EE5"/>
            </a:gs>
            <a:gs pos="0">
              <a:srgbClr val="0000CC"/>
            </a:gs>
            <a:gs pos="100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196752"/>
            <a:ext cx="91440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60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«С» </a:t>
            </a:r>
          </a:p>
          <a:p>
            <a:pPr algn="ctr"/>
            <a:r>
              <a:rPr lang="uk-UA" sz="8000" b="1" cap="all" spc="0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СПОКІЙними</a:t>
            </a:r>
            <a:endParaRPr lang="uk-UA" sz="8000" b="1" cap="all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1106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3382862"/>
            <a:ext cx="9865096" cy="1054250"/>
          </a:xfrm>
        </p:spPr>
        <p:txBody>
          <a:bodyPr/>
          <a:lstStyle/>
          <a:p>
            <a:r>
              <a:rPr lang="uk-UA" sz="7800" b="1" cap="all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в парах </a:t>
            </a:r>
            <a:r>
              <a:rPr lang="uk-UA" sz="7800" u="sng" cap="all" dirty="0" smtClean="0"/>
              <a:t/>
            </a:r>
            <a:br>
              <a:rPr lang="uk-UA" sz="7800" u="sng" cap="all" dirty="0" smtClean="0"/>
            </a:br>
            <a:r>
              <a:rPr lang="uk-UA" sz="8800" b="1" i="1" u="sng" dirty="0" smtClean="0">
                <a:solidFill>
                  <a:srgbClr val="7030A0"/>
                </a:solidFill>
              </a:rPr>
              <a:t>з </a:t>
            </a:r>
            <a:r>
              <a:rPr lang="uk-UA" sz="8800" b="1" i="1" u="sng" dirty="0">
                <a:solidFill>
                  <a:srgbClr val="7030A0"/>
                </a:solidFill>
              </a:rPr>
              <a:t>завданнями на встановлення відповідності.</a:t>
            </a:r>
            <a:r>
              <a:rPr lang="uk-UA" sz="8800" b="1" i="1" cap="all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8800" b="1" i="1" cap="all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uk-UA" sz="8800" b="1" i="1" cap="all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965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1222622"/>
            <a:ext cx="9865096" cy="1054250"/>
          </a:xfrm>
        </p:spPr>
        <p:txBody>
          <a:bodyPr/>
          <a:lstStyle/>
          <a:p>
            <a:r>
              <a:rPr lang="uk-UA" sz="6600" b="1" cap="all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ВЗАЄМОПЕРЕВІРКА</a:t>
            </a:r>
            <a:r>
              <a:rPr lang="uk-UA" sz="7800" u="sng" cap="all" dirty="0" smtClean="0"/>
              <a:t/>
            </a:r>
            <a:br>
              <a:rPr lang="uk-UA" sz="7800" u="sng" cap="all" dirty="0" smtClean="0"/>
            </a:br>
            <a:endParaRPr lang="uk-UA" sz="8800" b="1" i="1" cap="all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916115"/>
              </p:ext>
            </p:extLst>
          </p:nvPr>
        </p:nvGraphicFramePr>
        <p:xfrm>
          <a:off x="588936" y="2464231"/>
          <a:ext cx="8059118" cy="3633320"/>
        </p:xfrm>
        <a:graphic>
          <a:graphicData uri="http://schemas.openxmlformats.org/drawingml/2006/table">
            <a:tbl>
              <a:tblPr/>
              <a:tblGrid>
                <a:gridCol w="3262984"/>
                <a:gridCol w="4796134"/>
              </a:tblGrid>
              <a:tr h="511444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solidFill>
                            <a:schemeClr val="tx1"/>
                          </a:solidFill>
                        </a:rPr>
                        <a:t>№ завдання</a:t>
                      </a:r>
                      <a:endParaRPr lang="uk-UA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solidFill>
                            <a:schemeClr val="tx1"/>
                          </a:solidFill>
                        </a:rPr>
                        <a:t>Правильна відповідь</a:t>
                      </a:r>
                      <a:endParaRPr lang="uk-UA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8790"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uk-UA" sz="4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lang="uk-UA" sz="4400" b="1" baseline="0" dirty="0" smtClean="0">
                          <a:solidFill>
                            <a:schemeClr val="tx1"/>
                          </a:solidFill>
                        </a:rPr>
                        <a:t> (58°)</a:t>
                      </a:r>
                      <a:endParaRPr lang="uk-UA" sz="4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8790"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uk-UA" sz="4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chemeClr val="tx1"/>
                          </a:solidFill>
                        </a:rPr>
                        <a:t>Б (95°)</a:t>
                      </a:r>
                      <a:endParaRPr lang="uk-UA" sz="4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8790"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uk-UA" sz="4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chemeClr val="tx1"/>
                          </a:solidFill>
                        </a:rPr>
                        <a:t>Г (65°)</a:t>
                      </a:r>
                      <a:endParaRPr lang="uk-UA" sz="4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8790"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uk-UA" sz="4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chemeClr val="tx1"/>
                          </a:solidFill>
                        </a:rPr>
                        <a:t>Д (45°)</a:t>
                      </a:r>
                      <a:endParaRPr lang="uk-UA" sz="4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181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16" y="-21478"/>
            <a:ext cx="9361040" cy="6917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4944" y="1121129"/>
            <a:ext cx="828092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80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Гра</a:t>
            </a:r>
            <a:r>
              <a:rPr lang="ru-RU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 </a:t>
            </a:r>
          </a:p>
          <a:p>
            <a:pPr algn="ctr"/>
            <a:r>
              <a:rPr lang="ru-RU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«ВІРИШ – </a:t>
            </a:r>
            <a:endParaRPr lang="ru-RU" sz="8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itchFamily="34" charset="0"/>
            </a:endParaRPr>
          </a:p>
          <a:p>
            <a:pPr algn="ctr"/>
            <a:r>
              <a:rPr lang="ru-RU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НЕ ВІРИШ?»</a:t>
            </a:r>
            <a:endParaRPr lang="ru-RU" sz="8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54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16" y="-21478"/>
            <a:ext cx="9361040" cy="6917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6672"/>
            <a:ext cx="4532647" cy="33843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4221088"/>
            <a:ext cx="65527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u="sng" dirty="0">
                <a:solidFill>
                  <a:srgbClr val="0000CC"/>
                </a:solidFill>
              </a:rPr>
              <a:t>Чи </a:t>
            </a:r>
            <a:r>
              <a:rPr lang="uk-UA" sz="4000" b="1" i="1" u="sng" dirty="0" smtClean="0">
                <a:solidFill>
                  <a:srgbClr val="0000CC"/>
                </a:solidFill>
              </a:rPr>
              <a:t>вірите </a:t>
            </a:r>
            <a:r>
              <a:rPr lang="uk-UA" sz="4000" b="1" i="1" u="sng" dirty="0">
                <a:solidFill>
                  <a:srgbClr val="0000CC"/>
                </a:solidFill>
              </a:rPr>
              <a:t>що</a:t>
            </a:r>
            <a:r>
              <a:rPr lang="uk-UA" sz="4000" u="sng" dirty="0">
                <a:solidFill>
                  <a:srgbClr val="0000CC"/>
                </a:solidFill>
              </a:rPr>
              <a:t> …</a:t>
            </a:r>
          </a:p>
          <a:p>
            <a:r>
              <a:rPr lang="uk-UA" sz="4000" dirty="0">
                <a:solidFill>
                  <a:srgbClr val="0000CC"/>
                </a:solidFill>
              </a:rPr>
              <a:t>1)…Піфагор був учасником 58 Олімпійських ігор? </a:t>
            </a:r>
          </a:p>
        </p:txBody>
      </p:sp>
    </p:spTree>
    <p:extLst>
      <p:ext uri="{BB962C8B-B14F-4D97-AF65-F5344CB8AC3E}">
        <p14:creationId xmlns:p14="http://schemas.microsoft.com/office/powerpoint/2010/main" val="92496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874"/>
            <a:ext cx="9361040" cy="6917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55576" y="3780654"/>
            <a:ext cx="65527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u="sng" dirty="0">
                <a:solidFill>
                  <a:srgbClr val="0000CC"/>
                </a:solidFill>
              </a:rPr>
              <a:t>Чи </a:t>
            </a:r>
            <a:r>
              <a:rPr lang="uk-UA" sz="4000" b="1" i="1" u="sng" dirty="0" smtClean="0">
                <a:solidFill>
                  <a:srgbClr val="0000CC"/>
                </a:solidFill>
              </a:rPr>
              <a:t>вірите </a:t>
            </a:r>
            <a:r>
              <a:rPr lang="uk-UA" sz="4000" b="1" i="1" u="sng" dirty="0">
                <a:solidFill>
                  <a:srgbClr val="0000CC"/>
                </a:solidFill>
              </a:rPr>
              <a:t>що</a:t>
            </a:r>
            <a:r>
              <a:rPr lang="uk-UA" sz="4000" u="sng" dirty="0">
                <a:solidFill>
                  <a:srgbClr val="0000CC"/>
                </a:solidFill>
              </a:rPr>
              <a:t> …</a:t>
            </a:r>
          </a:p>
          <a:p>
            <a:r>
              <a:rPr lang="uk-UA" sz="4000" dirty="0">
                <a:solidFill>
                  <a:srgbClr val="0000CC"/>
                </a:solidFill>
              </a:rPr>
              <a:t>2)…існує геометрія, у якій паралельні прямі перетинаються?</a:t>
            </a:r>
            <a:r>
              <a:rPr lang="uk-UA" sz="4000" i="1" dirty="0">
                <a:solidFill>
                  <a:srgbClr val="0000CC"/>
                </a:solidFill>
              </a:rPr>
              <a:t> </a:t>
            </a:r>
            <a:endParaRPr lang="uk-UA" sz="4000" dirty="0">
              <a:solidFill>
                <a:srgbClr val="0000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692696"/>
            <a:ext cx="6624736" cy="28803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051720" y="1196752"/>
            <a:ext cx="2808312" cy="187220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211960" y="1124744"/>
            <a:ext cx="2808312" cy="187220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864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874"/>
            <a:ext cx="9361040" cy="6917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292080" y="1002005"/>
            <a:ext cx="2592288" cy="386715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395536" y="1368210"/>
            <a:ext cx="65527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u="sng" dirty="0">
                <a:solidFill>
                  <a:srgbClr val="0000CC"/>
                </a:solidFill>
              </a:rPr>
              <a:t>Чи </a:t>
            </a:r>
            <a:r>
              <a:rPr lang="uk-UA" sz="4000" b="1" i="1" u="sng" dirty="0" smtClean="0">
                <a:solidFill>
                  <a:srgbClr val="0000CC"/>
                </a:solidFill>
              </a:rPr>
              <a:t>вірите </a:t>
            </a:r>
            <a:r>
              <a:rPr lang="uk-UA" sz="4000" b="1" i="1" u="sng" dirty="0">
                <a:solidFill>
                  <a:srgbClr val="0000CC"/>
                </a:solidFill>
              </a:rPr>
              <a:t>що</a:t>
            </a:r>
            <a:r>
              <a:rPr lang="uk-UA" sz="4000" u="sng" dirty="0">
                <a:solidFill>
                  <a:srgbClr val="0000CC"/>
                </a:solidFill>
              </a:rPr>
              <a:t> …</a:t>
            </a:r>
          </a:p>
          <a:p>
            <a:r>
              <a:rPr lang="uk-UA" sz="4000" dirty="0">
                <a:solidFill>
                  <a:srgbClr val="0000CC"/>
                </a:solidFill>
              </a:rPr>
              <a:t>3)…Л.М.Толстой </a:t>
            </a:r>
            <a:endParaRPr lang="uk-UA" sz="4000" dirty="0" smtClean="0">
              <a:solidFill>
                <a:srgbClr val="0000CC"/>
              </a:solidFill>
            </a:endParaRPr>
          </a:p>
          <a:p>
            <a:r>
              <a:rPr lang="uk-UA" sz="4000" dirty="0" smtClean="0">
                <a:solidFill>
                  <a:srgbClr val="0000CC"/>
                </a:solidFill>
              </a:rPr>
              <a:t>порівнював людину</a:t>
            </a:r>
          </a:p>
          <a:p>
            <a:r>
              <a:rPr lang="uk-UA" sz="4000" dirty="0" smtClean="0">
                <a:solidFill>
                  <a:srgbClr val="0000CC"/>
                </a:solidFill>
              </a:rPr>
              <a:t>зі </a:t>
            </a:r>
            <a:r>
              <a:rPr lang="uk-UA" sz="4000" dirty="0">
                <a:solidFill>
                  <a:srgbClr val="0000CC"/>
                </a:solidFill>
              </a:rPr>
              <a:t>звичайним </a:t>
            </a:r>
            <a:endParaRPr lang="uk-UA" sz="4000" dirty="0" smtClean="0">
              <a:solidFill>
                <a:srgbClr val="0000CC"/>
              </a:solidFill>
            </a:endParaRPr>
          </a:p>
          <a:p>
            <a:r>
              <a:rPr lang="uk-UA" sz="4000" dirty="0" smtClean="0">
                <a:solidFill>
                  <a:srgbClr val="0000CC"/>
                </a:solidFill>
              </a:rPr>
              <a:t>дробом</a:t>
            </a:r>
            <a:r>
              <a:rPr lang="uk-UA" sz="4000" dirty="0">
                <a:solidFill>
                  <a:srgbClr val="0000CC"/>
                </a:solidFill>
              </a:rPr>
              <a:t>?</a:t>
            </a:r>
            <a:r>
              <a:rPr lang="uk-UA" sz="4000" i="1" dirty="0">
                <a:solidFill>
                  <a:srgbClr val="0000CC"/>
                </a:solidFill>
              </a:rPr>
              <a:t> </a:t>
            </a:r>
            <a:endParaRPr lang="uk-UA" sz="40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79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580" y="3874"/>
            <a:ext cx="9361040" cy="6917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2656"/>
            <a:ext cx="4248472" cy="33019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5576" y="3780654"/>
            <a:ext cx="65527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u="sng" dirty="0">
                <a:solidFill>
                  <a:srgbClr val="0000CC"/>
                </a:solidFill>
              </a:rPr>
              <a:t>Чи </a:t>
            </a:r>
            <a:r>
              <a:rPr lang="uk-UA" sz="4000" b="1" i="1" u="sng" dirty="0" smtClean="0">
                <a:solidFill>
                  <a:srgbClr val="0000CC"/>
                </a:solidFill>
              </a:rPr>
              <a:t>вірите </a:t>
            </a:r>
            <a:r>
              <a:rPr lang="uk-UA" sz="4000" b="1" i="1" u="sng" dirty="0">
                <a:solidFill>
                  <a:srgbClr val="0000CC"/>
                </a:solidFill>
              </a:rPr>
              <a:t>що</a:t>
            </a:r>
            <a:r>
              <a:rPr lang="uk-UA" sz="4000" u="sng" dirty="0">
                <a:solidFill>
                  <a:srgbClr val="0000CC"/>
                </a:solidFill>
              </a:rPr>
              <a:t> …</a:t>
            </a:r>
          </a:p>
          <a:p>
            <a:r>
              <a:rPr lang="uk-UA" sz="4000" dirty="0">
                <a:solidFill>
                  <a:srgbClr val="0000CC"/>
                </a:solidFill>
              </a:rPr>
              <a:t>4)…квадрат дав назву відомому танцю кадриль?</a:t>
            </a:r>
            <a:r>
              <a:rPr lang="uk-UA" sz="4000" i="1" dirty="0">
                <a:solidFill>
                  <a:srgbClr val="0000CC"/>
                </a:solidFill>
              </a:rPr>
              <a:t> </a:t>
            </a:r>
            <a:endParaRPr lang="uk-UA" sz="40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07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874"/>
            <a:ext cx="9361040" cy="6917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4932040" y="1268760"/>
            <a:ext cx="3217712" cy="331236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20216" y="1412776"/>
            <a:ext cx="65527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u="sng" dirty="0">
                <a:solidFill>
                  <a:srgbClr val="0000CC"/>
                </a:solidFill>
              </a:rPr>
              <a:t>Чи </a:t>
            </a:r>
            <a:r>
              <a:rPr lang="uk-UA" sz="4000" b="1" i="1" u="sng" dirty="0" smtClean="0">
                <a:solidFill>
                  <a:srgbClr val="0000CC"/>
                </a:solidFill>
              </a:rPr>
              <a:t>вірите </a:t>
            </a:r>
            <a:r>
              <a:rPr lang="uk-UA" sz="4000" b="1" i="1" u="sng" dirty="0">
                <a:solidFill>
                  <a:srgbClr val="0000CC"/>
                </a:solidFill>
              </a:rPr>
              <a:t>що</a:t>
            </a:r>
            <a:r>
              <a:rPr lang="uk-UA" sz="4000" u="sng" dirty="0">
                <a:solidFill>
                  <a:srgbClr val="0000CC"/>
                </a:solidFill>
              </a:rPr>
              <a:t> …</a:t>
            </a:r>
          </a:p>
          <a:p>
            <a:r>
              <a:rPr lang="uk-UA" sz="4000" dirty="0">
                <a:solidFill>
                  <a:srgbClr val="0000CC"/>
                </a:solidFill>
              </a:rPr>
              <a:t>5) …вивченню </a:t>
            </a:r>
            <a:endParaRPr lang="uk-UA" sz="4000" dirty="0" smtClean="0">
              <a:solidFill>
                <a:srgbClr val="0000CC"/>
              </a:solidFill>
            </a:endParaRPr>
          </a:p>
          <a:p>
            <a:r>
              <a:rPr lang="uk-UA" sz="4000" dirty="0" smtClean="0">
                <a:solidFill>
                  <a:srgbClr val="0000CC"/>
                </a:solidFill>
              </a:rPr>
              <a:t>властивостей </a:t>
            </a:r>
          </a:p>
          <a:p>
            <a:r>
              <a:rPr lang="uk-UA" sz="4000" dirty="0" smtClean="0">
                <a:solidFill>
                  <a:srgbClr val="0000CC"/>
                </a:solidFill>
              </a:rPr>
              <a:t>трикутника </a:t>
            </a:r>
          </a:p>
          <a:p>
            <a:r>
              <a:rPr lang="uk-UA" sz="4000" dirty="0" smtClean="0">
                <a:solidFill>
                  <a:srgbClr val="0000CC"/>
                </a:solidFill>
              </a:rPr>
              <a:t>присвятив </a:t>
            </a:r>
            <a:r>
              <a:rPr lang="uk-UA" sz="4000" dirty="0">
                <a:solidFill>
                  <a:srgbClr val="0000CC"/>
                </a:solidFill>
              </a:rPr>
              <a:t>свої </a:t>
            </a:r>
            <a:endParaRPr lang="uk-UA" sz="4000" dirty="0" smtClean="0">
              <a:solidFill>
                <a:srgbClr val="0000CC"/>
              </a:solidFill>
            </a:endParaRPr>
          </a:p>
          <a:p>
            <a:r>
              <a:rPr lang="uk-UA" sz="4000" dirty="0" smtClean="0">
                <a:solidFill>
                  <a:srgbClr val="0000CC"/>
                </a:solidFill>
              </a:rPr>
              <a:t>дослідження </a:t>
            </a:r>
            <a:r>
              <a:rPr lang="uk-UA" sz="4000" dirty="0">
                <a:solidFill>
                  <a:srgbClr val="0000CC"/>
                </a:solidFill>
              </a:rPr>
              <a:t>Наполеон?</a:t>
            </a:r>
            <a:r>
              <a:rPr lang="uk-UA" sz="4000" i="1" dirty="0">
                <a:solidFill>
                  <a:srgbClr val="0000CC"/>
                </a:solidFill>
              </a:rPr>
              <a:t> </a:t>
            </a:r>
            <a:endParaRPr lang="uk-UA" sz="40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6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874"/>
            <a:ext cx="9361040" cy="6917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95636" y="1477199"/>
            <a:ext cx="65527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b="1" i="1" u="sng" dirty="0">
                <a:solidFill>
                  <a:srgbClr val="0000CC"/>
                </a:solidFill>
              </a:rPr>
              <a:t>Чи </a:t>
            </a:r>
            <a:r>
              <a:rPr lang="uk-UA" sz="6600" b="1" i="1" u="sng" dirty="0" smtClean="0">
                <a:solidFill>
                  <a:srgbClr val="0000CC"/>
                </a:solidFill>
              </a:rPr>
              <a:t>вірите </a:t>
            </a:r>
            <a:r>
              <a:rPr lang="uk-UA" sz="6600" b="1" i="1" u="sng" dirty="0">
                <a:solidFill>
                  <a:srgbClr val="0000CC"/>
                </a:solidFill>
              </a:rPr>
              <a:t>що</a:t>
            </a:r>
            <a:r>
              <a:rPr lang="uk-UA" sz="6600" u="sng" dirty="0">
                <a:solidFill>
                  <a:srgbClr val="0000CC"/>
                </a:solidFill>
              </a:rPr>
              <a:t> …</a:t>
            </a:r>
          </a:p>
          <a:p>
            <a:r>
              <a:rPr lang="uk-UA" sz="6600" dirty="0">
                <a:solidFill>
                  <a:srgbClr val="0000CC"/>
                </a:solidFill>
              </a:rPr>
              <a:t>6)… число </a:t>
            </a:r>
            <a:r>
              <a:rPr lang="uk-UA" sz="6600" b="1" dirty="0" smtClean="0">
                <a:solidFill>
                  <a:srgbClr val="FF0000"/>
                </a:solidFill>
              </a:rPr>
              <a:t>1001</a:t>
            </a:r>
          </a:p>
          <a:p>
            <a:r>
              <a:rPr lang="uk-UA" sz="6600" dirty="0" smtClean="0">
                <a:solidFill>
                  <a:srgbClr val="0000CC"/>
                </a:solidFill>
              </a:rPr>
              <a:t> </a:t>
            </a:r>
            <a:r>
              <a:rPr lang="uk-UA" sz="6600" dirty="0">
                <a:solidFill>
                  <a:srgbClr val="0000CC"/>
                </a:solidFill>
              </a:rPr>
              <a:t>є простим? </a:t>
            </a:r>
          </a:p>
        </p:txBody>
      </p:sp>
    </p:spTree>
    <p:extLst>
      <p:ext uri="{BB962C8B-B14F-4D97-AF65-F5344CB8AC3E}">
        <p14:creationId xmlns:p14="http://schemas.microsoft.com/office/powerpoint/2010/main" val="316483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874"/>
            <a:ext cx="9361040" cy="6917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5148294" y="764704"/>
            <a:ext cx="3240360" cy="35283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2137" y="620688"/>
            <a:ext cx="65527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u="sng" dirty="0">
                <a:solidFill>
                  <a:srgbClr val="0000CC"/>
                </a:solidFill>
              </a:rPr>
              <a:t>Чи </a:t>
            </a:r>
            <a:r>
              <a:rPr lang="uk-UA" sz="4000" b="1" i="1" u="sng" dirty="0" smtClean="0">
                <a:solidFill>
                  <a:srgbClr val="0000CC"/>
                </a:solidFill>
              </a:rPr>
              <a:t>вірите </a:t>
            </a:r>
            <a:r>
              <a:rPr lang="uk-UA" sz="4000" b="1" i="1" u="sng" dirty="0">
                <a:solidFill>
                  <a:srgbClr val="0000CC"/>
                </a:solidFill>
              </a:rPr>
              <a:t>що</a:t>
            </a:r>
            <a:r>
              <a:rPr lang="uk-UA" sz="4000" u="sng" dirty="0">
                <a:solidFill>
                  <a:srgbClr val="0000CC"/>
                </a:solidFill>
              </a:rPr>
              <a:t> …</a:t>
            </a:r>
          </a:p>
          <a:p>
            <a:r>
              <a:rPr lang="uk-UA" sz="4000" dirty="0" smtClean="0">
                <a:solidFill>
                  <a:srgbClr val="0000CC"/>
                </a:solidFill>
              </a:rPr>
              <a:t>7)… </a:t>
            </a:r>
            <a:r>
              <a:rPr lang="uk-UA" sz="4000" dirty="0">
                <a:solidFill>
                  <a:srgbClr val="0000CC"/>
                </a:solidFill>
              </a:rPr>
              <a:t>Фалес був уболівальником і </a:t>
            </a:r>
            <a:endParaRPr lang="uk-UA" sz="4000" dirty="0" smtClean="0">
              <a:solidFill>
                <a:srgbClr val="0000CC"/>
              </a:solidFill>
            </a:endParaRPr>
          </a:p>
          <a:p>
            <a:r>
              <a:rPr lang="uk-UA" sz="4000" dirty="0" smtClean="0">
                <a:solidFill>
                  <a:srgbClr val="0000CC"/>
                </a:solidFill>
              </a:rPr>
              <a:t>помер </a:t>
            </a:r>
            <a:r>
              <a:rPr lang="uk-UA" sz="4000" dirty="0">
                <a:solidFill>
                  <a:srgbClr val="0000CC"/>
                </a:solidFill>
              </a:rPr>
              <a:t>на трибуні Олімпійського </a:t>
            </a:r>
            <a:endParaRPr lang="uk-UA" sz="4000" dirty="0" smtClean="0">
              <a:solidFill>
                <a:srgbClr val="0000CC"/>
              </a:solidFill>
            </a:endParaRPr>
          </a:p>
          <a:p>
            <a:r>
              <a:rPr lang="uk-UA" sz="4000" dirty="0" smtClean="0">
                <a:solidFill>
                  <a:srgbClr val="0000CC"/>
                </a:solidFill>
              </a:rPr>
              <a:t>стадіону </a:t>
            </a:r>
            <a:r>
              <a:rPr lang="uk-UA" sz="4000" dirty="0">
                <a:solidFill>
                  <a:srgbClr val="0000CC"/>
                </a:solidFill>
              </a:rPr>
              <a:t>під час бою Піфагора?</a:t>
            </a:r>
            <a:r>
              <a:rPr lang="uk-UA" sz="4000" i="1" dirty="0">
                <a:solidFill>
                  <a:srgbClr val="0000CC"/>
                </a:solidFill>
              </a:rPr>
              <a:t> </a:t>
            </a:r>
            <a:endParaRPr lang="uk-UA" sz="40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76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600">
              <a:srgbClr val="7E7EE5"/>
            </a:gs>
            <a:gs pos="0">
              <a:srgbClr val="0000CC"/>
            </a:gs>
            <a:gs pos="100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196752"/>
            <a:ext cx="9144000" cy="35702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60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«П» </a:t>
            </a:r>
          </a:p>
          <a:p>
            <a:pPr algn="ctr"/>
            <a:r>
              <a:rPr lang="uk-UA" sz="6600" b="1" cap="all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Прогресивними</a:t>
            </a:r>
            <a:endParaRPr lang="uk-UA" sz="6600" b="1" cap="all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634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874"/>
            <a:ext cx="9361040" cy="6917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2137" y="620688"/>
            <a:ext cx="6552728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u="sng" dirty="0">
                <a:solidFill>
                  <a:srgbClr val="0000CC"/>
                </a:solidFill>
              </a:rPr>
              <a:t>Чи </a:t>
            </a:r>
            <a:r>
              <a:rPr lang="uk-UA" sz="4000" b="1" i="1" u="sng" dirty="0" smtClean="0">
                <a:solidFill>
                  <a:srgbClr val="0000CC"/>
                </a:solidFill>
              </a:rPr>
              <a:t>вірите </a:t>
            </a:r>
            <a:r>
              <a:rPr lang="uk-UA" sz="4000" b="1" i="1" u="sng" dirty="0">
                <a:solidFill>
                  <a:srgbClr val="0000CC"/>
                </a:solidFill>
              </a:rPr>
              <a:t>що</a:t>
            </a:r>
            <a:r>
              <a:rPr lang="uk-UA" sz="4000" i="1" u="sng" dirty="0">
                <a:solidFill>
                  <a:srgbClr val="0000CC"/>
                </a:solidFill>
              </a:rPr>
              <a:t> …</a:t>
            </a:r>
          </a:p>
          <a:p>
            <a:r>
              <a:rPr lang="uk-UA" sz="3400" dirty="0">
                <a:solidFill>
                  <a:srgbClr val="0000CC"/>
                </a:solidFill>
              </a:rPr>
              <a:t>8)… Професор математики </a:t>
            </a:r>
            <a:r>
              <a:rPr lang="uk-UA" sz="3400" dirty="0" smtClean="0">
                <a:solidFill>
                  <a:srgbClr val="0000CC"/>
                </a:solidFill>
              </a:rPr>
              <a:t>Оксфордського </a:t>
            </a:r>
            <a:r>
              <a:rPr lang="uk-UA" sz="3400" dirty="0">
                <a:solidFill>
                  <a:srgbClr val="0000CC"/>
                </a:solidFill>
              </a:rPr>
              <a:t>університету </a:t>
            </a:r>
            <a:r>
              <a:rPr lang="uk-UA" sz="3400" dirty="0" smtClean="0">
                <a:solidFill>
                  <a:srgbClr val="0000CC"/>
                </a:solidFill>
              </a:rPr>
              <a:t>Чарльз </a:t>
            </a:r>
            <a:r>
              <a:rPr lang="uk-UA" sz="3400" dirty="0">
                <a:solidFill>
                  <a:srgbClr val="0000CC"/>
                </a:solidFill>
              </a:rPr>
              <a:t>Людовік </a:t>
            </a:r>
            <a:r>
              <a:rPr lang="uk-UA" sz="3400" dirty="0" err="1">
                <a:solidFill>
                  <a:srgbClr val="0000CC"/>
                </a:solidFill>
              </a:rPr>
              <a:t>Доджсон</a:t>
            </a:r>
            <a:r>
              <a:rPr lang="uk-UA" sz="3400" dirty="0">
                <a:solidFill>
                  <a:srgbClr val="0000CC"/>
                </a:solidFill>
              </a:rPr>
              <a:t> </a:t>
            </a:r>
            <a:endParaRPr lang="uk-UA" sz="3400" dirty="0" smtClean="0">
              <a:solidFill>
                <a:srgbClr val="0000CC"/>
              </a:solidFill>
            </a:endParaRPr>
          </a:p>
          <a:p>
            <a:r>
              <a:rPr lang="uk-UA" sz="3400" dirty="0" smtClean="0">
                <a:solidFill>
                  <a:srgbClr val="0000CC"/>
                </a:solidFill>
              </a:rPr>
              <a:t>(</a:t>
            </a:r>
            <a:r>
              <a:rPr lang="uk-UA" sz="3400" dirty="0">
                <a:solidFill>
                  <a:srgbClr val="0000CC"/>
                </a:solidFill>
              </a:rPr>
              <a:t>1832 – 1898), видав </a:t>
            </a:r>
            <a:r>
              <a:rPr lang="uk-UA" sz="3400" dirty="0" smtClean="0">
                <a:solidFill>
                  <a:srgbClr val="0000CC"/>
                </a:solidFill>
              </a:rPr>
              <a:t>під</a:t>
            </a:r>
          </a:p>
          <a:p>
            <a:r>
              <a:rPr lang="uk-UA" sz="3400" dirty="0" smtClean="0">
                <a:solidFill>
                  <a:srgbClr val="0000CC"/>
                </a:solidFill>
              </a:rPr>
              <a:t> </a:t>
            </a:r>
            <a:r>
              <a:rPr lang="uk-UA" sz="3400" dirty="0">
                <a:solidFill>
                  <a:srgbClr val="0000CC"/>
                </a:solidFill>
              </a:rPr>
              <a:t>іменем </a:t>
            </a:r>
            <a:r>
              <a:rPr lang="uk-UA" sz="3400" dirty="0" err="1">
                <a:solidFill>
                  <a:srgbClr val="0000CC"/>
                </a:solidFill>
              </a:rPr>
              <a:t>Льюїса</a:t>
            </a:r>
            <a:r>
              <a:rPr lang="uk-UA" sz="3400" dirty="0">
                <a:solidFill>
                  <a:srgbClr val="0000CC"/>
                </a:solidFill>
              </a:rPr>
              <a:t> </a:t>
            </a:r>
            <a:r>
              <a:rPr lang="uk-UA" sz="3400" dirty="0" err="1">
                <a:solidFill>
                  <a:srgbClr val="0000CC"/>
                </a:solidFill>
              </a:rPr>
              <a:t>Керролла</a:t>
            </a:r>
            <a:r>
              <a:rPr lang="uk-UA" sz="3400" dirty="0">
                <a:solidFill>
                  <a:srgbClr val="0000CC"/>
                </a:solidFill>
              </a:rPr>
              <a:t> дитячі книжки «Аліса в країні чудес», «Аліса в Задзеркаллі»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18127"/>
            <a:ext cx="2664296" cy="3916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138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2564904"/>
            <a:ext cx="9865096" cy="1054250"/>
          </a:xfrm>
        </p:spPr>
        <p:txBody>
          <a:bodyPr/>
          <a:lstStyle/>
          <a:p>
            <a:r>
              <a:rPr lang="uk-UA" b="1" u="sng" cap="all" dirty="0">
                <a:solidFill>
                  <a:srgbClr val="0000CC"/>
                </a:solidFill>
              </a:rPr>
              <a:t>Робота з </a:t>
            </a:r>
            <a:r>
              <a:rPr lang="uk-UA" b="1" u="sng" cap="all" dirty="0" smtClean="0">
                <a:solidFill>
                  <a:srgbClr val="0000CC"/>
                </a:solidFill>
              </a:rPr>
              <a:t>підручником</a:t>
            </a:r>
            <a:br>
              <a:rPr lang="uk-UA" b="1" u="sng" cap="all" dirty="0" smtClean="0">
                <a:solidFill>
                  <a:srgbClr val="0000CC"/>
                </a:solidFill>
              </a:rPr>
            </a:br>
            <a:r>
              <a:rPr lang="uk-UA" u="sng" dirty="0" smtClean="0">
                <a:solidFill>
                  <a:srgbClr val="0000CC"/>
                </a:solidFill>
              </a:rPr>
              <a:t/>
            </a:r>
            <a:br>
              <a:rPr lang="uk-UA" u="sng" dirty="0" smtClean="0">
                <a:solidFill>
                  <a:srgbClr val="0000CC"/>
                </a:solidFill>
              </a:rPr>
            </a:br>
            <a:r>
              <a:rPr lang="uk-UA" sz="7200" u="sng" dirty="0" smtClean="0">
                <a:solidFill>
                  <a:srgbClr val="7030A0"/>
                </a:solidFill>
              </a:rPr>
              <a:t> </a:t>
            </a:r>
            <a:r>
              <a:rPr lang="uk-UA" sz="7200" b="1" i="1" u="sng" dirty="0">
                <a:solidFill>
                  <a:srgbClr val="7030A0"/>
                </a:solidFill>
              </a:rPr>
              <a:t>Коментоване розв’язування задачі №27(2) (ст.109</a:t>
            </a:r>
            <a:r>
              <a:rPr lang="uk-UA" sz="7200" b="1" i="1" u="sng" dirty="0" smtClean="0">
                <a:solidFill>
                  <a:srgbClr val="7030A0"/>
                </a:solidFill>
              </a:rPr>
              <a:t>)</a:t>
            </a:r>
            <a:endParaRPr lang="uk-UA" sz="7200" b="1" i="1" cap="all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325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2132856"/>
            <a:ext cx="9865096" cy="1054250"/>
          </a:xfrm>
        </p:spPr>
        <p:txBody>
          <a:bodyPr/>
          <a:lstStyle/>
          <a:p>
            <a:r>
              <a:rPr lang="uk-UA" sz="9600" dirty="0" smtClean="0"/>
              <a:t> </a:t>
            </a:r>
            <a:r>
              <a:rPr lang="uk-UA" sz="4800" b="1" cap="all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Повідомлення домашнього </a:t>
            </a:r>
            <a:r>
              <a:rPr lang="uk-UA" sz="4800" b="1" cap="all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завдання</a:t>
            </a:r>
            <a:r>
              <a:rPr lang="uk-UA" sz="4800" b="1" cap="all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4800" b="1" cap="all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8000" b="1" i="1" dirty="0">
                <a:solidFill>
                  <a:srgbClr val="7030A0"/>
                </a:solidFill>
              </a:rPr>
              <a:t>Повторити §14, </a:t>
            </a:r>
            <a:r>
              <a:rPr lang="uk-UA" sz="8000" b="1" i="1" dirty="0" smtClean="0">
                <a:solidFill>
                  <a:srgbClr val="7030A0"/>
                </a:solidFill>
              </a:rPr>
              <a:t/>
            </a:r>
            <a:br>
              <a:rPr lang="uk-UA" sz="8000" b="1" i="1" dirty="0" smtClean="0">
                <a:solidFill>
                  <a:srgbClr val="7030A0"/>
                </a:solidFill>
              </a:rPr>
            </a:br>
            <a:r>
              <a:rPr lang="uk-UA" sz="8000" b="1" i="1" u="sng" dirty="0" smtClean="0">
                <a:solidFill>
                  <a:srgbClr val="7030A0"/>
                </a:solidFill>
                <a:uFill>
                  <a:solidFill>
                    <a:srgbClr val="FF0000"/>
                  </a:solidFill>
                </a:uFill>
              </a:rPr>
              <a:t>№</a:t>
            </a:r>
            <a:r>
              <a:rPr lang="uk-UA" sz="8000" b="1" i="1" u="sng" dirty="0">
                <a:solidFill>
                  <a:srgbClr val="7030A0"/>
                </a:solidFill>
                <a:uFill>
                  <a:solidFill>
                    <a:srgbClr val="FF0000"/>
                  </a:solidFill>
                </a:uFill>
              </a:rPr>
              <a:t>29 (</a:t>
            </a:r>
            <a:r>
              <a:rPr lang="uk-UA" sz="8000" b="1" i="1" u="sng" dirty="0" smtClean="0">
                <a:solidFill>
                  <a:srgbClr val="7030A0"/>
                </a:solidFill>
                <a:uFill>
                  <a:solidFill>
                    <a:srgbClr val="FF0000"/>
                  </a:solidFill>
                </a:uFill>
              </a:rPr>
              <a:t>ст.110</a:t>
            </a:r>
            <a:r>
              <a:rPr lang="uk-UA" sz="8000" b="1" i="1" u="sng" dirty="0">
                <a:solidFill>
                  <a:srgbClr val="7030A0"/>
                </a:solidFill>
                <a:uFill>
                  <a:solidFill>
                    <a:srgbClr val="FF0000"/>
                  </a:solidFill>
                </a:uFill>
              </a:rPr>
              <a:t>) </a:t>
            </a:r>
            <a:r>
              <a:rPr lang="uk-UA" sz="8000" b="1" i="1" dirty="0">
                <a:solidFill>
                  <a:srgbClr val="7030A0"/>
                </a:solidFill>
                <a:uFill>
                  <a:solidFill>
                    <a:srgbClr val="FF0000"/>
                  </a:solidFill>
                </a:uFill>
              </a:rPr>
              <a:t/>
            </a:r>
            <a:br>
              <a:rPr lang="uk-UA" sz="8000" b="1" i="1" dirty="0">
                <a:solidFill>
                  <a:srgbClr val="7030A0"/>
                </a:solidFill>
                <a:uFill>
                  <a:solidFill>
                    <a:srgbClr val="FF0000"/>
                  </a:solidFill>
                </a:uFill>
              </a:rPr>
            </a:br>
            <a:r>
              <a:rPr lang="uk-UA" sz="8000" b="1" i="1" dirty="0">
                <a:solidFill>
                  <a:srgbClr val="7030A0"/>
                </a:solidFill>
              </a:rPr>
              <a:t>№</a:t>
            </a:r>
            <a:r>
              <a:rPr lang="uk-UA" sz="8000" b="1" i="1" dirty="0" smtClean="0">
                <a:solidFill>
                  <a:srgbClr val="7030A0"/>
                </a:solidFill>
              </a:rPr>
              <a:t>53(ст.112)</a:t>
            </a:r>
            <a:r>
              <a:rPr lang="uk-UA" sz="8000" u="sng" dirty="0" smtClean="0">
                <a:solidFill>
                  <a:srgbClr val="7030A0"/>
                </a:solidFill>
              </a:rPr>
              <a:t> </a:t>
            </a:r>
            <a:endParaRPr lang="uk-UA" sz="8000" b="1" i="1" cap="all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740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600">
              <a:srgbClr val="7E7EE5"/>
            </a:gs>
            <a:gs pos="0">
              <a:srgbClr val="0000CC"/>
            </a:gs>
            <a:gs pos="100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124744"/>
            <a:ext cx="9144000" cy="36625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60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«І» </a:t>
            </a:r>
          </a:p>
          <a:p>
            <a:pPr algn="ctr"/>
            <a:r>
              <a:rPr lang="uk-UA" sz="7200" b="1" cap="all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Ініціативними</a:t>
            </a:r>
            <a:endParaRPr lang="uk-UA" sz="7200" b="1" cap="all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963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600">
              <a:srgbClr val="7E7EE5"/>
            </a:gs>
            <a:gs pos="0">
              <a:srgbClr val="0000CC"/>
            </a:gs>
            <a:gs pos="100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196752"/>
            <a:ext cx="9144000" cy="39087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60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«Х» </a:t>
            </a:r>
          </a:p>
          <a:p>
            <a:pPr algn="ctr"/>
            <a:r>
              <a:rPr lang="uk-UA" sz="8800" b="1" cap="all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ХОРОБРИМИ</a:t>
            </a:r>
            <a:endParaRPr lang="uk-UA" sz="8800" b="1" cap="all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869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600">
              <a:srgbClr val="7E7EE5"/>
            </a:gs>
            <a:gs pos="0">
              <a:srgbClr val="0000CC"/>
            </a:gs>
            <a:gs pos="100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980728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50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УСПІХУ!</a:t>
            </a:r>
            <a:r>
              <a:rPr lang="uk-UA" sz="160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4365104"/>
            <a:ext cx="8136904" cy="216024"/>
          </a:xfrm>
          <a:prstGeom prst="rect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182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636912"/>
            <a:ext cx="7745505" cy="3877815"/>
          </a:xfrm>
        </p:spPr>
        <p:txBody>
          <a:bodyPr>
            <a:normAutofit/>
          </a:bodyPr>
          <a:lstStyle/>
          <a:p>
            <a:pPr marL="0" indent="620713" algn="ctr">
              <a:buNone/>
            </a:pPr>
            <a:r>
              <a:rPr lang="uk-UA" sz="4000" b="1" u="sng" dirty="0">
                <a:solidFill>
                  <a:srgbClr val="7030A0"/>
                </a:solidFill>
              </a:rPr>
              <a:t>Усне опитування проводить учень консультант з використанням трикутників з планіметричного набору фігур.</a:t>
            </a:r>
            <a:endParaRPr lang="uk-UA" sz="4000" b="1" dirty="0">
              <a:solidFill>
                <a:srgbClr val="7030A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928992" cy="1054250"/>
          </a:xfrm>
        </p:spPr>
        <p:txBody>
          <a:bodyPr/>
          <a:lstStyle/>
          <a:p>
            <a:r>
              <a:rPr lang="uk-UA" b="1" cap="all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Актуалізація опорних знань </a:t>
            </a:r>
            <a:r>
              <a:rPr lang="uk-UA" b="1" cap="all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учнів </a:t>
            </a:r>
            <a:endParaRPr lang="uk-UA" cap="all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760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76872"/>
            <a:ext cx="8928992" cy="1054250"/>
          </a:xfrm>
        </p:spPr>
        <p:txBody>
          <a:bodyPr/>
          <a:lstStyle/>
          <a:p>
            <a:r>
              <a:rPr lang="uk-UA" sz="4800" b="1" cap="all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Представлення результатів роботи </a:t>
            </a:r>
            <a:r>
              <a:rPr lang="uk-UA" sz="4800" b="1" cap="all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 проектом:</a:t>
            </a:r>
            <a:r>
              <a:rPr lang="uk-UA" sz="4800" b="1" u="sng" cap="all" dirty="0" smtClean="0">
                <a:solidFill>
                  <a:srgbClr val="0000CC"/>
                </a:solidFill>
              </a:rPr>
              <a:t/>
            </a:r>
            <a:br>
              <a:rPr lang="uk-UA" sz="4800" b="1" u="sng" cap="all" dirty="0" smtClean="0">
                <a:solidFill>
                  <a:srgbClr val="0000CC"/>
                </a:solidFill>
              </a:rPr>
            </a:br>
            <a:r>
              <a:rPr lang="uk-UA" b="1" u="sng" dirty="0" smtClean="0">
                <a:solidFill>
                  <a:srgbClr val="CC0000"/>
                </a:solidFill>
              </a:rPr>
              <a:t>«</a:t>
            </a:r>
            <a:r>
              <a:rPr lang="uk-UA" b="1" u="sng" dirty="0">
                <a:solidFill>
                  <a:srgbClr val="CC0000"/>
                </a:solidFill>
              </a:rPr>
              <a:t>Рівнобедрений трикутник. Історія вивчення та практичне застосування».</a:t>
            </a:r>
            <a:endParaRPr lang="uk-UA" b="1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5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1199</TotalTime>
  <Words>433</Words>
  <Application>Microsoft Office PowerPoint</Application>
  <PresentationFormat>Экран (4:3)</PresentationFormat>
  <Paragraphs>125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Твердый переплет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Актуалізація опорних знань учнів </vt:lpstr>
      <vt:lpstr>Представлення результатів роботи над проектом: «Рівнобедрений трикутник. Історія вивчення та практичне застосування».</vt:lpstr>
      <vt:lpstr>Презентация PowerPoint</vt:lpstr>
      <vt:lpstr>Трикутник – важлива геометрична фігура, багато властивостей якої мають велике практичне значення. Знак Δ для позначення трикутника застосовують з IV ст. н. е.</vt:lpstr>
      <vt:lpstr>Властивості рівнобедреного трикутника були відомі ще з давніх часів.  Ще стародавні вавилоняни в ІІ тис. до н.е. знали, що кути при основі рівнобедреного трикутника рівні між собою.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Усні  задачі  (за готовими  малюнками)</vt:lpstr>
      <vt:lpstr>Презентация PowerPoint</vt:lpstr>
      <vt:lpstr>Презентация PowerPoint</vt:lpstr>
      <vt:lpstr>Презентация PowerPoint</vt:lpstr>
      <vt:lpstr>Презентация PowerPoint</vt:lpstr>
      <vt:lpstr>Робота в парах  з завданнями на встановлення відповідності. </vt:lpstr>
      <vt:lpstr>ВЗАЄМОПЕРЕВІРКА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Робота з підручником   Коментоване розв’язування задачі №27(2) (ст.109)</vt:lpstr>
      <vt:lpstr> Повідомлення домашнього завдання Повторити §14,  №29 (ст.110)  №53(ст.112)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алла</dc:creator>
  <cp:lastModifiedBy>алла</cp:lastModifiedBy>
  <cp:revision>59</cp:revision>
  <dcterms:created xsi:type="dcterms:W3CDTF">2013-01-26T13:58:47Z</dcterms:created>
  <dcterms:modified xsi:type="dcterms:W3CDTF">2013-02-02T12:03:58Z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625829</vt:lpwstr>
  </property>
  <property fmtid="{D5CDD505-2E9C-101B-9397-08002B2CF9AE}" name="NXPowerLiteVersion" pid="3">
    <vt:lpwstr>D4.1.4</vt:lpwstr>
  </property>
</Properties>
</file>