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6D9341A-509E-40F8-8B09-9949C31AEF2C}" type="datetimeFigureOut">
              <a:rPr lang="ru-RU" smtClean="0"/>
              <a:t>19.10.2015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D1E6A3-6001-4F23-A9DD-31161E7F2E8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355976" y="4873571"/>
                <a:ext cx="4032447" cy="15476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200" b="1" i="1" cap="none" spc="0" dirty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7200" b="1" i="1" cap="none" spc="0" dirty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х</m:t>
                        </m:r>
                      </m:num>
                      <m:den>
                        <m:r>
                          <a:rPr lang="ru-RU" sz="7200" b="1" i="1" cap="none" spc="0" dirty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7200" b="1" cap="none" spc="0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873571"/>
                <a:ext cx="4032447" cy="1547603"/>
              </a:xfrm>
              <a:prstGeom prst="rect">
                <a:avLst/>
              </a:prstGeom>
              <a:blipFill rotWithShape="1">
                <a:blip r:embed="rId4"/>
                <a:stretch>
                  <a:fillRect t="-4331" b="-255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21177" y="3648299"/>
                <a:ext cx="5690983" cy="12252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7200" b="1" cap="none" spc="0" dirty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</a:rPr>
                          <m:t>х</m:t>
                        </m:r>
                      </m:e>
                      <m:sup>
                        <m: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 - 1</a:t>
                </a:r>
                <a:endParaRPr lang="ru-RU" sz="7200" b="1" cap="none" spc="0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77" y="3648299"/>
                <a:ext cx="5690983" cy="1225272"/>
              </a:xfrm>
              <a:prstGeom prst="rect">
                <a:avLst/>
              </a:prstGeom>
              <a:blipFill rotWithShape="1">
                <a:blip r:embed="rId5"/>
                <a:stretch>
                  <a:fillRect t="-16915" b="-462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355976" y="188640"/>
                <a:ext cx="4788024" cy="12123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у</a:t>
                </a:r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70C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 </a:t>
                </a:r>
                <a:r>
                  <a:rPr lang="ru-RU" sz="7200" b="1" cap="none" spc="0" dirty="0" smtClean="0">
                    <a:ln w="12700">
                      <a:solidFill>
                        <a:schemeClr val="tx1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7200" b="1" i="1" cap="none" spc="0" dirty="0" smtClean="0">
                            <a:ln w="12700">
                              <a:solidFill>
                                <a:schemeClr val="tx1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7200" b="1" i="1" cap="none" spc="0" dirty="0" smtClean="0">
                            <a:ln w="12700">
                              <a:solidFill>
                                <a:schemeClr val="tx1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х</m:t>
                        </m:r>
                      </m:e>
                    </m:rad>
                  </m:oMath>
                </a14:m>
                <a:r>
                  <a:rPr lang="ru-RU" sz="7200" b="1" cap="none" spc="0" dirty="0" smtClean="0">
                    <a:ln w="12700">
                      <a:solidFill>
                        <a:schemeClr val="tx1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 - 1</a:t>
                </a:r>
                <a:endParaRPr lang="ru-RU" sz="7200" b="1" cap="none" spc="0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188640"/>
                <a:ext cx="4788024" cy="1212383"/>
              </a:xfrm>
              <a:prstGeom prst="rect">
                <a:avLst/>
              </a:prstGeom>
              <a:blipFill rotWithShape="1">
                <a:blip r:embed="rId6"/>
                <a:stretch>
                  <a:fillRect l="-6242" t="-18593" r="-6879" b="-467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323528" y="1268760"/>
            <a:ext cx="4392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cap="none" spc="0" dirty="0" smtClean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72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= х - 1</a:t>
            </a:r>
            <a:endParaRPr lang="ru-RU" sz="7200" b="1" cap="none" spc="0" dirty="0">
              <a:ln w="12700">
                <a:solidFill>
                  <a:srgbClr val="00206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278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52">
        <p:fade/>
      </p:transition>
    </mc:Choice>
    <mc:Fallback xmlns="">
      <p:transition spd="med" advTm="30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83567" y="548680"/>
                <a:ext cx="4824747" cy="1865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8000" b="1" dirty="0" smtClean="0"/>
                  <a:t>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8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8000" b="1" i="1" smtClean="0">
                            <a:latin typeface="Cambria Math"/>
                          </a:rPr>
                          <m:t>х −</m:t>
                        </m:r>
                        <m:r>
                          <a:rPr lang="ru-RU" sz="80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ru-RU" sz="8000" b="1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8000" b="1" i="1" smtClean="0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8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8000" b="1" i="1" smtClean="0">
                            <a:latin typeface="Cambria Math"/>
                          </a:rPr>
                          <m:t> −</m:t>
                        </m:r>
                        <m:r>
                          <a:rPr lang="ru-RU" sz="8000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7" y="548680"/>
                <a:ext cx="4824747" cy="1865126"/>
              </a:xfrm>
              <a:prstGeom prst="rect">
                <a:avLst/>
              </a:prstGeom>
              <a:blipFill rotWithShape="1">
                <a:blip r:embed="rId2"/>
                <a:stretch>
                  <a:fillRect l="-10732" b="-205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47664" y="4653135"/>
                <a:ext cx="6164765" cy="13512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0" b="1" dirty="0" smtClean="0"/>
                  <a:t>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80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80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8000" b="1" i="1" smtClean="0">
                            <a:latin typeface="Cambria Math"/>
                          </a:rPr>
                          <m:t>𝟐</m:t>
                        </m:r>
                        <m:r>
                          <a:rPr lang="ru-RU" sz="8000" b="1" i="1" smtClean="0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8000" b="1" dirty="0" smtClean="0"/>
                  <a:t>- 4х + 4</a:t>
                </a:r>
                <a:endParaRPr lang="ru-RU" sz="8000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653135"/>
                <a:ext cx="6164765" cy="1351267"/>
              </a:xfrm>
              <a:prstGeom prst="rect">
                <a:avLst/>
              </a:prstGeom>
              <a:blipFill rotWithShape="1">
                <a:blip r:embed="rId3"/>
                <a:stretch>
                  <a:fillRect l="-8506" t="-15315" r="-31652" b="-427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605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180" y="836712"/>
            <a:ext cx="25442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(2; 5)</a:t>
            </a:r>
            <a:endParaRPr lang="ru-RU" sz="7200" b="1" cap="none" spc="0" dirty="0">
              <a:ln w="12700">
                <a:solidFill>
                  <a:srgbClr val="00206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51797" y="862314"/>
            <a:ext cx="30796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(-1; 3)</a:t>
            </a:r>
            <a:endParaRPr lang="ru-RU" sz="7200" b="1" cap="none" spc="0" dirty="0">
              <a:ln w="12700">
                <a:solidFill>
                  <a:srgbClr val="00206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544637" y="2967335"/>
                <a:ext cx="6054735" cy="122527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у = - 2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  <m:r>
                          <a:rPr lang="ru-RU" sz="7200" b="1" i="1" cap="none" spc="0" smtClean="0">
                            <a:ln w="12700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chemeClr val="tx1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7200" b="1" cap="none" spc="0" dirty="0" smtClean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+ 5</a:t>
                </a:r>
                <a:endParaRPr lang="ru-RU" sz="7200" b="1" cap="none" spc="0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637" y="2967335"/>
                <a:ext cx="6054735" cy="1225272"/>
              </a:xfrm>
              <a:prstGeom prst="rect">
                <a:avLst/>
              </a:prstGeom>
              <a:blipFill rotWithShape="1">
                <a:blip r:embed="rId2"/>
                <a:stretch>
                  <a:fillRect l="-7545" t="-17413" r="-7948" b="-462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960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23528" y="2492896"/>
                <a:ext cx="8712968" cy="1477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800" b="1" dirty="0" smtClean="0"/>
                  <a:t>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8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88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8800" b="1" i="1" smtClean="0">
                            <a:latin typeface="Cambria Math"/>
                          </a:rPr>
                          <m:t>𝟐</m:t>
                        </m:r>
                        <m:r>
                          <a:rPr lang="ru-RU" sz="8800" b="1" i="1" smtClean="0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8800" b="1" dirty="0" smtClean="0"/>
                  <a:t>- 2х - 8</a:t>
                </a:r>
                <a:endParaRPr lang="ru-RU" sz="8800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492896"/>
                <a:ext cx="8712968" cy="1477136"/>
              </a:xfrm>
              <a:prstGeom prst="rect">
                <a:avLst/>
              </a:prstGeom>
              <a:blipFill rotWithShape="1">
                <a:blip r:embed="rId2"/>
                <a:stretch>
                  <a:fillRect l="-3079" t="-15289" r="-3149" b="-442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85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331640" y="2132856"/>
                <a:ext cx="6725303" cy="16030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9600" b="1" dirty="0" smtClean="0"/>
                  <a:t>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96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9600" b="1" i="1" smtClean="0">
                            <a:latin typeface="Cambria Math"/>
                          </a:rPr>
                          <m:t>(х+</m:t>
                        </m:r>
                        <m:r>
                          <a:rPr lang="ru-RU" sz="9600" b="1" i="1" smtClean="0">
                            <a:latin typeface="Cambria Math"/>
                          </a:rPr>
                          <m:t>𝟑</m:t>
                        </m:r>
                        <m:r>
                          <a:rPr lang="ru-RU" sz="96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9600" b="1" i="1" smtClean="0">
                            <a:latin typeface="Cambria Math"/>
                          </a:rPr>
                          <m:t>𝟐</m:t>
                        </m:r>
                        <m:r>
                          <a:rPr lang="ru-RU" sz="9600" b="1" i="1" smtClean="0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endParaRPr lang="ru-RU" sz="9600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132856"/>
                <a:ext cx="6725303" cy="1603068"/>
              </a:xfrm>
              <a:prstGeom prst="rect">
                <a:avLst/>
              </a:prstGeom>
              <a:blipFill rotWithShape="1">
                <a:blip r:embed="rId2"/>
                <a:stretch>
                  <a:fillRect l="-12500" t="-15589" b="-444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692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99592" y="163860"/>
                <a:ext cx="7920880" cy="67891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= - х</a:t>
                </a:r>
                <a:r>
                  <a:rPr lang="uk-UA" sz="8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8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            у = (</a:t>
                </a:r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х –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uk-UA" sz="8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8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= (</a:t>
                </a:r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х + 2)</a:t>
                </a:r>
                <a:r>
                  <a:rPr lang="uk-UA" sz="8000" b="1" baseline="30000" dirty="0">
                    <a:latin typeface="Times New Roman" pitchFamily="18" charset="0"/>
                    <a:cs typeface="Times New Roman" pitchFamily="18" charset="0"/>
                  </a:rPr>
                  <a:t>2 </a:t>
                </a:r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5</a:t>
                </a:r>
                <a:endParaRPr lang="ru-RU" sz="8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= 2х </a:t>
                </a:r>
                <a:r>
                  <a:rPr lang="uk-UA" sz="8000" b="1" baseline="30000" dirty="0">
                    <a:latin typeface="Times New Roman" pitchFamily="18" charset="0"/>
                    <a:cs typeface="Times New Roman" pitchFamily="18" charset="0"/>
                  </a:rPr>
                  <a:t>2 </a:t>
                </a:r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+ </a:t>
                </a:r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8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            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80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8000" b="1" i="1" dirty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8000" b="1" i="1" dirty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uk-UA" sz="8000" b="1" dirty="0" smtClean="0">
                    <a:latin typeface="Times New Roman" pitchFamily="18" charset="0"/>
                    <a:cs typeface="Times New Roman" pitchFamily="18" charset="0"/>
                  </a:rPr>
                  <a:t>х </a:t>
                </a:r>
                <a:r>
                  <a:rPr lang="uk-UA" sz="8000" b="1" baseline="30000" dirty="0">
                    <a:latin typeface="Times New Roman" pitchFamily="18" charset="0"/>
                    <a:cs typeface="Times New Roman" pitchFamily="18" charset="0"/>
                  </a:rPr>
                  <a:t>2 </a:t>
                </a:r>
                <a:r>
                  <a:rPr lang="uk-UA" sz="8000" b="1" dirty="0">
                    <a:latin typeface="Times New Roman" pitchFamily="18" charset="0"/>
                    <a:cs typeface="Times New Roman" pitchFamily="18" charset="0"/>
                  </a:rPr>
                  <a:t>+ 3</a:t>
                </a:r>
                <a:endParaRPr lang="ru-RU" sz="8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63860"/>
                <a:ext cx="7920880" cy="6789166"/>
              </a:xfrm>
              <a:prstGeom prst="rect">
                <a:avLst/>
              </a:prstGeom>
              <a:blipFill rotWithShape="1">
                <a:blip r:embed="rId2"/>
                <a:stretch>
                  <a:fillRect l="-6620" t="-3860" r="-6159" b="-3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25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179512" y="116632"/>
                <a:ext cx="8640960" cy="6520888"/>
              </a:xfrm>
              <a:prstGeom prst="rect">
                <a:avLst/>
              </a:prstGeom>
            </p:spPr>
            <p:txBody>
              <a:bodyPr wrap="square" numCol="2">
                <a:spAutoFit/>
              </a:bodyPr>
              <a:lstStyle/>
              <a:p>
                <a:pPr lvl="0" indent="87313"/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= 2х</a:t>
                </a:r>
                <a:r>
                  <a:rPr lang="uk-UA" sz="54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5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 indent="87313"/>
                <a:endParaRPr lang="uk-UA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 indent="87313"/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= (х –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uk-UA" sz="54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+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5</a:t>
                </a:r>
              </a:p>
              <a:p>
                <a:pPr indent="87313"/>
                <a:endParaRPr lang="uk-UA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indent="87313"/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54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5400" b="1" i="1" dirty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5400" b="1" i="1" dirty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  <m:r>
                      <a:rPr lang="uk-UA" sz="5400" b="1" i="1" dirty="0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(х – 1)</a:t>
                </a:r>
                <a:r>
                  <a:rPr lang="uk-UA" sz="54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uk-UA" sz="5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 indent="87313"/>
                <a:endParaRPr lang="uk-UA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-(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х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- 5)</a:t>
                </a:r>
                <a:r>
                  <a:rPr lang="uk-UA" sz="5400" b="1" baseline="30000" dirty="0" smtClean="0">
                    <a:latin typeface="Times New Roman" pitchFamily="18" charset="0"/>
                    <a:cs typeface="Times New Roman" pitchFamily="18" charset="0"/>
                  </a:rPr>
                  <a:t>2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– 3    </a:t>
                </a:r>
                <a:endParaRPr lang="ru-RU" sz="5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 indent="87313"/>
                <a:endParaRPr lang="uk-UA" sz="4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63538" lvl="0"/>
                <a:r>
                  <a:rPr lang="uk-UA" sz="4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L="363538" lvl="0" indent="-276225"/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= (х + 3)</a:t>
                </a:r>
                <a:r>
                  <a:rPr lang="uk-UA" sz="54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uk-UA" sz="5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indent="87313"/>
                <a:r>
                  <a:rPr lang="uk-UA" sz="48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4800" b="1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 indent="261938"/>
                <a:r>
                  <a:rPr lang="uk-UA" sz="48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</a:t>
                </a:r>
                <a:r>
                  <a:rPr lang="uk-UA" sz="5400" b="1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5400" b="1" i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5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5400" b="1" i="1">
                            <a:latin typeface="Cambria Math"/>
                          </a:rPr>
                          <m:t>х </m:t>
                        </m:r>
                      </m:e>
                    </m:rad>
                  </m:oMath>
                </a14:m>
                <a:r>
                  <a:rPr lang="ru-RU" sz="5400" b="1" dirty="0">
                    <a:latin typeface="Times New Roman" pitchFamily="18" charset="0"/>
                    <a:cs typeface="Times New Roman" pitchFamily="18" charset="0"/>
                  </a:rPr>
                  <a:t> - 2</a:t>
                </a:r>
              </a:p>
              <a:p>
                <a:pPr lvl="0" indent="261938"/>
                <a:r>
                  <a:rPr lang="uk-UA" sz="4800" b="1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</a:p>
              <a:p>
                <a:pPr lvl="0" indent="261938"/>
                <a:r>
                  <a:rPr lang="uk-UA" sz="48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- х </a:t>
                </a:r>
                <a:r>
                  <a:rPr lang="uk-UA" sz="5400" b="1" baseline="30000" dirty="0" smtClean="0">
                    <a:latin typeface="Times New Roman" pitchFamily="18" charset="0"/>
                    <a:cs typeface="Times New Roman" pitchFamily="18" charset="0"/>
                  </a:rPr>
                  <a:t>2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+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6	</a:t>
                </a:r>
              </a:p>
              <a:p>
                <a:pPr indent="261938"/>
                <a:endParaRPr lang="uk-UA" sz="4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indent="261938"/>
                <a:r>
                  <a:rPr lang="uk-UA" sz="4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у </a:t>
                </a:r>
                <a:r>
                  <a:rPr lang="uk-UA" sz="5400" b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5400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54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5400" b="1" i="1" smtClean="0">
                            <a:latin typeface="Cambria Math"/>
                          </a:rPr>
                          <m:t>х −</m:t>
                        </m:r>
                        <m:r>
                          <a:rPr lang="ru-RU" sz="5400" b="1" i="1" smtClean="0">
                            <a:latin typeface="Cambria Math"/>
                          </a:rPr>
                          <m:t>𝟏</m:t>
                        </m:r>
                      </m:e>
                    </m:rad>
                  </m:oMath>
                </a14:m>
                <a:endParaRPr lang="uk-UA" sz="5400" b="1" i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16632"/>
                <a:ext cx="8640960" cy="6520888"/>
              </a:xfrm>
              <a:prstGeom prst="rect">
                <a:avLst/>
              </a:prstGeom>
              <a:blipFill rotWithShape="1">
                <a:blip r:embed="rId2"/>
                <a:stretch>
                  <a:fillRect l="-3738" t="-2617" r="-12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07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144</TotalTime>
  <Words>184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123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13</cp:revision>
  <dcterms:created xsi:type="dcterms:W3CDTF">2014-12-15T22:57:18Z</dcterms:created>
  <dcterms:modified xsi:type="dcterms:W3CDTF">2015-10-19T19:26:27Z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407498</vt:lpwstr>
  </property>
  <property fmtid="{D5CDD505-2E9C-101B-9397-08002B2CF9AE}" name="NXPowerLiteVersion" pid="3">
    <vt:lpwstr>D4.1.4</vt:lpwstr>
  </property>
</Properties>
</file>