
<file path=[Content_Types].xml><?xml version="1.0" encoding="utf-8"?>
<Types xmlns="http://schemas.openxmlformats.org/package/2006/content-types">
  <Default ContentType="image/png" Extension="png"/>
  <Default ContentType="image/jpeg" Extension="jpeg"/>
  <Default ContentType="image/x-wmf" Extension="wmf"/>
  <Default ContentType="application/vnd.openxmlformats-package.relationships+xml" Extension="rels"/>
  <Default ContentType="application/xml" Extension="xml"/>
  <Default ContentType="image/gif" Extension="gif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3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23.xml"/>
  <Override ContentType="application/vnd.openxmlformats-officedocument.theme+xml" PartName="/ppt/theme/theme2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34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72" r:id="rId3"/>
  </p:sldMasterIdLst>
  <p:notesMasterIdLst>
    <p:notesMasterId r:id="rId34"/>
  </p:notesMasterIdLst>
  <p:sldIdLst>
    <p:sldId id="263" r:id="rId4"/>
    <p:sldId id="315" r:id="rId5"/>
    <p:sldId id="290" r:id="rId6"/>
    <p:sldId id="309" r:id="rId7"/>
    <p:sldId id="282" r:id="rId8"/>
    <p:sldId id="284" r:id="rId9"/>
    <p:sldId id="283" r:id="rId10"/>
    <p:sldId id="301" r:id="rId11"/>
    <p:sldId id="302" r:id="rId12"/>
    <p:sldId id="303" r:id="rId13"/>
    <p:sldId id="287" r:id="rId14"/>
    <p:sldId id="278" r:id="rId15"/>
    <p:sldId id="277" r:id="rId16"/>
    <p:sldId id="313" r:id="rId17"/>
    <p:sldId id="316" r:id="rId18"/>
    <p:sldId id="295" r:id="rId19"/>
    <p:sldId id="296" r:id="rId20"/>
    <p:sldId id="293" r:id="rId21"/>
    <p:sldId id="304" r:id="rId22"/>
    <p:sldId id="305" r:id="rId23"/>
    <p:sldId id="306" r:id="rId24"/>
    <p:sldId id="307" r:id="rId25"/>
    <p:sldId id="257" r:id="rId26"/>
    <p:sldId id="256" r:id="rId27"/>
    <p:sldId id="289" r:id="rId28"/>
    <p:sldId id="288" r:id="rId29"/>
    <p:sldId id="259" r:id="rId30"/>
    <p:sldId id="265" r:id="rId31"/>
    <p:sldId id="292" r:id="rId32"/>
    <p:sldId id="261" r:id="rId33"/>
  </p:sldIdLst>
  <p:sldSz cx="9144000" cy="5143500" type="screen16x9"/>
  <p:notesSz cx="6858000" cy="9144000"/>
  <p:defaultTextStyle>
    <a:defPPr>
      <a:defRPr lang="ru-RU"/>
    </a:defPPr>
    <a:lvl1pPr marL="0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8179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16358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24537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32716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40895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49074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57253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65432" algn="l" defTabSz="81635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8" autoAdjust="0"/>
  </p:normalViewPr>
  <p:slideViewPr>
    <p:cSldViewPr>
      <p:cViewPr varScale="1">
        <p:scale>
          <a:sx n="83" d="100"/>
          <a:sy n="83" d="100"/>
        </p:scale>
        <p:origin x="-8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D5DFAE-0B3F-463B-895D-B2F3DE1555E2}" type="datetimeFigureOut">
              <a:rPr lang="ru-RU" smtClean="0"/>
              <a:t>14.03.2014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826E4-EAD6-4D03-B8E0-21AAC16B2E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8425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8179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16358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24537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32716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40895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49074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57253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65432" algn="l" defTabSz="81635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826E4-EAD6-4D03-B8E0-21AAC16B2E2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23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826E4-EAD6-4D03-B8E0-21AAC16B2E25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0855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9C37C-E45A-4797-BB16-4AE5EB2028F2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01DCD-69C2-4908-8F51-1C8993225125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1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71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08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07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25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43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623C9-2EF8-41F8-8C63-EEA4D63ABF8E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F8A67-AAEB-4E35-9282-6C0C699198DA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08179" indent="0">
              <a:buNone/>
              <a:defRPr sz="1800" b="1"/>
            </a:lvl2pPr>
            <a:lvl3pPr marL="816358" indent="0">
              <a:buNone/>
              <a:defRPr sz="1600" b="1"/>
            </a:lvl3pPr>
            <a:lvl4pPr marL="1224537" indent="0">
              <a:buNone/>
              <a:defRPr sz="1400" b="1"/>
            </a:lvl4pPr>
            <a:lvl5pPr marL="1632716" indent="0">
              <a:buNone/>
              <a:defRPr sz="1400" b="1"/>
            </a:lvl5pPr>
            <a:lvl6pPr marL="2040895" indent="0">
              <a:buNone/>
              <a:defRPr sz="1400" b="1"/>
            </a:lvl6pPr>
            <a:lvl7pPr marL="2449074" indent="0">
              <a:buNone/>
              <a:defRPr sz="1400" b="1"/>
            </a:lvl7pPr>
            <a:lvl8pPr marL="2857253" indent="0">
              <a:buNone/>
              <a:defRPr sz="1400" b="1"/>
            </a:lvl8pPr>
            <a:lvl9pPr marL="3265432" indent="0">
              <a:buNone/>
              <a:defRPr sz="1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08179" indent="0">
              <a:buNone/>
              <a:defRPr sz="1800" b="1"/>
            </a:lvl2pPr>
            <a:lvl3pPr marL="816358" indent="0">
              <a:buNone/>
              <a:defRPr sz="1600" b="1"/>
            </a:lvl3pPr>
            <a:lvl4pPr marL="1224537" indent="0">
              <a:buNone/>
              <a:defRPr sz="1400" b="1"/>
            </a:lvl4pPr>
            <a:lvl5pPr marL="1632716" indent="0">
              <a:buNone/>
              <a:defRPr sz="1400" b="1"/>
            </a:lvl5pPr>
            <a:lvl6pPr marL="2040895" indent="0">
              <a:buNone/>
              <a:defRPr sz="1400" b="1"/>
            </a:lvl6pPr>
            <a:lvl7pPr marL="2449074" indent="0">
              <a:buNone/>
              <a:defRPr sz="1400" b="1"/>
            </a:lvl7pPr>
            <a:lvl8pPr marL="2857253" indent="0">
              <a:buNone/>
              <a:defRPr sz="1400" b="1"/>
            </a:lvl8pPr>
            <a:lvl9pPr marL="3265432" indent="0">
              <a:buNone/>
              <a:defRPr sz="1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7EEC5-325E-4AEE-A8C5-E658B5E526F8}" type="datetime1">
              <a:rPr lang="ru-RU" smtClean="0"/>
              <a:t>14.03.2014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308F1-8E75-4EC6-82CA-F03D625BBA32}" type="datetime1">
              <a:rPr lang="ru-RU" smtClean="0"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38404-270C-4ED6-BC7A-E0E75282B7DF}" type="datetime1">
              <a:rPr lang="ru-RU" smtClean="0"/>
              <a:t>14.03.2014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08179" indent="0">
              <a:buNone/>
              <a:defRPr sz="1100"/>
            </a:lvl2pPr>
            <a:lvl3pPr marL="816358" indent="0">
              <a:buNone/>
              <a:defRPr sz="900"/>
            </a:lvl3pPr>
            <a:lvl4pPr marL="1224537" indent="0">
              <a:buNone/>
              <a:defRPr sz="800"/>
            </a:lvl4pPr>
            <a:lvl5pPr marL="1632716" indent="0">
              <a:buNone/>
              <a:defRPr sz="800"/>
            </a:lvl5pPr>
            <a:lvl6pPr marL="2040895" indent="0">
              <a:buNone/>
              <a:defRPr sz="800"/>
            </a:lvl6pPr>
            <a:lvl7pPr marL="2449074" indent="0">
              <a:buNone/>
              <a:defRPr sz="800"/>
            </a:lvl7pPr>
            <a:lvl8pPr marL="2857253" indent="0">
              <a:buNone/>
              <a:defRPr sz="800"/>
            </a:lvl8pPr>
            <a:lvl9pPr marL="3265432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B9FDB-9321-4BE5-9909-7D0090D8611D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08179" indent="0">
              <a:buNone/>
              <a:defRPr sz="2500"/>
            </a:lvl2pPr>
            <a:lvl3pPr marL="816358" indent="0">
              <a:buNone/>
              <a:defRPr sz="2200"/>
            </a:lvl3pPr>
            <a:lvl4pPr marL="1224537" indent="0">
              <a:buNone/>
              <a:defRPr sz="1800"/>
            </a:lvl4pPr>
            <a:lvl5pPr marL="1632716" indent="0">
              <a:buNone/>
              <a:defRPr sz="1800"/>
            </a:lvl5pPr>
            <a:lvl6pPr marL="2040895" indent="0">
              <a:buNone/>
              <a:defRPr sz="1800"/>
            </a:lvl6pPr>
            <a:lvl7pPr marL="2449074" indent="0">
              <a:buNone/>
              <a:defRPr sz="1800"/>
            </a:lvl7pPr>
            <a:lvl8pPr marL="2857253" indent="0">
              <a:buNone/>
              <a:defRPr sz="1800"/>
            </a:lvl8pPr>
            <a:lvl9pPr marL="3265432" indent="0">
              <a:buNone/>
              <a:defRPr sz="1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300"/>
            </a:lvl1pPr>
            <a:lvl2pPr marL="408179" indent="0">
              <a:buNone/>
              <a:defRPr sz="1100"/>
            </a:lvl2pPr>
            <a:lvl3pPr marL="816358" indent="0">
              <a:buNone/>
              <a:defRPr sz="900"/>
            </a:lvl3pPr>
            <a:lvl4pPr marL="1224537" indent="0">
              <a:buNone/>
              <a:defRPr sz="800"/>
            </a:lvl4pPr>
            <a:lvl5pPr marL="1632716" indent="0">
              <a:buNone/>
              <a:defRPr sz="800"/>
            </a:lvl5pPr>
            <a:lvl6pPr marL="2040895" indent="0">
              <a:buNone/>
              <a:defRPr sz="800"/>
            </a:lvl6pPr>
            <a:lvl7pPr marL="2449074" indent="0">
              <a:buNone/>
              <a:defRPr sz="800"/>
            </a:lvl7pPr>
            <a:lvl8pPr marL="2857253" indent="0">
              <a:buNone/>
              <a:defRPr sz="800"/>
            </a:lvl8pPr>
            <a:lvl9pPr marL="3265432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9F952-17D2-424E-BB2C-CE614569EE4F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7BD38-A368-4824-B86A-3855F8C28822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442DE-EAF6-46EE-89B6-EF50034D5A96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3789411"/>
            <a:ext cx="5637010" cy="661589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CD286-05E9-44D6-8167-CCC766BE9532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4" y="2349219"/>
            <a:ext cx="7175351" cy="1344875"/>
          </a:xfrm>
          <a:effectLst/>
        </p:spPr>
        <p:txBody>
          <a:bodyPr>
            <a:noAutofit/>
          </a:bodyPr>
          <a:lstStyle>
            <a:lvl1pPr marL="571451" indent="-408179"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6C053-2BB6-4B19-BF7E-53881D54933F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548640"/>
            <a:ext cx="6400800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1629487"/>
            <a:ext cx="5966666" cy="1817509"/>
          </a:xfrm>
          <a:effectLst/>
        </p:spPr>
        <p:txBody>
          <a:bodyPr anchor="b"/>
          <a:lstStyle>
            <a:lvl1pPr algn="r">
              <a:defRPr sz="41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3455633"/>
            <a:ext cx="5970494" cy="626595"/>
          </a:xfrm>
        </p:spPr>
        <p:txBody>
          <a:bodyPr anchor="t"/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081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71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08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07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25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43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D45DF-9BBB-4657-9740-E4EDD9CB99BD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5A266-9814-4BF0-9D74-6E120BCBF196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548639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548640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8641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2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08179" indent="0">
              <a:buNone/>
              <a:defRPr sz="1800" b="1"/>
            </a:lvl2pPr>
            <a:lvl3pPr marL="816358" indent="0">
              <a:buNone/>
              <a:defRPr sz="1600" b="1"/>
            </a:lvl3pPr>
            <a:lvl4pPr marL="1224537" indent="0">
              <a:buNone/>
              <a:defRPr sz="1400" b="1"/>
            </a:lvl4pPr>
            <a:lvl5pPr marL="1632716" indent="0">
              <a:buNone/>
              <a:defRPr sz="1400" b="1"/>
            </a:lvl5pPr>
            <a:lvl6pPr marL="2040895" indent="0">
              <a:buNone/>
              <a:defRPr sz="1400" b="1"/>
            </a:lvl6pPr>
            <a:lvl7pPr marL="2449074" indent="0">
              <a:buNone/>
              <a:defRPr sz="1400" b="1"/>
            </a:lvl7pPr>
            <a:lvl8pPr marL="2857253" indent="0">
              <a:buNone/>
              <a:defRPr sz="1400" b="1"/>
            </a:lvl8pPr>
            <a:lvl9pPr marL="3265432" indent="0">
              <a:buNone/>
              <a:defRPr sz="1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050245"/>
            <a:ext cx="3346704" cy="20574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548641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2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08179" indent="0">
              <a:buNone/>
              <a:defRPr sz="1800" b="1"/>
            </a:lvl2pPr>
            <a:lvl3pPr marL="816358" indent="0">
              <a:buNone/>
              <a:defRPr sz="1600" b="1"/>
            </a:lvl3pPr>
            <a:lvl4pPr marL="1224537" indent="0">
              <a:buNone/>
              <a:defRPr sz="1400" b="1"/>
            </a:lvl4pPr>
            <a:lvl5pPr marL="1632716" indent="0">
              <a:buNone/>
              <a:defRPr sz="1400" b="1"/>
            </a:lvl5pPr>
            <a:lvl6pPr marL="2040895" indent="0">
              <a:buNone/>
              <a:defRPr sz="1400" b="1"/>
            </a:lvl6pPr>
            <a:lvl7pPr marL="2449074" indent="0">
              <a:buNone/>
              <a:defRPr sz="1400" b="1"/>
            </a:lvl7pPr>
            <a:lvl8pPr marL="2857253" indent="0">
              <a:buNone/>
              <a:defRPr sz="1400" b="1"/>
            </a:lvl8pPr>
            <a:lvl9pPr marL="3265432" indent="0">
              <a:buNone/>
              <a:defRPr sz="1400" b="1"/>
            </a:lvl9pPr>
          </a:lstStyle>
          <a:p>
            <a:pPr marL="0" lvl="0" indent="0" algn="ctr" defTabSz="816358" rtl="0" eaLnBrk="1" latinLnBrk="0" hangingPunct="1">
              <a:spcBef>
                <a:spcPct val="20000"/>
              </a:spcBef>
              <a:spcAft>
                <a:spcPts val="268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049274"/>
            <a:ext cx="3346704" cy="20574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3943E-7D4F-4AA6-9C95-D815E636847F}" type="datetime1">
              <a:rPr lang="ru-RU" smtClean="0"/>
              <a:t>14.03.2014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8CB7A-7736-46DE-A4F0-7849BAC83EE7}" type="datetime1">
              <a:rPr lang="ru-RU" smtClean="0"/>
              <a:t>14.03.2014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BD9F7-61C4-4B02-A175-86002A22AFA5}" type="datetime1">
              <a:rPr lang="ru-RU" smtClean="0"/>
              <a:t>14.03.2014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8" y="1657350"/>
            <a:ext cx="3636085" cy="943870"/>
          </a:xfrm>
          <a:effectLst/>
        </p:spPr>
        <p:txBody>
          <a:bodyPr anchor="b">
            <a:noAutofit/>
          </a:bodyPr>
          <a:lstStyle>
            <a:lvl1pPr marL="204090" indent="-204090" algn="l">
              <a:defRPr sz="25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8" y="548641"/>
            <a:ext cx="4017085" cy="3671048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2623353"/>
            <a:ext cx="3388660" cy="1604638"/>
          </a:xfrm>
        </p:spPr>
        <p:txBody>
          <a:bodyPr/>
          <a:lstStyle>
            <a:lvl1pPr marL="0" indent="0">
              <a:buNone/>
              <a:defRPr sz="1300"/>
            </a:lvl1pPr>
            <a:lvl2pPr marL="408179" indent="0">
              <a:buNone/>
              <a:defRPr sz="1100"/>
            </a:lvl2pPr>
            <a:lvl3pPr marL="816358" indent="0">
              <a:buNone/>
              <a:defRPr sz="900"/>
            </a:lvl3pPr>
            <a:lvl4pPr marL="1224537" indent="0">
              <a:buNone/>
              <a:defRPr sz="800"/>
            </a:lvl4pPr>
            <a:lvl5pPr marL="1632716" indent="0">
              <a:buNone/>
              <a:defRPr sz="800"/>
            </a:lvl5pPr>
            <a:lvl6pPr marL="2040895" indent="0">
              <a:buNone/>
              <a:defRPr sz="800"/>
            </a:lvl6pPr>
            <a:lvl7pPr marL="2449074" indent="0">
              <a:buNone/>
              <a:defRPr sz="800"/>
            </a:lvl7pPr>
            <a:lvl8pPr marL="2857253" indent="0">
              <a:buNone/>
              <a:defRPr sz="800"/>
            </a:lvl8pPr>
            <a:lvl9pPr marL="3265432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F62A-E7FD-448E-9281-3BA8858A8F4E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857250"/>
            <a:ext cx="4114800" cy="2345854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1800"/>
            </a:lvl1pPr>
            <a:lvl2pPr marL="408179" indent="0">
              <a:buNone/>
              <a:defRPr sz="2500"/>
            </a:lvl2pPr>
            <a:lvl3pPr marL="816358" indent="0">
              <a:buNone/>
              <a:defRPr sz="2200"/>
            </a:lvl3pPr>
            <a:lvl4pPr marL="1224537" indent="0">
              <a:buNone/>
              <a:defRPr sz="1800"/>
            </a:lvl4pPr>
            <a:lvl5pPr marL="1632716" indent="0">
              <a:buNone/>
              <a:defRPr sz="1800"/>
            </a:lvl5pPr>
            <a:lvl6pPr marL="2040895" indent="0">
              <a:buNone/>
              <a:defRPr sz="1800"/>
            </a:lvl6pPr>
            <a:lvl7pPr marL="2449074" indent="0">
              <a:buNone/>
              <a:defRPr sz="1800"/>
            </a:lvl7pPr>
            <a:lvl8pPr marL="2857253" indent="0">
              <a:buNone/>
              <a:defRPr sz="1800"/>
            </a:lvl8pPr>
            <a:lvl9pPr marL="3265432" indent="0">
              <a:buNone/>
              <a:defRPr sz="18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757865"/>
            <a:ext cx="3694114" cy="1622265"/>
          </a:xfrm>
        </p:spPr>
        <p:txBody>
          <a:bodyPr anchor="b"/>
          <a:lstStyle>
            <a:lvl1pPr marL="163272" indent="-163272">
              <a:buFont typeface="Georgia" pitchFamily="18" charset="0"/>
              <a:buChar char="*"/>
              <a:defRPr sz="1400"/>
            </a:lvl1pPr>
            <a:lvl2pPr marL="408179" indent="0">
              <a:buNone/>
              <a:defRPr sz="1100"/>
            </a:lvl2pPr>
            <a:lvl3pPr marL="816358" indent="0">
              <a:buNone/>
              <a:defRPr sz="900"/>
            </a:lvl3pPr>
            <a:lvl4pPr marL="1224537" indent="0">
              <a:buNone/>
              <a:defRPr sz="800"/>
            </a:lvl4pPr>
            <a:lvl5pPr marL="1632716" indent="0">
              <a:buNone/>
              <a:defRPr sz="800"/>
            </a:lvl5pPr>
            <a:lvl6pPr marL="2040895" indent="0">
              <a:buNone/>
              <a:defRPr sz="800"/>
            </a:lvl6pPr>
            <a:lvl7pPr marL="2449074" indent="0">
              <a:buNone/>
              <a:defRPr sz="800"/>
            </a:lvl7pPr>
            <a:lvl8pPr marL="2857253" indent="0">
              <a:buNone/>
              <a:defRPr sz="800"/>
            </a:lvl8pPr>
            <a:lvl9pPr marL="3265432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20B42-B500-484A-B87F-22648257084A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3348316"/>
            <a:ext cx="6383538" cy="857250"/>
          </a:xfrm>
        </p:spPr>
        <p:txBody>
          <a:bodyPr anchor="b">
            <a:noAutofit/>
          </a:bodyPr>
          <a:lstStyle>
            <a:lvl1pPr algn="l">
              <a:defRPr sz="41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548639"/>
            <a:ext cx="6400800" cy="260604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4A5D8-5AED-4223-8BEB-38BA693E7DC9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282388"/>
            <a:ext cx="2057400" cy="3928754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6" y="548641"/>
            <a:ext cx="4829287" cy="367104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0AB3D-70E4-43C4-BCCD-8D27A5A19C94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05980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fld id="{D0476442-6A93-4AEB-8E86-F668C994BBC7}" type="datetime1">
              <a:rPr lang="ru-RU" altLang="ru-RU" smtClean="0"/>
              <a:t>14.03.2014</a:t>
            </a:fld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/>
            </a:lvl1pPr>
          </a:lstStyle>
          <a:p>
            <a:fld id="{0CC1F53A-B220-44BF-88C8-8FD56B0CA0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71884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3789411"/>
            <a:ext cx="5637010" cy="661589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08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0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ADD33-A2D8-49FD-81A9-81F5E48A3E57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4" y="2349219"/>
            <a:ext cx="7175351" cy="1344875"/>
          </a:xfrm>
          <a:effectLst/>
        </p:spPr>
        <p:txBody>
          <a:bodyPr>
            <a:noAutofit/>
          </a:bodyPr>
          <a:lstStyle>
            <a:lvl1pPr marL="571451" indent="-408179"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DC320-D63D-43A1-9E97-41B5AE6AD0CD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548640"/>
            <a:ext cx="6400800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1629487"/>
            <a:ext cx="5966666" cy="1817509"/>
          </a:xfrm>
          <a:effectLst/>
        </p:spPr>
        <p:txBody>
          <a:bodyPr anchor="b"/>
          <a:lstStyle>
            <a:lvl1pPr algn="r">
              <a:defRPr sz="41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3455633"/>
            <a:ext cx="5970494" cy="626595"/>
          </a:xfrm>
        </p:spPr>
        <p:txBody>
          <a:bodyPr anchor="t"/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081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71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08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07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25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43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84762-A214-4276-A9FD-FA5FF977F937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78B02-76E1-4CDC-872F-95BF11182E25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548639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548640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8641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2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08179" indent="0">
              <a:buNone/>
              <a:defRPr sz="1800" b="1"/>
            </a:lvl2pPr>
            <a:lvl3pPr marL="816358" indent="0">
              <a:buNone/>
              <a:defRPr sz="1600" b="1"/>
            </a:lvl3pPr>
            <a:lvl4pPr marL="1224537" indent="0">
              <a:buNone/>
              <a:defRPr sz="1400" b="1"/>
            </a:lvl4pPr>
            <a:lvl5pPr marL="1632716" indent="0">
              <a:buNone/>
              <a:defRPr sz="1400" b="1"/>
            </a:lvl5pPr>
            <a:lvl6pPr marL="2040895" indent="0">
              <a:buNone/>
              <a:defRPr sz="1400" b="1"/>
            </a:lvl6pPr>
            <a:lvl7pPr marL="2449074" indent="0">
              <a:buNone/>
              <a:defRPr sz="1400" b="1"/>
            </a:lvl7pPr>
            <a:lvl8pPr marL="2857253" indent="0">
              <a:buNone/>
              <a:defRPr sz="1400" b="1"/>
            </a:lvl8pPr>
            <a:lvl9pPr marL="3265432" indent="0">
              <a:buNone/>
              <a:defRPr sz="14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050245"/>
            <a:ext cx="3346704" cy="20574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548641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2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08179" indent="0">
              <a:buNone/>
              <a:defRPr sz="1800" b="1"/>
            </a:lvl2pPr>
            <a:lvl3pPr marL="816358" indent="0">
              <a:buNone/>
              <a:defRPr sz="1600" b="1"/>
            </a:lvl3pPr>
            <a:lvl4pPr marL="1224537" indent="0">
              <a:buNone/>
              <a:defRPr sz="1400" b="1"/>
            </a:lvl4pPr>
            <a:lvl5pPr marL="1632716" indent="0">
              <a:buNone/>
              <a:defRPr sz="1400" b="1"/>
            </a:lvl5pPr>
            <a:lvl6pPr marL="2040895" indent="0">
              <a:buNone/>
              <a:defRPr sz="1400" b="1"/>
            </a:lvl6pPr>
            <a:lvl7pPr marL="2449074" indent="0">
              <a:buNone/>
              <a:defRPr sz="1400" b="1"/>
            </a:lvl7pPr>
            <a:lvl8pPr marL="2857253" indent="0">
              <a:buNone/>
              <a:defRPr sz="1400" b="1"/>
            </a:lvl8pPr>
            <a:lvl9pPr marL="3265432" indent="0">
              <a:buNone/>
              <a:defRPr sz="1400" b="1"/>
            </a:lvl9pPr>
          </a:lstStyle>
          <a:p>
            <a:pPr marL="0" lvl="0" indent="0" algn="ctr" defTabSz="816358" rtl="0" eaLnBrk="1" latinLnBrk="0" hangingPunct="1">
              <a:spcBef>
                <a:spcPct val="20000"/>
              </a:spcBef>
              <a:spcAft>
                <a:spcPts val="268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049274"/>
            <a:ext cx="3346704" cy="20574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D8D3B-2D39-4DDB-9743-42BA8B1CD070}" type="datetime1">
              <a:rPr lang="ru-RU" smtClean="0"/>
              <a:t>14.03.2014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BD5DB-88A4-46B9-8CD8-EAC5A1BDF549}" type="datetime1">
              <a:rPr lang="ru-RU" smtClean="0"/>
              <a:t>14.03.2014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D9CD5-6CB3-4E64-B62B-330D61172082}" type="datetime1">
              <a:rPr lang="ru-RU" smtClean="0"/>
              <a:t>14.03.2014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8" y="1657350"/>
            <a:ext cx="3636085" cy="943870"/>
          </a:xfrm>
          <a:effectLst/>
        </p:spPr>
        <p:txBody>
          <a:bodyPr anchor="b">
            <a:noAutofit/>
          </a:bodyPr>
          <a:lstStyle>
            <a:lvl1pPr marL="204090" indent="-204090" algn="l">
              <a:defRPr sz="25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8" y="548641"/>
            <a:ext cx="4017085" cy="3671048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3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2623353"/>
            <a:ext cx="3388660" cy="1604638"/>
          </a:xfrm>
        </p:spPr>
        <p:txBody>
          <a:bodyPr/>
          <a:lstStyle>
            <a:lvl1pPr marL="0" indent="0">
              <a:buNone/>
              <a:defRPr sz="1300"/>
            </a:lvl1pPr>
            <a:lvl2pPr marL="408179" indent="0">
              <a:buNone/>
              <a:defRPr sz="1100"/>
            </a:lvl2pPr>
            <a:lvl3pPr marL="816358" indent="0">
              <a:buNone/>
              <a:defRPr sz="900"/>
            </a:lvl3pPr>
            <a:lvl4pPr marL="1224537" indent="0">
              <a:buNone/>
              <a:defRPr sz="800"/>
            </a:lvl4pPr>
            <a:lvl5pPr marL="1632716" indent="0">
              <a:buNone/>
              <a:defRPr sz="800"/>
            </a:lvl5pPr>
            <a:lvl6pPr marL="2040895" indent="0">
              <a:buNone/>
              <a:defRPr sz="800"/>
            </a:lvl6pPr>
            <a:lvl7pPr marL="2449074" indent="0">
              <a:buNone/>
              <a:defRPr sz="800"/>
            </a:lvl7pPr>
            <a:lvl8pPr marL="2857253" indent="0">
              <a:buNone/>
              <a:defRPr sz="800"/>
            </a:lvl8pPr>
            <a:lvl9pPr marL="3265432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98942-159A-4D6E-8AAF-E6D3869BC9A9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857250"/>
            <a:ext cx="4114800" cy="2345854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1800"/>
            </a:lvl1pPr>
            <a:lvl2pPr marL="408179" indent="0">
              <a:buNone/>
              <a:defRPr sz="2500"/>
            </a:lvl2pPr>
            <a:lvl3pPr marL="816358" indent="0">
              <a:buNone/>
              <a:defRPr sz="2200"/>
            </a:lvl3pPr>
            <a:lvl4pPr marL="1224537" indent="0">
              <a:buNone/>
              <a:defRPr sz="1800"/>
            </a:lvl4pPr>
            <a:lvl5pPr marL="1632716" indent="0">
              <a:buNone/>
              <a:defRPr sz="1800"/>
            </a:lvl5pPr>
            <a:lvl6pPr marL="2040895" indent="0">
              <a:buNone/>
              <a:defRPr sz="1800"/>
            </a:lvl6pPr>
            <a:lvl7pPr marL="2449074" indent="0">
              <a:buNone/>
              <a:defRPr sz="1800"/>
            </a:lvl7pPr>
            <a:lvl8pPr marL="2857253" indent="0">
              <a:buNone/>
              <a:defRPr sz="1800"/>
            </a:lvl8pPr>
            <a:lvl9pPr marL="3265432" indent="0">
              <a:buNone/>
              <a:defRPr sz="18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757865"/>
            <a:ext cx="3694114" cy="1622265"/>
          </a:xfrm>
        </p:spPr>
        <p:txBody>
          <a:bodyPr anchor="b"/>
          <a:lstStyle>
            <a:lvl1pPr marL="163272" indent="-163272">
              <a:buFont typeface="Georgia" pitchFamily="18" charset="0"/>
              <a:buChar char="*"/>
              <a:defRPr sz="1400"/>
            </a:lvl1pPr>
            <a:lvl2pPr marL="408179" indent="0">
              <a:buNone/>
              <a:defRPr sz="1100"/>
            </a:lvl2pPr>
            <a:lvl3pPr marL="816358" indent="0">
              <a:buNone/>
              <a:defRPr sz="900"/>
            </a:lvl3pPr>
            <a:lvl4pPr marL="1224537" indent="0">
              <a:buNone/>
              <a:defRPr sz="800"/>
            </a:lvl4pPr>
            <a:lvl5pPr marL="1632716" indent="0">
              <a:buNone/>
              <a:defRPr sz="800"/>
            </a:lvl5pPr>
            <a:lvl6pPr marL="2040895" indent="0">
              <a:buNone/>
              <a:defRPr sz="800"/>
            </a:lvl6pPr>
            <a:lvl7pPr marL="2449074" indent="0">
              <a:buNone/>
              <a:defRPr sz="800"/>
            </a:lvl7pPr>
            <a:lvl8pPr marL="2857253" indent="0">
              <a:buNone/>
              <a:defRPr sz="800"/>
            </a:lvl8pPr>
            <a:lvl9pPr marL="3265432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D33B6-9AD7-479C-8226-94D84AA0D765}" type="datetime1">
              <a:rPr lang="ru-RU" smtClean="0"/>
              <a:t>14.03.2014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3348316"/>
            <a:ext cx="6383538" cy="857250"/>
          </a:xfrm>
        </p:spPr>
        <p:txBody>
          <a:bodyPr anchor="b">
            <a:noAutofit/>
          </a:bodyPr>
          <a:lstStyle>
            <a:lvl1pPr algn="l">
              <a:defRPr sz="41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548639"/>
            <a:ext cx="6400800" cy="260604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64449-D8EA-4299-A92B-D9E74D896A5E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282388"/>
            <a:ext cx="2057400" cy="3928754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6" y="548641"/>
            <a:ext cx="4829287" cy="367104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0CC7E-18F6-49D0-9C48-C0271FADEB77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81636" tIns="40818" rIns="81636" bIns="4081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81636" tIns="40818" rIns="81636" bIns="4081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54A61-1111-4D63-8D1A-FA94F944A89B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816358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6134" indent="-306134" algn="l" defTabSz="816358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3291" indent="-255112" algn="l" defTabSz="816358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48" indent="-204090" algn="l" defTabSz="816358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627" indent="-204090" algn="l" defTabSz="816358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6806" indent="-204090" algn="l" defTabSz="816358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44985" indent="-204090" algn="l" defTabSz="81635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164" indent="-204090" algn="l" defTabSz="81635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343" indent="-204090" algn="l" defTabSz="81635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522" indent="-204090" algn="l" defTabSz="81635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79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58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37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16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95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074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253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432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29050"/>
            <a:ext cx="9144000" cy="131445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290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826228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92" y="3279126"/>
            <a:ext cx="6512511" cy="857250"/>
          </a:xfrm>
          <a:prstGeom prst="rect">
            <a:avLst/>
          </a:prstGeom>
          <a:effectLst/>
        </p:spPr>
        <p:txBody>
          <a:bodyPr vert="horz" lIns="81636" tIns="40818" rIns="81636" bIns="40818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9195"/>
            <a:ext cx="6400800" cy="2606040"/>
          </a:xfrm>
          <a:prstGeom prst="rect">
            <a:avLst/>
          </a:prstGeom>
        </p:spPr>
        <p:txBody>
          <a:bodyPr vert="horz" lIns="81636" tIns="40818" rIns="81636" bIns="4081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4629152"/>
            <a:ext cx="2514600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r"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0257AF-D658-45AC-B3F9-85BADE535928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2" y="4629152"/>
            <a:ext cx="3352801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l"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4629152"/>
            <a:ext cx="1828800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ct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marL="285725" indent="-285725" algn="r" defTabSz="816358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4090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89815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734722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79630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40864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85771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755170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040895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310293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79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58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37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16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95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074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253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432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29050"/>
            <a:ext cx="9144000" cy="131445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290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826228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92" y="3279126"/>
            <a:ext cx="6512511" cy="857250"/>
          </a:xfrm>
          <a:prstGeom prst="rect">
            <a:avLst/>
          </a:prstGeom>
          <a:effectLst/>
        </p:spPr>
        <p:txBody>
          <a:bodyPr vert="horz" lIns="81636" tIns="40818" rIns="81636" bIns="40818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9195"/>
            <a:ext cx="6400800" cy="2606040"/>
          </a:xfrm>
          <a:prstGeom prst="rect">
            <a:avLst/>
          </a:prstGeom>
        </p:spPr>
        <p:txBody>
          <a:bodyPr vert="horz" lIns="81636" tIns="40818" rIns="81636" bIns="4081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4629152"/>
            <a:ext cx="2514600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r"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241FC7-5227-4881-A3B6-7CD0F510B6E5}" type="datetime1">
              <a:rPr lang="ru-RU" smtClean="0"/>
              <a:t>14.03.2014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2" y="4629152"/>
            <a:ext cx="3352801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l">
              <a:defRPr sz="1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4629152"/>
            <a:ext cx="1828800" cy="273844"/>
          </a:xfrm>
          <a:prstGeom prst="rect">
            <a:avLst/>
          </a:prstGeom>
        </p:spPr>
        <p:txBody>
          <a:bodyPr vert="horz" lIns="81636" tIns="40818" rIns="81636" bIns="40818" rtlCol="0" anchor="ctr"/>
          <a:lstStyle>
            <a:lvl1pPr algn="ct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marL="285725" indent="-285725" algn="r" defTabSz="816358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4090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89815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734722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79630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40864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85771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755170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040895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310293" indent="-163272" algn="l" defTabSz="816358" rtl="0" eaLnBrk="1" latinLnBrk="0" hangingPunct="1">
        <a:spcBef>
          <a:spcPct val="20000"/>
        </a:spcBef>
        <a:spcAft>
          <a:spcPts val="268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79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58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37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16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95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074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253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432" algn="l" defTabSz="816358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 ?><Relationships xmlns="http://schemas.openxmlformats.org/package/2006/relationships"><Relationship Id="rId2" Target="../media/image7.jpeg" Type="http://schemas.openxmlformats.org/officeDocument/2006/relationships/image"/><Relationship Id="rId1" Target="../slideLayouts/slideLayout17.xml" Type="http://schemas.openxmlformats.org/officeDocument/2006/relationships/slideLayout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 ?><Relationships xmlns="http://schemas.openxmlformats.org/package/2006/relationships"><Relationship Id="rId3" Target="../media/image13.jpeg" Type="http://schemas.openxmlformats.org/officeDocument/2006/relationships/image"/><Relationship Id="rId2" Target="../media/image7.jpeg" Type="http://schemas.openxmlformats.org/officeDocument/2006/relationships/image"/><Relationship Id="rId1" Target="../slideLayouts/slideLayout18.xml" Type="http://schemas.openxmlformats.org/officeDocument/2006/relationships/slideLayout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 ?><Relationships xmlns="http://schemas.openxmlformats.org/package/2006/relationships"><Relationship Id="rId3" Target="../media/image7.jpe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7.xml" Type="http://schemas.openxmlformats.org/officeDocument/2006/relationships/slideLayout"/><Relationship Id="rId4" Target="../media/image15.gif" Type="http://schemas.openxmlformats.org/officeDocument/2006/relationships/image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 ?><Relationships xmlns="http://schemas.openxmlformats.org/package/2006/relationships"><Relationship Id="rId3" Target="../media/image21.png" Type="http://schemas.openxmlformats.org/officeDocument/2006/relationships/image"/><Relationship Id="rId2" Target="../media/image20.jpeg" Type="http://schemas.openxmlformats.org/officeDocument/2006/relationships/image"/><Relationship Id="rId1" Target="../slideLayouts/slideLayout18.xml" Type="http://schemas.openxmlformats.org/officeDocument/2006/relationships/slideLayout"/><Relationship Id="rId4" Target="../media/image22.jpeg" Type="http://schemas.openxmlformats.org/officeDocument/2006/relationships/image"/></Relationships>
</file>

<file path=ppt/slides/_rels/slide23.xml.rels><?xml version="1.0" encoding="UTF-8" standalone="yes" ?><Relationships xmlns="http://schemas.openxmlformats.org/package/2006/relationships"><Relationship Id="rId3" Target="../media/image23.jpeg" Type="http://schemas.openxmlformats.org/officeDocument/2006/relationships/image"/><Relationship Id="rId2" Target="../media/image7.jpeg" Type="http://schemas.openxmlformats.org/officeDocument/2006/relationships/image"/><Relationship Id="rId1" Target="../slideLayouts/slideLayout7.xml" Type="http://schemas.openxmlformats.org/officeDocument/2006/relationships/slideLayout"/><Relationship Id="rId4" Target="../media/image15.gif" Type="http://schemas.openxmlformats.org/officeDocument/2006/relationships/image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5.gif"/><Relationship Id="rId7" Type="http://schemas.openxmlformats.org/officeDocument/2006/relationships/image" Target="../media/image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26.png"/><Relationship Id="rId10" Type="http://schemas.openxmlformats.org/officeDocument/2006/relationships/image" Target="../media/image28.wmf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jpeg"/><Relationship Id="rId5" Type="http://schemas.openxmlformats.org/officeDocument/2006/relationships/image" Target="../media/image19.gif"/><Relationship Id="rId4" Type="http://schemas.openxmlformats.org/officeDocument/2006/relationships/image" Target="../media/image3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96455" y="0"/>
            <a:ext cx="9144000" cy="5143500"/>
            <a:chOff x="0" y="0"/>
            <a:chExt cx="9144000" cy="6858000"/>
          </a:xfrm>
        </p:grpSpPr>
        <p:pic>
          <p:nvPicPr>
            <p:cNvPr id="3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21" descr="c31a69c60e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82521">
              <a:off x="7816850" y="263525"/>
              <a:ext cx="1230313" cy="1163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 descr="D:\анимация\КНИГИ\dbdee13c60c9204fee7ec8d256b5f9fa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16127" y="4725144"/>
              <a:ext cx="930399" cy="1122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 descr="D:\анимация\КНИГИ\dbdee13c60c9204fee7ec8d256b5f9fa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4239" y="4725144"/>
              <a:ext cx="930399" cy="1122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8" descr="BELL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65626">
            <a:off x="8210513" y="72335"/>
            <a:ext cx="709613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-372104" y="634010"/>
            <a:ext cx="5016113" cy="174442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 w="152400" h="50800" prst="softRound"/>
          </a:sp3d>
        </p:spPr>
        <p:txBody>
          <a:bodyPr wrap="square" lIns="81636" tIns="40818" rIns="81636" bIns="40818">
            <a:spAutoFit/>
          </a:bodyPr>
          <a:lstStyle/>
          <a:p>
            <a:pPr algn="ctr"/>
            <a:r>
              <a:rPr lang="uk-UA" sz="54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Розв</a:t>
            </a:r>
            <a:r>
              <a:rPr lang="en-U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’</a:t>
            </a:r>
            <a:r>
              <a:rPr lang="uk-UA" sz="54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язування</a:t>
            </a:r>
            <a:endParaRPr lang="uk-UA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r>
              <a:rPr lang="uk-UA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задач на рух</a:t>
            </a:r>
            <a:endParaRPr lang="ru-RU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79914" y="597796"/>
            <a:ext cx="5832647" cy="1898315"/>
          </a:xfrm>
          <a:prstGeom prst="rect">
            <a:avLst/>
          </a:prstGeom>
          <a:noFill/>
        </p:spPr>
        <p:txBody>
          <a:bodyPr wrap="square" lIns="81636" tIns="40818" rIns="81636" bIns="40818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ru-RU" sz="59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 </a:t>
            </a:r>
            <a:r>
              <a:rPr lang="ru-RU" sz="59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допомогою</a:t>
            </a:r>
            <a:r>
              <a:rPr lang="ru-RU" sz="59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59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рівнянь</a:t>
            </a:r>
            <a:r>
              <a:rPr lang="ru-RU" sz="59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endParaRPr lang="ru-RU" sz="59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" name="Picture 3" descr="C:\Users\User\Pictures\на презентацію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860" y="2576452"/>
            <a:ext cx="2319338" cy="2172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b="1" smtClean="0">
                <a:solidFill>
                  <a:schemeClr val="tx1"/>
                </a:solidFill>
              </a:rPr>
              <a:t>1</a:t>
            </a:fld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6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ergament коп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321876"/>
            <a:ext cx="10424160" cy="58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552488"/>
            <a:ext cx="8640960" cy="2821645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4000" b="1" dirty="0"/>
              <a:t>Через </a:t>
            </a:r>
            <a:r>
              <a:rPr lang="ru-RU" sz="4000" b="1" dirty="0" err="1"/>
              <a:t>рівняння</a:t>
            </a:r>
            <a:r>
              <a:rPr lang="ru-RU" sz="4000" b="1" dirty="0"/>
              <a:t>, </a:t>
            </a:r>
            <a:r>
              <a:rPr lang="ru-RU" sz="4000" b="1" dirty="0" err="1"/>
              <a:t>теореми</a:t>
            </a:r>
            <a:r>
              <a:rPr lang="ru-RU" sz="4000" b="1" dirty="0"/>
              <a:t/>
            </a:r>
            <a:br>
              <a:rPr lang="ru-RU" sz="4000" b="1" dirty="0"/>
            </a:br>
            <a:r>
              <a:rPr lang="ru-RU" sz="4000" b="1" dirty="0"/>
              <a:t>Я </a:t>
            </a:r>
            <a:r>
              <a:rPr lang="ru-RU" sz="4000" b="1" dirty="0" err="1"/>
              <a:t>всякі</a:t>
            </a:r>
            <a:r>
              <a:rPr lang="ru-RU" sz="4000" b="1" dirty="0"/>
              <a:t> </a:t>
            </a:r>
            <a:r>
              <a:rPr lang="ru-RU" sz="4000" b="1" dirty="0" err="1"/>
              <a:t>вирішував</a:t>
            </a:r>
            <a:r>
              <a:rPr lang="ru-RU" sz="4000" b="1" dirty="0"/>
              <a:t> </a:t>
            </a:r>
            <a:r>
              <a:rPr lang="ru-RU" sz="4000" b="1" dirty="0" err="1"/>
              <a:t>проблеми</a:t>
            </a:r>
            <a:r>
              <a:rPr lang="ru-RU" sz="4000" b="1" dirty="0"/>
              <a:t>.</a:t>
            </a:r>
          </a:p>
          <a:p>
            <a:r>
              <a:rPr lang="ru-RU" sz="4000" b="1" dirty="0"/>
              <a:t>                                  </a:t>
            </a:r>
            <a:r>
              <a:rPr lang="ru-RU" sz="4000" b="1" dirty="0" err="1"/>
              <a:t>Джеффі</a:t>
            </a:r>
            <a:r>
              <a:rPr lang="ru-RU" sz="4000" b="1" dirty="0"/>
              <a:t> </a:t>
            </a:r>
            <a:r>
              <a:rPr lang="ru-RU" sz="4000" b="1" dirty="0"/>
              <a:t>Чосер</a:t>
            </a:r>
            <a:br>
              <a:rPr lang="ru-RU" sz="4000" b="1" dirty="0"/>
            </a:br>
            <a:r>
              <a:rPr lang="ru-RU" sz="4000" b="1" dirty="0"/>
              <a:t>                                 1340(45)р- 1400 р</a:t>
            </a:r>
            <a:endParaRPr lang="ru-RU" sz="4000" b="1" dirty="0"/>
          </a:p>
          <a:p>
            <a:endParaRPr lang="ru-RU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700713" y="195488"/>
            <a:ext cx="7386908" cy="3160199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ru-RU" sz="4000" b="1" dirty="0" err="1"/>
              <a:t>Те,що</a:t>
            </a:r>
            <a:r>
              <a:rPr lang="ru-RU" sz="4000" b="1" dirty="0"/>
              <a:t> я </a:t>
            </a:r>
            <a:r>
              <a:rPr lang="ru-RU" sz="4000" b="1" dirty="0" err="1"/>
              <a:t>встиг</a:t>
            </a:r>
            <a:r>
              <a:rPr lang="ru-RU" sz="4000" b="1" dirty="0"/>
              <a:t> </a:t>
            </a:r>
            <a:r>
              <a:rPr lang="ru-RU" sz="4000" b="1" dirty="0" err="1"/>
              <a:t>пізнати</a:t>
            </a:r>
            <a:r>
              <a:rPr lang="ru-RU" sz="4000" b="1" dirty="0"/>
              <a:t>, - </a:t>
            </a:r>
            <a:r>
              <a:rPr lang="ru-RU" sz="4000" b="1" dirty="0" err="1"/>
              <a:t>чудово</a:t>
            </a:r>
            <a:r>
              <a:rPr lang="ru-RU" sz="4000" b="1" dirty="0"/>
              <a:t>.</a:t>
            </a:r>
            <a:br>
              <a:rPr lang="ru-RU" sz="4000" b="1" dirty="0"/>
            </a:br>
            <a:r>
              <a:rPr lang="ru-RU" sz="4000" b="1" dirty="0" err="1"/>
              <a:t>Сподіваюся</a:t>
            </a:r>
            <a:r>
              <a:rPr lang="ru-RU" sz="4000" b="1" dirty="0"/>
              <a:t>, </a:t>
            </a:r>
            <a:r>
              <a:rPr lang="ru-RU" sz="4000" b="1" dirty="0" err="1"/>
              <a:t>таке</a:t>
            </a:r>
            <a:r>
              <a:rPr lang="ru-RU" sz="4000" b="1" dirty="0"/>
              <a:t> ж </a:t>
            </a:r>
            <a:r>
              <a:rPr lang="ru-RU" sz="4000" b="1" dirty="0" err="1"/>
              <a:t>чудове</a:t>
            </a:r>
            <a:r>
              <a:rPr lang="ru-RU" sz="4000" b="1" dirty="0"/>
              <a:t> те,</a:t>
            </a:r>
            <a:br>
              <a:rPr lang="ru-RU" sz="4000" b="1" dirty="0"/>
            </a:br>
            <a:r>
              <a:rPr lang="ru-RU" sz="4000" b="1" dirty="0" err="1"/>
              <a:t>Що</a:t>
            </a:r>
            <a:r>
              <a:rPr lang="ru-RU" sz="4000" b="1" dirty="0"/>
              <a:t> </a:t>
            </a:r>
            <a:r>
              <a:rPr lang="ru-RU" sz="4000" b="1" dirty="0" err="1"/>
              <a:t>мені</a:t>
            </a:r>
            <a:r>
              <a:rPr lang="ru-RU" sz="4000" b="1" dirty="0"/>
              <a:t> </a:t>
            </a:r>
            <a:r>
              <a:rPr lang="ru-RU" sz="4000" b="1" dirty="0" err="1"/>
              <a:t>ще</a:t>
            </a:r>
            <a:r>
              <a:rPr lang="ru-RU" sz="4000" b="1" dirty="0"/>
              <a:t> </a:t>
            </a:r>
            <a:r>
              <a:rPr lang="ru-RU" sz="4000" b="1" dirty="0" err="1"/>
              <a:t>доведеться</a:t>
            </a:r>
            <a:r>
              <a:rPr lang="ru-RU" sz="4000" b="1" dirty="0"/>
              <a:t> </a:t>
            </a:r>
            <a:r>
              <a:rPr lang="ru-RU" sz="4000" b="1" dirty="0" err="1"/>
              <a:t>пізнати</a:t>
            </a:r>
            <a:r>
              <a:rPr lang="ru-RU" sz="4000" b="1" dirty="0"/>
              <a:t>.</a:t>
            </a:r>
          </a:p>
          <a:p>
            <a:r>
              <a:rPr lang="ru-RU" sz="4000" b="1" dirty="0"/>
              <a:t>                                               Сократ</a:t>
            </a:r>
            <a:endParaRPr lang="ru-RU" sz="4000" b="1" dirty="0"/>
          </a:p>
          <a:p>
            <a:endParaRPr lang="ru-RU" sz="4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800" b="1">
                <a:solidFill>
                  <a:schemeClr val="tx1"/>
                </a:solidFill>
              </a:rPr>
              <a:t>2</a:t>
            </a:fld>
            <a:endParaRPr lang="ru-RU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90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Home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324" y="0"/>
            <a:ext cx="938003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9447" y="919268"/>
            <a:ext cx="8964488" cy="3406420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 algn="ctr"/>
            <a:r>
              <a:rPr lang="uk-UA" altLang="ru-RU" sz="5400" b="1" dirty="0">
                <a:solidFill>
                  <a:srgbClr val="000066"/>
                </a:solidFill>
              </a:rPr>
              <a:t>Думати – колективно,</a:t>
            </a:r>
          </a:p>
          <a:p>
            <a:pPr algn="ctr"/>
            <a:r>
              <a:rPr lang="uk-UA" altLang="ru-RU" sz="5400" b="1" dirty="0">
                <a:solidFill>
                  <a:srgbClr val="000066"/>
                </a:solidFill>
              </a:rPr>
              <a:t>Діяти - оперативно,</a:t>
            </a:r>
          </a:p>
          <a:p>
            <a:pPr algn="ctr"/>
            <a:r>
              <a:rPr lang="uk-UA" altLang="ru-RU" sz="5400" b="1" dirty="0">
                <a:solidFill>
                  <a:srgbClr val="000066"/>
                </a:solidFill>
              </a:rPr>
              <a:t>Сперечатись – доказово.</a:t>
            </a:r>
          </a:p>
          <a:p>
            <a:pPr algn="ctr"/>
            <a:r>
              <a:rPr lang="uk-UA" altLang="ru-RU" sz="5400" b="1" dirty="0">
                <a:solidFill>
                  <a:srgbClr val="000066"/>
                </a:solidFill>
              </a:rPr>
              <a:t>Це для всіх обов'язково! </a:t>
            </a:r>
            <a:endParaRPr lang="ru-RU" altLang="ru-RU" sz="5400" b="1" dirty="0">
              <a:solidFill>
                <a:srgbClr val="000066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86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6144" y="303500"/>
            <a:ext cx="8034008" cy="1744427"/>
          </a:xfrm>
          <a:prstGeom prst="rect">
            <a:avLst/>
          </a:prstGeom>
          <a:noFill/>
        </p:spPr>
        <p:txBody>
          <a:bodyPr wrap="none" lIns="81636" tIns="40818" rIns="81636" bIns="4081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45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Перевірка</a:t>
            </a:r>
            <a:r>
              <a:rPr lang="ru-RU" sz="5400" b="1" spc="45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spc="45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домашнього</a:t>
            </a:r>
            <a:endParaRPr lang="ru-RU" sz="5400" b="1" spc="45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uk-UA" sz="5400" b="1" spc="45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завдання</a:t>
            </a:r>
            <a:endParaRPr lang="ru-RU" sz="5400" b="1" spc="45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21" descr="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2630884"/>
            <a:ext cx="3707904" cy="2413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2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915" y="2068274"/>
            <a:ext cx="2860973" cy="29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v25ani[1]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6" y="3176407"/>
            <a:ext cx="2519363" cy="184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610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14"/>
          <p:cNvSpPr>
            <a:spLocks noChangeArrowheads="1"/>
          </p:cNvSpPr>
          <p:nvPr/>
        </p:nvSpPr>
        <p:spPr bwMode="auto">
          <a:xfrm>
            <a:off x="2227764" y="3746340"/>
            <a:ext cx="574675" cy="378619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36" tIns="40818" rIns="81636" bIns="40818" anchor="ctr"/>
          <a:lstStyle/>
          <a:p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141482"/>
            <a:ext cx="8712968" cy="3652641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 algn="just"/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 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пункту А у напрямі пункту В, відстань між якими 40 км, о 8 год. виїхав червоний автомобіль. Через 1 год. з пункту В назустріч йому виїхав жовтий 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автомобіль.  Відстань 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між 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автомобілями через 4 години після виїзду жовтого автомобіля 660км. Знайти швидкість кожного автомобіля, якщо 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 червоного автомобіля на 5 км/</a:t>
            </a:r>
            <a:r>
              <a:rPr lang="uk-UA" altLang="ru-RU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більша, </a:t>
            </a:r>
            <a:r>
              <a:rPr lang="uk-UA" altLang="ru-RU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ніж жовтого.</a:t>
            </a:r>
          </a:p>
        </p:txBody>
      </p:sp>
      <p:pic>
        <p:nvPicPr>
          <p:cNvPr id="3" name="Picture 5" descr="Правы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28381"/>
          <a:stretch>
            <a:fillRect/>
          </a:stretch>
        </p:blipFill>
        <p:spPr bwMode="auto">
          <a:xfrm>
            <a:off x="2051053" y="4301730"/>
            <a:ext cx="1266825" cy="59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Левы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8381"/>
          <a:stretch>
            <a:fillRect/>
          </a:stretch>
        </p:blipFill>
        <p:spPr bwMode="auto">
          <a:xfrm>
            <a:off x="6306706" y="3177707"/>
            <a:ext cx="1223962" cy="57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67744" y="3705878"/>
            <a:ext cx="402111" cy="528709"/>
          </a:xfrm>
          <a:prstGeom prst="rect">
            <a:avLst/>
          </a:prstGeom>
        </p:spPr>
        <p:txBody>
          <a:bodyPr wrap="none" lIns="81636" tIns="40818" rIns="81636" bIns="40818">
            <a:spAutoFit/>
          </a:bodyPr>
          <a:lstStyle/>
          <a:p>
            <a:pPr>
              <a:spcBef>
                <a:spcPct val="50000"/>
              </a:spcBef>
            </a:pPr>
            <a:r>
              <a:rPr lang="uk-UA" altLang="ru-RU" sz="2900" b="1" dirty="0"/>
              <a:t>А</a:t>
            </a:r>
            <a:endParaRPr lang="ru-RU" altLang="ru-RU" sz="2900" b="1" dirty="0"/>
          </a:p>
        </p:txBody>
      </p:sp>
      <p:sp>
        <p:nvSpPr>
          <p:cNvPr id="7" name="Oval 14"/>
          <p:cNvSpPr>
            <a:spLocks noChangeArrowheads="1"/>
          </p:cNvSpPr>
          <p:nvPr/>
        </p:nvSpPr>
        <p:spPr bwMode="auto">
          <a:xfrm>
            <a:off x="6732591" y="3705301"/>
            <a:ext cx="574675" cy="378619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36" tIns="40818" rIns="81636" bIns="40818" anchor="ctr"/>
          <a:lstStyle/>
          <a:p>
            <a:r>
              <a:rPr lang="uk-UA" altLang="ru-RU" sz="2900" b="1" dirty="0"/>
              <a:t>В</a:t>
            </a:r>
            <a:endParaRPr lang="ru-RU" altLang="ru-RU" sz="2900" b="1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179512" y="4083920"/>
            <a:ext cx="8856984" cy="82079"/>
          </a:xfrm>
          <a:prstGeom prst="line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Двойная стрелка влево/вправо 10"/>
          <p:cNvSpPr/>
          <p:nvPr/>
        </p:nvSpPr>
        <p:spPr>
          <a:xfrm>
            <a:off x="2490723" y="4076593"/>
            <a:ext cx="4529202" cy="135731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4535998" y="3813888"/>
            <a:ext cx="727521" cy="359432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1800" b="1" dirty="0"/>
              <a:t>40км</a:t>
            </a:r>
            <a:endParaRPr lang="ru-RU" sz="18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5</a:t>
            </a:fld>
            <a:endParaRPr lang="ru-RU"/>
          </a:p>
        </p:txBody>
      </p:sp>
      <p:sp>
        <p:nvSpPr>
          <p:cNvPr id="13" name="AutoShape 11"/>
          <p:cNvSpPr>
            <a:spLocks/>
          </p:cNvSpPr>
          <p:nvPr/>
        </p:nvSpPr>
        <p:spPr bwMode="auto">
          <a:xfrm rot="5400000">
            <a:off x="4392829" y="-99341"/>
            <a:ext cx="430354" cy="8856981"/>
          </a:xfrm>
          <a:prstGeom prst="rightBrace">
            <a:avLst>
              <a:gd name="adj1" fmla="val 214790"/>
              <a:gd name="adj2" fmla="val 49935"/>
            </a:avLst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36" tIns="40818" rIns="81636" bIns="40818" anchor="ctr"/>
          <a:lstStyle/>
          <a:p>
            <a:endParaRPr lang="ru-RU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21175" y="4589788"/>
            <a:ext cx="1133080" cy="467154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2500" b="1" dirty="0"/>
              <a:t>660км</a:t>
            </a:r>
            <a:endParaRPr lang="ru-RU" sz="2500" b="1" dirty="0"/>
          </a:p>
        </p:txBody>
      </p:sp>
    </p:spTree>
    <p:extLst>
      <p:ext uri="{BB962C8B-B14F-4D97-AF65-F5344CB8AC3E}">
        <p14:creationId xmlns:p14="http://schemas.microsoft.com/office/powerpoint/2010/main" val="2330794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0.25 -1.11111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73698 0.00509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858" y="25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375 -0.00532 L 0.6868 -0.01574 " pathEditMode="relative" rAng="0" ptsTypes="AA">
                                      <p:cBhvr>
                                        <p:cTn id="2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0" y="735806"/>
            <a:ext cx="91440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1636" tIns="40818" rIns="81636" bIns="40818"/>
          <a:lstStyle/>
          <a:p>
            <a:endParaRPr lang="ru-RU"/>
          </a:p>
        </p:txBody>
      </p:sp>
      <p:cxnSp>
        <p:nvCxnSpPr>
          <p:cNvPr id="20486" name="AutoShape 6"/>
          <p:cNvCxnSpPr>
            <a:cxnSpLocks noChangeShapeType="1"/>
          </p:cNvCxnSpPr>
          <p:nvPr/>
        </p:nvCxnSpPr>
        <p:spPr bwMode="auto">
          <a:xfrm>
            <a:off x="2339978" y="951310"/>
            <a:ext cx="6804025" cy="0"/>
          </a:xfrm>
          <a:prstGeom prst="straightConnector1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>
            <a:off x="3" y="519113"/>
            <a:ext cx="6804025" cy="0"/>
          </a:xfrm>
          <a:prstGeom prst="straightConnector1">
            <a:avLst/>
          </a:prstGeom>
          <a:noFill/>
          <a:ln w="76200">
            <a:solidFill>
              <a:srgbClr val="FFFF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0497" name="Group 17"/>
          <p:cNvGrpSpPr>
            <a:grpSpLocks/>
          </p:cNvGrpSpPr>
          <p:nvPr/>
        </p:nvGrpSpPr>
        <p:grpSpPr bwMode="auto">
          <a:xfrm>
            <a:off x="1835153" y="641751"/>
            <a:ext cx="574675" cy="646510"/>
            <a:chOff x="1475" y="3113"/>
            <a:chExt cx="362" cy="543"/>
          </a:xfrm>
        </p:grpSpPr>
        <p:sp>
          <p:nvSpPr>
            <p:cNvPr id="20493" name="Oval 13"/>
            <p:cNvSpPr>
              <a:spLocks noChangeArrowheads="1"/>
            </p:cNvSpPr>
            <p:nvPr/>
          </p:nvSpPr>
          <p:spPr bwMode="auto">
            <a:xfrm>
              <a:off x="1475" y="3215"/>
              <a:ext cx="362" cy="318"/>
            </a:xfrm>
            <a:prstGeom prst="ellipse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494" name="Text Box 14"/>
            <p:cNvSpPr txBox="1">
              <a:spLocks noChangeArrowheads="1"/>
            </p:cNvSpPr>
            <p:nvPr/>
          </p:nvSpPr>
          <p:spPr bwMode="auto">
            <a:xfrm>
              <a:off x="1475" y="3113"/>
              <a:ext cx="316" cy="5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uk-UA" altLang="ru-RU" sz="3600" b="1"/>
                <a:t>А</a:t>
              </a:r>
              <a:endParaRPr lang="ru-RU" altLang="ru-RU" sz="3600" b="1"/>
            </a:p>
          </p:txBody>
        </p:sp>
      </p:grpSp>
      <p:grpSp>
        <p:nvGrpSpPr>
          <p:cNvPr id="20498" name="Group 18"/>
          <p:cNvGrpSpPr>
            <a:grpSpLocks/>
          </p:cNvGrpSpPr>
          <p:nvPr/>
        </p:nvGrpSpPr>
        <p:grpSpPr bwMode="auto">
          <a:xfrm>
            <a:off x="6734178" y="250033"/>
            <a:ext cx="574675" cy="646509"/>
            <a:chOff x="4241" y="3124"/>
            <a:chExt cx="362" cy="543"/>
          </a:xfrm>
        </p:grpSpPr>
        <p:sp>
          <p:nvSpPr>
            <p:cNvPr id="20495" name="Oval 15"/>
            <p:cNvSpPr>
              <a:spLocks noChangeArrowheads="1"/>
            </p:cNvSpPr>
            <p:nvPr/>
          </p:nvSpPr>
          <p:spPr bwMode="auto">
            <a:xfrm>
              <a:off x="4241" y="3181"/>
              <a:ext cx="362" cy="318"/>
            </a:xfrm>
            <a:prstGeom prst="ellipse">
              <a:avLst/>
            </a:prstGeom>
            <a:solidFill>
              <a:srgbClr val="FF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496" name="Text Box 16"/>
            <p:cNvSpPr txBox="1">
              <a:spLocks noChangeArrowheads="1"/>
            </p:cNvSpPr>
            <p:nvPr/>
          </p:nvSpPr>
          <p:spPr bwMode="auto">
            <a:xfrm>
              <a:off x="4241" y="3124"/>
              <a:ext cx="316" cy="5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uk-UA" altLang="ru-RU" sz="3600" b="1"/>
                <a:t>В</a:t>
              </a:r>
              <a:endParaRPr lang="ru-RU" altLang="ru-RU" sz="3600" b="1"/>
            </a:p>
          </p:txBody>
        </p:sp>
      </p:grp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755112"/>
              </p:ext>
            </p:extLst>
          </p:nvPr>
        </p:nvGraphicFramePr>
        <p:xfrm>
          <a:off x="107504" y="1545637"/>
          <a:ext cx="9036496" cy="2634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9124"/>
                <a:gridCol w="2672916"/>
                <a:gridCol w="2232248"/>
                <a:gridCol w="1872208"/>
              </a:tblGrid>
              <a:tr h="893173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 s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smtClean="0">
                          <a:latin typeface="Monotype Corsiva" panose="03010101010201010101" pitchFamily="66" charset="0"/>
                        </a:rPr>
                        <a:t>км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v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smtClean="0">
                          <a:latin typeface="Monotype Corsiva" panose="03010101010201010101" pitchFamily="66" charset="0"/>
                        </a:rPr>
                        <a:t>км</a:t>
                      </a:r>
                      <a:r>
                        <a:rPr lang="en-US" sz="3000" dirty="0" smtClean="0">
                          <a:latin typeface="Monotype Corsiva" panose="03010101010201010101" pitchFamily="66" charset="0"/>
                        </a:rPr>
                        <a:t>/</a:t>
                      </a:r>
                      <a:r>
                        <a:rPr lang="uk-UA" sz="3000" dirty="0" err="1" smtClean="0">
                          <a:latin typeface="Monotype Corsiva" panose="03010101010201010101" pitchFamily="66" charset="0"/>
                        </a:rPr>
                        <a:t>год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t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err="1" smtClean="0">
                          <a:latin typeface="Monotype Corsiva" panose="03010101010201010101" pitchFamily="66" charset="0"/>
                        </a:rPr>
                        <a:t>год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</a:tr>
              <a:tr h="870912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uk-UA" sz="4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5(х+5)</a:t>
                      </a:r>
                      <a:endParaRPr lang="ru-RU" sz="4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х+5</a:t>
                      </a:r>
                      <a:endParaRPr lang="ru-RU" sz="4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1+4=5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</a:tr>
              <a:tr h="870912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4х</a:t>
                      </a:r>
                      <a:endParaRPr lang="ru-RU" sz="4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4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4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</a:tr>
            </a:tbl>
          </a:graphicData>
        </a:graphic>
      </p:graphicFrame>
      <p:pic>
        <p:nvPicPr>
          <p:cNvPr id="26" name="Picture 6" descr="Прав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18" b="28293"/>
          <a:stretch>
            <a:fillRect/>
          </a:stretch>
        </p:blipFill>
        <p:spPr bwMode="auto">
          <a:xfrm>
            <a:off x="667202" y="2517744"/>
            <a:ext cx="1414906" cy="65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Левы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28381"/>
          <a:stretch>
            <a:fillRect/>
          </a:stretch>
        </p:blipFill>
        <p:spPr bwMode="auto">
          <a:xfrm flipH="1">
            <a:off x="667202" y="3435848"/>
            <a:ext cx="1414906" cy="59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07760" y="-20538"/>
            <a:ext cx="1133080" cy="467154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2500" b="1" dirty="0">
                <a:solidFill>
                  <a:schemeClr val="bg2">
                    <a:lumMod val="50000"/>
                  </a:schemeClr>
                </a:solidFill>
              </a:rPr>
              <a:t>660км</a:t>
            </a:r>
            <a:endParaRPr lang="ru-RU" sz="25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26" y="4358511"/>
            <a:ext cx="8960862" cy="974985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pPr algn="ctr"/>
            <a:r>
              <a:rPr lang="uk-UA" sz="2900" b="1" dirty="0"/>
              <a:t>За умовою в</a:t>
            </a:r>
            <a:r>
              <a:rPr lang="uk-UA" altLang="ru-RU" sz="2900" b="1" dirty="0"/>
              <a:t>ідстань </a:t>
            </a:r>
            <a:r>
              <a:rPr lang="uk-UA" altLang="ru-RU" sz="2900" b="1" dirty="0"/>
              <a:t>між </a:t>
            </a:r>
            <a:r>
              <a:rPr lang="uk-UA" altLang="ru-RU" sz="2900" b="1" dirty="0"/>
              <a:t>автомобілями на </a:t>
            </a:r>
          </a:p>
          <a:p>
            <a:pPr algn="ctr"/>
            <a:r>
              <a:rPr lang="uk-UA" altLang="ru-RU" sz="2900" b="1" dirty="0"/>
              <a:t>п</a:t>
            </a:r>
            <a:r>
              <a:rPr lang="uk-UA" altLang="ru-RU" sz="2900" b="1" dirty="0"/>
              <a:t>очатку руху 40км, в кінці   </a:t>
            </a:r>
            <a:r>
              <a:rPr lang="uk-UA" altLang="ru-RU" sz="2900" b="1" dirty="0"/>
              <a:t>660км.</a:t>
            </a:r>
            <a:endParaRPr lang="ru-RU" sz="2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26" y="1059584"/>
            <a:ext cx="9140374" cy="574876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r>
              <a:rPr lang="uk-UA" sz="3200" dirty="0"/>
              <a:t>Нехай </a:t>
            </a:r>
            <a:r>
              <a:rPr lang="uk-UA" sz="3200" dirty="0" err="1"/>
              <a:t>х</a:t>
            </a:r>
            <a:r>
              <a:rPr lang="uk-UA" sz="3200" dirty="0" err="1">
                <a:latin typeface="Monotype Corsiva" panose="03010101010201010101" pitchFamily="66" charset="0"/>
              </a:rPr>
              <a:t>км</a:t>
            </a:r>
            <a:r>
              <a:rPr lang="en-US" sz="3200" dirty="0">
                <a:latin typeface="Monotype Corsiva" panose="03010101010201010101" pitchFamily="66" charset="0"/>
              </a:rPr>
              <a:t>/</a:t>
            </a:r>
            <a:r>
              <a:rPr lang="uk-UA" sz="3200" dirty="0" err="1">
                <a:latin typeface="Monotype Corsiva" panose="03010101010201010101" pitchFamily="66" charset="0"/>
              </a:rPr>
              <a:t>год</a:t>
            </a:r>
            <a:r>
              <a:rPr lang="uk-UA" sz="3200" dirty="0">
                <a:latin typeface="Monotype Corsiva" panose="03010101010201010101" pitchFamily="66" charset="0"/>
              </a:rPr>
              <a:t> 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швидкість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жовтого автомобіля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 rot="16200000">
            <a:off x="4375117" y="-4161179"/>
            <a:ext cx="217885" cy="9144000"/>
          </a:xfrm>
          <a:prstGeom prst="rightBrace">
            <a:avLst>
              <a:gd name="adj1" fmla="val 214790"/>
              <a:gd name="adj2" fmla="val 49935"/>
            </a:avLst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1636" tIns="40818" rIns="81636" bIns="40818" anchor="ctr"/>
          <a:lstStyle/>
          <a:p>
            <a:endParaRPr lang="ru-RU">
              <a:ln>
                <a:solidFill>
                  <a:schemeClr val="tx1"/>
                </a:solidFill>
              </a:ln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2085978" y="722021"/>
            <a:ext cx="4899025" cy="13785"/>
          </a:xfrm>
          <a:prstGeom prst="line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851921" y="357506"/>
            <a:ext cx="1086594" cy="574876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3200" dirty="0">
                <a:solidFill>
                  <a:srgbClr val="00B050"/>
                </a:solidFill>
              </a:rPr>
              <a:t>40км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1F53A-B220-44BF-88C8-8FD56B0CA085}" type="slidenum">
              <a:rPr lang="ru-RU" altLang="ru-RU" smtClean="0"/>
              <a:pPr/>
              <a:t>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67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5860" y="277125"/>
            <a:ext cx="7662368" cy="6176409"/>
          </a:xfrm>
          <a:prstGeom prst="rect">
            <a:avLst/>
          </a:prstGeom>
        </p:spPr>
        <p:txBody>
          <a:bodyPr wrap="none" lIns="81636" tIns="40818" rIns="81636" bIns="40818">
            <a:sp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 і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язуємо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рівняння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5(х+5) + 4х – 40 = 660;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5х + 25 +4х – 40 = 660;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5х +4х = 660 +40 – 25;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9х = 675;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 = 75.</a:t>
            </a:r>
          </a:p>
          <a:p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Отже, швидкість жовтого </a:t>
            </a:r>
            <a:r>
              <a:rPr lang="uk-UA" sz="3600" b="1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автомобиля</a:t>
            </a:r>
            <a:endParaRPr lang="uk-UA" sz="3600" b="1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75 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км</a:t>
            </a:r>
            <a:r>
              <a:rPr lang="en-US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/</a:t>
            </a:r>
            <a:r>
              <a:rPr lang="uk-UA" sz="3600" b="1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год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,  тоді  швидкість  червоного </a:t>
            </a:r>
          </a:p>
          <a:p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а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втомобіля    75 + 5 = 80 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км</a:t>
            </a:r>
            <a:r>
              <a:rPr lang="en-US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/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год.</a:t>
            </a:r>
          </a:p>
          <a:p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Відповідь: 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75 км</a:t>
            </a:r>
            <a:r>
              <a:rPr lang="en-US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/</a:t>
            </a:r>
            <a:r>
              <a:rPr lang="uk-UA" sz="3600" b="1" dirty="0" err="1">
                <a:latin typeface="Monotype Corsiva" panose="03010101010201010101" pitchFamily="66" charset="0"/>
                <a:cs typeface="Times New Roman" panose="02020603050405020304" pitchFamily="18" charset="0"/>
              </a:rPr>
              <a:t>год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; 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80 км</a:t>
            </a:r>
            <a:r>
              <a:rPr lang="en-US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/</a:t>
            </a:r>
            <a:r>
              <a:rPr lang="uk-UA" sz="3600" b="1" dirty="0">
                <a:latin typeface="Monotype Corsiva" panose="03010101010201010101" pitchFamily="66" charset="0"/>
                <a:cs typeface="Times New Roman" panose="02020603050405020304" pitchFamily="18" charset="0"/>
              </a:rPr>
              <a:t>год.</a:t>
            </a:r>
            <a:endParaRPr lang="uk-UA" sz="3600" b="1" dirty="0">
              <a:latin typeface="Monotype Corsiva" panose="03010101010201010101" pitchFamily="66" charset="0"/>
              <a:cs typeface="Times New Roman" panose="02020603050405020304" pitchFamily="18" charset="0"/>
            </a:endParaRPr>
          </a:p>
          <a:p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233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картинки к презентациям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01" y="0"/>
            <a:ext cx="9208901" cy="246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Home\Desktop\Новая папка\Новая папка\картинки\118_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91631"/>
            <a:ext cx="1502248" cy="75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2463738"/>
            <a:ext cx="8748464" cy="3037088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.Літак виконав рейс між містами 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зі швидкістю180 км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год.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Якби він збільшив швидкість 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км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міг би виконати рейс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30 хвилин швидше. 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 відстань між містами.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69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606243"/>
              </p:ext>
            </p:extLst>
          </p:nvPr>
        </p:nvGraphicFramePr>
        <p:xfrm>
          <a:off x="-180529" y="1562830"/>
          <a:ext cx="9396538" cy="3331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1655"/>
                <a:gridCol w="3168906"/>
                <a:gridCol w="2304256"/>
                <a:gridCol w="2051721"/>
              </a:tblGrid>
              <a:tr h="1014195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 s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smtClean="0">
                          <a:latin typeface="Monotype Corsiva" panose="03010101010201010101" pitchFamily="66" charset="0"/>
                        </a:rPr>
                        <a:t>км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v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smtClean="0">
                          <a:latin typeface="Monotype Corsiva" panose="03010101010201010101" pitchFamily="66" charset="0"/>
                        </a:rPr>
                        <a:t>км</a:t>
                      </a:r>
                      <a:r>
                        <a:rPr lang="en-US" sz="3000" dirty="0" smtClean="0">
                          <a:latin typeface="Monotype Corsiva" panose="03010101010201010101" pitchFamily="66" charset="0"/>
                        </a:rPr>
                        <a:t>/</a:t>
                      </a:r>
                      <a:r>
                        <a:rPr lang="uk-UA" sz="3000" dirty="0" err="1" smtClean="0">
                          <a:latin typeface="Monotype Corsiva" panose="03010101010201010101" pitchFamily="66" charset="0"/>
                        </a:rPr>
                        <a:t>год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t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err="1" smtClean="0">
                          <a:latin typeface="Monotype Corsiva" panose="03010101010201010101" pitchFamily="66" charset="0"/>
                        </a:rPr>
                        <a:t>год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</a:tr>
              <a:tr h="990729">
                <a:tc>
                  <a:txBody>
                    <a:bodyPr/>
                    <a:lstStyle/>
                    <a:p>
                      <a:pPr algn="ctr"/>
                      <a:r>
                        <a:rPr lang="uk-UA" sz="2100" b="1" dirty="0" smtClean="0"/>
                        <a:t>Фактично</a:t>
                      </a:r>
                      <a:endParaRPr lang="ru-RU" sz="21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180х</a:t>
                      </a:r>
                      <a:endParaRPr lang="ru-RU" sz="4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ru-RU" sz="4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4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</a:tr>
              <a:tr h="1326255">
                <a:tc>
                  <a:txBody>
                    <a:bodyPr/>
                    <a:lstStyle/>
                    <a:p>
                      <a:pPr algn="ctr"/>
                      <a:r>
                        <a:rPr lang="uk-UA" sz="2100" b="1" dirty="0" smtClean="0"/>
                        <a:t>При збільш. </a:t>
                      </a:r>
                      <a:r>
                        <a:rPr lang="uk-UA" sz="2100" b="1" dirty="0" err="1" smtClean="0"/>
                        <a:t>швидк</a:t>
                      </a:r>
                      <a:r>
                        <a:rPr lang="uk-UA" sz="2100" b="1" dirty="0" smtClean="0"/>
                        <a:t>.</a:t>
                      </a:r>
                      <a:endParaRPr lang="ru-RU" sz="21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sz="4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200(х-0,5)</a:t>
                      </a:r>
                      <a:endParaRPr lang="ru-RU" sz="4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180+20</a:t>
                      </a:r>
                    </a:p>
                    <a:p>
                      <a:pPr algn="ctr"/>
                      <a:r>
                        <a:rPr lang="uk-UA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=200</a:t>
                      </a:r>
                      <a:endParaRPr lang="ru-RU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х- 0,5</a:t>
                      </a:r>
                      <a:endParaRPr lang="ru-RU" sz="4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-940"/>
            <a:ext cx="9036496" cy="1421261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29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Розв'язання.</a:t>
            </a:r>
            <a:endParaRPr lang="ru-RU" altLang="ru-RU" sz="1300" b="1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9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Нехай </a:t>
            </a:r>
            <a:r>
              <a:rPr lang="uk-UA" altLang="ru-RU" sz="2900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х</a:t>
            </a:r>
            <a:r>
              <a:rPr lang="uk-UA" altLang="ru-RU" sz="29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altLang="ru-RU" sz="2900" b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r>
              <a:rPr lang="uk-UA" altLang="ru-RU" sz="29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, час за який </a:t>
            </a:r>
            <a:r>
              <a:rPr lang="uk-UA" altLang="ru-RU" sz="29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літак здійснив політ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9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30 </a:t>
            </a:r>
            <a:r>
              <a:rPr lang="uk-UA" altLang="ru-RU" sz="2900" b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хв</a:t>
            </a:r>
            <a:r>
              <a:rPr lang="uk-UA" altLang="ru-RU" sz="29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= 0,5 </a:t>
            </a:r>
            <a:r>
              <a:rPr lang="uk-UA" altLang="ru-RU" sz="2900" b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endParaRPr lang="uk-UA" altLang="ru-RU" sz="2900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pic>
        <p:nvPicPr>
          <p:cNvPr id="4" name="Picture 3" descr="C:\Users\Home\Desktop\Новая папка\Новая папка\картинки\118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235" y="1701115"/>
            <a:ext cx="1378712" cy="75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82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3695" y="249493"/>
            <a:ext cx="7977967" cy="6176409"/>
          </a:xfrm>
          <a:prstGeom prst="rect">
            <a:avLst/>
          </a:prstGeom>
        </p:spPr>
        <p:txBody>
          <a:bodyPr wrap="none" lIns="81636" tIns="40818" rIns="81636" bIns="40818">
            <a:spAutoFit/>
          </a:bodyPr>
          <a:lstStyle/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 і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язуємо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рівняння: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200(х-0,5) = 180х;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200х – 100 = 180х;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200х -180х = 100;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20х = 100;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 = 5.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Отже,  5 годин – час за який літак 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здійснив політ.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ідстань між містами 180*5 = 900 км.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 900 км.</a:t>
            </a:r>
          </a:p>
          <a:p>
            <a:endParaRPr lang="ru-RU" sz="3600" b="1" dirty="0"/>
          </a:p>
        </p:txBody>
      </p:sp>
      <p:pic>
        <p:nvPicPr>
          <p:cNvPr id="3" name="Picture 3" descr="C:\Users\Home\Desktop\Новая папка\Новая папка\картинки\118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8591">
            <a:off x="6228185" y="1382241"/>
            <a:ext cx="1502248" cy="75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51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70" y="465517"/>
            <a:ext cx="7093045" cy="5068414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5400" b="1" dirty="0">
                <a:latin typeface="Monotype Corsiva" panose="03010101010201010101" pitchFamily="66" charset="0"/>
              </a:rPr>
              <a:t>Загадкове, вам знайоме, </a:t>
            </a:r>
          </a:p>
          <a:p>
            <a:r>
              <a:rPr lang="uk-UA" sz="5400" b="1" dirty="0">
                <a:latin typeface="Monotype Corsiva" panose="03010101010201010101" pitchFamily="66" charset="0"/>
              </a:rPr>
              <a:t>В ньому є щось невідоме.</a:t>
            </a:r>
          </a:p>
          <a:p>
            <a:r>
              <a:rPr lang="uk-UA" sz="5400" b="1" dirty="0">
                <a:latin typeface="Monotype Corsiva" panose="03010101010201010101" pitchFamily="66" charset="0"/>
              </a:rPr>
              <a:t>Його треба </a:t>
            </a:r>
            <a:r>
              <a:rPr lang="uk-UA" sz="5400" b="1" dirty="0" err="1">
                <a:latin typeface="Monotype Corsiva" panose="03010101010201010101" pitchFamily="66" charset="0"/>
              </a:rPr>
              <a:t>розв</a:t>
            </a:r>
            <a:r>
              <a:rPr lang="en-US" sz="5400" b="1" dirty="0">
                <a:latin typeface="Monotype Corsiva" panose="03010101010201010101" pitchFamily="66" charset="0"/>
              </a:rPr>
              <a:t>’</a:t>
            </a:r>
            <a:r>
              <a:rPr lang="uk-UA" sz="5400" b="1" dirty="0" err="1">
                <a:latin typeface="Monotype Corsiva" panose="03010101010201010101" pitchFamily="66" charset="0"/>
              </a:rPr>
              <a:t>язати</a:t>
            </a:r>
            <a:r>
              <a:rPr lang="uk-UA" sz="5400" b="1" dirty="0">
                <a:latin typeface="Monotype Corsiva" panose="03010101010201010101" pitchFamily="66" charset="0"/>
              </a:rPr>
              <a:t>,</a:t>
            </a:r>
          </a:p>
          <a:p>
            <a:r>
              <a:rPr lang="uk-UA" sz="5400" b="1" dirty="0">
                <a:latin typeface="Monotype Corsiva" panose="03010101010201010101" pitchFamily="66" charset="0"/>
              </a:rPr>
              <a:t>Тобто корінь відшукати. </a:t>
            </a:r>
            <a:endParaRPr lang="uk-UA" sz="5400" b="1" dirty="0">
              <a:latin typeface="Monotype Corsiva" panose="03010101010201010101" pitchFamily="66" charset="0"/>
            </a:endParaRPr>
          </a:p>
          <a:p>
            <a:r>
              <a:rPr lang="uk-UA" sz="5400" b="1" dirty="0">
                <a:latin typeface="Monotype Corsiva" panose="03010101010201010101" pitchFamily="66" charset="0"/>
              </a:rPr>
              <a:t>Кожен легко, без вагання </a:t>
            </a:r>
          </a:p>
          <a:p>
            <a:r>
              <a:rPr lang="uk-UA" sz="5400" b="1" dirty="0">
                <a:latin typeface="Monotype Corsiva" panose="03010101010201010101" pitchFamily="66" charset="0"/>
              </a:rPr>
              <a:t>Відповість, що це…..</a:t>
            </a:r>
            <a:endParaRPr lang="ru-RU" sz="5400" b="1" dirty="0">
              <a:latin typeface="Monotype Corsiva" panose="03010101010201010101" pitchFamily="66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30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195296"/>
              </p:ext>
            </p:extLst>
          </p:nvPr>
        </p:nvGraphicFramePr>
        <p:xfrm>
          <a:off x="2" y="0"/>
          <a:ext cx="9071988" cy="51435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7473"/>
                <a:gridCol w="477473"/>
                <a:gridCol w="477473"/>
                <a:gridCol w="477473"/>
                <a:gridCol w="477473"/>
                <a:gridCol w="477473"/>
                <a:gridCol w="477473"/>
                <a:gridCol w="477473"/>
                <a:gridCol w="477473"/>
                <a:gridCol w="524496"/>
                <a:gridCol w="430451"/>
                <a:gridCol w="477473"/>
                <a:gridCol w="477473"/>
                <a:gridCol w="477473"/>
                <a:gridCol w="477473"/>
                <a:gridCol w="477473"/>
                <a:gridCol w="477473"/>
                <a:gridCol w="477473"/>
                <a:gridCol w="477473"/>
              </a:tblGrid>
              <a:tr h="642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bg1"/>
                          </a:solidFill>
                          <a:effectLst/>
                        </a:rPr>
                        <a:t>1</a:t>
                      </a:r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300" b="1" dirty="0" smtClean="0">
                          <a:solidFill>
                            <a:srgbClr val="FF0000"/>
                          </a:solidFill>
                          <a:effectLst/>
                        </a:rPr>
                        <a:t>Р</a:t>
                      </a:r>
                      <a:endParaRPr lang="ru-RU" sz="33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smtClean="0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24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2</a:t>
                      </a:r>
                      <a:endParaRPr lang="ru-RU" sz="2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300" b="1" dirty="0">
                          <a:solidFill>
                            <a:srgbClr val="FF0000"/>
                          </a:solidFill>
                          <a:effectLst/>
                        </a:rPr>
                        <a:t>І</a:t>
                      </a:r>
                      <a:endParaRPr lang="ru-RU" sz="33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ru-RU" sz="24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3</a:t>
                      </a:r>
                      <a:endParaRPr lang="ru-RU" sz="2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300" b="1" dirty="0">
                          <a:solidFill>
                            <a:srgbClr val="FF0000"/>
                          </a:solidFill>
                          <a:effectLst/>
                        </a:rPr>
                        <a:t>В</a:t>
                      </a:r>
                      <a:endParaRPr lang="ru-RU" sz="33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4</a:t>
                      </a:r>
                      <a:endParaRPr lang="ru-RU" sz="2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300" b="1" dirty="0">
                          <a:solidFill>
                            <a:srgbClr val="FF0000"/>
                          </a:solidFill>
                          <a:effectLst/>
                        </a:rPr>
                        <a:t>Н</a:t>
                      </a:r>
                      <a:endParaRPr lang="ru-RU" sz="33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r>
                        <a:rPr lang="ru-RU" sz="2400" b="1" dirty="0" smtClean="0">
                          <a:effectLst/>
                        </a:rPr>
                        <a:t>5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300" b="1" dirty="0">
                          <a:solidFill>
                            <a:srgbClr val="FF0000"/>
                          </a:solidFill>
                          <a:effectLst/>
                        </a:rPr>
                        <a:t>Я</a:t>
                      </a:r>
                      <a:endParaRPr lang="ru-RU" sz="33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6</a:t>
                      </a:r>
                      <a:endParaRPr lang="ru-RU" sz="2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300" b="1" dirty="0">
                          <a:solidFill>
                            <a:srgbClr val="FF0000"/>
                          </a:solidFill>
                          <a:effectLst/>
                        </a:rPr>
                        <a:t>Н</a:t>
                      </a:r>
                      <a:endParaRPr lang="ru-RU" sz="33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effectLst/>
                        </a:rPr>
                        <a:t>7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300" b="1" dirty="0">
                          <a:solidFill>
                            <a:srgbClr val="FF0000"/>
                          </a:solidFill>
                          <a:effectLst/>
                        </a:rPr>
                        <a:t>Н</a:t>
                      </a:r>
                      <a:endParaRPr lang="ru-RU" sz="33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29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8</a:t>
                      </a:r>
                      <a:endParaRPr lang="ru-RU" sz="2400" b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3300" b="1" dirty="0">
                          <a:solidFill>
                            <a:srgbClr val="FF0000"/>
                          </a:solidFill>
                          <a:effectLst/>
                        </a:rPr>
                        <a:t>Я</a:t>
                      </a:r>
                      <a:endParaRPr lang="ru-RU" sz="33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effectLst/>
                        </a:rPr>
                        <a:t> 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 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70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Home\Desktop\Рисунок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997276"/>
              </p:ext>
            </p:extLst>
          </p:nvPr>
        </p:nvGraphicFramePr>
        <p:xfrm>
          <a:off x="539541" y="411511"/>
          <a:ext cx="8136920" cy="4515014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{5C22544A-7EE6-4342-B048-85BDC9FD1C3A}</a:tableStyleId>
              </a:tblPr>
              <a:tblGrid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  <a:gridCol w="406846"/>
              </a:tblGrid>
              <a:tr h="553562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2700" dirty="0" smtClean="0"/>
                        <a:t>1</a:t>
                      </a:r>
                      <a:endParaRPr lang="ru-RU" sz="27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</a:tr>
              <a:tr h="553562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ru-RU" sz="3000" b="1" dirty="0" smtClean="0">
                          <a:solidFill>
                            <a:schemeClr val="tx2"/>
                          </a:solidFill>
                        </a:rPr>
                        <a:t>2</a:t>
                      </a:r>
                      <a:endParaRPr lang="ru-RU" sz="3000" b="1" dirty="0">
                        <a:solidFill>
                          <a:schemeClr val="tx2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</a:tr>
              <a:tr h="553562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uk-UA" sz="2700" b="1" dirty="0" smtClean="0">
                          <a:solidFill>
                            <a:srgbClr val="002060"/>
                          </a:solidFill>
                        </a:rPr>
                        <a:t>3</a:t>
                      </a:r>
                      <a:endParaRPr lang="ru-RU" sz="2700" b="1" dirty="0">
                        <a:solidFill>
                          <a:srgbClr val="002060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</a:tr>
              <a:tr h="553562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uk-UA" sz="2700" b="1" dirty="0" smtClean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ru-RU" sz="2700" b="1" dirty="0">
                        <a:solidFill>
                          <a:srgbClr val="002060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uk-UA" sz="1300" dirty="0" smtClean="0"/>
                        <a:t>5</a:t>
                      </a:r>
                      <a:r>
                        <a:rPr lang="uk-UA" sz="2400" b="1" dirty="0" smtClean="0">
                          <a:solidFill>
                            <a:srgbClr val="002060"/>
                          </a:solidFill>
                        </a:rPr>
                        <a:t>5</a:t>
                      </a:r>
                      <a:endParaRPr lang="ru-RU" sz="5400" b="1" dirty="0">
                        <a:solidFill>
                          <a:srgbClr val="002060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2700" b="1" dirty="0">
                        <a:solidFill>
                          <a:srgbClr val="002060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</a:tr>
              <a:tr h="553562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uk-UA" sz="2700" b="1" dirty="0" smtClean="0">
                          <a:solidFill>
                            <a:srgbClr val="002060"/>
                          </a:solidFill>
                        </a:rPr>
                        <a:t>6</a:t>
                      </a:r>
                      <a:endParaRPr lang="ru-RU" sz="2700" b="1" dirty="0">
                        <a:solidFill>
                          <a:srgbClr val="002060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</a:tr>
              <a:tr h="553562">
                <a:tc>
                  <a:txBody>
                    <a:bodyPr/>
                    <a:lstStyle/>
                    <a:p>
                      <a:r>
                        <a:rPr lang="uk-UA" sz="2700" b="1" dirty="0" smtClean="0">
                          <a:solidFill>
                            <a:srgbClr val="002060"/>
                          </a:solidFill>
                        </a:rPr>
                        <a:t>7</a:t>
                      </a:r>
                      <a:endParaRPr lang="ru-RU" sz="2700" b="1" dirty="0">
                        <a:solidFill>
                          <a:srgbClr val="002060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</a:tr>
              <a:tr h="553562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uk-UA" sz="2700" b="1" dirty="0" smtClean="0">
                          <a:solidFill>
                            <a:srgbClr val="002060"/>
                          </a:solidFill>
                        </a:rPr>
                        <a:t>8</a:t>
                      </a:r>
                      <a:endParaRPr lang="ru-RU" sz="2700" b="1" dirty="0">
                        <a:solidFill>
                          <a:srgbClr val="002060"/>
                        </a:solidFill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555776" y="429023"/>
            <a:ext cx="4104456" cy="574876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3200" b="1" dirty="0"/>
              <a:t>А Л  Г О </a:t>
            </a:r>
            <a:r>
              <a:rPr lang="ru-RU" sz="3200" b="1" dirty="0">
                <a:solidFill>
                  <a:srgbClr val="FF0000"/>
                </a:solidFill>
              </a:rPr>
              <a:t>Р</a:t>
            </a:r>
            <a:r>
              <a:rPr lang="ru-RU" sz="3200" b="1" dirty="0"/>
              <a:t>  И Т М</a:t>
            </a:r>
            <a:endParaRPr lang="ru-RU" sz="3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987824" y="1005578"/>
            <a:ext cx="3960440" cy="574876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3200" b="1" dirty="0"/>
              <a:t>К О Р  </a:t>
            </a:r>
            <a:r>
              <a:rPr lang="uk-UA" sz="3200" b="1" dirty="0">
                <a:solidFill>
                  <a:srgbClr val="FF0000"/>
                </a:solidFill>
              </a:rPr>
              <a:t>І</a:t>
            </a:r>
            <a:r>
              <a:rPr lang="uk-UA" sz="3200" b="1" dirty="0"/>
              <a:t>   Н Ь</a:t>
            </a:r>
            <a:endParaRPr lang="ru-RU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355192" y="1503866"/>
            <a:ext cx="1569097" cy="574876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3200" b="1" dirty="0"/>
              <a:t>Л  І </a:t>
            </a:r>
            <a:r>
              <a:rPr lang="uk-UA" sz="3200" b="1" dirty="0">
                <a:solidFill>
                  <a:srgbClr val="FF0000"/>
                </a:solidFill>
              </a:rPr>
              <a:t> В  </a:t>
            </a:r>
            <a:r>
              <a:rPr lang="uk-UA" sz="3200" b="1" dirty="0"/>
              <a:t>А</a:t>
            </a:r>
            <a:endParaRPr lang="ru-RU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23729" y="2139704"/>
            <a:ext cx="5655152" cy="574876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3200" b="1" dirty="0"/>
              <a:t>П О Д  І  Б </a:t>
            </a:r>
            <a:r>
              <a:rPr lang="uk-UA" sz="3200" b="1" dirty="0">
                <a:solidFill>
                  <a:srgbClr val="FF0000"/>
                </a:solidFill>
              </a:rPr>
              <a:t>Н</a:t>
            </a:r>
            <a:r>
              <a:rPr lang="uk-UA" sz="3200" b="1" dirty="0"/>
              <a:t>  І      Д О Д А Н К  И </a:t>
            </a:r>
            <a:endParaRPr lang="ru-RU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88875" y="2624451"/>
            <a:ext cx="5217361" cy="574876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uk-UA" sz="3200" b="1" dirty="0"/>
              <a:t>С П  Р ОЩ Е Н  </a:t>
            </a:r>
            <a:r>
              <a:rPr lang="uk-UA" sz="3200" b="1" dirty="0" err="1"/>
              <a:t>Н</a:t>
            </a:r>
            <a:r>
              <a:rPr lang="uk-UA" sz="3200" b="1" dirty="0"/>
              <a:t>  </a:t>
            </a:r>
            <a:r>
              <a:rPr lang="uk-UA" sz="3200" b="1" dirty="0">
                <a:solidFill>
                  <a:srgbClr val="FF0000"/>
                </a:solidFill>
              </a:rPr>
              <a:t>Я</a:t>
            </a:r>
            <a:r>
              <a:rPr lang="uk-UA" sz="3200" b="1" dirty="0"/>
              <a:t> </a:t>
            </a:r>
            <a:endParaRPr lang="ru-RU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051721" y="3165818"/>
            <a:ext cx="3008594" cy="574876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3200" b="1" dirty="0"/>
              <a:t>М Н О Ж Е </a:t>
            </a:r>
            <a:r>
              <a:rPr lang="uk-UA" sz="3200" b="1" dirty="0">
                <a:solidFill>
                  <a:srgbClr val="FF0000"/>
                </a:solidFill>
              </a:rPr>
              <a:t>Н</a:t>
            </a:r>
            <a:r>
              <a:rPr lang="uk-UA" sz="3200" b="1" dirty="0"/>
              <a:t> </a:t>
            </a:r>
            <a:r>
              <a:rPr lang="uk-UA" sz="3200" b="1" dirty="0" err="1"/>
              <a:t>Н</a:t>
            </a:r>
            <a:r>
              <a:rPr lang="uk-UA" sz="3200" b="1" dirty="0"/>
              <a:t> Я</a:t>
            </a:r>
            <a:endParaRPr lang="ru-RU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88875" y="3733532"/>
            <a:ext cx="4100239" cy="574876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3200" b="1" dirty="0"/>
              <a:t>П  Р О Т  И Л Е Ж</a:t>
            </a:r>
            <a:r>
              <a:rPr lang="uk-UA" sz="3200" b="1" dirty="0">
                <a:solidFill>
                  <a:srgbClr val="FF0000"/>
                </a:solidFill>
              </a:rPr>
              <a:t> Н </a:t>
            </a:r>
            <a:r>
              <a:rPr lang="uk-UA" sz="3200" b="1" dirty="0"/>
              <a:t>И Й</a:t>
            </a:r>
            <a:endParaRPr lang="ru-RU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195736" y="4273592"/>
            <a:ext cx="3250648" cy="574876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3200" b="1" dirty="0"/>
              <a:t>Р О З  В  </a:t>
            </a:r>
            <a:r>
              <a:rPr lang="en-US" sz="3200" b="1" dirty="0"/>
              <a:t>’</a:t>
            </a:r>
            <a:r>
              <a:rPr lang="uk-UA" sz="3200" b="1" dirty="0"/>
              <a:t>  </a:t>
            </a:r>
            <a:r>
              <a:rPr lang="uk-UA" sz="3200" b="1" dirty="0">
                <a:solidFill>
                  <a:srgbClr val="FF0000"/>
                </a:solidFill>
              </a:rPr>
              <a:t>Я</a:t>
            </a:r>
            <a:r>
              <a:rPr lang="uk-UA" sz="3200" b="1" dirty="0"/>
              <a:t>  З О К</a:t>
            </a:r>
            <a:endParaRPr lang="ru-RU" sz="3200" b="1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13</a:t>
            </a:fld>
            <a:endParaRPr lang="ru-RU"/>
          </a:p>
        </p:txBody>
      </p:sp>
      <p:pic>
        <p:nvPicPr>
          <p:cNvPr id="15" name="Picture 2" descr="C:\Users\Luka\Desktop\пропорции картинки\58656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3934234"/>
            <a:ext cx="1785588" cy="97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28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"/>
            <a:ext cx="9144000" cy="6545741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</a:rPr>
              <a:t>1. </a:t>
            </a:r>
            <a:r>
              <a:rPr lang="uk-UA" sz="3600" b="1" dirty="0">
                <a:solidFill>
                  <a:srgbClr val="0070C0"/>
                </a:solidFill>
              </a:rPr>
              <a:t>Спростіть вираз: </a:t>
            </a:r>
            <a:endParaRPr lang="ru-RU" sz="3600" b="1" dirty="0">
              <a:solidFill>
                <a:srgbClr val="0070C0"/>
              </a:solidFill>
            </a:endParaRPr>
          </a:p>
          <a:p>
            <a:pPr marL="306134" indent="-306134">
              <a:buAutoNum type="alphaLcParenR"/>
            </a:pPr>
            <a:r>
              <a:rPr lang="ru-RU" sz="4000" b="1" dirty="0"/>
              <a:t>-</a:t>
            </a:r>
            <a:r>
              <a:rPr lang="ru-RU" sz="4000" b="1" dirty="0"/>
              <a:t>9</a:t>
            </a:r>
            <a:r>
              <a:rPr lang="en-US" sz="4000" b="1" i="1" dirty="0"/>
              <a:t>m</a:t>
            </a:r>
            <a:r>
              <a:rPr lang="en-US" sz="4000" b="1" dirty="0"/>
              <a:t> </a:t>
            </a:r>
            <a:r>
              <a:rPr lang="ru-RU" sz="4000" b="1" dirty="0"/>
              <a:t>+ 3</a:t>
            </a:r>
            <a:r>
              <a:rPr lang="en-US" sz="4000" b="1" i="1" dirty="0"/>
              <a:t>m</a:t>
            </a:r>
            <a:r>
              <a:rPr lang="ru-RU" sz="4000" b="1" dirty="0"/>
              <a:t>;</a:t>
            </a:r>
            <a:r>
              <a:rPr lang="uk-UA" sz="4000" b="1" dirty="0"/>
              <a:t>   </a:t>
            </a:r>
            <a:r>
              <a:rPr lang="uk-UA" sz="4000" b="1" dirty="0"/>
              <a:t>       б</a:t>
            </a:r>
            <a:r>
              <a:rPr lang="uk-UA" sz="4000" b="1" dirty="0"/>
              <a:t>) 0,6</a:t>
            </a:r>
            <a:r>
              <a:rPr lang="en-US" sz="4000" b="1" i="1" dirty="0"/>
              <a:t>b </a:t>
            </a:r>
            <a:r>
              <a:rPr lang="uk-UA" sz="4000" b="1" dirty="0"/>
              <a:t>– </a:t>
            </a:r>
            <a:r>
              <a:rPr lang="en-US" sz="4000" b="1" i="1" dirty="0"/>
              <a:t>b</a:t>
            </a:r>
            <a:r>
              <a:rPr lang="uk-UA" sz="4000" b="1" dirty="0"/>
              <a:t>;     </a:t>
            </a:r>
            <a:endParaRPr lang="uk-UA" sz="4000" b="1" dirty="0"/>
          </a:p>
          <a:p>
            <a:r>
              <a:rPr lang="uk-UA" sz="4000" b="1" dirty="0"/>
              <a:t>  </a:t>
            </a:r>
            <a:r>
              <a:rPr lang="uk-UA" sz="4000" b="1" dirty="0"/>
              <a:t>в) -2 (</a:t>
            </a:r>
            <a:r>
              <a:rPr lang="uk-UA" sz="4000" b="1" i="1" dirty="0"/>
              <a:t>а</a:t>
            </a:r>
            <a:r>
              <a:rPr lang="uk-UA" sz="4000" b="1" dirty="0"/>
              <a:t> + 3);     </a:t>
            </a:r>
            <a:r>
              <a:rPr lang="uk-UA" sz="4000" b="1" dirty="0"/>
              <a:t>  г</a:t>
            </a:r>
            <a:r>
              <a:rPr lang="uk-UA" sz="4000" b="1" dirty="0"/>
              <a:t>) 0,5 (-</a:t>
            </a:r>
            <a:r>
              <a:rPr lang="uk-UA" sz="4000" b="1" i="1" dirty="0"/>
              <a:t>х</a:t>
            </a:r>
            <a:r>
              <a:rPr lang="uk-UA" sz="4000" b="1" dirty="0"/>
              <a:t> - </a:t>
            </a:r>
            <a:r>
              <a:rPr lang="uk-UA" sz="4000" b="1" dirty="0"/>
              <a:t>3).</a:t>
            </a:r>
          </a:p>
          <a:p>
            <a:endParaRPr lang="uk-UA" sz="3600" b="1" dirty="0"/>
          </a:p>
          <a:p>
            <a:pPr algn="ctr"/>
            <a:r>
              <a:rPr lang="uk-UA" sz="3600" b="1" dirty="0">
                <a:solidFill>
                  <a:srgbClr val="0070C0"/>
                </a:solidFill>
              </a:rPr>
              <a:t>2.Не </a:t>
            </a:r>
            <a:r>
              <a:rPr lang="uk-UA" sz="3600" b="1" dirty="0" err="1">
                <a:solidFill>
                  <a:srgbClr val="0070C0"/>
                </a:solidFill>
              </a:rPr>
              <a:t>розв</a:t>
            </a:r>
            <a:r>
              <a:rPr lang="en-US" sz="3600" b="1" dirty="0">
                <a:solidFill>
                  <a:srgbClr val="0070C0"/>
                </a:solidFill>
              </a:rPr>
              <a:t>’</a:t>
            </a:r>
            <a:r>
              <a:rPr lang="uk-UA" sz="3600" b="1" dirty="0" err="1">
                <a:solidFill>
                  <a:srgbClr val="0070C0"/>
                </a:solidFill>
              </a:rPr>
              <a:t>язуючи</a:t>
            </a:r>
            <a:r>
              <a:rPr lang="uk-UA" sz="3600" b="1" dirty="0">
                <a:solidFill>
                  <a:srgbClr val="0070C0"/>
                </a:solidFill>
              </a:rPr>
              <a:t> рівняння, знайти його корені:</a:t>
            </a:r>
          </a:p>
          <a:p>
            <a:r>
              <a:rPr lang="uk-UA" sz="4000" b="1" dirty="0"/>
              <a:t>     а) 325 + х = 45 + 325; </a:t>
            </a:r>
          </a:p>
          <a:p>
            <a:r>
              <a:rPr lang="uk-UA" sz="4000" b="1" dirty="0"/>
              <a:t>     б) 2(х-5) = 2*7 – 10;  </a:t>
            </a:r>
          </a:p>
          <a:p>
            <a:r>
              <a:rPr lang="uk-UA" sz="4000" b="1" dirty="0"/>
              <a:t>     в) х </a:t>
            </a:r>
            <a:r>
              <a:rPr lang="uk-UA" sz="4000" b="1" dirty="0"/>
              <a:t>+</a:t>
            </a:r>
            <a:r>
              <a:rPr lang="uk-UA" sz="4000" b="1" dirty="0"/>
              <a:t>5 = </a:t>
            </a:r>
            <a:r>
              <a:rPr lang="uk-UA" sz="4000" b="1" dirty="0" err="1"/>
              <a:t>х</a:t>
            </a:r>
            <a:r>
              <a:rPr lang="uk-UA" sz="4000" b="1" dirty="0"/>
              <a:t> - 90;            </a:t>
            </a:r>
          </a:p>
          <a:p>
            <a:r>
              <a:rPr lang="uk-UA" sz="4000" b="1"/>
              <a:t>     г</a:t>
            </a:r>
            <a:r>
              <a:rPr lang="uk-UA" sz="4000" b="1" dirty="0"/>
              <a:t>) 2(3+х) = 2х + 6. </a:t>
            </a:r>
          </a:p>
          <a:p>
            <a:endParaRPr lang="uk-UA" sz="3600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2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15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" y="919414"/>
            <a:ext cx="9077563" cy="5006858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pPr marL="306134" indent="-306134">
              <a:buAutoNum type="arabicPeriod"/>
            </a:pPr>
            <a:r>
              <a:rPr lang="ru-RU" sz="4000" b="1" dirty="0"/>
              <a:t> а)  - 6</a:t>
            </a:r>
            <a:r>
              <a:rPr lang="en-US" sz="4000" b="1" dirty="0"/>
              <a:t>m</a:t>
            </a:r>
            <a:r>
              <a:rPr lang="uk-UA" sz="4000" b="1" dirty="0"/>
              <a:t>;</a:t>
            </a:r>
            <a:r>
              <a:rPr lang="en-US" sz="4000" b="1" dirty="0"/>
              <a:t>          </a:t>
            </a:r>
            <a:r>
              <a:rPr lang="uk-UA" sz="4000" b="1" dirty="0"/>
              <a:t>б) – 0,4</a:t>
            </a:r>
            <a:r>
              <a:rPr lang="en-US" sz="4000" b="1" dirty="0"/>
              <a:t>b</a:t>
            </a:r>
            <a:r>
              <a:rPr lang="uk-UA" sz="4000" b="1" dirty="0"/>
              <a:t>;       </a:t>
            </a:r>
          </a:p>
          <a:p>
            <a:r>
              <a:rPr lang="uk-UA" sz="4000" b="1" dirty="0"/>
              <a:t> </a:t>
            </a:r>
            <a:r>
              <a:rPr lang="uk-UA" sz="4000" b="1" dirty="0"/>
              <a:t>   в) </a:t>
            </a:r>
            <a:r>
              <a:rPr lang="en-US" sz="4000" b="1" dirty="0"/>
              <a:t> -2a – 6;       </a:t>
            </a:r>
            <a:r>
              <a:rPr lang="uk-UA" sz="4000" b="1" dirty="0"/>
              <a:t>г) -0,5х – 1,5.</a:t>
            </a:r>
          </a:p>
          <a:p>
            <a:endParaRPr lang="uk-UA" sz="4000" b="1" dirty="0"/>
          </a:p>
          <a:p>
            <a:r>
              <a:rPr lang="uk-UA" sz="4000" b="1" dirty="0"/>
              <a:t> 2. </a:t>
            </a:r>
            <a:r>
              <a:rPr lang="ru-RU" sz="4000" b="1" dirty="0"/>
              <a:t>а)  </a:t>
            </a:r>
            <a:r>
              <a:rPr lang="ru-RU" sz="4000" b="1" dirty="0"/>
              <a:t>45</a:t>
            </a:r>
            <a:r>
              <a:rPr lang="uk-UA" sz="4000" b="1" dirty="0"/>
              <a:t>;</a:t>
            </a:r>
            <a:r>
              <a:rPr lang="en-US" sz="4000" b="1" dirty="0"/>
              <a:t>            </a:t>
            </a:r>
            <a:r>
              <a:rPr lang="uk-UA" sz="4000" b="1" dirty="0"/>
              <a:t>    б</a:t>
            </a:r>
            <a:r>
              <a:rPr lang="uk-UA" sz="4000" b="1" dirty="0"/>
              <a:t>)  </a:t>
            </a:r>
            <a:r>
              <a:rPr lang="uk-UA" sz="4000" b="1" dirty="0"/>
              <a:t>7;       </a:t>
            </a:r>
            <a:endParaRPr lang="uk-UA" sz="4000" b="1" dirty="0"/>
          </a:p>
          <a:p>
            <a:r>
              <a:rPr lang="uk-UA" sz="4000" b="1" dirty="0"/>
              <a:t>     в</a:t>
            </a:r>
            <a:r>
              <a:rPr lang="uk-UA" sz="4000" b="1" dirty="0"/>
              <a:t>) рівняння не має коренів</a:t>
            </a:r>
            <a:r>
              <a:rPr lang="en-US" sz="4000" b="1" dirty="0"/>
              <a:t>;        </a:t>
            </a:r>
            <a:endParaRPr lang="uk-UA" sz="4000" b="1" dirty="0"/>
          </a:p>
          <a:p>
            <a:r>
              <a:rPr lang="uk-UA" sz="4000" b="1" dirty="0"/>
              <a:t> </a:t>
            </a:r>
            <a:r>
              <a:rPr lang="uk-UA" sz="4000" b="1" dirty="0"/>
              <a:t>   </a:t>
            </a:r>
            <a:r>
              <a:rPr lang="en-US" sz="4000" b="1" dirty="0"/>
              <a:t> </a:t>
            </a:r>
            <a:r>
              <a:rPr lang="uk-UA" sz="4000" b="1" dirty="0"/>
              <a:t>г) </a:t>
            </a:r>
            <a:r>
              <a:rPr lang="uk-UA" sz="4000" b="1" dirty="0"/>
              <a:t>рівняння має безліч</a:t>
            </a:r>
          </a:p>
          <a:p>
            <a:r>
              <a:rPr lang="uk-UA" sz="4000" b="1" dirty="0"/>
              <a:t> </a:t>
            </a:r>
            <a:r>
              <a:rPr lang="uk-UA" sz="4000" b="1" dirty="0"/>
              <a:t>        коренів.</a:t>
            </a:r>
            <a:endParaRPr lang="uk-UA" sz="4000" b="1" dirty="0"/>
          </a:p>
          <a:p>
            <a:r>
              <a:rPr lang="uk-UA" sz="4000" dirty="0"/>
              <a:t> </a:t>
            </a:r>
            <a:r>
              <a:rPr lang="ru-RU" sz="4000" dirty="0"/>
              <a:t> </a:t>
            </a:r>
            <a:endParaRPr lang="ru-RU" sz="4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57240" y="82507"/>
            <a:ext cx="5002729" cy="990374"/>
          </a:xfrm>
          <a:prstGeom prst="rect">
            <a:avLst/>
          </a:prstGeom>
          <a:noFill/>
        </p:spPr>
        <p:txBody>
          <a:bodyPr wrap="none" lIns="81636" tIns="40818" rIns="81636" bIns="4081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9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Перевір себе</a:t>
            </a:r>
            <a:endParaRPr lang="ru-RU" sz="59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Picture 2" descr="C:\Users\Luka\Desktop\пропорции картинки\58656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057091"/>
            <a:ext cx="2160240" cy="97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053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7475"/>
            <a:ext cx="9144000" cy="2760089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r>
              <a:rPr lang="uk-UA" sz="2900" b="1" dirty="0"/>
              <a:t> 1.Човен </a:t>
            </a:r>
            <a:r>
              <a:rPr lang="uk-UA" sz="2900" b="1" dirty="0"/>
              <a:t>плив </a:t>
            </a:r>
            <a:r>
              <a:rPr lang="uk-UA" sz="2900" b="1" dirty="0"/>
              <a:t>1,8 </a:t>
            </a:r>
            <a:r>
              <a:rPr lang="uk-UA" sz="2900" b="1" dirty="0" err="1"/>
              <a:t>год</a:t>
            </a:r>
            <a:r>
              <a:rPr lang="uk-UA" sz="2900" b="1" dirty="0"/>
              <a:t> за течією </a:t>
            </a:r>
            <a:r>
              <a:rPr lang="uk-UA" sz="2900" b="1" dirty="0"/>
              <a:t> </a:t>
            </a:r>
            <a:r>
              <a:rPr lang="uk-UA" sz="2900" b="1" dirty="0"/>
              <a:t>і </a:t>
            </a:r>
            <a:r>
              <a:rPr lang="uk-UA" sz="2900" b="1" dirty="0"/>
              <a:t>1,4 </a:t>
            </a:r>
            <a:r>
              <a:rPr lang="uk-UA" sz="2900" b="1" dirty="0" err="1"/>
              <a:t>год</a:t>
            </a:r>
            <a:r>
              <a:rPr lang="uk-UA" sz="2900" b="1" dirty="0"/>
              <a:t> </a:t>
            </a:r>
            <a:r>
              <a:rPr lang="uk-UA" sz="2900" b="1" dirty="0"/>
              <a:t>проти. </a:t>
            </a:r>
            <a:r>
              <a:rPr lang="uk-UA" sz="2900" b="1" dirty="0"/>
              <a:t>Шлях, який проплив човен за течією, виявив­ся на </a:t>
            </a:r>
            <a:r>
              <a:rPr lang="uk-UA" sz="2900" b="1" dirty="0"/>
              <a:t>12,4 </a:t>
            </a:r>
            <a:r>
              <a:rPr lang="uk-UA" sz="2900" b="1" dirty="0"/>
              <a:t>км </a:t>
            </a:r>
            <a:r>
              <a:rPr lang="uk-UA" sz="2900" b="1" dirty="0"/>
              <a:t>більшим </a:t>
            </a:r>
            <a:r>
              <a:rPr lang="uk-UA" sz="2900" b="1" dirty="0"/>
              <a:t>від шляху, який він проплив проти течії. Знайдіть швидкість течії, якщо швид­кість човна в стоячій воді становить </a:t>
            </a:r>
            <a:r>
              <a:rPr lang="uk-UA" sz="2900" b="1" dirty="0"/>
              <a:t>15 </a:t>
            </a:r>
            <a:r>
              <a:rPr lang="uk-UA" sz="2900" b="1" dirty="0"/>
              <a:t>км/год.</a:t>
            </a:r>
            <a:endParaRPr lang="ru-RU" sz="2900" b="1" dirty="0"/>
          </a:p>
        </p:txBody>
      </p:sp>
      <p:pic>
        <p:nvPicPr>
          <p:cNvPr id="4" name="Picture 14" descr="Море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7" y="3726414"/>
            <a:ext cx="9144000" cy="1417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http://mirgif.com/predmety/animaciya28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95736" y="2463740"/>
            <a:ext cx="3024336" cy="1821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http://mirgif.com/predmety/animaciya28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7981" y="2625757"/>
            <a:ext cx="2754144" cy="1649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41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289 0.07191 L -0.72223 0.07931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58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365 0.04578 L -0.02622 -0.02035 C 0.01059 -0.03515 0.06684 -0.04301 0.12517 -0.04301 C 0.19132 -0.04301 0.24427 -0.03515 0.28159 -0.02035 L 0.46041 0.04578 " pathEditMode="relative" rAng="0" ptsTypes="FffFF">
                                      <p:cBhvr>
                                        <p:cTn id="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94" y="-44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042 0.04578 L 1.06285 0.0591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22" y="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965528" y="-122007"/>
            <a:ext cx="6957239" cy="1559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81636" tIns="40818" rIns="81636" bIns="40818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3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Розв'язання.</a:t>
            </a:r>
            <a:endParaRPr lang="ru-RU" altLang="ru-RU" sz="1400" b="1" dirty="0"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3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Нехай </a:t>
            </a:r>
            <a:r>
              <a:rPr lang="uk-UA" altLang="ru-RU" sz="3200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х</a:t>
            </a:r>
            <a:r>
              <a:rPr lang="uk-UA" altLang="ru-RU" sz="3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км/</a:t>
            </a:r>
            <a:r>
              <a:rPr lang="uk-UA" altLang="ru-RU" sz="3200" b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r>
              <a:rPr lang="uk-UA" altLang="ru-RU" sz="3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– швидкість течії</a:t>
            </a:r>
            <a:r>
              <a:rPr lang="uk-UA" altLang="ru-RU" sz="25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altLang="ru-RU" sz="1100" b="1" dirty="0">
              <a:latin typeface="Arial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3" y="1491855"/>
            <a:ext cx="123825" cy="10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0318" y="3781308"/>
            <a:ext cx="9083682" cy="2082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636" tIns="40818" rIns="81636" bIns="40818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3600" b="1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За умовою задачі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шлях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за течією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на 12,4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км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більший, ніж проти течії.</a:t>
            </a:r>
            <a:endParaRPr lang="uk-UA" sz="3600" b="1" dirty="0">
              <a:latin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2900" b="1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2900" b="1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.</a:t>
            </a:r>
            <a:endParaRPr lang="ru-RU" altLang="ru-RU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274740"/>
              </p:ext>
            </p:extLst>
          </p:nvPr>
        </p:nvGraphicFramePr>
        <p:xfrm>
          <a:off x="-180528" y="1221600"/>
          <a:ext cx="9396537" cy="263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2304256"/>
                <a:gridCol w="2448272"/>
                <a:gridCol w="2123729"/>
              </a:tblGrid>
              <a:tr h="893173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 s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smtClean="0">
                          <a:latin typeface="Monotype Corsiva" panose="03010101010201010101" pitchFamily="66" charset="0"/>
                        </a:rPr>
                        <a:t>км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v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smtClean="0">
                          <a:latin typeface="Monotype Corsiva" panose="03010101010201010101" pitchFamily="66" charset="0"/>
                        </a:rPr>
                        <a:t>км</a:t>
                      </a:r>
                      <a:r>
                        <a:rPr lang="en-US" sz="3000" dirty="0" smtClean="0">
                          <a:latin typeface="Monotype Corsiva" panose="03010101010201010101" pitchFamily="66" charset="0"/>
                        </a:rPr>
                        <a:t>/</a:t>
                      </a:r>
                      <a:r>
                        <a:rPr lang="uk-UA" sz="3000" dirty="0" err="1" smtClean="0">
                          <a:latin typeface="Monotype Corsiva" panose="03010101010201010101" pitchFamily="66" charset="0"/>
                        </a:rPr>
                        <a:t>год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t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err="1" smtClean="0">
                          <a:latin typeface="Monotype Corsiva" panose="03010101010201010101" pitchFamily="66" charset="0"/>
                        </a:rPr>
                        <a:t>год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</a:tr>
              <a:tr h="870912">
                <a:tc>
                  <a:txBody>
                    <a:bodyPr/>
                    <a:lstStyle/>
                    <a:p>
                      <a:pPr algn="ctr"/>
                      <a:r>
                        <a:rPr lang="uk-UA" sz="2100" b="1" dirty="0" smtClean="0"/>
                        <a:t>За течією</a:t>
                      </a:r>
                      <a:endParaRPr lang="ru-RU" sz="21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7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1,8(15+х)</a:t>
                      </a:r>
                      <a:endParaRPr lang="ru-RU" sz="27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7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15+х</a:t>
                      </a:r>
                      <a:endParaRPr lang="ru-RU" sz="27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7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</a:t>
                      </a:r>
                      <a:endParaRPr lang="ru-RU" sz="27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</a:tr>
              <a:tr h="870912">
                <a:tc>
                  <a:txBody>
                    <a:bodyPr/>
                    <a:lstStyle/>
                    <a:p>
                      <a:pPr algn="ctr"/>
                      <a:r>
                        <a:rPr lang="uk-UA" sz="2100" b="1" dirty="0" smtClean="0"/>
                        <a:t>Проти течії</a:t>
                      </a:r>
                      <a:endParaRPr lang="ru-RU" sz="21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7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1,4(15-х)</a:t>
                      </a:r>
                      <a:endParaRPr lang="ru-RU" sz="27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7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15-х</a:t>
                      </a:r>
                      <a:endParaRPr lang="ru-RU" sz="27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7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endParaRPr lang="ru-RU" sz="27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</a:tr>
            </a:tbl>
          </a:graphicData>
        </a:graphic>
      </p:graphicFrame>
      <p:pic>
        <p:nvPicPr>
          <p:cNvPr id="8" name="Picture 6" descr="http://mirgif.com/predmety/animaciya28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8059" y="1093071"/>
            <a:ext cx="1679647" cy="1011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46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20" y="5738"/>
            <a:ext cx="9217024" cy="6361075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 і </a:t>
            </a:r>
            <a:r>
              <a:rPr lang="uk-UA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язуємо</a:t>
            </a: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рівняння:</a:t>
            </a:r>
          </a:p>
          <a:p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uk-UA" sz="3600" b="1" dirty="0"/>
              <a:t>  1,8 (15+</a:t>
            </a:r>
            <a:r>
              <a:rPr lang="uk-UA" sz="3600" b="1" i="1" dirty="0"/>
              <a:t>х</a:t>
            </a:r>
            <a:r>
              <a:rPr lang="uk-UA" sz="3600" b="1" dirty="0"/>
              <a:t>) – 1,4 </a:t>
            </a:r>
            <a:r>
              <a:rPr lang="uk-UA" sz="3600" b="1" dirty="0"/>
              <a:t>(15-</a:t>
            </a:r>
            <a:r>
              <a:rPr lang="uk-UA" sz="3600" b="1" i="1" dirty="0"/>
              <a:t>х</a:t>
            </a:r>
            <a:r>
              <a:rPr lang="uk-UA" sz="3600" b="1" dirty="0"/>
              <a:t>) = </a:t>
            </a:r>
            <a:r>
              <a:rPr lang="uk-UA" sz="3600" b="1" dirty="0"/>
              <a:t>12,4;</a:t>
            </a:r>
          </a:p>
          <a:p>
            <a:r>
              <a:rPr lang="uk-UA" sz="3600" b="1" dirty="0"/>
              <a:t>  27 + 1,8 </a:t>
            </a:r>
            <a:r>
              <a:rPr lang="uk-UA" sz="3600" b="1" i="1" dirty="0"/>
              <a:t>х – </a:t>
            </a:r>
            <a:r>
              <a:rPr lang="uk-UA" sz="3600" b="1" dirty="0"/>
              <a:t>21 </a:t>
            </a:r>
            <a:r>
              <a:rPr lang="uk-UA" sz="3600" b="1" dirty="0"/>
              <a:t>+</a:t>
            </a:r>
            <a:r>
              <a:rPr lang="uk-UA" sz="3600" b="1" dirty="0"/>
              <a:t> </a:t>
            </a:r>
            <a:r>
              <a:rPr lang="uk-UA" sz="3600" b="1" dirty="0"/>
              <a:t>1,4</a:t>
            </a:r>
            <a:r>
              <a:rPr lang="uk-UA" sz="3600" b="1" i="1" dirty="0"/>
              <a:t> </a:t>
            </a:r>
            <a:r>
              <a:rPr lang="uk-UA" sz="3600" b="1" i="1" dirty="0" err="1"/>
              <a:t>х</a:t>
            </a:r>
            <a:r>
              <a:rPr lang="uk-UA" sz="3600" b="1" dirty="0"/>
              <a:t> = </a:t>
            </a:r>
            <a:r>
              <a:rPr lang="uk-UA" sz="3600" b="1" dirty="0"/>
              <a:t>12,4;</a:t>
            </a:r>
            <a:endParaRPr lang="ru-RU" sz="3600" b="1" dirty="0"/>
          </a:p>
          <a:p>
            <a:r>
              <a:rPr lang="uk-UA" sz="3600" b="1" dirty="0"/>
              <a:t>  1,8 </a:t>
            </a:r>
            <a:r>
              <a:rPr lang="uk-UA" sz="3600" b="1" i="1" dirty="0"/>
              <a:t>х</a:t>
            </a:r>
            <a:r>
              <a:rPr lang="uk-UA" sz="3600" b="1" dirty="0"/>
              <a:t> </a:t>
            </a:r>
            <a:r>
              <a:rPr lang="uk-UA" sz="3600" b="1" dirty="0"/>
              <a:t>+ </a:t>
            </a:r>
            <a:r>
              <a:rPr lang="uk-UA" sz="3600" b="1" dirty="0"/>
              <a:t>1,4</a:t>
            </a:r>
            <a:r>
              <a:rPr lang="uk-UA" sz="3600" b="1" i="1" dirty="0"/>
              <a:t> </a:t>
            </a:r>
            <a:r>
              <a:rPr lang="uk-UA" sz="3600" b="1" i="1" dirty="0" err="1"/>
              <a:t>х</a:t>
            </a:r>
            <a:r>
              <a:rPr lang="uk-UA" sz="3600" b="1" dirty="0"/>
              <a:t> = </a:t>
            </a:r>
            <a:r>
              <a:rPr lang="uk-UA" sz="3600" b="1" dirty="0"/>
              <a:t>12,4 </a:t>
            </a:r>
            <a:r>
              <a:rPr lang="uk-UA" sz="3600" b="1" dirty="0"/>
              <a:t>– </a:t>
            </a:r>
            <a:r>
              <a:rPr lang="uk-UA" sz="3600" b="1" dirty="0"/>
              <a:t>27 </a:t>
            </a:r>
            <a:r>
              <a:rPr lang="uk-UA" sz="3600" b="1" dirty="0"/>
              <a:t>+ </a:t>
            </a:r>
            <a:r>
              <a:rPr lang="uk-UA" sz="3600" b="1" dirty="0"/>
              <a:t>21;</a:t>
            </a:r>
            <a:endParaRPr lang="ru-RU" sz="3600" b="1" dirty="0"/>
          </a:p>
          <a:p>
            <a:r>
              <a:rPr lang="uk-UA" sz="3600" b="1" dirty="0"/>
              <a:t>  3,2</a:t>
            </a:r>
            <a:r>
              <a:rPr lang="uk-UA" sz="3600" b="1" i="1" dirty="0"/>
              <a:t> </a:t>
            </a:r>
            <a:r>
              <a:rPr lang="uk-UA" sz="3600" b="1" i="1" dirty="0"/>
              <a:t>х</a:t>
            </a:r>
            <a:r>
              <a:rPr lang="uk-UA" sz="3600" b="1" dirty="0"/>
              <a:t> </a:t>
            </a:r>
            <a:r>
              <a:rPr lang="uk-UA" sz="3600" b="1" dirty="0"/>
              <a:t>= 6,4;</a:t>
            </a:r>
            <a:endParaRPr lang="ru-RU" sz="3600" b="1" dirty="0"/>
          </a:p>
          <a:p>
            <a:r>
              <a:rPr lang="uk-UA" sz="3600" b="1" i="1" dirty="0"/>
              <a:t>  х</a:t>
            </a:r>
            <a:r>
              <a:rPr lang="uk-UA" sz="3600" b="1" dirty="0"/>
              <a:t> </a:t>
            </a:r>
            <a:r>
              <a:rPr lang="uk-UA" sz="3600" b="1" dirty="0"/>
              <a:t>= </a:t>
            </a:r>
            <a:r>
              <a:rPr lang="uk-UA" sz="3600" b="1" dirty="0"/>
              <a:t> 6,4 :3,2;</a:t>
            </a:r>
            <a:endParaRPr lang="ru-RU" sz="3600" b="1" dirty="0"/>
          </a:p>
          <a:p>
            <a:r>
              <a:rPr lang="uk-UA" sz="3600" b="1" i="1" dirty="0"/>
              <a:t>  х</a:t>
            </a:r>
            <a:r>
              <a:rPr lang="uk-UA" sz="3600" b="1" dirty="0"/>
              <a:t> </a:t>
            </a:r>
            <a:r>
              <a:rPr lang="uk-UA" sz="3600" b="1" dirty="0"/>
              <a:t>= </a:t>
            </a:r>
            <a:r>
              <a:rPr lang="uk-UA" sz="3600" b="1" dirty="0"/>
              <a:t>2.</a:t>
            </a:r>
            <a:endParaRPr lang="ru-RU" sz="3600" b="1" dirty="0"/>
          </a:p>
          <a:p>
            <a:r>
              <a:rPr lang="uk-UA" sz="4000" b="1" dirty="0">
                <a:latin typeface="Monotype Corsiva" panose="03010101010201010101" pitchFamily="66" charset="0"/>
              </a:rPr>
              <a:t>Отже, швидкість течії  </a:t>
            </a:r>
            <a:r>
              <a:rPr lang="uk-UA" sz="4000" b="1" dirty="0">
                <a:latin typeface="Monotype Corsiva" panose="03010101010201010101" pitchFamily="66" charset="0"/>
              </a:rPr>
              <a:t>2 </a:t>
            </a:r>
            <a:r>
              <a:rPr lang="uk-UA" sz="4000" b="1" dirty="0">
                <a:latin typeface="Monotype Corsiva" panose="03010101010201010101" pitchFamily="66" charset="0"/>
              </a:rPr>
              <a:t>км/год.</a:t>
            </a:r>
            <a:endParaRPr lang="ru-RU" sz="4000" b="1" dirty="0">
              <a:latin typeface="Monotype Corsiva" panose="03010101010201010101" pitchFamily="66" charset="0"/>
            </a:endParaRPr>
          </a:p>
          <a:p>
            <a:r>
              <a:rPr lang="uk-UA" sz="4000" b="1" dirty="0">
                <a:latin typeface="Monotype Corsiva" panose="03010101010201010101" pitchFamily="66" charset="0"/>
              </a:rPr>
              <a:t>Відповідь: 2 км/год.</a:t>
            </a:r>
            <a:endParaRPr lang="ru-RU" sz="4000" b="1" dirty="0">
              <a:latin typeface="Monotype Corsiva" panose="03010101010201010101" pitchFamily="66" charset="0"/>
            </a:endParaRPr>
          </a:p>
          <a:p>
            <a:endParaRPr lang="ru-RU" sz="3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71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ree"/>
          <p:cNvSpPr>
            <a:spLocks noEditPoints="1" noChangeArrowheads="1"/>
          </p:cNvSpPr>
          <p:nvPr/>
        </p:nvSpPr>
        <p:spPr bwMode="auto">
          <a:xfrm>
            <a:off x="3131840" y="2643284"/>
            <a:ext cx="1060914" cy="1187239"/>
          </a:xfrm>
          <a:custGeom>
            <a:avLst/>
            <a:gdLst>
              <a:gd name="G0" fmla="+- 0 0 0"/>
              <a:gd name="G1" fmla="*/ 13455 1 3"/>
              <a:gd name="G2" fmla="*/ 13455 2 3"/>
              <a:gd name="G3" fmla="+- 13455 0 0"/>
              <a:gd name="T0" fmla="*/ 10800 w 21600"/>
              <a:gd name="T1" fmla="*/ 0 h 21600"/>
              <a:gd name="T2" fmla="*/ 6171 w 21600"/>
              <a:gd name="T3" fmla="*/ 4485 h 21600"/>
              <a:gd name="T4" fmla="*/ 3086 w 21600"/>
              <a:gd name="T5" fmla="*/ 8970 h 21600"/>
              <a:gd name="T6" fmla="*/ 0 w 21600"/>
              <a:gd name="T7" fmla="*/ 13455 h 21600"/>
              <a:gd name="T8" fmla="*/ 15429 w 21600"/>
              <a:gd name="T9" fmla="*/ 4485 h 21600"/>
              <a:gd name="T10" fmla="*/ 18514 w 21600"/>
              <a:gd name="T11" fmla="*/ 8970 h 21600"/>
              <a:gd name="T12" fmla="*/ 21600 w 21600"/>
              <a:gd name="T13" fmla="*/ 13455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3455"/>
                </a:moveTo>
                <a:lnTo>
                  <a:pt x="9257" y="13455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3455"/>
                </a:lnTo>
                <a:lnTo>
                  <a:pt x="21600" y="13455"/>
                </a:lnTo>
                <a:lnTo>
                  <a:pt x="12343" y="8970"/>
                </a:lnTo>
                <a:lnTo>
                  <a:pt x="18514" y="8970"/>
                </a:lnTo>
                <a:lnTo>
                  <a:pt x="12343" y="4485"/>
                </a:lnTo>
                <a:lnTo>
                  <a:pt x="15429" y="4485"/>
                </a:lnTo>
                <a:lnTo>
                  <a:pt x="10800" y="0"/>
                </a:lnTo>
                <a:lnTo>
                  <a:pt x="6171" y="4485"/>
                </a:lnTo>
                <a:lnTo>
                  <a:pt x="9257" y="4485"/>
                </a:lnTo>
                <a:lnTo>
                  <a:pt x="3086" y="8970"/>
                </a:lnTo>
                <a:lnTo>
                  <a:pt x="9257" y="897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1636" tIns="40818" rIns="81636" bIns="40818"/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107504" y="47741"/>
            <a:ext cx="9036496" cy="3144810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uk-UA" sz="2900" b="1" dirty="0"/>
              <a:t>2</a:t>
            </a:r>
            <a:r>
              <a:rPr lang="uk-UA" sz="2900" b="1" dirty="0"/>
              <a:t>.Велосипедист проїхав ділянку шосе зі швидкістю 18 км</a:t>
            </a:r>
            <a:r>
              <a:rPr lang="en-US" sz="2900" b="1" dirty="0"/>
              <a:t>/</a:t>
            </a:r>
            <a:r>
              <a:rPr lang="uk-UA" sz="2900" b="1" dirty="0" err="1"/>
              <a:t>год</a:t>
            </a:r>
            <a:r>
              <a:rPr lang="uk-UA" sz="2900" b="1" dirty="0"/>
              <a:t> і ділянку </a:t>
            </a:r>
            <a:r>
              <a:rPr lang="uk-UA" sz="2900" b="1" dirty="0" err="1"/>
              <a:t>грунтової</a:t>
            </a:r>
            <a:r>
              <a:rPr lang="uk-UA" sz="2900" b="1" dirty="0"/>
              <a:t>  дороги зі швидкістю 12 </a:t>
            </a:r>
            <a:r>
              <a:rPr lang="uk-UA" sz="2900" b="1" dirty="0"/>
              <a:t>км</a:t>
            </a:r>
            <a:r>
              <a:rPr lang="en-US" sz="2900" b="1" dirty="0"/>
              <a:t>/</a:t>
            </a:r>
            <a:r>
              <a:rPr lang="uk-UA" sz="2900" b="1" dirty="0"/>
              <a:t>год. Усього він </a:t>
            </a:r>
          </a:p>
          <a:p>
            <a:r>
              <a:rPr lang="uk-UA" sz="2900" b="1" dirty="0"/>
              <a:t>п</a:t>
            </a:r>
            <a:r>
              <a:rPr lang="uk-UA" sz="2900" b="1" dirty="0"/>
              <a:t>роїхав 78км. Скільки часу велосипедист витратив на весь шлях, якщо по дорозі він їхав на 0,5 </a:t>
            </a:r>
            <a:r>
              <a:rPr lang="uk-UA" sz="2900" b="1" dirty="0" err="1"/>
              <a:t>год</a:t>
            </a:r>
            <a:r>
              <a:rPr lang="uk-UA" sz="2900" b="1" dirty="0"/>
              <a:t> більше, ніж по шосе?</a:t>
            </a:r>
            <a:endParaRPr lang="uk-UA" sz="2900" b="1" dirty="0"/>
          </a:p>
          <a:p>
            <a:endParaRPr lang="ru-RU" sz="2500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07505" y="4137924"/>
            <a:ext cx="892899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5" descr="C:\Users\Home\Desktop\Новая папка\Новая папка\картинки\tricycle_racers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746" y="3120680"/>
            <a:ext cx="1809750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ree"/>
          <p:cNvSpPr>
            <a:spLocks noEditPoints="1" noChangeArrowheads="1"/>
          </p:cNvSpPr>
          <p:nvPr/>
        </p:nvSpPr>
        <p:spPr bwMode="auto">
          <a:xfrm>
            <a:off x="8083541" y="3144394"/>
            <a:ext cx="1060914" cy="1187239"/>
          </a:xfrm>
          <a:custGeom>
            <a:avLst/>
            <a:gdLst>
              <a:gd name="G0" fmla="+- 0 0 0"/>
              <a:gd name="G1" fmla="*/ 13455 1 3"/>
              <a:gd name="G2" fmla="*/ 13455 2 3"/>
              <a:gd name="G3" fmla="+- 13455 0 0"/>
              <a:gd name="T0" fmla="*/ 10800 w 21600"/>
              <a:gd name="T1" fmla="*/ 0 h 21600"/>
              <a:gd name="T2" fmla="*/ 6171 w 21600"/>
              <a:gd name="T3" fmla="*/ 4485 h 21600"/>
              <a:gd name="T4" fmla="*/ 3086 w 21600"/>
              <a:gd name="T5" fmla="*/ 8970 h 21600"/>
              <a:gd name="T6" fmla="*/ 0 w 21600"/>
              <a:gd name="T7" fmla="*/ 13455 h 21600"/>
              <a:gd name="T8" fmla="*/ 15429 w 21600"/>
              <a:gd name="T9" fmla="*/ 4485 h 21600"/>
              <a:gd name="T10" fmla="*/ 18514 w 21600"/>
              <a:gd name="T11" fmla="*/ 8970 h 21600"/>
              <a:gd name="T12" fmla="*/ 21600 w 21600"/>
              <a:gd name="T13" fmla="*/ 13455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3455"/>
                </a:moveTo>
                <a:lnTo>
                  <a:pt x="9257" y="13455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3455"/>
                </a:lnTo>
                <a:lnTo>
                  <a:pt x="21600" y="13455"/>
                </a:lnTo>
                <a:lnTo>
                  <a:pt x="12343" y="8970"/>
                </a:lnTo>
                <a:lnTo>
                  <a:pt x="18514" y="8970"/>
                </a:lnTo>
                <a:lnTo>
                  <a:pt x="12343" y="4485"/>
                </a:lnTo>
                <a:lnTo>
                  <a:pt x="15429" y="4485"/>
                </a:lnTo>
                <a:lnTo>
                  <a:pt x="10800" y="0"/>
                </a:lnTo>
                <a:lnTo>
                  <a:pt x="6171" y="4485"/>
                </a:lnTo>
                <a:lnTo>
                  <a:pt x="9257" y="4485"/>
                </a:lnTo>
                <a:lnTo>
                  <a:pt x="3086" y="8970"/>
                </a:lnTo>
                <a:lnTo>
                  <a:pt x="9257" y="897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1636" tIns="40818" rIns="81636" bIns="40818"/>
          <a:lstStyle/>
          <a:p>
            <a:endParaRPr lang="ru-RU"/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07505" y="4731990"/>
            <a:ext cx="8928992" cy="0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923931" y="4751085"/>
            <a:ext cx="884615" cy="467154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r>
              <a:rPr lang="uk-UA" sz="2500" dirty="0"/>
              <a:t>78км</a:t>
            </a:r>
            <a:endParaRPr lang="ru-RU" sz="2500" dirty="0"/>
          </a:p>
        </p:txBody>
      </p:sp>
      <p:sp>
        <p:nvSpPr>
          <p:cNvPr id="15" name="Овал 14"/>
          <p:cNvSpPr/>
          <p:nvPr/>
        </p:nvSpPr>
        <p:spPr>
          <a:xfrm>
            <a:off x="3583659" y="4046611"/>
            <a:ext cx="157281" cy="913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ru-RU" sz="4300"/>
          </a:p>
        </p:txBody>
      </p:sp>
      <p:sp>
        <p:nvSpPr>
          <p:cNvPr id="10" name="Tree"/>
          <p:cNvSpPr>
            <a:spLocks noEditPoints="1" noChangeArrowheads="1"/>
          </p:cNvSpPr>
          <p:nvPr/>
        </p:nvSpPr>
        <p:spPr bwMode="auto">
          <a:xfrm>
            <a:off x="-184477" y="2933567"/>
            <a:ext cx="1060914" cy="1187239"/>
          </a:xfrm>
          <a:custGeom>
            <a:avLst/>
            <a:gdLst>
              <a:gd name="G0" fmla="+- 0 0 0"/>
              <a:gd name="G1" fmla="*/ 13455 1 3"/>
              <a:gd name="G2" fmla="*/ 13455 2 3"/>
              <a:gd name="G3" fmla="+- 13455 0 0"/>
              <a:gd name="T0" fmla="*/ 10800 w 21600"/>
              <a:gd name="T1" fmla="*/ 0 h 21600"/>
              <a:gd name="T2" fmla="*/ 6171 w 21600"/>
              <a:gd name="T3" fmla="*/ 4485 h 21600"/>
              <a:gd name="T4" fmla="*/ 3086 w 21600"/>
              <a:gd name="T5" fmla="*/ 8970 h 21600"/>
              <a:gd name="T6" fmla="*/ 0 w 21600"/>
              <a:gd name="T7" fmla="*/ 13455 h 21600"/>
              <a:gd name="T8" fmla="*/ 15429 w 21600"/>
              <a:gd name="T9" fmla="*/ 4485 h 21600"/>
              <a:gd name="T10" fmla="*/ 18514 w 21600"/>
              <a:gd name="T11" fmla="*/ 8970 h 21600"/>
              <a:gd name="T12" fmla="*/ 21600 w 21600"/>
              <a:gd name="T13" fmla="*/ 13455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3455"/>
                </a:moveTo>
                <a:lnTo>
                  <a:pt x="9257" y="13455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3455"/>
                </a:lnTo>
                <a:lnTo>
                  <a:pt x="21600" y="13455"/>
                </a:lnTo>
                <a:lnTo>
                  <a:pt x="12343" y="8970"/>
                </a:lnTo>
                <a:lnTo>
                  <a:pt x="18514" y="8970"/>
                </a:lnTo>
                <a:lnTo>
                  <a:pt x="12343" y="4485"/>
                </a:lnTo>
                <a:lnTo>
                  <a:pt x="15429" y="4485"/>
                </a:lnTo>
                <a:lnTo>
                  <a:pt x="10800" y="0"/>
                </a:lnTo>
                <a:lnTo>
                  <a:pt x="6171" y="4485"/>
                </a:lnTo>
                <a:lnTo>
                  <a:pt x="9257" y="4485"/>
                </a:lnTo>
                <a:lnTo>
                  <a:pt x="3086" y="8970"/>
                </a:lnTo>
                <a:lnTo>
                  <a:pt x="9257" y="897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lIns="81636" tIns="40818" rIns="81636" bIns="40818"/>
          <a:lstStyle/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890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38728E-6 L -0.86181 0.0060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090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20536"/>
            <a:ext cx="9144000" cy="851875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25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Розв'язання.</a:t>
            </a:r>
            <a:endParaRPr lang="ru-RU" altLang="ru-RU" sz="1100" b="1" dirty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altLang="ru-RU" sz="25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Нехай </a:t>
            </a:r>
            <a:r>
              <a:rPr lang="uk-UA" altLang="ru-RU" sz="2500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х</a:t>
            </a:r>
            <a:r>
              <a:rPr lang="uk-UA" altLang="ru-RU" sz="25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altLang="ru-RU" sz="2500" b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r>
              <a:rPr lang="uk-UA" altLang="ru-RU" sz="25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, час </a:t>
            </a:r>
            <a:r>
              <a:rPr lang="uk-UA" altLang="ru-RU" sz="25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який їхав велосипедист </a:t>
            </a:r>
            <a:r>
              <a:rPr lang="uk-UA" altLang="ru-RU" sz="2500" b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грунтівкою</a:t>
            </a:r>
            <a:r>
              <a:rPr lang="uk-UA" altLang="ru-RU" sz="2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uk-UA" altLang="ru-RU" sz="2200" b="1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1555155"/>
              </p:ext>
            </p:extLst>
          </p:nvPr>
        </p:nvGraphicFramePr>
        <p:xfrm>
          <a:off x="-180528" y="1022770"/>
          <a:ext cx="9396537" cy="3331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1654"/>
                <a:gridCol w="3168906"/>
                <a:gridCol w="2160240"/>
                <a:gridCol w="2195737"/>
              </a:tblGrid>
              <a:tr h="1014195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 s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smtClean="0">
                          <a:latin typeface="Monotype Corsiva" panose="03010101010201010101" pitchFamily="66" charset="0"/>
                        </a:rPr>
                        <a:t>км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v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smtClean="0">
                          <a:latin typeface="Monotype Corsiva" panose="03010101010201010101" pitchFamily="66" charset="0"/>
                        </a:rPr>
                        <a:t>км</a:t>
                      </a:r>
                      <a:r>
                        <a:rPr lang="en-US" sz="3000" dirty="0" smtClean="0">
                          <a:latin typeface="Monotype Corsiva" panose="03010101010201010101" pitchFamily="66" charset="0"/>
                        </a:rPr>
                        <a:t>/</a:t>
                      </a:r>
                      <a:r>
                        <a:rPr lang="uk-UA" sz="3000" dirty="0" err="1" smtClean="0">
                          <a:latin typeface="Monotype Corsiva" panose="03010101010201010101" pitchFamily="66" charset="0"/>
                        </a:rPr>
                        <a:t>год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5400" dirty="0" smtClean="0">
                          <a:latin typeface="Monotype Corsiva" panose="03010101010201010101" pitchFamily="66" charset="0"/>
                        </a:rPr>
                        <a:t>t</a:t>
                      </a:r>
                      <a:r>
                        <a:rPr lang="uk-UA" sz="5400" dirty="0" smtClean="0">
                          <a:latin typeface="Monotype Corsiva" panose="03010101010201010101" pitchFamily="66" charset="0"/>
                        </a:rPr>
                        <a:t>,</a:t>
                      </a:r>
                      <a:r>
                        <a:rPr lang="uk-UA" sz="3000" dirty="0" err="1" smtClean="0">
                          <a:latin typeface="Monotype Corsiva" panose="03010101010201010101" pitchFamily="66" charset="0"/>
                        </a:rPr>
                        <a:t>год</a:t>
                      </a:r>
                      <a:endParaRPr lang="ru-RU" sz="3000" dirty="0">
                        <a:latin typeface="Monotype Corsiva" panose="03010101010201010101" pitchFamily="66" charset="0"/>
                      </a:endParaRPr>
                    </a:p>
                  </a:txBody>
                  <a:tcPr marT="34290" marB="34290"/>
                </a:tc>
              </a:tr>
              <a:tr h="990729">
                <a:tc>
                  <a:txBody>
                    <a:bodyPr/>
                    <a:lstStyle/>
                    <a:p>
                      <a:pPr algn="ctr"/>
                      <a:r>
                        <a:rPr lang="uk-UA" sz="2100" b="1" dirty="0" smtClean="0"/>
                        <a:t>шосе</a:t>
                      </a:r>
                      <a:endParaRPr lang="ru-RU" sz="21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18х</a:t>
                      </a:r>
                      <a:endParaRPr lang="ru-RU" sz="4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49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endParaRPr lang="ru-RU" sz="4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</a:tr>
              <a:tr h="1326255">
                <a:tc>
                  <a:txBody>
                    <a:bodyPr/>
                    <a:lstStyle/>
                    <a:p>
                      <a:pPr algn="ctr"/>
                      <a:r>
                        <a:rPr lang="uk-UA" sz="2100" b="1" dirty="0" err="1" smtClean="0"/>
                        <a:t>грунтівка</a:t>
                      </a:r>
                      <a:endParaRPr lang="ru-RU" sz="2100" b="1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sz="4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12(х+0,5)</a:t>
                      </a:r>
                      <a:endParaRPr lang="ru-RU" sz="41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49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4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х+ 0,5</a:t>
                      </a:r>
                      <a:endParaRPr lang="ru-RU" sz="4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/>
                </a:tc>
              </a:tr>
            </a:tbl>
          </a:graphicData>
        </a:graphic>
      </p:graphicFrame>
      <p:pic>
        <p:nvPicPr>
          <p:cNvPr id="5" name="Picture 5" descr="C:\Users\Home\Desktop\Новая папка\Новая папка\картинки\tricycle_racers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80531" y="924854"/>
            <a:ext cx="1872207" cy="110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4407955"/>
            <a:ext cx="8640960" cy="636431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3600" b="1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За умовою задачі </a:t>
            </a:r>
            <a:r>
              <a:rPr lang="uk-UA" altLang="ru-RU" sz="3600" b="1" dirty="0"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весь 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шлях 78 км.</a:t>
            </a:r>
            <a:endParaRPr lang="uk-UA" sz="3600" b="1" dirty="0">
              <a:latin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88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7" y="19626"/>
            <a:ext cx="9036495" cy="5991743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 і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язуємо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рівняння: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18х + 12(х+0,5) =78;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18х + 12х + 6 = 78;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18х +12х = 78 - 6;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30х = 72;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 =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2,4.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Отже, 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2,4 години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час, що велосипедист їхав по шосе, 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2,4+0,5=2,9 (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час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грунтовою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дорогою.</a:t>
            </a: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2,4+2,9=5,3 (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час, який велосипедист витратив на весь шлях.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  5,3год.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495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Рису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3868342"/>
            <a:ext cx="9394825" cy="1275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 descr="schoolboy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6" y="1170126"/>
            <a:ext cx="3034833" cy="302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78088" y="303500"/>
            <a:ext cx="6606480" cy="4098917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uk-UA" altLang="ru-RU" sz="2900" b="1" dirty="0">
                <a:latin typeface="Times New Roman" pitchFamily="18" charset="0"/>
                <a:cs typeface="Arial" charset="0"/>
              </a:rPr>
              <a:t>На уроці я </a:t>
            </a:r>
            <a:endParaRPr lang="ru-RU" altLang="ru-RU" sz="2900" b="1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дізнався...</a:t>
            </a:r>
            <a:endParaRPr lang="ru-RU" altLang="ru-RU" sz="29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зрозумів...</a:t>
            </a:r>
            <a:endParaRPr lang="ru-RU" altLang="ru-RU" sz="29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навчився...</a:t>
            </a:r>
            <a:endParaRPr lang="ru-RU" altLang="ru-RU" sz="29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найбільший мій успіх </a:t>
            </a: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це...</a:t>
            </a:r>
            <a:endParaRPr lang="ru-RU" altLang="ru-RU" sz="29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найбільші труднощі я відчув...</a:t>
            </a:r>
            <a:endParaRPr lang="ru-RU" altLang="ru-RU" sz="29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я не вмів, а тепер умію...</a:t>
            </a:r>
            <a:endParaRPr lang="ru-RU" altLang="ru-RU" sz="29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я змінив своє ставлення до...</a:t>
            </a:r>
            <a:endParaRPr lang="ru-RU" altLang="ru-RU" sz="29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9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900" dirty="0">
                <a:latin typeface="Times New Roman" pitchFamily="18" charset="0"/>
                <a:cs typeface="Arial" charset="0"/>
              </a:rPr>
              <a:t> на наступному уроці я хочу...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588" y="33469"/>
            <a:ext cx="1624919" cy="109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77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Home\Desktop\Рисунок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75"/>
          <a:stretch>
            <a:fillRect/>
          </a:stretch>
        </p:blipFill>
        <p:spPr bwMode="auto">
          <a:xfrm>
            <a:off x="4427986" y="249494"/>
            <a:ext cx="2906267" cy="480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Luka\Desktop\пропорции картинки\58656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759883"/>
            <a:ext cx="1742804" cy="97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825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tutteplo.ru/images/novosti020211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141481"/>
            <a:ext cx="8784976" cy="5622411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 algn="ctr"/>
            <a:r>
              <a:rPr lang="uk-UA" sz="40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Рівняння – це не просто рівність</a:t>
            </a:r>
            <a:endParaRPr lang="ru-RU" sz="40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uk-UA" sz="40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З одною змінною чи кількома.</a:t>
            </a:r>
            <a:endParaRPr lang="ru-RU" sz="40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uk-UA" sz="40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Рівняння – це думок активність, </a:t>
            </a:r>
            <a:endParaRPr lang="ru-RU" sz="40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uk-UA" sz="40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Це інтелекту боротьба </a:t>
            </a:r>
            <a:r>
              <a:rPr lang="uk-UA" sz="40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.</a:t>
            </a:r>
            <a:endParaRPr lang="ru-RU" sz="4000" b="1" dirty="0">
              <a:solidFill>
                <a:srgbClr val="FFFF0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uk-UA" sz="4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Так будьте творчими, активно розвивайтесь,</a:t>
            </a:r>
            <a:endParaRPr lang="ru-RU" sz="40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uk-UA" sz="4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Долайте труднощі у своєму житті,</a:t>
            </a:r>
            <a:endParaRPr lang="ru-RU" sz="40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uk-UA" sz="4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Але з рівняннями, прошу, не розлучайтесь,</a:t>
            </a:r>
            <a:endParaRPr lang="ru-RU" sz="40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uk-UA" sz="4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Вони послужать вам іще у майбутті.</a:t>
            </a:r>
            <a:endParaRPr lang="ru-RU" sz="40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Picture 2" descr="C:\Users\Luka\Desktop\пропорции картинки\58656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759883"/>
            <a:ext cx="1742804" cy="97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295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57505"/>
            <a:ext cx="9144000" cy="5068414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Першими невідомі числа стали позначати араби.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 позначення в арабів запозичили іспанці,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від іспанців цей знак потрапив до французів.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тут нарешті виникла назва «ікс».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потім вони і до нас перекинулися –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позначення і назва.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1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390900" y="1737717"/>
          <a:ext cx="1905000" cy="228600"/>
        </p:xfrm>
        <a:graphic>
          <a:graphicData uri="http://schemas.openxmlformats.org/drawingml/2006/table">
            <a:tbl>
              <a:tblPr/>
              <a:tblGrid>
                <a:gridCol w="1905000"/>
              </a:tblGrid>
              <a:tr h="251460">
                <a:tc>
                  <a:txBody>
                    <a:bodyPr/>
                    <a:lstStyle/>
                    <a:p>
                      <a:pPr algn="ctr"/>
                      <a:r>
                        <a:rPr lang="ru-RU" sz="800" b="0" dirty="0">
                          <a:solidFill>
                            <a:srgbClr val="000062"/>
                          </a:solidFill>
                          <a:effectLst/>
                          <a:latin typeface="Tahoma"/>
                        </a:rPr>
                        <a:t> </a:t>
                      </a:r>
                      <a:br>
                        <a:rPr lang="ru-RU" sz="800" b="0" dirty="0">
                          <a:solidFill>
                            <a:srgbClr val="000062"/>
                          </a:solidFill>
                          <a:effectLst/>
                          <a:latin typeface="Tahoma"/>
                        </a:rPr>
                      </a:br>
                      <a:endParaRPr lang="ru-RU" sz="800" b="0" dirty="0">
                        <a:solidFill>
                          <a:srgbClr val="000062"/>
                        </a:solidFill>
                        <a:effectLst/>
                        <a:latin typeface="Tahoma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62701" y="418286"/>
            <a:ext cx="8303185" cy="5468523"/>
          </a:xfrm>
          <a:prstGeom prst="rect">
            <a:avLst/>
          </a:prstGeom>
          <a:noFill/>
        </p:spPr>
        <p:txBody>
          <a:bodyPr wrap="none" lIns="81636" tIns="40818" rIns="81636" bIns="40818" rtlCol="0">
            <a:spAutoFit/>
          </a:bodyPr>
          <a:lstStyle/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Великий математик Ейлер сказав, що математика – 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ізольована наука, 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основа і ключ до всіх  людських знань.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Якої форми треба надати дзеркалу телескопа,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щоб зробити чіткими в ньому зірок і планет?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Які обриси крил літака найвигідніші?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збудувати морське судно, щоб воно надійно 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протистояло стихії?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найощадливіше і надійніше звести будинок?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виготовити прилади контролю за здоров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ям хворих?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правильно посіяти зернові культури, 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зібрати найбільший урожай?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дає вичерпні відповіді на ці </a:t>
            </a:r>
          </a:p>
          <a:p>
            <a:pPr algn="ctr"/>
            <a:r>
              <a:rPr lang="uk-UA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багато інших практичних запитань.</a:t>
            </a:r>
            <a:endParaRPr lang="ru-RU" sz="2500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27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2">
            <a:lum bright="30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27798"/>
            <a:ext cx="3455988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Luka\Desktop\пропорции картинки\58656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87453" y="1600201"/>
            <a:ext cx="2651125" cy="1478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:\Users\User\Pictures\на презентацію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95263"/>
            <a:ext cx="2319338" cy="2172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 descr="D:\Irina\анимашки\книги\saityak_(5).png"/>
          <p:cNvPicPr>
            <a:picLocks noGrp="1"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180528" y="-182556"/>
            <a:ext cx="1956834" cy="2143122"/>
          </a:xfrm>
          <a:prstGeom prst="rect">
            <a:avLst/>
          </a:prstGeom>
          <a:noFill/>
        </p:spPr>
      </p:pic>
      <p:pic>
        <p:nvPicPr>
          <p:cNvPr id="7" name="Picture 6" descr="v25ani[1]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3" y="-181582"/>
            <a:ext cx="2519363" cy="184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1" descr="image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564" y="318697"/>
            <a:ext cx="1752600" cy="1140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7" descr="smaylik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113" y="1095665"/>
            <a:ext cx="3248025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2" descr="0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5" y="1960567"/>
            <a:ext cx="1420813" cy="1448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MCj02805300000[1]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3" y="2139555"/>
            <a:ext cx="5616575" cy="2572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64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Рисунок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8" y="17512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9712" y="519522"/>
            <a:ext cx="4896544" cy="3544920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uk-UA" altLang="ru-RU" sz="2500" b="1" dirty="0">
                <a:latin typeface="Times New Roman" pitchFamily="18" charset="0"/>
                <a:cs typeface="Arial" charset="0"/>
              </a:rPr>
              <a:t>На уроці я </a:t>
            </a:r>
            <a:endParaRPr lang="ru-RU" altLang="ru-RU" sz="2500" b="1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дізнався...</a:t>
            </a:r>
            <a:endParaRPr lang="ru-RU" altLang="ru-RU" sz="25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зрозумів...</a:t>
            </a:r>
            <a:endParaRPr lang="ru-RU" altLang="ru-RU" sz="25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навчився...</a:t>
            </a:r>
            <a:endParaRPr lang="ru-RU" altLang="ru-RU" sz="25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найбільший мій успіх </a:t>
            </a: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це...</a:t>
            </a:r>
            <a:endParaRPr lang="ru-RU" altLang="ru-RU" sz="25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найбільші труднощі я відчув...</a:t>
            </a:r>
            <a:endParaRPr lang="ru-RU" altLang="ru-RU" sz="25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я не вмів, а тепер умію...</a:t>
            </a:r>
            <a:endParaRPr lang="ru-RU" altLang="ru-RU" sz="25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я змінив своє ставлення до...</a:t>
            </a:r>
            <a:endParaRPr lang="ru-RU" altLang="ru-RU" sz="2500" dirty="0">
              <a:latin typeface="Times New Roman" pitchFamily="18" charset="0"/>
              <a:cs typeface="Arial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sz="2500" dirty="0">
                <a:latin typeface="Times New Roman" pitchFamily="18" charset="0"/>
                <a:cs typeface="Arial" charset="0"/>
              </a:rPr>
              <a:t>-</a:t>
            </a:r>
            <a:r>
              <a:rPr lang="uk-UA" altLang="ru-RU" sz="2500" dirty="0">
                <a:latin typeface="Times New Roman" pitchFamily="18" charset="0"/>
                <a:cs typeface="Arial" charset="0"/>
              </a:rPr>
              <a:t> на наступному уроці я хочу...</a:t>
            </a:r>
          </a:p>
        </p:txBody>
      </p:sp>
      <p:pic>
        <p:nvPicPr>
          <p:cNvPr id="4" name="Picture 6" descr="v25ani[1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3" y="3357609"/>
            <a:ext cx="2519363" cy="184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AG00317_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922" y="2301721"/>
            <a:ext cx="2411413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j007616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64297">
            <a:off x="6698428" y="2207394"/>
            <a:ext cx="1970747" cy="10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36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Home\Desktop\Новая папка\Новая папка\картинки\117_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2949792"/>
            <a:ext cx="2578206" cy="129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Home\Desktop\Новая папка\Новая папка\картинки\118_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2" y="903686"/>
            <a:ext cx="3333749" cy="166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Home\Desktop\Новая папка\Новая папка\картинки\samoleti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2913"/>
            <a:ext cx="30226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Home\Desktop\Новая папка\Новая папка\картинки\tricycle_racers_bi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327835"/>
            <a:ext cx="1809750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Home\Desktop\Новая папка\Новая папка\картинки\prodam-Intex-56539-naduvnoy-plotik-samoletik--2ddc-1364236671865385-1-b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004235"/>
            <a:ext cx="1368152" cy="76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66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Рисунок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MCj0280530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3" y="2139555"/>
            <a:ext cx="5616575" cy="2572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Luka\Desktop\пропорции картинки\58656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87453" y="1600201"/>
            <a:ext cx="2651125" cy="1478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15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2321</TotalTime>
  <Words>1199</Words>
  <Application>Microsoft Office PowerPoint</Application>
  <PresentationFormat>Экран (16:9)</PresentationFormat>
  <Paragraphs>341</Paragraphs>
  <Slides>30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30</vt:i4>
      </vt:variant>
    </vt:vector>
  </HeadingPairs>
  <TitlesOfParts>
    <vt:vector size="33" baseType="lpstr">
      <vt:lpstr>Тема Office</vt:lpstr>
      <vt:lpstr>Воздушный поток</vt:lpstr>
      <vt:lpstr>1_Воздушный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133</cp:revision>
  <dcterms:created xsi:type="dcterms:W3CDTF">2014-02-27T18:51:47Z</dcterms:created>
  <dcterms:modified xsi:type="dcterms:W3CDTF">2014-03-14T08:18:36Z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2955936</vt:lpwstr>
  </property>
  <property fmtid="{D5CDD505-2E9C-101B-9397-08002B2CF9AE}" name="NXPowerLiteVersion" pid="3">
    <vt:lpwstr>D4.1.4</vt:lpwstr>
  </property>
</Properties>
</file>