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image/x-wmf" Extension="wmf"/>
  <Default ContentType="image/x-emf" Extension="e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handoutMaster+xml" PartName="/ppt/handoutMasters/handoutMaster1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Default ContentType="image/png" Extension="png"/>
  <Default ContentType="application/vnd.openxmlformats-officedocument.oleObject" Extension="bin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308" r:id="rId3"/>
    <p:sldId id="275" r:id="rId4"/>
    <p:sldId id="263" r:id="rId5"/>
    <p:sldId id="279" r:id="rId6"/>
    <p:sldId id="264" r:id="rId7"/>
    <p:sldId id="286" r:id="rId8"/>
    <p:sldId id="289" r:id="rId9"/>
    <p:sldId id="288" r:id="rId10"/>
    <p:sldId id="302" r:id="rId11"/>
    <p:sldId id="303" r:id="rId12"/>
    <p:sldId id="292" r:id="rId13"/>
    <p:sldId id="306" r:id="rId14"/>
    <p:sldId id="304" r:id="rId15"/>
    <p:sldId id="307" r:id="rId16"/>
    <p:sldId id="301" r:id="rId17"/>
    <p:sldId id="305" r:id="rId18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4C22"/>
    <a:srgbClr val="0101A3"/>
    <a:srgbClr val="FF0000"/>
    <a:srgbClr val="FF33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2" d="100"/>
          <a:sy n="82" d="100"/>
        </p:scale>
        <p:origin x="-1026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 ?><Relationships xmlns="http://schemas.openxmlformats.org/package/2006/relationships"><Relationship Id="rId3" Target="../media/image12.wmf" Type="http://schemas.openxmlformats.org/officeDocument/2006/relationships/image"/><Relationship Id="rId2" Target="../media/image11.wmf" Type="http://schemas.openxmlformats.org/officeDocument/2006/relationships/image"/><Relationship Id="rId5" Target="../media/image14.emf" Type="http://schemas.openxmlformats.org/officeDocument/2006/relationships/image"/><Relationship Id="rId4" Target="../media/image13.emf" Type="http://schemas.openxmlformats.org/officeDocument/2006/relationships/image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8159605C-2D5D-47EE-B84A-864B0B178F3F}" type="datetimeFigureOut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7213"/>
            <a:ext cx="29718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9447213"/>
            <a:ext cx="2971800" cy="496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0B0E102B-B28B-439E-B97B-61AB8C3C4F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67025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EAE046B-683A-4914-B774-9F6C8E4DF3E1}" type="datetimeFigureOut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A1EE074-38FC-48C1-BCEE-FA53343CBC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8110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DA223-B11F-4F13-9D4B-8669AEAA741A}" type="datetime1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Світлана Миколаївна, Ковельська міська гімназія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676303-2ADF-4234-A213-36BB53B98A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0598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30699-1B53-4A46-8149-2387A6B34006}" type="datetime1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Світлана Миколаївна, Ковельська міська гімназія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8C68B-EEBA-4842-9DEA-C2C44B29DB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8300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D896E-76B4-49F0-9EEC-C10946600479}" type="datetime1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Світлана Миколаївна, Ковельська міська гімназія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6E1E55-B78D-4B3A-9FA7-AEB730246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51808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DD36A-B150-451F-BE69-0F53811893A8}" type="datetime1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Світлана Миколаївна, Ковельська міська гімназія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EE1D2-1A69-49D5-B5BD-3CB4FB6F31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3086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7EE0A-CA2A-47BB-9DB7-E7C4F849B385}" type="datetime1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Світлана Миколаївна, Ковельська міська гімназія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C1BF2-3F0C-4453-ABBF-01CA1561F0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288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DF656-F4D9-473F-A14A-32D9A1471694}" type="datetime1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Світлана Миколаївна, Ковельська міська гімназія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967A2-D234-414D-BA72-85BC9DC6A2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4865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6CDCA-2654-4F2E-ACBD-1403FAFE7CA0}" type="datetime1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Світлана Миколаївна, Ковельська міська гімназія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6A90E-36AC-4D18-849F-F3C31AB31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1256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D66F0-4DCF-4321-A300-684D9AC80449}" type="datetime1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Світлана Миколаївна, Ковельська міська гімназія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8EF87-5F92-4E94-8852-F77CE3466E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7644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CBCED-8D6C-4BF2-AF93-9CB2BCA04AF4}" type="datetime1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Світлана Миколаївна, Ковельська міська гімназія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60079-FE7A-4549-AC2A-7C3307A4BC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87587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2BD8C-44A6-4AF0-8CCD-FB8D05EF10AA}" type="datetime1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Світлана Миколаївна, Ковельська міська гімназія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A18C8-3938-44AB-9EF4-E6CB6448E4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2122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AC1F6-446A-458E-B338-F4C492937526}" type="datetime1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Ільюх Світлана Миколаївна, Ковельська міська гімназія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EF011-3AA1-442B-ABE5-D2FB1D5835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38867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E04EC14-1B6E-4060-AE03-6E000D9F673E}" type="datetime1">
              <a:rPr lang="ru-RU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ru-RU"/>
              <a:t>Ільюх Світлана Миколаївна, Ковельська міська гімназія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0EFA45A-4DF9-4515-98DD-E368DD156C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gif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 ?><Relationships xmlns="http://schemas.openxmlformats.org/package/2006/relationships"><Relationship Id="rId8" Target="../media/image40.wmf" Type="http://schemas.openxmlformats.org/officeDocument/2006/relationships/image"/><Relationship Id="rId3" Target="../media/image35.wmf" Type="http://schemas.openxmlformats.org/officeDocument/2006/relationships/image"/><Relationship Id="rId7" Target="../media/image39.wmf" Type="http://schemas.openxmlformats.org/officeDocument/2006/relationships/image"/><Relationship Id="rId2" Target="../slideLayouts/slideLayout2.xml" Type="http://schemas.openxmlformats.org/officeDocument/2006/relationships/slideLayout"/><Relationship Id="rId6" Target="../media/image38.wmf" Type="http://schemas.openxmlformats.org/officeDocument/2006/relationships/image"/><Relationship Id="rId5" Target="../media/image37.wmf" Type="http://schemas.openxmlformats.org/officeDocument/2006/relationships/image"/><Relationship Id="rId4" Target="../media/image36.wmf" Type="http://schemas.openxmlformats.org/officeDocument/2006/relationships/image"/></Relationships>
</file>

<file path=ppt/slides/_rels/slide11.xml.rels><?xml version="1.0" encoding="UTF-8" standalone="yes" ?><Relationships xmlns="http://schemas.openxmlformats.org/package/2006/relationships"><Relationship Id="rId8" Target="../media/image46.wmf" Type="http://schemas.openxmlformats.org/officeDocument/2006/relationships/image"/><Relationship Id="rId3" Target="../media/image41.wmf" Type="http://schemas.openxmlformats.org/officeDocument/2006/relationships/image"/><Relationship Id="rId7" Target="../media/image45.wmf" Type="http://schemas.openxmlformats.org/officeDocument/2006/relationships/image"/><Relationship Id="rId2" Target="../slideLayouts/slideLayout2.xml" Type="http://schemas.openxmlformats.org/officeDocument/2006/relationships/slideLayout"/><Relationship Id="rId6" Target="../media/image44.wmf" Type="http://schemas.openxmlformats.org/officeDocument/2006/relationships/image"/><Relationship Id="rId5" Target="../media/image43.wmf" Type="http://schemas.openxmlformats.org/officeDocument/2006/relationships/image"/><Relationship Id="rId4" Target="../media/image42.wmf" Type="http://schemas.openxmlformats.org/officeDocument/2006/relationships/image"/><Relationship Id="rId9" Target="../media/image47.wmf" Type="http://schemas.openxmlformats.org/officeDocument/2006/relationships/image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5.xml.rels><?xml version="1.0" encoding="UTF-8" standalone="yes" ?><Relationships xmlns="http://schemas.openxmlformats.org/package/2006/relationships"><Relationship Id="rId8" Target="../embeddings/oleObject5.bin" Type="http://schemas.openxmlformats.org/officeDocument/2006/relationships/oleObject"/><Relationship Id="rId3" Target="../media/image10.wmf" Type="http://schemas.openxmlformats.org/officeDocument/2006/relationships/image"/><Relationship Id="rId7" Target="../embeddings/oleObject4.bin" Type="http://schemas.openxmlformats.org/officeDocument/2006/relationships/oleObject"/><Relationship Id="rId2" Target="../slideLayouts/slideLayout7.xml" Type="http://schemas.openxmlformats.org/officeDocument/2006/relationships/slideLayout"/><Relationship Id="rId1" Target="../drawings/vmlDrawing1.vml" Type="http://schemas.openxmlformats.org/officeDocument/2006/relationships/vmlDrawing"/><Relationship Id="rId6" Target="slide4.xml" Type="http://schemas.openxmlformats.org/officeDocument/2006/relationships/slide"/><Relationship Id="rId5" Target="../embeddings/oleObject3.bin" Type="http://schemas.openxmlformats.org/officeDocument/2006/relationships/oleObject"/><Relationship Id="rId4" Target="../embeddings/oleObject2.bin" Type="http://schemas.openxmlformats.org/officeDocument/2006/relationships/oleObject"/></Relationships>
</file>

<file path=ppt/slides/_rels/slide6.xml.rels><?xml version="1.0" encoding="UTF-8" standalone="yes" ?><Relationships xmlns="http://schemas.openxmlformats.org/package/2006/relationships"><Relationship Id="rId3" Target="slide4.xml" Type="http://schemas.openxmlformats.org/officeDocument/2006/relationships/slide"/><Relationship Id="rId2" Target="../slideLayouts/slideLayout7.xml" Type="http://schemas.openxmlformats.org/officeDocument/2006/relationships/slideLayout"/><Relationship Id="rId6" Target="../media/image17.emf" Type="http://schemas.openxmlformats.org/officeDocument/2006/relationships/image"/><Relationship Id="rId5" Target="../media/image16.emf" Type="http://schemas.openxmlformats.org/officeDocument/2006/relationships/image"/><Relationship Id="rId4" Target="../media/image15.emf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8" Target="../media/image22.wmf" Type="http://schemas.openxmlformats.org/officeDocument/2006/relationships/image"/><Relationship Id="rId3" Target="../media/image23.jpeg" Type="http://schemas.openxmlformats.org/officeDocument/2006/relationships/image"/><Relationship Id="rId7" Target="../media/image21.wmf" Type="http://schemas.openxmlformats.org/officeDocument/2006/relationships/image"/><Relationship Id="rId2" Target="../slideLayouts/slideLayout2.xml" Type="http://schemas.openxmlformats.org/officeDocument/2006/relationships/slideLayout"/><Relationship Id="rId6" Target="../media/image20.wmf" Type="http://schemas.openxmlformats.org/officeDocument/2006/relationships/image"/><Relationship Id="rId5" Target="../media/image19.wmf" Type="http://schemas.openxmlformats.org/officeDocument/2006/relationships/image"/><Relationship Id="rId4" Target="../media/image18.wmf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8" Target="../media/image29.wmf" Type="http://schemas.openxmlformats.org/officeDocument/2006/relationships/image"/><Relationship Id="rId3" Target="../media/image24.wmf" Type="http://schemas.openxmlformats.org/officeDocument/2006/relationships/image"/><Relationship Id="rId7" Target="../media/image28.wmf" Type="http://schemas.openxmlformats.org/officeDocument/2006/relationships/image"/><Relationship Id="rId2" Target="../slideLayouts/slideLayout2.xml" Type="http://schemas.openxmlformats.org/officeDocument/2006/relationships/slideLayout"/><Relationship Id="rId6" Target="../media/image27.wmf" Type="http://schemas.openxmlformats.org/officeDocument/2006/relationships/image"/><Relationship Id="rId5" Target="../media/image26.wmf" Type="http://schemas.openxmlformats.org/officeDocument/2006/relationships/image"/><Relationship Id="rId4" Target="../media/image25.wmf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8" Target="../media/image34.wmf" Type="http://schemas.openxmlformats.org/officeDocument/2006/relationships/image"/><Relationship Id="rId3" Target="../media/image23.jpeg" Type="http://schemas.openxmlformats.org/officeDocument/2006/relationships/image"/><Relationship Id="rId7" Target="../media/image33.wmf" Type="http://schemas.openxmlformats.org/officeDocument/2006/relationships/image"/><Relationship Id="rId2" Target="../slideLayouts/slideLayout2.xml" Type="http://schemas.openxmlformats.org/officeDocument/2006/relationships/slideLayout"/><Relationship Id="rId6" Target="../media/image32.wmf" Type="http://schemas.openxmlformats.org/officeDocument/2006/relationships/image"/><Relationship Id="rId5" Target="../media/image31.wmf" Type="http://schemas.openxmlformats.org/officeDocument/2006/relationships/image"/><Relationship Id="rId4" Target="../media/image30.wmf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75" y="4833938"/>
            <a:ext cx="6400800" cy="175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uk-UA" sz="2400" b="1" i="1" smtClean="0">
                <a:solidFill>
                  <a:srgbClr val="FF3300"/>
                </a:solidFill>
                <a:latin typeface="Georgia" pitchFamily="18" charset="0"/>
              </a:rPr>
              <a:t>“</a:t>
            </a:r>
            <a:r>
              <a:rPr lang="ru-RU" sz="2400" b="1" i="1" smtClean="0">
                <a:solidFill>
                  <a:srgbClr val="FF3300"/>
                </a:solidFill>
                <a:latin typeface="Georgia" pitchFamily="18" charset="0"/>
              </a:rPr>
              <a:t>Де є бажання, знайдеться шлях!</a:t>
            </a:r>
            <a:r>
              <a:rPr lang="uk-UA" sz="2400" b="1" i="1" smtClean="0">
                <a:solidFill>
                  <a:srgbClr val="FF3300"/>
                </a:solidFill>
                <a:latin typeface="Georgia" pitchFamily="18" charset="0"/>
              </a:rPr>
              <a:t>”</a:t>
            </a:r>
          </a:p>
          <a:p>
            <a:pPr eaLnBrk="1" hangingPunct="1">
              <a:lnSpc>
                <a:spcPct val="90000"/>
              </a:lnSpc>
            </a:pPr>
            <a:r>
              <a:rPr lang="uk-UA" sz="2400" b="1" i="1" smtClean="0">
                <a:solidFill>
                  <a:srgbClr val="FF3300"/>
                </a:solidFill>
                <a:latin typeface="Georgia" pitchFamily="18" charset="0"/>
              </a:rPr>
              <a:t>Джордж Пойа</a:t>
            </a:r>
          </a:p>
          <a:p>
            <a:pPr eaLnBrk="1" hangingPunct="1">
              <a:lnSpc>
                <a:spcPct val="90000"/>
              </a:lnSpc>
            </a:pPr>
            <a:r>
              <a:rPr lang="uk-UA" sz="1600" b="1" i="1" smtClean="0">
                <a:solidFill>
                  <a:srgbClr val="FF3300"/>
                </a:solidFill>
                <a:latin typeface="Georgia" pitchFamily="18" charset="0"/>
              </a:rPr>
              <a:t>(</a:t>
            </a:r>
            <a:r>
              <a:rPr lang="ru-RU" sz="1600" b="1" i="1" smtClean="0">
                <a:solidFill>
                  <a:srgbClr val="FF3300"/>
                </a:solidFill>
                <a:latin typeface="Georgia" pitchFamily="18" charset="0"/>
              </a:rPr>
              <a:t>венгерський, швейцарський та американський математик</a:t>
            </a:r>
            <a:r>
              <a:rPr lang="uk-UA" sz="1600" b="1" i="1" smtClean="0">
                <a:solidFill>
                  <a:srgbClr val="FF3300"/>
                </a:solidFill>
                <a:latin typeface="Georgia" pitchFamily="18" charset="0"/>
              </a:rPr>
              <a:t>)</a:t>
            </a:r>
            <a:endParaRPr lang="ru-RU" sz="1600" b="1" i="1" smtClean="0">
              <a:solidFill>
                <a:srgbClr val="FF3300"/>
              </a:solidFill>
              <a:latin typeface="Georgia" pitchFamily="18" charset="0"/>
            </a:endParaRPr>
          </a:p>
        </p:txBody>
      </p:sp>
      <p:pic>
        <p:nvPicPr>
          <p:cNvPr id="2051" name="Picture 3" descr="H:\Documents and Settings\Aida\Рабочий стол\НОвая ГРАФИКА сборник\КАРТИНКИ СБОРНИК_ школьные\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429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H:\Documents and Settings\Aida\Рабочий стол\НОвая ГРАФИКА сборник\КАРТИНКИ СБОРНИК_ школьные\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6429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 descr="H:\Documents and Settings\Aida\Рабочий стол\НОвая ГРАФИКА сборник\КАРТИНКИ СБОРНИК_ школьные\3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5875" y="6429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:\Documents and Settings\Aida\Рабочий стол\НОвая ГРАФИКА сборник\КАРТИНКИ СБОРНИК_ школьные\4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75" y="12144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 descr="H:\Documents and Settings\Aida\Рабочий стол\НОвая ГРАФИКА сборник\КАРТИНКИ СБОРНИК_ школьные\5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6375" y="12144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4" descr="H:\Documents and Settings\Aida\Рабочий стол\НОвая ГРАФИКА сборник\1111111111111\image316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-1148920">
            <a:off x="7359650" y="5319713"/>
            <a:ext cx="1257300" cy="109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468313" y="1916113"/>
            <a:ext cx="8293100" cy="2160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Спос</a:t>
            </a:r>
            <a:r>
              <a:rPr lang="uk-UA" sz="3600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і</a:t>
            </a:r>
            <a:r>
              <a:rPr lang="ru-RU" sz="3600" kern="1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б додавання</a:t>
            </a:r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9778E-7 C 1.66667E-6 0.07516 0.02326 0.13321 0.05191 0.13321 C 0.08125 0.13321 0.10469 0.07516 0.10469 -3.9778E-7 C 0.10469 -0.07539 0.1283 -0.13321 0.15764 -0.13321 C 0.18611 -0.13321 0.20989 -0.07539 0.20989 -3.9778E-7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8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84921E-6 C 1.66667E-6 0.07401 0.01562 0.13136 0.03472 0.13136 C 0.05451 0.13136 0.07014 0.07401 0.07014 -2.84921E-6 C 0.07014 -0.07423 0.08594 -0.13113 0.10555 -0.13113 C 0.12482 -0.13113 0.14062 -0.07423 0.14062 -2.84921E-6 " pathEditMode="relative" rAng="0" ptsTypes="fffff">
                                      <p:cBhvr>
                                        <p:cTn id="8" dur="2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058" grpId="0" animBg="1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2051050" y="188913"/>
            <a:ext cx="6842125" cy="936625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FF"/>
              </a:gs>
              <a:gs pos="100000">
                <a:srgbClr val="FF99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/>
          <a:lstStyle/>
          <a:p>
            <a:pPr algn="ctr"/>
            <a:r>
              <a:rPr b="1" i="1" lang="uk-UA" sz="2800">
                <a:latin charset="0" pitchFamily="18" typeface="Georgia"/>
              </a:rPr>
              <a:t>Розв’яжіть системи лінійних</a:t>
            </a:r>
          </a:p>
          <a:p>
            <a:pPr algn="ctr"/>
            <a:r>
              <a:rPr b="1" i="1" lang="uk-UA" sz="2800">
                <a:latin charset="0" pitchFamily="18" typeface="Georgia"/>
              </a:rPr>
              <a:t>рівнянь способом додавання</a:t>
            </a:r>
            <a:endParaRPr b="1" i="1" lang="ru-RU" sz="2800">
              <a:latin charset="0" pitchFamily="18" typeface="Georgia"/>
            </a:endParaRPr>
          </a:p>
        </p:txBody>
      </p:sp>
      <p:sp>
        <p:nvSpPr>
          <p:cNvPr id="10243" name="Text Box 21"/>
          <p:cNvSpPr txBox="1">
            <a:spLocks noChangeArrowheads="1"/>
          </p:cNvSpPr>
          <p:nvPr/>
        </p:nvSpPr>
        <p:spPr bwMode="auto">
          <a:xfrm>
            <a:off x="4932363" y="1196975"/>
            <a:ext cx="184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endParaRPr b="1" i="1" lang="uk-UA" sz="2800">
              <a:solidFill>
                <a:schemeClr val="accent2"/>
              </a:solidFill>
              <a:latin charset="0" pitchFamily="18" typeface="Times New Roman"/>
            </a:endParaRP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>
            <a:spAutoFit/>
          </a:bodyPr>
          <a:lstStyle/>
          <a:p>
            <a:endParaRPr lang="uk-UA"/>
          </a:p>
        </p:txBody>
      </p:sp>
      <p:pic>
        <p:nvPicPr>
          <p:cNvPr id="10245" name="Объект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716088"/>
            <a:ext cx="3865563" cy="1471612"/>
          </a:xfrm>
          <a:prstGeom prst="rect"/>
          <a:noFill/>
        </p:spPr>
      </p:pic>
      <p:sp>
        <p:nvSpPr>
          <p:cNvPr id="1024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>
            <a:spAutoFit/>
          </a:bodyPr>
          <a:lstStyle/>
          <a:p>
            <a:endParaRPr lang="uk-UA"/>
          </a:p>
        </p:txBody>
      </p:sp>
      <p:pic>
        <p:nvPicPr>
          <p:cNvPr id="10247" name="Объект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1773238"/>
            <a:ext cx="3384550" cy="1447800"/>
          </a:xfrm>
          <a:prstGeom prst="rect"/>
          <a:noFill/>
        </p:spPr>
      </p:pic>
      <p:pic>
        <p:nvPicPr>
          <p:cNvPr id="10248" name="Объект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67175" y="1255713"/>
            <a:ext cx="700088" cy="495300"/>
          </a:xfrm>
          <a:prstGeom prst="rect"/>
          <a:noFill/>
        </p:spPr>
      </p:pic>
      <p:pic>
        <p:nvPicPr>
          <p:cNvPr id="10249" name="Объект 6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95738" y="3644900"/>
            <a:ext cx="769937" cy="495300"/>
          </a:xfrm>
          <a:prstGeom prst="rect"/>
          <a:noFill/>
        </p:spPr>
      </p:pic>
      <p:sp>
        <p:nvSpPr>
          <p:cNvPr id="10250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>
            <a:spAutoFit/>
          </a:bodyPr>
          <a:lstStyle/>
          <a:p>
            <a:endParaRPr lang="uk-UA"/>
          </a:p>
        </p:txBody>
      </p:sp>
      <p:pic>
        <p:nvPicPr>
          <p:cNvPr id="10251" name="Объект 9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3850" y="4365625"/>
            <a:ext cx="3227388" cy="1470025"/>
          </a:xfrm>
          <a:prstGeom prst="rect"/>
          <a:noFill/>
        </p:spPr>
      </p:pic>
      <p:sp>
        <p:nvSpPr>
          <p:cNvPr id="1025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>
            <a:spAutoFit/>
          </a:bodyPr>
          <a:lstStyle/>
          <a:p>
            <a:endParaRPr lang="uk-UA"/>
          </a:p>
        </p:txBody>
      </p:sp>
      <p:pic>
        <p:nvPicPr>
          <p:cNvPr id="10253" name="Объект 11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33950" y="4365625"/>
            <a:ext cx="3121025" cy="1511300"/>
          </a:xfrm>
          <a:prstGeom prst="rect"/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2051050" y="188913"/>
            <a:ext cx="6842125" cy="936625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FF"/>
              </a:gs>
              <a:gs pos="100000">
                <a:srgbClr val="FF99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/>
          <a:lstStyle/>
          <a:p>
            <a:pPr algn="ctr"/>
            <a:r>
              <a:rPr b="1" i="1" lang="uk-UA" sz="2800">
                <a:latin charset="0" pitchFamily="18" typeface="Georgia"/>
              </a:rPr>
              <a:t>Розв’яжіть системи лінійних</a:t>
            </a:r>
          </a:p>
          <a:p>
            <a:pPr algn="ctr"/>
            <a:r>
              <a:rPr b="1" i="1" lang="uk-UA" sz="2800">
                <a:latin charset="0" pitchFamily="18" typeface="Georgia"/>
              </a:rPr>
              <a:t>рівнянь способом додавання</a:t>
            </a:r>
            <a:endParaRPr b="1" i="1" lang="ru-RU" sz="2800">
              <a:latin charset="0" pitchFamily="18" typeface="Georgia"/>
            </a:endParaRPr>
          </a:p>
        </p:txBody>
      </p:sp>
      <p:sp>
        <p:nvSpPr>
          <p:cNvPr id="11267" name="Text Box 21"/>
          <p:cNvSpPr txBox="1">
            <a:spLocks noChangeArrowheads="1"/>
          </p:cNvSpPr>
          <p:nvPr/>
        </p:nvSpPr>
        <p:spPr bwMode="auto">
          <a:xfrm>
            <a:off x="4932363" y="1196975"/>
            <a:ext cx="184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endParaRPr b="1" i="1" lang="uk-UA" sz="2800">
              <a:solidFill>
                <a:schemeClr val="accent2"/>
              </a:solidFill>
              <a:latin charset="0" pitchFamily="18" typeface="Times New Roman"/>
            </a:endParaRPr>
          </a:p>
        </p:txBody>
      </p:sp>
      <p:sp>
        <p:nvSpPr>
          <p:cNvPr id="1126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>
            <a:spAutoFit/>
          </a:bodyPr>
          <a:lstStyle/>
          <a:p>
            <a:endParaRPr lang="uk-UA"/>
          </a:p>
        </p:txBody>
      </p:sp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>
            <a:spAutoFit/>
          </a:bodyPr>
          <a:lstStyle/>
          <a:p>
            <a:endParaRPr lang="uk-UA"/>
          </a:p>
        </p:txBody>
      </p:sp>
      <p:pic>
        <p:nvPicPr>
          <p:cNvPr id="11270" name="Объект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32250" y="1255713"/>
            <a:ext cx="769938" cy="495300"/>
          </a:xfrm>
          <a:prstGeom prst="rect"/>
          <a:noFill/>
        </p:spPr>
      </p:pic>
      <p:sp>
        <p:nvSpPr>
          <p:cNvPr id="11271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>
            <a:spAutoFit/>
          </a:bodyPr>
          <a:lstStyle/>
          <a:p>
            <a:endParaRPr lang="uk-UA"/>
          </a:p>
        </p:txBody>
      </p:sp>
      <p:sp>
        <p:nvSpPr>
          <p:cNvPr id="11272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>
            <a:spAutoFit/>
          </a:bodyPr>
          <a:lstStyle/>
          <a:p>
            <a:endParaRPr lang="uk-UA"/>
          </a:p>
        </p:txBody>
      </p:sp>
      <p:pic>
        <p:nvPicPr>
          <p:cNvPr id="11273" name="Объект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276475"/>
            <a:ext cx="2736850" cy="1368425"/>
          </a:xfrm>
          <a:prstGeom prst="rect"/>
          <a:noFill/>
        </p:spPr>
      </p:pic>
      <p:pic>
        <p:nvPicPr>
          <p:cNvPr id="11274" name="Объект 1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16250" y="1844675"/>
            <a:ext cx="3111500" cy="1296988"/>
          </a:xfrm>
          <a:prstGeom prst="rect"/>
          <a:noFill/>
        </p:spPr>
      </p:pic>
      <p:pic>
        <p:nvPicPr>
          <p:cNvPr id="11275" name="Объект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7763" y="2349500"/>
            <a:ext cx="2827337" cy="1223963"/>
          </a:xfrm>
          <a:prstGeom prst="rect"/>
          <a:noFill/>
        </p:spPr>
      </p:pic>
      <p:pic>
        <p:nvPicPr>
          <p:cNvPr id="11276" name="Объект 1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750" y="3933825"/>
            <a:ext cx="3044825" cy="1295400"/>
          </a:xfrm>
          <a:prstGeom prst="rect"/>
          <a:noFill/>
        </p:spPr>
      </p:pic>
      <p:pic>
        <p:nvPicPr>
          <p:cNvPr id="11277" name="Объект 1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87675" y="5084763"/>
            <a:ext cx="3168650" cy="1238250"/>
          </a:xfrm>
          <a:prstGeom prst="rect"/>
          <a:noFill/>
        </p:spPr>
      </p:pic>
      <p:pic>
        <p:nvPicPr>
          <p:cNvPr id="11278" name="Объект 16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361113" y="3789363"/>
            <a:ext cx="2782887" cy="1584325"/>
          </a:xfrm>
          <a:prstGeom prst="rect"/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. 2"/>
          <p:cNvSpPr>
            <a:spLocks noGrp="1" noChangeArrowheads="1"/>
          </p:cNvSpPr>
          <p:nvPr>
            <p:ph type="title" idx="4294967295"/>
          </p:nvPr>
        </p:nvSpPr>
        <p:spPr>
          <a:xfrm>
            <a:off x="865188" y="260350"/>
            <a:ext cx="8278812" cy="792163"/>
          </a:xfrm>
        </p:spPr>
        <p:txBody>
          <a:bodyPr/>
          <a:lstStyle/>
          <a:p>
            <a:pPr eaLnBrk="1" hangingPunct="1"/>
            <a:r>
              <a:rPr lang="uk-UA" sz="3600" b="1" smtClean="0">
                <a:latin typeface="Georgia" pitchFamily="18" charset="0"/>
              </a:rPr>
              <a:t>Спосіб додавання (алгоритм)</a:t>
            </a:r>
          </a:p>
        </p:txBody>
      </p:sp>
      <p:sp>
        <p:nvSpPr>
          <p:cNvPr id="19459" name="Прямоуг.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196975"/>
            <a:ext cx="9144000" cy="5013325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uk-UA" b="1" i="1" smtClean="0">
                <a:latin typeface="Georgia" pitchFamily="18" charset="0"/>
              </a:rPr>
              <a:t>Зрівняти</a:t>
            </a:r>
            <a:r>
              <a:rPr lang="uk-UA" smtClean="0">
                <a:latin typeface="Georgia" pitchFamily="18" charset="0"/>
              </a:rPr>
              <a:t> модулі коефіцієнтів при будь-якій змінній.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uk-UA" b="1" i="1" smtClean="0">
                <a:latin typeface="Georgia" pitchFamily="18" charset="0"/>
              </a:rPr>
              <a:t>Додати</a:t>
            </a:r>
            <a:r>
              <a:rPr lang="uk-UA" smtClean="0">
                <a:latin typeface="Georgia" pitchFamily="18" charset="0"/>
              </a:rPr>
              <a:t> почленно рівняння системи.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uk-UA" smtClean="0">
                <a:latin typeface="Georgia" pitchFamily="18" charset="0"/>
              </a:rPr>
              <a:t>Розв'язати </a:t>
            </a:r>
            <a:r>
              <a:rPr lang="uk-UA" b="1" i="1" smtClean="0">
                <a:latin typeface="Georgia" pitchFamily="18" charset="0"/>
              </a:rPr>
              <a:t>нове</a:t>
            </a:r>
            <a:r>
              <a:rPr lang="uk-UA" smtClean="0">
                <a:latin typeface="Georgia" pitchFamily="18" charset="0"/>
              </a:rPr>
              <a:t> рівняння і знайти значення однієї змінної.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uk-UA" b="1" i="1" smtClean="0">
                <a:latin typeface="Georgia" pitchFamily="18" charset="0"/>
              </a:rPr>
              <a:t>Підставити</a:t>
            </a:r>
            <a:r>
              <a:rPr lang="uk-UA" smtClean="0">
                <a:latin typeface="Georgia" pitchFamily="18" charset="0"/>
              </a:rPr>
              <a:t> значення знайденої змінної в інше рівняння і знайти значення другої змінної.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uk-UA" smtClean="0">
                <a:latin typeface="Georgia" pitchFamily="18" charset="0"/>
              </a:rPr>
              <a:t>Записати відповідь: </a:t>
            </a:r>
            <a:r>
              <a:rPr lang="uk-UA" b="1" smtClean="0">
                <a:latin typeface="Georgia" pitchFamily="18" charset="0"/>
              </a:rPr>
              <a:t>(х; у).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57365"/>
            <a:ext cx="7772400" cy="1743086"/>
          </a:xfrm>
        </p:spPr>
        <p:txBody>
          <a:bodyPr/>
          <a:lstStyle/>
          <a:p>
            <a:r>
              <a:rPr lang="uk-UA" dirty="0" smtClean="0"/>
              <a:t>Ще я хочу, щоб ви дали відповідь  на такі запитання</a:t>
            </a:r>
            <a:r>
              <a:rPr lang="ru-RU" dirty="0" smtClean="0"/>
              <a:t>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57562"/>
            <a:ext cx="6400800" cy="2281238"/>
          </a:xfrm>
        </p:spPr>
        <p:txBody>
          <a:bodyPr/>
          <a:lstStyle/>
          <a:p>
            <a:r>
              <a:rPr lang="uk-UA" dirty="0" smtClean="0"/>
              <a:t>- Чи сподобався вам урок </a:t>
            </a:r>
            <a:r>
              <a:rPr lang="ru-RU" dirty="0" smtClean="0"/>
              <a:t>?</a:t>
            </a:r>
          </a:p>
          <a:p>
            <a:r>
              <a:rPr lang="uk-UA" dirty="0" smtClean="0"/>
              <a:t>- Що нового ви дізнались, навчились під час уроку </a:t>
            </a:r>
            <a:r>
              <a:rPr lang="ru-RU" dirty="0" smtClean="0"/>
              <a:t>?</a:t>
            </a:r>
          </a:p>
          <a:p>
            <a:r>
              <a:rPr lang="uk-UA" dirty="0" smtClean="0"/>
              <a:t>         - Які знання використовували </a:t>
            </a:r>
            <a:r>
              <a:rPr lang="ru-RU" dirty="0" smtClean="0"/>
              <a:t>?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Прямоуг. 2"/>
          <p:cNvSpPr>
            <a:spLocks noGrp="1" noChangeArrowheads="1"/>
          </p:cNvSpPr>
          <p:nvPr>
            <p:ph type="title" idx="4294967295"/>
          </p:nvPr>
        </p:nvSpPr>
        <p:spPr>
          <a:xfrm>
            <a:off x="865188" y="260350"/>
            <a:ext cx="8278812" cy="792163"/>
          </a:xfrm>
        </p:spPr>
        <p:txBody>
          <a:bodyPr/>
          <a:lstStyle/>
          <a:p>
            <a:pPr eaLnBrk="1" hangingPunct="1">
              <a:defRPr/>
            </a:pPr>
            <a:r>
              <a:rPr lang="uk-UA" sz="5400" b="1" dirty="0" smtClean="0">
                <a:solidFill>
                  <a:schemeClr val="accent2">
                    <a:lumMod val="40000"/>
                    <a:lumOff val="60000"/>
                  </a:schemeClr>
                </a:solidFill>
                <a:latin typeface="Georgia" pitchFamily="18" charset="0"/>
              </a:rPr>
              <a:t>Домашнє завдання</a:t>
            </a:r>
          </a:p>
        </p:txBody>
      </p:sp>
      <p:sp>
        <p:nvSpPr>
          <p:cNvPr id="19459" name="Прямоуг.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844675"/>
            <a:ext cx="8353425" cy="381635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uk-UA" b="1" dirty="0" smtClean="0">
                <a:latin typeface="Georgia" pitchFamily="18" charset="0"/>
              </a:rPr>
              <a:t>Повторити:  § 28  ст. 241-243 підручник: </a:t>
            </a:r>
            <a:r>
              <a:rPr lang="uk-UA" dirty="0" err="1" smtClean="0"/>
              <a:t>Бевз</a:t>
            </a:r>
            <a:r>
              <a:rPr lang="uk-UA" dirty="0" smtClean="0"/>
              <a:t> Г.П., </a:t>
            </a:r>
            <a:r>
              <a:rPr lang="uk-UA" dirty="0" err="1" smtClean="0"/>
              <a:t>Бевз</a:t>
            </a:r>
            <a:r>
              <a:rPr lang="uk-UA" dirty="0" smtClean="0"/>
              <a:t> В.Г. </a:t>
            </a:r>
            <a:endParaRPr lang="uk-UA" b="1" dirty="0" smtClean="0">
              <a:latin typeface="Georgia" pitchFamily="18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uk-UA" b="1" dirty="0" smtClean="0">
                <a:latin typeface="Georgia" pitchFamily="18" charset="0"/>
              </a:rPr>
              <a:t>Розв’язати : № 1138, 1143.</a:t>
            </a:r>
          </a:p>
          <a:p>
            <a:pPr>
              <a:buNone/>
            </a:pPr>
            <a:r>
              <a:rPr lang="uk-UA" b="1" dirty="0" smtClean="0">
                <a:latin typeface="Georgia" pitchFamily="18" charset="0"/>
              </a:rPr>
              <a:t>Повторити: </a:t>
            </a:r>
            <a:r>
              <a:rPr lang="uk-UA" dirty="0" smtClean="0"/>
              <a:t>§ 29 ст. 180 – 182  </a:t>
            </a:r>
            <a:r>
              <a:rPr lang="uk-UA" b="1" dirty="0" smtClean="0">
                <a:latin typeface="Georgia" pitchFamily="18" charset="0"/>
              </a:rPr>
              <a:t>підручник: </a:t>
            </a:r>
            <a:r>
              <a:rPr lang="uk-UA" dirty="0" smtClean="0"/>
              <a:t>О.С.</a:t>
            </a:r>
            <a:r>
              <a:rPr lang="uk-UA" dirty="0" err="1" smtClean="0"/>
              <a:t>Істер</a:t>
            </a:r>
            <a:r>
              <a:rPr lang="uk-UA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 </a:t>
            </a:r>
            <a:r>
              <a:rPr lang="uk-UA" b="1" dirty="0" smtClean="0">
                <a:latin typeface="Georgia" pitchFamily="18" charset="0"/>
              </a:rPr>
              <a:t>Розв’язати : </a:t>
            </a:r>
            <a:r>
              <a:rPr lang="uk-UA" dirty="0" smtClean="0"/>
              <a:t>№ 1074, 1075,1076</a:t>
            </a:r>
            <a:endParaRPr lang="ru-RU" dirty="0" smtClean="0"/>
          </a:p>
          <a:p>
            <a:pPr marL="0" indent="0" eaLnBrk="1" hangingPunct="1">
              <a:buNone/>
            </a:pPr>
            <a:endParaRPr lang="uk-UA" sz="2800" b="1" dirty="0" smtClean="0">
              <a:latin typeface="Georgia" pitchFamily="18" charset="0"/>
            </a:endParaRPr>
          </a:p>
          <a:p>
            <a:pPr marL="0" indent="0" algn="ctr" eaLnBrk="1" hangingPunct="1">
              <a:buFont typeface="Arial" charset="0"/>
              <a:buNone/>
            </a:pPr>
            <a:endParaRPr lang="uk-UA" sz="4800" b="1" dirty="0" smtClean="0"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uk-UA" dirty="0" smtClean="0"/>
              <a:t>Як говорить давня мудрість </a:t>
            </a:r>
            <a:r>
              <a:rPr lang="ru-RU" dirty="0" smtClean="0"/>
              <a:t>:</a:t>
            </a:r>
          </a:p>
          <a:p>
            <a:pPr>
              <a:buNone/>
            </a:pPr>
            <a:r>
              <a:rPr lang="ru-RU" dirty="0" smtClean="0"/>
              <a:t>   “ </a:t>
            </a:r>
            <a:r>
              <a:rPr lang="uk-UA" dirty="0" smtClean="0"/>
              <a:t>Скажи мені - і я забуду</a:t>
            </a:r>
            <a:r>
              <a:rPr lang="ru-RU" dirty="0" smtClean="0"/>
              <a:t>;</a:t>
            </a:r>
          </a:p>
          <a:p>
            <a:pPr>
              <a:buNone/>
            </a:pPr>
            <a:r>
              <a:rPr lang="uk-UA" dirty="0" smtClean="0"/>
              <a:t>     Покажи мені – і я </a:t>
            </a:r>
            <a:r>
              <a:rPr lang="uk-UA" dirty="0" err="1" smtClean="0"/>
              <a:t>запам</a:t>
            </a:r>
            <a:r>
              <a:rPr lang="ru-RU" dirty="0" smtClean="0"/>
              <a:t>’</a:t>
            </a:r>
            <a:r>
              <a:rPr lang="uk-UA" dirty="0" err="1" smtClean="0"/>
              <a:t>ятаю</a:t>
            </a:r>
            <a:r>
              <a:rPr lang="uk-UA" dirty="0" smtClean="0"/>
              <a:t>,</a:t>
            </a:r>
            <a:endParaRPr lang="ru-RU" dirty="0" smtClean="0"/>
          </a:p>
          <a:p>
            <a:pPr>
              <a:buNone/>
            </a:pPr>
            <a:r>
              <a:rPr lang="uk-UA" dirty="0" smtClean="0"/>
              <a:t>     Дай мені діяти самому - і я навчуся ...</a:t>
            </a:r>
            <a:r>
              <a:rPr lang="ru-RU" dirty="0" smtClean="0"/>
              <a:t>”</a:t>
            </a:r>
          </a:p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74DD36A-B150-451F-BE69-0F53811893A8}" type="datetime1">
              <a:rPr lang="ru-RU" smtClean="0"/>
              <a:pPr>
                <a:defRPr/>
              </a:pPr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Ільюх Світлана Миколаївна, Ковельська міська гімназія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2EE1D2-1A69-49D5-B5BD-3CB4FB6F3196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21" name="WordArt 9"/>
          <p:cNvSpPr>
            <a:spLocks noChangeArrowheads="1" noChangeShapeType="1" noTextEdit="1"/>
          </p:cNvSpPr>
          <p:nvPr/>
        </p:nvSpPr>
        <p:spPr bwMode="auto">
          <a:xfrm>
            <a:off x="827584" y="1628800"/>
            <a:ext cx="7344816" cy="4377856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CanUp">
              <a:avLst/>
            </a:prstTxWarp>
            <a:scene3d>
              <a:camera prst="orthographicFront"/>
              <a:lightRig rig="legacyHarsh2" dir="b"/>
            </a:scene3d>
            <a:sp3d extrusionH="430200" prstMaterial="legacyMatte">
              <a:bevelT w="38100" h="38100"/>
              <a:extrusionClr>
                <a:srgbClr val="FF6600"/>
              </a:extrusionClr>
            </a:sp3d>
          </a:bodyPr>
          <a:lstStyle/>
          <a:p>
            <a:pPr algn="ctr">
              <a:defRPr/>
            </a:pPr>
            <a:r>
              <a:rPr lang="uk-UA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/>
              </a:rPr>
              <a:t>Дякую за урок.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C60079-FE7A-4549-AC2A-7C3307A4BC45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71877" y="690008"/>
            <a:ext cx="7347817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hangingPunct="1"/>
            <a:r>
              <a:rPr lang="uk-UA" sz="3200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Презентацію </a:t>
            </a:r>
            <a:r>
              <a:rPr lang="uk-UA" sz="3200" b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підготувала </a:t>
            </a:r>
            <a:endParaRPr lang="uk-UA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uk-UA" sz="3200" b="1" dirty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вчитель математики </a:t>
            </a:r>
            <a:endParaRPr lang="uk-UA" sz="3200" b="1" dirty="0" smtClean="0">
              <a:ln w="11430">
                <a:solidFill>
                  <a:srgbClr val="002060"/>
                </a:solidFill>
              </a:ln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uk-UA" sz="3200" b="1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 err="1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Станинець</a:t>
            </a:r>
            <a:r>
              <a:rPr lang="uk-UA" sz="3200" b="1" dirty="0" smtClean="0">
                <a:ln w="11430">
                  <a:solidFill>
                    <a:srgbClr val="002060"/>
                  </a:solidFill>
                </a:ln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Галина Михайлівна</a:t>
            </a:r>
            <a:endParaRPr lang="uk-UA" sz="3200" b="1" dirty="0">
              <a:ln w="11430">
                <a:solidFill>
                  <a:srgbClr val="00B050"/>
                </a:solidFill>
              </a:ln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2924944"/>
            <a:ext cx="8352927" cy="295232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/>
            <a:r>
              <a:rPr lang="en-US" sz="3200" b="1" dirty="0" smtClean="0">
                <a:ln w="11430">
                  <a:solidFill>
                    <a:schemeClr val="tx1"/>
                  </a:solidFill>
                </a:ln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endParaRPr lang="uk-UA" sz="3200" b="1" dirty="0">
              <a:ln w="11430">
                <a:solidFill>
                  <a:schemeClr val="tx1"/>
                </a:solidFill>
              </a:ln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961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ru-RU" dirty="0" smtClean="0"/>
              <a:t>Мета уроку</a:t>
            </a:r>
            <a:r>
              <a:rPr lang="uk-UA" i="1" dirty="0" smtClean="0"/>
              <a:t>:</a:t>
            </a:r>
            <a:r>
              <a:rPr lang="ru-RU" i="1" dirty="0" smtClean="0"/>
              <a:t> </a:t>
            </a:r>
            <a:r>
              <a:rPr lang="uk-UA" dirty="0" smtClean="0"/>
              <a:t>формувати в учнів вміння і навички розв’язувати системи лінійних рівнянь з двома змінними способом додавання;</a:t>
            </a:r>
            <a:r>
              <a:rPr lang="ru-RU" dirty="0" smtClean="0"/>
              <a:t> </a:t>
            </a:r>
            <a:r>
              <a:rPr lang="uk-UA" dirty="0" smtClean="0"/>
              <a:t>формувати навики самоконтролю та самоорганізації;</a:t>
            </a:r>
            <a:endParaRPr lang="ru-RU" dirty="0" smtClean="0"/>
          </a:p>
          <a:p>
            <a:pPr lvl="0">
              <a:buNone/>
            </a:pPr>
            <a:r>
              <a:rPr lang="uk-UA" dirty="0" smtClean="0"/>
              <a:t>    розвивати пам’ять, обчислювальні навички, увагу, самостійність при розв’язуванні вправ; виховувати культуру математичних записів.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Ільюх Світлана Миколаївна, Ковельська міська гімназія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2EE1D2-1A69-49D5-B5BD-3CB4FB6F3196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6438" y="1160463"/>
            <a:ext cx="2087562" cy="1960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435975" cy="1196975"/>
          </a:xfrm>
        </p:spPr>
        <p:txBody>
          <a:bodyPr/>
          <a:lstStyle/>
          <a:p>
            <a:pPr eaLnBrk="1" hangingPunct="1"/>
            <a:r>
              <a:rPr lang="uk-UA" sz="3600" b="1" smtClean="0">
                <a:latin typeface="Georgia" pitchFamily="18" charset="0"/>
              </a:rPr>
              <a:t>Чи правильно я зробив???</a:t>
            </a:r>
            <a:endParaRPr lang="ru-RU" sz="3600" b="1" smtClean="0">
              <a:latin typeface="Georgia" pitchFamily="18" charset="0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1C567EA0-6B98-4E40-ADDD-838DDCBD83D1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3083" name="Rectangle 68"/>
          <p:cNvSpPr>
            <a:spLocks noChangeArrowheads="1"/>
          </p:cNvSpPr>
          <p:nvPr/>
        </p:nvSpPr>
        <p:spPr bwMode="auto">
          <a:xfrm>
            <a:off x="4962525" y="3814763"/>
            <a:ext cx="53975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14612" y="1428736"/>
            <a:ext cx="1785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   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28926" y="1285860"/>
            <a:ext cx="2143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№1063</a:t>
            </a:r>
            <a:endParaRPr lang="ru-RU" sz="2000" dirty="0"/>
          </a:p>
        </p:txBody>
      </p:sp>
      <p:sp>
        <p:nvSpPr>
          <p:cNvPr id="17" name="TextBox 16"/>
          <p:cNvSpPr txBox="1"/>
          <p:nvPr/>
        </p:nvSpPr>
        <p:spPr>
          <a:xfrm>
            <a:off x="928662" y="2143116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1) * 2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143372" y="2071678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2) * (-4)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143372" y="3929066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2)  ( 2; 1)</a:t>
            </a:r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3143240" y="3357562"/>
            <a:ext cx="1000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№1064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142976" y="392906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1)  (4; 0)</a:t>
            </a: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3143240" y="4714884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№1065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1214414" y="5643578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1) (-8; 39)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4000496" y="5715016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2) (-0,5; 2)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. 1360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0"/>
            <a:ext cx="8458200" cy="1268413"/>
          </a:xfrm>
        </p:spPr>
        <p:txBody>
          <a:bodyPr/>
          <a:lstStyle/>
          <a:p>
            <a:pPr eaLnBrk="1" hangingPunct="1">
              <a:defRPr/>
            </a:pPr>
            <a:r>
              <a:rPr lang="uk-UA" sz="3600" b="1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Georgia" pitchFamily="18" charset="0"/>
              </a:rPr>
              <a:t>Дайте відповіді на питання</a:t>
            </a:r>
          </a:p>
        </p:txBody>
      </p:sp>
      <p:sp>
        <p:nvSpPr>
          <p:cNvPr id="43345" name="Прямоуг. 1361"/>
          <p:cNvSpPr>
            <a:spLocks noGrp="1" noChangeArrowheads="1"/>
          </p:cNvSpPr>
          <p:nvPr>
            <p:ph type="body" idx="4294967295"/>
          </p:nvPr>
        </p:nvSpPr>
        <p:spPr>
          <a:xfrm>
            <a:off x="107950" y="1196975"/>
            <a:ext cx="8928100" cy="5400675"/>
          </a:xfrm>
        </p:spPr>
        <p:txBody>
          <a:bodyPr/>
          <a:lstStyle/>
          <a:p>
            <a:pPr marL="0" indent="0" algn="just" eaLnBrk="1" hangingPunct="1">
              <a:lnSpc>
                <a:spcPct val="125000"/>
              </a:lnSpc>
              <a:spcBef>
                <a:spcPct val="0"/>
              </a:spcBef>
              <a:buFont typeface="Calibri" pitchFamily="34" charset="0"/>
              <a:buAutoNum type="arabicPeriod"/>
              <a:tabLst>
                <a:tab pos="88900" algn="l"/>
                <a:tab pos="269875" algn="l"/>
              </a:tabLst>
            </a:pPr>
            <a:r>
              <a:rPr lang="en-US" sz="2400" b="1" smtClean="0">
                <a:solidFill>
                  <a:srgbClr val="0101A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smtClean="0">
                <a:solidFill>
                  <a:srgbClr val="0101A3"/>
                </a:solidFill>
                <a:latin typeface="Times New Roman" pitchFamily="18" charset="0"/>
                <a:cs typeface="Times New Roman" pitchFamily="18" charset="0"/>
              </a:rPr>
              <a:t>Що називається системою лінійних рівнянь? </a:t>
            </a:r>
          </a:p>
          <a:p>
            <a:pPr marL="0" indent="0" algn="just" eaLnBrk="1" hangingPunct="1">
              <a:lnSpc>
                <a:spcPct val="125000"/>
              </a:lnSpc>
              <a:spcBef>
                <a:spcPct val="0"/>
              </a:spcBef>
              <a:buFont typeface="Calibri" pitchFamily="34" charset="0"/>
              <a:buAutoNum type="arabicPeriod"/>
              <a:tabLst>
                <a:tab pos="88900" algn="l"/>
                <a:tab pos="269875" algn="l"/>
              </a:tabLst>
            </a:pPr>
            <a:r>
              <a:rPr lang="en-US" sz="2400" b="1" smtClean="0">
                <a:solidFill>
                  <a:srgbClr val="0101A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smtClean="0">
                <a:solidFill>
                  <a:srgbClr val="0101A3"/>
                </a:solidFill>
                <a:latin typeface="Times New Roman" pitchFamily="18" charset="0"/>
                <a:cs typeface="Times New Roman" pitchFamily="18" charset="0"/>
              </a:rPr>
              <a:t>Що називають розв’язком системи лінійних рівнянь з двома змінними? </a:t>
            </a:r>
          </a:p>
          <a:p>
            <a:pPr marL="0" indent="0" algn="just" eaLnBrk="1" hangingPunct="1">
              <a:lnSpc>
                <a:spcPct val="125000"/>
              </a:lnSpc>
              <a:spcBef>
                <a:spcPct val="0"/>
              </a:spcBef>
              <a:buFont typeface="Calibri" pitchFamily="34" charset="0"/>
              <a:buAutoNum type="arabicPeriod"/>
              <a:tabLst>
                <a:tab pos="88900" algn="l"/>
                <a:tab pos="269875" algn="l"/>
              </a:tabLst>
            </a:pPr>
            <a:r>
              <a:rPr lang="en-US" sz="2400" b="1" smtClean="0">
                <a:solidFill>
                  <a:srgbClr val="0101A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smtClean="0">
                <a:solidFill>
                  <a:srgbClr val="0101A3"/>
                </a:solidFill>
                <a:latin typeface="Times New Roman" pitchFamily="18" charset="0"/>
                <a:cs typeface="Times New Roman" pitchFamily="18" charset="0"/>
              </a:rPr>
              <a:t>Що означає «розв’язати систему лінійних рівнянь з двома змінними»? </a:t>
            </a:r>
          </a:p>
          <a:p>
            <a:pPr marL="0" indent="0" algn="just" eaLnBrk="1" hangingPunct="1">
              <a:lnSpc>
                <a:spcPct val="125000"/>
              </a:lnSpc>
              <a:spcBef>
                <a:spcPct val="0"/>
              </a:spcBef>
              <a:buFont typeface="Calibri" pitchFamily="34" charset="0"/>
              <a:buAutoNum type="arabicPeriod"/>
              <a:tabLst>
                <a:tab pos="88900" algn="l"/>
                <a:tab pos="269875" algn="l"/>
              </a:tabLst>
            </a:pPr>
            <a:r>
              <a:rPr lang="en-US" sz="2400" b="1" smtClean="0">
                <a:solidFill>
                  <a:srgbClr val="0101A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smtClean="0">
                <a:solidFill>
                  <a:srgbClr val="0101A3"/>
                </a:solidFill>
                <a:latin typeface="Times New Roman" pitchFamily="18" charset="0"/>
                <a:cs typeface="Times New Roman" pitchFamily="18" charset="0"/>
              </a:rPr>
              <a:t>Які системи лінійних рівнянь називаються рівносильними? </a:t>
            </a:r>
          </a:p>
          <a:p>
            <a:pPr marL="0" indent="0" algn="just" eaLnBrk="1" hangingPunct="1">
              <a:lnSpc>
                <a:spcPct val="125000"/>
              </a:lnSpc>
              <a:spcBef>
                <a:spcPct val="0"/>
              </a:spcBef>
              <a:buFont typeface="Calibri" pitchFamily="34" charset="0"/>
              <a:buAutoNum type="arabicPeriod"/>
              <a:tabLst>
                <a:tab pos="88900" algn="l"/>
                <a:tab pos="269875" algn="l"/>
              </a:tabLst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smtClean="0">
                <a:latin typeface="Times New Roman" pitchFamily="18" charset="0"/>
                <a:cs typeface="Times New Roman" pitchFamily="18" charset="0"/>
                <a:hlinkClick r:id="rId2" action="ppaction://hlinksldjump"/>
              </a:rPr>
              <a:t>Скільки розв’язків може мати система лінійних рівнянь? </a:t>
            </a:r>
            <a:endParaRPr lang="uk-UA" sz="2400" b="1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1" hangingPunct="1">
              <a:lnSpc>
                <a:spcPct val="125000"/>
              </a:lnSpc>
              <a:spcBef>
                <a:spcPct val="0"/>
              </a:spcBef>
              <a:buFont typeface="Calibri" pitchFamily="34" charset="0"/>
              <a:buAutoNum type="arabicPeriod"/>
              <a:tabLst>
                <a:tab pos="88900" algn="l"/>
                <a:tab pos="269875" algn="l"/>
              </a:tabLst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smtClean="0"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Які ви знаєте способи розв’язування системи лінійних рівнянь з двома невідомими? </a:t>
            </a:r>
            <a:endParaRPr lang="uk-UA" sz="2400" b="1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 eaLnBrk="1" hangingPunct="1">
              <a:lnSpc>
                <a:spcPct val="125000"/>
              </a:lnSpc>
              <a:spcBef>
                <a:spcPct val="0"/>
              </a:spcBef>
              <a:buFont typeface="Calibri" pitchFamily="34" charset="0"/>
              <a:buAutoNum type="arabicPeriod"/>
              <a:tabLst>
                <a:tab pos="88900" algn="l"/>
                <a:tab pos="269875" algn="l"/>
              </a:tabLst>
            </a:pPr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b="1" smtClean="0"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Як перевірити чи є пара чисел розв’язком системи лінійних рівнянь? </a:t>
            </a:r>
            <a:endParaRPr lang="uk-UA" sz="2400" b="1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3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33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3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33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33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345" grpId="0" build="p" autoUpdateAnimBg="0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97" name="Object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6913" y="4797425"/>
            <a:ext cx="1298575" cy="1387475"/>
          </a:xfrm>
          <a:prstGeom prst="rect"/>
          <a:noFill/>
        </p:spPr>
      </p:pic>
      <p:graphicFrame>
        <p:nvGraphicFramePr>
          <p:cNvPr id="41998" name="Object 2"/>
          <p:cNvGraphicFramePr>
            <a:graphicFrameLocks noChangeAspect="1"/>
          </p:cNvGraphicFramePr>
          <p:nvPr/>
        </p:nvGraphicFramePr>
        <p:xfrm>
          <a:off x="3084513" y="4797425"/>
          <a:ext cx="2670175" cy="1397000"/>
        </p:xfrm>
        <a:graphic>
          <a:graphicData uri="http://schemas.openxmlformats.org/presentationml/2006/ole">
            <p:oleObj imgH="431800" imgW="825500" name="Формула" progId="Equation.3" r:id="rId4" spid="_x0000_s5176">
              <p:embed/>
            </p:oleObj>
          </a:graphicData>
        </a:graphic>
      </p:graphicFrame>
      <p:graphicFrame>
        <p:nvGraphicFramePr>
          <p:cNvPr id="41999" name="Object 3"/>
          <p:cNvGraphicFramePr>
            <a:graphicFrameLocks noChangeAspect="1"/>
          </p:cNvGraphicFramePr>
          <p:nvPr/>
        </p:nvGraphicFramePr>
        <p:xfrm>
          <a:off x="6413500" y="4868863"/>
          <a:ext cx="2514600" cy="1316037"/>
        </p:xfrm>
        <a:graphic>
          <a:graphicData uri="http://schemas.openxmlformats.org/presentationml/2006/ole">
            <p:oleObj imgH="431800" imgW="825500" name="Формула" progId="Equation.3" r:id="rId5" spid="_x0000_s5177">
              <p:embed/>
            </p:oleObj>
          </a:graphicData>
        </a:graphic>
      </p:graphicFrame>
      <p:grpSp>
        <p:nvGrpSpPr>
          <p:cNvPr id="5125" name="Группа 5"/>
          <p:cNvGrpSpPr>
            <a:grpSpLocks/>
          </p:cNvGrpSpPr>
          <p:nvPr/>
        </p:nvGrpSpPr>
        <p:grpSpPr bwMode="auto">
          <a:xfrm>
            <a:off x="439738" y="2641600"/>
            <a:ext cx="2028825" cy="1752600"/>
            <a:chOff x="1285875" y="2349500"/>
            <a:chExt cx="2427288" cy="2159000"/>
          </a:xfrm>
        </p:grpSpPr>
        <p:cxnSp>
          <p:nvCxnSpPr>
            <p:cNvPr id="5153" name="Прямая со стрелкой 29"/>
            <p:cNvCxnSpPr>
              <a:cxnSpLocks noChangeShapeType="1"/>
            </p:cNvCxnSpPr>
            <p:nvPr/>
          </p:nvCxnSpPr>
          <p:spPr bwMode="auto">
            <a:xfrm>
              <a:off x="1285875" y="3500438"/>
              <a:ext cx="2286000" cy="1587"/>
            </a:xfrm>
            <a:prstGeom prst="straightConnector1">
              <a:avLst/>
            </a:prstGeom>
            <a:noFill/>
            <a:ln algn="ctr" w="38100">
              <a:solidFill>
                <a:schemeClr val="tx1"/>
              </a:solidFill>
              <a:round/>
              <a:headEnd/>
              <a:tailEnd len="med" type="arrow" w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5154" name="Прямая со стрелкой 30"/>
            <p:cNvCxnSpPr>
              <a:cxnSpLocks noChangeShapeType="1"/>
            </p:cNvCxnSpPr>
            <p:nvPr/>
          </p:nvCxnSpPr>
          <p:spPr bwMode="auto">
            <a:xfrm flipV="1">
              <a:off x="2411413" y="2492375"/>
              <a:ext cx="0" cy="2016125"/>
            </a:xfrm>
            <a:prstGeom prst="straightConnector1">
              <a:avLst/>
            </a:prstGeom>
            <a:noFill/>
            <a:ln algn="ctr" w="38100">
              <a:solidFill>
                <a:schemeClr val="tx1"/>
              </a:solidFill>
              <a:round/>
              <a:headEnd/>
              <a:tailEnd len="med" type="arrow" w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5155" name="Прямая соединительная линия 34"/>
            <p:cNvCxnSpPr>
              <a:cxnSpLocks noChangeShapeType="1"/>
            </p:cNvCxnSpPr>
            <p:nvPr/>
          </p:nvCxnSpPr>
          <p:spPr bwMode="auto">
            <a:xfrm flipV="1">
              <a:off x="1331913" y="2565400"/>
              <a:ext cx="1785937" cy="1428750"/>
            </a:xfrm>
            <a:prstGeom prst="line">
              <a:avLst/>
            </a:prstGeom>
            <a:noFill/>
            <a:ln algn="ctr"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5156" name="Прямая соединительная линия 36"/>
            <p:cNvCxnSpPr>
              <a:cxnSpLocks noChangeShapeType="1"/>
            </p:cNvCxnSpPr>
            <p:nvPr/>
          </p:nvCxnSpPr>
          <p:spPr bwMode="auto">
            <a:xfrm flipV="1">
              <a:off x="1619250" y="3068638"/>
              <a:ext cx="1643063" cy="1357312"/>
            </a:xfrm>
            <a:prstGeom prst="line">
              <a:avLst/>
            </a:prstGeom>
            <a:noFill/>
            <a:ln algn="ctr"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5157" name="TextBox 43"/>
            <p:cNvSpPr txBox="1">
              <a:spLocks noChangeArrowheads="1"/>
            </p:cNvSpPr>
            <p:nvPr/>
          </p:nvSpPr>
          <p:spPr bwMode="auto">
            <a:xfrm>
              <a:off x="2051050" y="2349500"/>
              <a:ext cx="2857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9pPr>
            </a:lstStyle>
            <a:p>
              <a:pPr eaLnBrk="1" hangingPunct="1"/>
              <a:r>
                <a:rPr lang="en-US">
                  <a:latin charset="0" pitchFamily="34" typeface="Calibri"/>
                </a:rPr>
                <a:t>y</a:t>
              </a:r>
              <a:endParaRPr lang="ru-RU">
                <a:latin charset="0" pitchFamily="34" typeface="Calibri"/>
              </a:endParaRPr>
            </a:p>
          </p:txBody>
        </p:sp>
        <p:sp>
          <p:nvSpPr>
            <p:cNvPr id="5158" name="TextBox 45"/>
            <p:cNvSpPr txBox="1">
              <a:spLocks noChangeArrowheads="1"/>
            </p:cNvSpPr>
            <p:nvPr/>
          </p:nvSpPr>
          <p:spPr bwMode="auto">
            <a:xfrm>
              <a:off x="3429000" y="3571875"/>
              <a:ext cx="284163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9pPr>
            </a:lstStyle>
            <a:p>
              <a:pPr eaLnBrk="1" hangingPunct="1"/>
              <a:r>
                <a:rPr lang="en-US">
                  <a:latin charset="0" pitchFamily="34" typeface="Calibri"/>
                </a:rPr>
                <a:t>x</a:t>
              </a:r>
              <a:endParaRPr lang="ru-RU">
                <a:latin charset="0" pitchFamily="34" typeface="Calibri"/>
              </a:endParaRPr>
            </a:p>
          </p:txBody>
        </p:sp>
        <p:sp>
          <p:nvSpPr>
            <p:cNvPr id="5159" name="TextBox 51"/>
            <p:cNvSpPr txBox="1">
              <a:spLocks noChangeArrowheads="1"/>
            </p:cNvSpPr>
            <p:nvPr/>
          </p:nvSpPr>
          <p:spPr bwMode="auto">
            <a:xfrm>
              <a:off x="2143125" y="3500438"/>
              <a:ext cx="28575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9pPr>
            </a:lstStyle>
            <a:p>
              <a:pPr eaLnBrk="1" hangingPunct="1"/>
              <a:r>
                <a:rPr lang="en-US">
                  <a:latin charset="0" pitchFamily="34" typeface="Calibri"/>
                </a:rPr>
                <a:t>0</a:t>
              </a:r>
              <a:endParaRPr lang="ru-RU">
                <a:latin charset="0" pitchFamily="34" typeface="Calibri"/>
              </a:endParaRPr>
            </a:p>
          </p:txBody>
        </p:sp>
      </p:grpSp>
      <p:grpSp>
        <p:nvGrpSpPr>
          <p:cNvPr id="5126" name="Группа 3"/>
          <p:cNvGrpSpPr>
            <a:grpSpLocks/>
          </p:cNvGrpSpPr>
          <p:nvPr/>
        </p:nvGrpSpPr>
        <p:grpSpPr bwMode="auto">
          <a:xfrm>
            <a:off x="3452813" y="2792413"/>
            <a:ext cx="2160587" cy="1720850"/>
            <a:chOff x="179388" y="981075"/>
            <a:chExt cx="2574925" cy="2071688"/>
          </a:xfrm>
        </p:grpSpPr>
        <p:cxnSp>
          <p:nvCxnSpPr>
            <p:cNvPr id="5146" name="Прямая соединительная линия 9"/>
            <p:cNvCxnSpPr>
              <a:cxnSpLocks noChangeShapeType="1"/>
            </p:cNvCxnSpPr>
            <p:nvPr/>
          </p:nvCxnSpPr>
          <p:spPr bwMode="auto">
            <a:xfrm flipH="1" flipV="1" rot="5400000">
              <a:off x="794" y="1231107"/>
              <a:ext cx="2000250" cy="1643062"/>
            </a:xfrm>
            <a:prstGeom prst="line">
              <a:avLst/>
            </a:prstGeom>
            <a:noFill/>
            <a:ln algn="ctr"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5147" name="Прямая со стрелкой 4"/>
            <p:cNvCxnSpPr>
              <a:cxnSpLocks noChangeShapeType="1"/>
            </p:cNvCxnSpPr>
            <p:nvPr/>
          </p:nvCxnSpPr>
          <p:spPr bwMode="auto">
            <a:xfrm>
              <a:off x="468313" y="1989138"/>
              <a:ext cx="2286000" cy="1587"/>
            </a:xfrm>
            <a:prstGeom prst="straightConnector1">
              <a:avLst/>
            </a:prstGeom>
            <a:noFill/>
            <a:ln algn="ctr" w="38100">
              <a:solidFill>
                <a:schemeClr val="tx1"/>
              </a:solidFill>
              <a:round/>
              <a:headEnd/>
              <a:tailEnd len="med" type="arrow" w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8" name="Прямая со стрелкой 7"/>
            <p:cNvCxnSpPr/>
            <p:nvPr/>
          </p:nvCxnSpPr>
          <p:spPr>
            <a:xfrm flipH="1" flipV="1" rot="5400000">
              <a:off x="403713" y="1908939"/>
              <a:ext cx="1855727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49" name="Прямая соединительная линия 13"/>
            <p:cNvCxnSpPr>
              <a:cxnSpLocks noChangeShapeType="1"/>
            </p:cNvCxnSpPr>
            <p:nvPr/>
          </p:nvCxnSpPr>
          <p:spPr bwMode="auto">
            <a:xfrm flipV="1" rot="16200000">
              <a:off x="796131" y="1588295"/>
              <a:ext cx="1857375" cy="785812"/>
            </a:xfrm>
            <a:prstGeom prst="line">
              <a:avLst/>
            </a:prstGeom>
            <a:noFill/>
            <a:ln algn="ctr"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5150" name="TextBox 42"/>
            <p:cNvSpPr txBox="1">
              <a:spLocks noChangeArrowheads="1"/>
            </p:cNvSpPr>
            <p:nvPr/>
          </p:nvSpPr>
          <p:spPr bwMode="auto">
            <a:xfrm>
              <a:off x="971550" y="1052513"/>
              <a:ext cx="28575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9pPr>
            </a:lstStyle>
            <a:p>
              <a:pPr eaLnBrk="1" hangingPunct="1"/>
              <a:r>
                <a:rPr lang="en-US">
                  <a:latin charset="0" pitchFamily="34" typeface="Calibri"/>
                </a:rPr>
                <a:t>y</a:t>
              </a:r>
              <a:endParaRPr lang="ru-RU">
                <a:latin charset="0" pitchFamily="34" typeface="Calibri"/>
              </a:endParaRPr>
            </a:p>
          </p:txBody>
        </p:sp>
        <p:sp>
          <p:nvSpPr>
            <p:cNvPr id="5151" name="TextBox 47"/>
            <p:cNvSpPr txBox="1">
              <a:spLocks noChangeArrowheads="1"/>
            </p:cNvSpPr>
            <p:nvPr/>
          </p:nvSpPr>
          <p:spPr bwMode="auto">
            <a:xfrm>
              <a:off x="2339975" y="2060575"/>
              <a:ext cx="282575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9pPr>
            </a:lstStyle>
            <a:p>
              <a:pPr eaLnBrk="1" hangingPunct="1"/>
              <a:r>
                <a:rPr lang="en-US">
                  <a:latin charset="0" pitchFamily="34" typeface="Calibri"/>
                </a:rPr>
                <a:t>x</a:t>
              </a:r>
              <a:endParaRPr lang="ru-RU">
                <a:latin charset="0" pitchFamily="34" typeface="Calibri"/>
              </a:endParaRPr>
            </a:p>
          </p:txBody>
        </p:sp>
        <p:sp>
          <p:nvSpPr>
            <p:cNvPr id="5152" name="TextBox 52"/>
            <p:cNvSpPr txBox="1">
              <a:spLocks noChangeArrowheads="1"/>
            </p:cNvSpPr>
            <p:nvPr/>
          </p:nvSpPr>
          <p:spPr bwMode="auto">
            <a:xfrm>
              <a:off x="1042988" y="1989138"/>
              <a:ext cx="28575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9pPr>
            </a:lstStyle>
            <a:p>
              <a:pPr eaLnBrk="1" hangingPunct="1"/>
              <a:r>
                <a:rPr lang="en-US">
                  <a:latin charset="0" pitchFamily="34" typeface="Calibri"/>
                </a:rPr>
                <a:t>0</a:t>
              </a:r>
              <a:endParaRPr lang="ru-RU">
                <a:latin charset="0" pitchFamily="34" typeface="Calibri"/>
              </a:endParaRPr>
            </a:p>
          </p:txBody>
        </p:sp>
      </p:grpSp>
      <p:sp>
        <p:nvSpPr>
          <p:cNvPr id="5127" name="Rectangle 25"/>
          <p:cNvSpPr>
            <a:spLocks noChangeArrowheads="1"/>
          </p:cNvSpPr>
          <p:nvPr/>
        </p:nvSpPr>
        <p:spPr bwMode="auto">
          <a:xfrm>
            <a:off x="1331913" y="0"/>
            <a:ext cx="7596187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b="1" lang="uk-UA" sz="3600">
                <a:latin charset="0" pitchFamily="18" typeface="Georgia"/>
                <a:hlinkClick action="ppaction://hlinksldjump" r:id="rId6"/>
              </a:rPr>
              <a:t>Скільки розв’язків має система?</a:t>
            </a:r>
            <a:endParaRPr b="1" lang="ru-RU" sz="3600">
              <a:latin charset="0" pitchFamily="18" typeface="Georgia"/>
            </a:endParaRPr>
          </a:p>
        </p:txBody>
      </p:sp>
      <p:grpSp>
        <p:nvGrpSpPr>
          <p:cNvPr id="5128" name="Группа 8"/>
          <p:cNvGrpSpPr>
            <a:grpSpLocks/>
          </p:cNvGrpSpPr>
          <p:nvPr/>
        </p:nvGrpSpPr>
        <p:grpSpPr bwMode="auto">
          <a:xfrm>
            <a:off x="2987675" y="1123950"/>
            <a:ext cx="3189288" cy="1525588"/>
            <a:chOff x="5895190" y="1178719"/>
            <a:chExt cx="2888448" cy="1260475"/>
          </a:xfrm>
        </p:grpSpPr>
        <p:sp>
          <p:nvSpPr>
            <p:cNvPr id="5142" name="Text Box 33"/>
            <p:cNvSpPr txBox="1">
              <a:spLocks noChangeArrowheads="1"/>
            </p:cNvSpPr>
            <p:nvPr/>
          </p:nvSpPr>
          <p:spPr bwMode="auto">
            <a:xfrm>
              <a:off x="5895190" y="1178719"/>
              <a:ext cx="2843212" cy="1260475"/>
            </a:xfrm>
            <a:prstGeom prst="rect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18900000" scaled="1"/>
            </a:gradFill>
            <a:ln w="9525">
              <a:solidFill>
                <a:schemeClr val="tx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9pPr>
            </a:lstStyle>
            <a:p>
              <a:pPr eaLnBrk="1" hangingPunct="1"/>
              <a:r>
                <a:rPr b="1" lang="uk-UA" sz="2000">
                  <a:latin charset="0" pitchFamily="18" typeface="Georgia"/>
                </a:rPr>
                <a:t>  </a:t>
              </a:r>
            </a:p>
            <a:p>
              <a:pPr eaLnBrk="1" hangingPunct="1"/>
              <a:endParaRPr b="1" lang="uk-UA" sz="2000">
                <a:latin charset="0" pitchFamily="18" typeface="Georgia"/>
              </a:endParaRPr>
            </a:p>
            <a:p>
              <a:pPr eaLnBrk="1" hangingPunct="1"/>
              <a:r>
                <a:rPr lang="ru-RU" sz="3600"/>
                <a:t> </a:t>
              </a:r>
            </a:p>
          </p:txBody>
        </p:sp>
        <p:graphicFrame>
          <p:nvGraphicFramePr>
            <p:cNvPr id="5143" name="Object 8"/>
            <p:cNvGraphicFramePr>
              <a:graphicFrameLocks noChangeAspect="1"/>
            </p:cNvGraphicFramePr>
            <p:nvPr/>
          </p:nvGraphicFramePr>
          <p:xfrm>
            <a:off x="6372225" y="1700213"/>
            <a:ext cx="2411413" cy="585787"/>
          </p:xfrm>
          <a:graphic>
            <a:graphicData uri="http://schemas.openxmlformats.org/presentationml/2006/ole">
              <p:oleObj imgH="266400" imgW="1182240" name="Формула" progId="Equation.3" r:id="rId7" spid="_x0000_s5178">
                <p:embed/>
              </p:oleObj>
            </a:graphicData>
          </a:graphic>
        </p:graphicFrame>
        <p:graphicFrame>
          <p:nvGraphicFramePr>
            <p:cNvPr id="5144" name="Object 9"/>
            <p:cNvGraphicFramePr>
              <a:graphicFrameLocks noChangeAspect="1"/>
            </p:cNvGraphicFramePr>
            <p:nvPr/>
          </p:nvGraphicFramePr>
          <p:xfrm>
            <a:off x="6356413" y="1224379"/>
            <a:ext cx="2411413" cy="612775"/>
          </p:xfrm>
          <a:graphic>
            <a:graphicData uri="http://schemas.openxmlformats.org/presentationml/2006/ole">
              <p:oleObj imgH="266400" imgW="1131480" name="Формула" progId="Equation.3" r:id="rId8" spid="_x0000_s5179">
                <p:embed/>
              </p:oleObj>
            </a:graphicData>
          </a:graphic>
        </p:graphicFrame>
        <p:sp>
          <p:nvSpPr>
            <p:cNvPr id="16" name="Левая фигурная скобка 15"/>
            <p:cNvSpPr/>
            <p:nvPr/>
          </p:nvSpPr>
          <p:spPr>
            <a:xfrm>
              <a:off x="6156861" y="1267910"/>
              <a:ext cx="215663" cy="1082094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dirty="0" lang="ru-RU" sz="6000"/>
            </a:p>
          </p:txBody>
        </p:sp>
      </p:grpSp>
      <p:grpSp>
        <p:nvGrpSpPr>
          <p:cNvPr id="5129" name="Группа 6"/>
          <p:cNvGrpSpPr>
            <a:grpSpLocks/>
          </p:cNvGrpSpPr>
          <p:nvPr/>
        </p:nvGrpSpPr>
        <p:grpSpPr bwMode="auto">
          <a:xfrm>
            <a:off x="6461125" y="2627313"/>
            <a:ext cx="2286000" cy="1871662"/>
            <a:chOff x="1285875" y="4652963"/>
            <a:chExt cx="2286000" cy="1871662"/>
          </a:xfrm>
        </p:grpSpPr>
        <p:cxnSp>
          <p:nvCxnSpPr>
            <p:cNvPr id="5136" name="Прямая со стрелкой 31"/>
            <p:cNvCxnSpPr>
              <a:cxnSpLocks noChangeShapeType="1"/>
            </p:cNvCxnSpPr>
            <p:nvPr/>
          </p:nvCxnSpPr>
          <p:spPr bwMode="auto">
            <a:xfrm flipV="1">
              <a:off x="2411413" y="4770438"/>
              <a:ext cx="1587" cy="1754187"/>
            </a:xfrm>
            <a:prstGeom prst="straightConnector1">
              <a:avLst/>
            </a:prstGeom>
            <a:noFill/>
            <a:ln algn="ctr" w="38100">
              <a:solidFill>
                <a:schemeClr val="tx1"/>
              </a:solidFill>
              <a:round/>
              <a:headEnd/>
              <a:tailEnd len="med" type="arrow" w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cxnSp>
          <p:nvCxnSpPr>
            <p:cNvPr id="5137" name="Прямая со стрелкой 32"/>
            <p:cNvCxnSpPr>
              <a:cxnSpLocks noChangeShapeType="1"/>
            </p:cNvCxnSpPr>
            <p:nvPr/>
          </p:nvCxnSpPr>
          <p:spPr bwMode="auto">
            <a:xfrm>
              <a:off x="1285875" y="5643563"/>
              <a:ext cx="2286000" cy="1587"/>
            </a:xfrm>
            <a:prstGeom prst="straightConnector1">
              <a:avLst/>
            </a:prstGeom>
            <a:noFill/>
            <a:ln algn="ctr" w="38100">
              <a:solidFill>
                <a:schemeClr val="tx1"/>
              </a:solidFill>
              <a:round/>
              <a:headEnd/>
              <a:tailEnd len="med" type="arrow" w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  <p:sp>
          <p:nvSpPr>
            <p:cNvPr id="5138" name="TextBox 44"/>
            <p:cNvSpPr txBox="1">
              <a:spLocks noChangeArrowheads="1"/>
            </p:cNvSpPr>
            <p:nvPr/>
          </p:nvSpPr>
          <p:spPr bwMode="auto">
            <a:xfrm>
              <a:off x="1979613" y="4724400"/>
              <a:ext cx="285750" cy="366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9pPr>
            </a:lstStyle>
            <a:p>
              <a:pPr eaLnBrk="1" hangingPunct="1"/>
              <a:r>
                <a:rPr lang="en-US">
                  <a:latin charset="0" pitchFamily="34" typeface="Calibri"/>
                </a:rPr>
                <a:t>y</a:t>
              </a:r>
              <a:endParaRPr lang="ru-RU">
                <a:latin charset="0" pitchFamily="34" typeface="Calibri"/>
              </a:endParaRPr>
            </a:p>
          </p:txBody>
        </p:sp>
        <p:sp>
          <p:nvSpPr>
            <p:cNvPr id="5139" name="TextBox 46"/>
            <p:cNvSpPr txBox="1">
              <a:spLocks noChangeArrowheads="1"/>
            </p:cNvSpPr>
            <p:nvPr/>
          </p:nvSpPr>
          <p:spPr bwMode="auto">
            <a:xfrm>
              <a:off x="2143125" y="5643563"/>
              <a:ext cx="28575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9pPr>
            </a:lstStyle>
            <a:p>
              <a:pPr eaLnBrk="1" hangingPunct="1"/>
              <a:r>
                <a:rPr lang="en-US">
                  <a:latin charset="0" pitchFamily="34" typeface="Calibri"/>
                </a:rPr>
                <a:t>0</a:t>
              </a:r>
              <a:endParaRPr lang="ru-RU">
                <a:latin charset="0" pitchFamily="34" typeface="Calibri"/>
              </a:endParaRPr>
            </a:p>
          </p:txBody>
        </p:sp>
        <p:sp>
          <p:nvSpPr>
            <p:cNvPr id="5140" name="TextBox 48"/>
            <p:cNvSpPr txBox="1">
              <a:spLocks noChangeArrowheads="1"/>
            </p:cNvSpPr>
            <p:nvPr/>
          </p:nvSpPr>
          <p:spPr bwMode="auto">
            <a:xfrm>
              <a:off x="3286125" y="5715000"/>
              <a:ext cx="284163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charset="0" typeface="Arial"/>
                </a:defRPr>
              </a:lvl1pPr>
              <a:lvl2pPr eaLnBrk="0" hangingPunct="0" indent="-285750" marL="742950">
                <a:defRPr>
                  <a:solidFill>
                    <a:schemeClr val="tx1"/>
                  </a:solidFill>
                  <a:latin charset="0" typeface="Arial"/>
                </a:defRPr>
              </a:lvl2pPr>
              <a:lvl3pPr eaLnBrk="0" hangingPunct="0" indent="-228600" marL="1143000">
                <a:defRPr>
                  <a:solidFill>
                    <a:schemeClr val="tx1"/>
                  </a:solidFill>
                  <a:latin charset="0" typeface="Arial"/>
                </a:defRPr>
              </a:lvl3pPr>
              <a:lvl4pPr eaLnBrk="0" hangingPunct="0" indent="-228600" marL="1600200">
                <a:defRPr>
                  <a:solidFill>
                    <a:schemeClr val="tx1"/>
                  </a:solidFill>
                  <a:latin charset="0" typeface="Arial"/>
                </a:defRPr>
              </a:lvl4pPr>
              <a:lvl5pPr eaLnBrk="0" hangingPunct="0" indent="-228600" marL="2057400">
                <a:defRPr>
                  <a:solidFill>
                    <a:schemeClr val="tx1"/>
                  </a:solidFill>
                  <a:latin charset="0" typeface="Arial"/>
                </a:defRPr>
              </a:lvl5pPr>
              <a:lvl6pPr eaLnBrk="0" fontAlgn="base" hangingPunct="0" indent="-228600" marL="25146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6pPr>
              <a:lvl7pPr eaLnBrk="0" fontAlgn="base" hangingPunct="0" indent="-228600" marL="29718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7pPr>
              <a:lvl8pPr eaLnBrk="0" fontAlgn="base" hangingPunct="0" indent="-228600" marL="34290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8pPr>
              <a:lvl9pPr eaLnBrk="0" fontAlgn="base" hangingPunct="0" indent="-228600" marL="388620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charset="0" typeface="Arial"/>
                </a:defRPr>
              </a:lvl9pPr>
            </a:lstStyle>
            <a:p>
              <a:pPr eaLnBrk="1" hangingPunct="1"/>
              <a:r>
                <a:rPr lang="en-US">
                  <a:latin charset="0" pitchFamily="34" typeface="Calibri"/>
                </a:rPr>
                <a:t>x</a:t>
              </a:r>
              <a:endParaRPr lang="ru-RU">
                <a:latin charset="0" pitchFamily="34" typeface="Calibri"/>
              </a:endParaRPr>
            </a:p>
          </p:txBody>
        </p:sp>
        <p:cxnSp>
          <p:nvCxnSpPr>
            <p:cNvPr id="5141" name="Прямая соединительная линия 38"/>
            <p:cNvCxnSpPr>
              <a:cxnSpLocks noChangeShapeType="1"/>
            </p:cNvCxnSpPr>
            <p:nvPr/>
          </p:nvCxnSpPr>
          <p:spPr bwMode="auto">
            <a:xfrm flipV="1">
              <a:off x="1331913" y="4652963"/>
              <a:ext cx="2025650" cy="1593850"/>
            </a:xfrm>
            <a:prstGeom prst="line">
              <a:avLst/>
            </a:prstGeom>
            <a:noFill/>
            <a:ln algn="ctr" w="317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</p:cxnSp>
      </p:grpSp>
      <p:sp>
        <p:nvSpPr>
          <p:cNvPr id="5130" name="TextBox 10"/>
          <p:cNvSpPr txBox="1">
            <a:spLocks noChangeArrowheads="1"/>
          </p:cNvSpPr>
          <p:nvPr/>
        </p:nvSpPr>
        <p:spPr bwMode="auto">
          <a:xfrm>
            <a:off x="179388" y="2881313"/>
            <a:ext cx="539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r>
              <a:rPr b="1" lang="uk-UA" sz="24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1)</a:t>
            </a:r>
          </a:p>
        </p:txBody>
      </p:sp>
      <p:sp>
        <p:nvSpPr>
          <p:cNvPr id="5131" name="TextBox 37"/>
          <p:cNvSpPr txBox="1">
            <a:spLocks noChangeArrowheads="1"/>
          </p:cNvSpPr>
          <p:nvPr/>
        </p:nvSpPr>
        <p:spPr bwMode="auto">
          <a:xfrm>
            <a:off x="3306763" y="2763838"/>
            <a:ext cx="538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r>
              <a:rPr b="1" lang="uk-UA" sz="24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2)</a:t>
            </a:r>
          </a:p>
        </p:txBody>
      </p:sp>
      <p:sp>
        <p:nvSpPr>
          <p:cNvPr id="5132" name="TextBox 39"/>
          <p:cNvSpPr txBox="1">
            <a:spLocks noChangeArrowheads="1"/>
          </p:cNvSpPr>
          <p:nvPr/>
        </p:nvSpPr>
        <p:spPr bwMode="auto">
          <a:xfrm>
            <a:off x="6461125" y="2725738"/>
            <a:ext cx="5397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r>
              <a:rPr b="1" lang="uk-UA" sz="24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3)</a:t>
            </a:r>
          </a:p>
        </p:txBody>
      </p:sp>
      <p:sp>
        <p:nvSpPr>
          <p:cNvPr id="5133" name="TextBox 40"/>
          <p:cNvSpPr txBox="1">
            <a:spLocks noChangeArrowheads="1"/>
          </p:cNvSpPr>
          <p:nvPr/>
        </p:nvSpPr>
        <p:spPr bwMode="auto">
          <a:xfrm>
            <a:off x="61913" y="4652963"/>
            <a:ext cx="539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r>
              <a:rPr b="1" lang="uk-UA" sz="24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А)</a:t>
            </a:r>
          </a:p>
        </p:txBody>
      </p:sp>
      <p:sp>
        <p:nvSpPr>
          <p:cNvPr id="5134" name="TextBox 41"/>
          <p:cNvSpPr txBox="1">
            <a:spLocks noChangeArrowheads="1"/>
          </p:cNvSpPr>
          <p:nvPr/>
        </p:nvSpPr>
        <p:spPr bwMode="auto">
          <a:xfrm>
            <a:off x="2600325" y="4652963"/>
            <a:ext cx="538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r>
              <a:rPr b="1" lang="uk-UA" sz="24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Б)</a:t>
            </a:r>
          </a:p>
        </p:txBody>
      </p:sp>
      <p:sp>
        <p:nvSpPr>
          <p:cNvPr id="5135" name="TextBox 42"/>
          <p:cNvSpPr txBox="1">
            <a:spLocks noChangeArrowheads="1"/>
          </p:cNvSpPr>
          <p:nvPr/>
        </p:nvSpPr>
        <p:spPr bwMode="auto">
          <a:xfrm>
            <a:off x="5922963" y="4652963"/>
            <a:ext cx="538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r>
              <a:rPr b="1" lang="uk-UA" sz="2400">
                <a:solidFill>
                  <a:srgbClr val="002060"/>
                </a:solidFill>
                <a:latin charset="0" pitchFamily="18" typeface="Times New Roman"/>
                <a:cs charset="0" pitchFamily="18" typeface="Times New Roman"/>
              </a:rPr>
              <a:t>В)</a:t>
            </a:r>
          </a:p>
        </p:txBody>
      </p:sp>
    </p:spTree>
  </p:cSld>
  <p:clrMapOvr>
    <a:masterClrMapping/>
  </p:clrMapOvr>
  <p:transition>
    <p:cover dir="l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accel="50000" decel="50000" fill="hold" id="5" nodeType="clickEffect" presetClass="path" presetID="35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62812E-6 L -0.68542 -0.00139 " pathEditMode="relative" ptsTypes="AA" rAng="0">
                                      <p:cBhvr>
                                        <p:cTn dur="2000" fill="hold" id="6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271" y="-69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7" nodeType="withEffect" presetClass="path" presetID="63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625 0.0037 L 0.34323 0.0074 " pathEditMode="relative" ptsTypes="AA" rAng="0">
                                      <p:cBhvr>
                                        <p:cTn dur="2000" fill="hold" id="8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40" y="185"/>
                                    </p:animMotion>
                                  </p:childTnLst>
                                </p:cTn>
                              </p:par>
                              <p:par>
                                <p:cTn accel="50000" decel="50000" fill="hold" id="9" nodeType="withEffect" presetClass="path" presetID="63" presetSubtype="0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11 0.00671 L 0.35451 0.00971 " pathEditMode="relative" ptsTypes="AA" rAng="0">
                                      <p:cBhvr>
                                        <p:cTn dur="2000" fill="hold" id="10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61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ижний колонтитул 4"/>
          <p:cNvSpPr>
            <a:spLocks noGrp="1"/>
          </p:cNvSpPr>
          <p:nvPr>
            <p:ph idx="11" sz="quarter" type="ftr"/>
          </p:nvPr>
        </p:nvSpPr>
        <p:spPr bwMode="auto">
          <a:xfrm>
            <a:off x="2447925" y="6492875"/>
            <a:ext cx="4391025" cy="36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r>
              <a:rPr lang="ru-RU">
                <a:solidFill>
                  <a:srgbClr val="898989"/>
                </a:solidFill>
                <a:latin charset="0" pitchFamily="34" typeface="Calibri"/>
              </a:rPr>
              <a:t>Добровеличківський НВК «ЗШ І-ІІІ ступенів № 2 – гімназія»</a:t>
            </a:r>
          </a:p>
        </p:txBody>
      </p:sp>
      <p:sp>
        <p:nvSpPr>
          <p:cNvPr id="6147" name="Прямоуг. 2"/>
          <p:cNvSpPr>
            <a:spLocks noChangeArrowheads="1" noGrp="1"/>
          </p:cNvSpPr>
          <p:nvPr>
            <p:ph idx="4294967295"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/>
            <a:r>
              <a:rPr b="1" lang="uk-UA" smtClean="0" sz="3600">
                <a:latin charset="0" pitchFamily="18" typeface="Georgia"/>
                <a:hlinkClick action="ppaction://hlinksldjump" r:id="rId3"/>
              </a:rPr>
              <a:t>Способи розв'язування систем лінійних рівнянь</a:t>
            </a:r>
            <a:endParaRPr b="1" lang="ru-RU" smtClean="0" sz="3600">
              <a:latin charset="0" pitchFamily="18" typeface="Georgia"/>
            </a:endParaRPr>
          </a:p>
        </p:txBody>
      </p:sp>
      <p:sp>
        <p:nvSpPr>
          <p:cNvPr id="6148" name="Text Box 11"/>
          <p:cNvSpPr txBox="1">
            <a:spLocks noChangeArrowheads="1"/>
          </p:cNvSpPr>
          <p:nvPr/>
        </p:nvSpPr>
        <p:spPr bwMode="auto">
          <a:xfrm>
            <a:off x="1403350" y="1412875"/>
            <a:ext cx="6480175" cy="16256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algn="ctr" eaLnBrk="1" hangingPunct="1"/>
            <a:r>
              <a:rPr b="1" lang="uk-UA" sz="2000">
                <a:latin charset="0" pitchFamily="18" typeface="Georgia"/>
              </a:rPr>
              <a:t>Система лінійних рівнянь</a:t>
            </a:r>
          </a:p>
          <a:p>
            <a:pPr eaLnBrk="1" hangingPunct="1"/>
            <a:endParaRPr b="1" lang="uk-UA" sz="2000">
              <a:latin charset="0" pitchFamily="18" typeface="Georgia"/>
            </a:endParaRPr>
          </a:p>
          <a:p>
            <a:pPr eaLnBrk="1" hangingPunct="1"/>
            <a:endParaRPr b="1" lang="uk-UA" sz="2000">
              <a:latin charset="0" pitchFamily="18" typeface="Georgia"/>
            </a:endParaRPr>
          </a:p>
          <a:p>
            <a:pPr eaLnBrk="1" hangingPunct="1"/>
            <a:endParaRPr b="1" lang="uk-UA" sz="2000">
              <a:latin charset="0" pitchFamily="18" typeface="Georgia"/>
            </a:endParaRPr>
          </a:p>
          <a:p>
            <a:pPr eaLnBrk="1" hangingPunct="1"/>
            <a:r>
              <a:rPr b="1" lang="uk-UA" sz="2000">
                <a:latin charset="0" pitchFamily="18" typeface="Georgia"/>
              </a:rPr>
              <a:t>де </a:t>
            </a:r>
            <a:r>
              <a:rPr b="1" lang="en-US" sz="2000">
                <a:latin charset="0" pitchFamily="18" typeface="Georgia"/>
              </a:rPr>
              <a:t>                                   </a:t>
            </a:r>
            <a:r>
              <a:rPr b="1" lang="uk-UA" sz="2000">
                <a:latin charset="0" pitchFamily="18" typeface="Georgia"/>
              </a:rPr>
              <a:t>    дані числа, х, у- змінні</a:t>
            </a:r>
            <a:endParaRPr b="1" lang="ru-RU" sz="2000">
              <a:latin charset="0" pitchFamily="18" typeface="Georgia"/>
            </a:endParaRPr>
          </a:p>
        </p:txBody>
      </p:sp>
      <p:pic>
        <p:nvPicPr>
          <p:cNvPr id="6149" name="Object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9838" y="1773238"/>
            <a:ext cx="1974850" cy="503237"/>
          </a:xfrm>
          <a:prstGeom prst="rect"/>
          <a:noFill/>
        </p:spPr>
      </p:pic>
      <p:pic>
        <p:nvPicPr>
          <p:cNvPr id="6150" name="Object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1275" y="2205038"/>
            <a:ext cx="2017713" cy="488950"/>
          </a:xfrm>
          <a:prstGeom prst="rect"/>
          <a:noFill/>
        </p:spPr>
      </p:pic>
      <p:sp>
        <p:nvSpPr>
          <p:cNvPr id="16" name="Левая фигурная скобка 15"/>
          <p:cNvSpPr/>
          <p:nvPr/>
        </p:nvSpPr>
        <p:spPr>
          <a:xfrm>
            <a:off x="3563938" y="1916113"/>
            <a:ext cx="287337" cy="706437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dirty="0" lang="ru-RU" sz="6000"/>
          </a:p>
        </p:txBody>
      </p:sp>
      <p:sp>
        <p:nvSpPr>
          <p:cNvPr id="6152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>
            <a:spAutoFit/>
          </a:bodyPr>
          <a:lstStyle/>
          <a:p>
            <a:endParaRPr lang="uk-UA"/>
          </a:p>
        </p:txBody>
      </p:sp>
      <p:pic>
        <p:nvPicPr>
          <p:cNvPr id="6153" name="Object 1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79613" y="2652713"/>
            <a:ext cx="2447925" cy="381000"/>
          </a:xfrm>
          <a:prstGeom prst="rect"/>
          <a:noFill/>
        </p:spPr>
      </p:pic>
      <p:sp>
        <p:nvSpPr>
          <p:cNvPr id="6154" name="Text Box 19"/>
          <p:cNvSpPr txBox="1">
            <a:spLocks noChangeArrowheads="1"/>
          </p:cNvSpPr>
          <p:nvPr/>
        </p:nvSpPr>
        <p:spPr bwMode="auto">
          <a:xfrm>
            <a:off x="2771775" y="3357563"/>
            <a:ext cx="3384550" cy="65087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r>
              <a:rPr b="1" lang="uk-UA" sz="2000">
                <a:latin charset="0" pitchFamily="18" typeface="Georgia"/>
              </a:rPr>
              <a:t>  Способи розв'язання</a:t>
            </a:r>
            <a:r>
              <a:rPr lang="ru-RU" sz="3600"/>
              <a:t> </a:t>
            </a:r>
          </a:p>
        </p:txBody>
      </p:sp>
      <p:sp>
        <p:nvSpPr>
          <p:cNvPr id="6155" name="Text Box 20"/>
          <p:cNvSpPr txBox="1">
            <a:spLocks noChangeArrowheads="1"/>
          </p:cNvSpPr>
          <p:nvPr/>
        </p:nvSpPr>
        <p:spPr bwMode="auto">
          <a:xfrm>
            <a:off x="269875" y="4314825"/>
            <a:ext cx="2266950" cy="95408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algn="ctr" eaLnBrk="1" hangingPunct="1"/>
            <a:r>
              <a:rPr lang="uk-UA" sz="2000">
                <a:latin charset="0" pitchFamily="18" typeface="Georgia"/>
              </a:rPr>
              <a:t>Спосіб </a:t>
            </a:r>
          </a:p>
          <a:p>
            <a:pPr algn="ctr" eaLnBrk="1" hangingPunct="1"/>
            <a:r>
              <a:rPr lang="uk-UA" sz="2000">
                <a:latin charset="0" pitchFamily="18" typeface="Georgia"/>
              </a:rPr>
              <a:t>підстановки</a:t>
            </a:r>
            <a:r>
              <a:rPr lang="ru-RU" sz="3600"/>
              <a:t>  </a:t>
            </a:r>
          </a:p>
        </p:txBody>
      </p:sp>
      <p:sp>
        <p:nvSpPr>
          <p:cNvPr id="6156" name="Text Box 22"/>
          <p:cNvSpPr txBox="1">
            <a:spLocks noChangeArrowheads="1"/>
          </p:cNvSpPr>
          <p:nvPr/>
        </p:nvSpPr>
        <p:spPr bwMode="auto">
          <a:xfrm>
            <a:off x="6330950" y="4314825"/>
            <a:ext cx="2344738" cy="95408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algn="ctr" eaLnBrk="1" hangingPunct="1"/>
            <a:r>
              <a:rPr lang="uk-UA" sz="2000">
                <a:latin charset="0" pitchFamily="18" typeface="Georgia"/>
              </a:rPr>
              <a:t>Графічний </a:t>
            </a:r>
          </a:p>
          <a:p>
            <a:pPr algn="ctr" eaLnBrk="1" hangingPunct="1"/>
            <a:r>
              <a:rPr lang="uk-UA" sz="2000">
                <a:latin charset="0" pitchFamily="18" typeface="Georgia"/>
              </a:rPr>
              <a:t>спосіб</a:t>
            </a:r>
            <a:r>
              <a:rPr lang="uk-UA" sz="3600"/>
              <a:t> </a:t>
            </a:r>
          </a:p>
        </p:txBody>
      </p:sp>
      <p:sp>
        <p:nvSpPr>
          <p:cNvPr id="6157" name="Text Box 24"/>
          <p:cNvSpPr txBox="1">
            <a:spLocks noChangeArrowheads="1"/>
          </p:cNvSpPr>
          <p:nvPr/>
        </p:nvSpPr>
        <p:spPr bwMode="auto">
          <a:xfrm>
            <a:off x="3348038" y="5013325"/>
            <a:ext cx="2160587" cy="95408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lin ang="18900000" scaled="1"/>
          </a:gra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algn="ctr" eaLnBrk="1" hangingPunct="1"/>
            <a:r>
              <a:rPr lang="uk-UA" sz="2000">
                <a:latin charset="0" pitchFamily="18" typeface="Georgia"/>
              </a:rPr>
              <a:t>Спосіб </a:t>
            </a:r>
          </a:p>
          <a:p>
            <a:pPr algn="ctr" eaLnBrk="1" hangingPunct="1"/>
            <a:r>
              <a:rPr lang="uk-UA" sz="2000">
                <a:latin charset="0" pitchFamily="18" typeface="Georgia"/>
              </a:rPr>
              <a:t>   додавання</a:t>
            </a:r>
            <a:r>
              <a:rPr lang="ru-RU" sz="3600"/>
              <a:t>  </a:t>
            </a: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051050" y="188913"/>
            <a:ext cx="6842125" cy="936625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FF"/>
              </a:gs>
              <a:gs pos="100000">
                <a:srgbClr val="FF99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/>
          <a:lstStyle/>
          <a:p>
            <a:pPr algn="ctr"/>
            <a:r>
              <a:rPr b="1" i="1" lang="uk-UA" sz="2800">
                <a:latin charset="0" pitchFamily="18" typeface="Georgia"/>
              </a:rPr>
              <a:t>Нехай </a:t>
            </a:r>
            <a:r>
              <a:rPr b="1" i="1" lang="uk-UA" sz="2800">
                <a:solidFill>
                  <a:schemeClr val="accent2"/>
                </a:solidFill>
                <a:latin charset="0" pitchFamily="18" typeface="Georgia"/>
              </a:rPr>
              <a:t>(х; у)</a:t>
            </a:r>
            <a:r>
              <a:rPr b="1" i="1" lang="uk-UA" sz="2800">
                <a:latin charset="0" pitchFamily="18" typeface="Georgia"/>
              </a:rPr>
              <a:t> – розв'язок системи</a:t>
            </a:r>
          </a:p>
          <a:p>
            <a:pPr algn="ctr"/>
            <a:r>
              <a:rPr b="1" i="1" lang="uk-UA" sz="2800">
                <a:latin charset="0" pitchFamily="18" typeface="Georgia"/>
              </a:rPr>
              <a:t>лінійних рівнянь.</a:t>
            </a:r>
          </a:p>
        </p:txBody>
      </p:sp>
      <p:pic>
        <p:nvPicPr>
          <p:cNvPr descr="02" id="7171" name="Picture 3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37063"/>
            <a:ext cx="2074863" cy="242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9156" name="Group 4"/>
          <p:cNvGrpSpPr>
            <a:grpSpLocks/>
          </p:cNvGrpSpPr>
          <p:nvPr/>
        </p:nvGrpSpPr>
        <p:grpSpPr bwMode="auto">
          <a:xfrm>
            <a:off x="382588" y="2349500"/>
            <a:ext cx="3160712" cy="1533525"/>
            <a:chOff x="1767" y="1291"/>
            <a:chExt cx="2863" cy="1504"/>
          </a:xfrm>
        </p:grpSpPr>
        <p:sp>
          <p:nvSpPr>
            <p:cNvPr id="7196" name="Rectangle 5"/>
            <p:cNvSpPr>
              <a:spLocks noChangeArrowheads="1"/>
            </p:cNvSpPr>
            <p:nvPr/>
          </p:nvSpPr>
          <p:spPr bwMode="auto">
            <a:xfrm>
              <a:off x="2154" y="1752"/>
              <a:ext cx="2178" cy="5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endParaRPr lang="uk-UA"/>
            </a:p>
          </p:txBody>
        </p:sp>
        <p:pic>
          <p:nvPicPr>
            <p:cNvPr id="7197" name="Object 6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67" y="1291"/>
              <a:ext cx="2863" cy="1504"/>
            </a:xfrm>
            <a:prstGeom prst="rect"/>
            <a:noFill/>
          </p:spPr>
        </p:pic>
      </p:grpSp>
      <p:grpSp>
        <p:nvGrpSpPr>
          <p:cNvPr id="49159" name="Group 7"/>
          <p:cNvGrpSpPr>
            <a:grpSpLocks/>
          </p:cNvGrpSpPr>
          <p:nvPr/>
        </p:nvGrpSpPr>
        <p:grpSpPr bwMode="auto">
          <a:xfrm>
            <a:off x="6732588" y="1917700"/>
            <a:ext cx="2087562" cy="1296988"/>
            <a:chOff x="3334" y="2613"/>
            <a:chExt cx="1315" cy="817"/>
          </a:xfrm>
        </p:grpSpPr>
        <p:sp>
          <p:nvSpPr>
            <p:cNvPr id="49160" name="Rectangle 8"/>
            <p:cNvSpPr>
              <a:spLocks noChangeArrowheads="1"/>
            </p:cNvSpPr>
            <p:nvPr/>
          </p:nvSpPr>
          <p:spPr bwMode="auto">
            <a:xfrm>
              <a:off x="3334" y="2613"/>
              <a:ext cx="1315" cy="817"/>
            </a:xfrm>
            <a:prstGeom prst="rect">
              <a:avLst/>
            </a:prstGeom>
            <a:gradFill rotWithShape="1">
              <a:gsLst>
                <a:gs pos="0">
                  <a:srgbClr val="93B7FF"/>
                </a:gs>
                <a:gs pos="50000">
                  <a:schemeClr val="accent1">
                    <a:alpha val="16000"/>
                  </a:schemeClr>
                </a:gs>
                <a:gs pos="100000">
                  <a:srgbClr val="93B7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pPr algn="ctr">
                <a:defRPr/>
              </a:pPr>
              <a:endParaRPr b="1" i="1" lang="uk-UA" sz="3600">
                <a:solidFill>
                  <a:srgbClr val="000099"/>
                </a:solidFill>
                <a:latin charset="0" pitchFamily="18" typeface="Times New Roman"/>
              </a:endParaRPr>
            </a:p>
          </p:txBody>
        </p:sp>
        <p:pic>
          <p:nvPicPr>
            <p:cNvPr id="7195" name="Object 9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76" y="2822"/>
              <a:ext cx="854" cy="437"/>
            </a:xfrm>
            <a:prstGeom prst="rect"/>
            <a:noFill/>
          </p:spPr>
        </p:pic>
      </p:grpSp>
      <p:sp>
        <p:nvSpPr>
          <p:cNvPr id="49162" name="AutoShape 10"/>
          <p:cNvSpPr>
            <a:spLocks noChangeArrowheads="1"/>
          </p:cNvSpPr>
          <p:nvPr/>
        </p:nvSpPr>
        <p:spPr bwMode="auto">
          <a:xfrm flipV="1">
            <a:off x="2411413" y="5589588"/>
            <a:ext cx="1873250" cy="576262"/>
          </a:xfrm>
          <a:prstGeom prst="wedgeRectCallout">
            <a:avLst>
              <a:gd fmla="val -95509" name="adj1"/>
              <a:gd fmla="val 61019" name="adj2"/>
            </a:avLst>
          </a:prstGeom>
          <a:gradFill rotWithShape="1">
            <a:gsLst>
              <a:gs pos="0">
                <a:srgbClr val="FF6161"/>
              </a:gs>
              <a:gs pos="50000">
                <a:srgbClr val="FFFFFF"/>
              </a:gs>
              <a:gs pos="100000">
                <a:srgbClr val="FF616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r>
              <a:rPr b="1" i="1" lang="uk-UA" sz="2800">
                <a:solidFill>
                  <a:srgbClr val="CC0000"/>
                </a:solidFill>
                <a:latin charset="0" pitchFamily="18" typeface="Times New Roman"/>
              </a:rPr>
              <a:t>Ні!</a:t>
            </a:r>
          </a:p>
        </p:txBody>
      </p:sp>
      <p:sp>
        <p:nvSpPr>
          <p:cNvPr id="49163" name="Rectangle 11"/>
          <p:cNvSpPr>
            <a:spLocks noChangeArrowheads="1"/>
          </p:cNvSpPr>
          <p:nvPr/>
        </p:nvSpPr>
        <p:spPr bwMode="auto">
          <a:xfrm>
            <a:off x="2411413" y="5445125"/>
            <a:ext cx="3024187" cy="935038"/>
          </a:xfrm>
          <a:prstGeom prst="rect">
            <a:avLst/>
          </a:prstGeom>
          <a:gradFill rotWithShape="1">
            <a:gsLst>
              <a:gs pos="0">
                <a:srgbClr val="00FF00"/>
              </a:gs>
              <a:gs pos="50000">
                <a:srgbClr val="FFFFFF"/>
              </a:gs>
              <a:gs pos="100000">
                <a:srgbClr val="00FF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/>
          <a:lstStyle/>
          <a:p>
            <a:pPr algn="ctr"/>
            <a:r>
              <a:rPr b="1" i="1" lang="uk-UA" sz="4000">
                <a:solidFill>
                  <a:srgbClr val="006600"/>
                </a:solidFill>
                <a:latin charset="0" pitchFamily="18" typeface="Times New Roman"/>
              </a:rPr>
              <a:t>Молодець!</a:t>
            </a:r>
          </a:p>
        </p:txBody>
      </p:sp>
      <p:grpSp>
        <p:nvGrpSpPr>
          <p:cNvPr id="49164" name="Group 12"/>
          <p:cNvGrpSpPr>
            <a:grpSpLocks/>
          </p:cNvGrpSpPr>
          <p:nvPr/>
        </p:nvGrpSpPr>
        <p:grpSpPr bwMode="auto">
          <a:xfrm>
            <a:off x="3995738" y="1916113"/>
            <a:ext cx="2087562" cy="1296987"/>
            <a:chOff x="3334" y="2613"/>
            <a:chExt cx="1315" cy="817"/>
          </a:xfrm>
        </p:grpSpPr>
        <p:sp>
          <p:nvSpPr>
            <p:cNvPr id="49165" name="Rectangle 13"/>
            <p:cNvSpPr>
              <a:spLocks noChangeArrowheads="1"/>
            </p:cNvSpPr>
            <p:nvPr/>
          </p:nvSpPr>
          <p:spPr bwMode="auto">
            <a:xfrm>
              <a:off x="3334" y="2613"/>
              <a:ext cx="1315" cy="817"/>
            </a:xfrm>
            <a:prstGeom prst="rect">
              <a:avLst/>
            </a:prstGeom>
            <a:gradFill rotWithShape="1">
              <a:gsLst>
                <a:gs pos="0">
                  <a:srgbClr val="93B7FF"/>
                </a:gs>
                <a:gs pos="50000">
                  <a:schemeClr val="accent1">
                    <a:alpha val="16000"/>
                  </a:schemeClr>
                </a:gs>
                <a:gs pos="100000">
                  <a:srgbClr val="93B7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pPr algn="ctr">
                <a:defRPr/>
              </a:pPr>
              <a:endParaRPr b="1" i="1" lang="uk-UA" sz="3600">
                <a:solidFill>
                  <a:srgbClr val="000099"/>
                </a:solidFill>
                <a:latin charset="0" pitchFamily="18" typeface="Times New Roman"/>
              </a:endParaRPr>
            </a:p>
          </p:txBody>
        </p:sp>
        <p:pic>
          <p:nvPicPr>
            <p:cNvPr id="7191" name="Object 1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578" y="2822"/>
              <a:ext cx="853" cy="438"/>
            </a:xfrm>
            <a:prstGeom prst="rect"/>
            <a:noFill/>
          </p:spPr>
        </p:pic>
      </p:grpSp>
      <p:grpSp>
        <p:nvGrpSpPr>
          <p:cNvPr id="49167" name="Group 15"/>
          <p:cNvGrpSpPr>
            <a:grpSpLocks/>
          </p:cNvGrpSpPr>
          <p:nvPr/>
        </p:nvGrpSpPr>
        <p:grpSpPr bwMode="auto">
          <a:xfrm>
            <a:off x="3995738" y="3429000"/>
            <a:ext cx="2087562" cy="1296988"/>
            <a:chOff x="3334" y="2613"/>
            <a:chExt cx="1315" cy="817"/>
          </a:xfrm>
        </p:grpSpPr>
        <p:sp>
          <p:nvSpPr>
            <p:cNvPr id="49168" name="Rectangle 16"/>
            <p:cNvSpPr>
              <a:spLocks noChangeArrowheads="1"/>
            </p:cNvSpPr>
            <p:nvPr/>
          </p:nvSpPr>
          <p:spPr bwMode="auto">
            <a:xfrm>
              <a:off x="3334" y="2613"/>
              <a:ext cx="1315" cy="817"/>
            </a:xfrm>
            <a:prstGeom prst="rect">
              <a:avLst/>
            </a:prstGeom>
            <a:gradFill rotWithShape="1">
              <a:gsLst>
                <a:gs pos="0">
                  <a:srgbClr val="93B7FF"/>
                </a:gs>
                <a:gs pos="50000">
                  <a:schemeClr val="accent1">
                    <a:alpha val="16000"/>
                  </a:schemeClr>
                </a:gs>
                <a:gs pos="100000">
                  <a:srgbClr val="93B7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pPr algn="ctr">
                <a:defRPr/>
              </a:pPr>
              <a:endParaRPr b="1" i="1" lang="uk-UA" sz="3600">
                <a:solidFill>
                  <a:srgbClr val="000099"/>
                </a:solidFill>
                <a:latin charset="0" pitchFamily="18" typeface="Times New Roman"/>
              </a:endParaRPr>
            </a:p>
          </p:txBody>
        </p:sp>
        <p:pic>
          <p:nvPicPr>
            <p:cNvPr id="7187" name="Object 17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590" y="2823"/>
              <a:ext cx="826" cy="436"/>
            </a:xfrm>
            <a:prstGeom prst="rect"/>
            <a:noFill/>
          </p:spPr>
        </p:pic>
      </p:grpSp>
      <p:grpSp>
        <p:nvGrpSpPr>
          <p:cNvPr id="49170" name="Group 18"/>
          <p:cNvGrpSpPr>
            <a:grpSpLocks/>
          </p:cNvGrpSpPr>
          <p:nvPr/>
        </p:nvGrpSpPr>
        <p:grpSpPr bwMode="auto">
          <a:xfrm>
            <a:off x="6732588" y="3429000"/>
            <a:ext cx="2087562" cy="1296988"/>
            <a:chOff x="3334" y="2613"/>
            <a:chExt cx="1315" cy="817"/>
          </a:xfrm>
        </p:grpSpPr>
        <p:sp>
          <p:nvSpPr>
            <p:cNvPr id="49171" name="Rectangle 19"/>
            <p:cNvSpPr>
              <a:spLocks noChangeArrowheads="1"/>
            </p:cNvSpPr>
            <p:nvPr/>
          </p:nvSpPr>
          <p:spPr bwMode="auto">
            <a:xfrm>
              <a:off x="3334" y="2613"/>
              <a:ext cx="1315" cy="817"/>
            </a:xfrm>
            <a:prstGeom prst="rect">
              <a:avLst/>
            </a:prstGeom>
            <a:gradFill rotWithShape="1">
              <a:gsLst>
                <a:gs pos="0">
                  <a:srgbClr val="93B7FF"/>
                </a:gs>
                <a:gs pos="50000">
                  <a:schemeClr val="accent1">
                    <a:alpha val="16000"/>
                  </a:schemeClr>
                </a:gs>
                <a:gs pos="100000">
                  <a:srgbClr val="93B7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pPr algn="ctr">
                <a:defRPr/>
              </a:pPr>
              <a:endParaRPr b="1" i="1" lang="uk-UA" sz="3600">
                <a:solidFill>
                  <a:srgbClr val="000099"/>
                </a:solidFill>
                <a:latin charset="0" pitchFamily="18" typeface="Times New Roman"/>
              </a:endParaRPr>
            </a:p>
          </p:txBody>
        </p:sp>
        <p:pic>
          <p:nvPicPr>
            <p:cNvPr id="7183" name="Object 20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683" y="2821"/>
              <a:ext cx="641" cy="437"/>
            </a:xfrm>
            <a:prstGeom prst="rect"/>
            <a:noFill/>
          </p:spPr>
        </p:pic>
      </p:grpSp>
      <p:sp>
        <p:nvSpPr>
          <p:cNvPr id="49173" name="Text Box 21"/>
          <p:cNvSpPr txBox="1">
            <a:spLocks noChangeArrowheads="1"/>
          </p:cNvSpPr>
          <p:nvPr/>
        </p:nvSpPr>
        <p:spPr bwMode="auto">
          <a:xfrm>
            <a:off x="4932363" y="1196975"/>
            <a:ext cx="30305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r>
              <a:rPr b="1" i="1" lang="uk-UA" sz="2800">
                <a:latin charset="0" pitchFamily="18" typeface="Georgia"/>
              </a:rPr>
              <a:t>Знайти </a:t>
            </a:r>
            <a:r>
              <a:rPr b="1" i="1" lang="uk-UA" sz="2800">
                <a:solidFill>
                  <a:schemeClr val="accent2"/>
                </a:solidFill>
                <a:latin charset="0" pitchFamily="18" typeface="Georgia"/>
              </a:rPr>
              <a:t>(х </a:t>
            </a:r>
            <a:r>
              <a:rPr b="1" i="1" lang="uk-UA" sz="2800">
                <a:solidFill>
                  <a:schemeClr val="accent2"/>
                </a:solidFill>
                <a:latin charset="0" pitchFamily="18" typeface="Georgia"/>
                <a:cs charset="0" pitchFamily="18" typeface="Times New Roman"/>
              </a:rPr>
              <a:t>;</a:t>
            </a:r>
            <a:r>
              <a:rPr b="1" i="1" lang="uk-UA" sz="2800">
                <a:solidFill>
                  <a:schemeClr val="accent2"/>
                </a:solidFill>
                <a:latin charset="0" pitchFamily="18" typeface="Georgia"/>
              </a:rPr>
              <a:t> у).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fill="hold" id="11" nodeType="afterEffect" presetClass="entr" presetID="42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3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6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8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21" nodeType="withEffect" presetClass="entr" presetID="42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3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26" nodeType="withEffect" presetClass="entr" presetID="42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8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9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0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31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33"/>
                                        <p:tgtEl>
                                          <p:spTgt spid="49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5"/>
                                        <p:tgtEl>
                                          <p:spTgt spid="49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 concurrent="1" nextAc="seek">
              <p:cTn evtFilter="cancelBubble" fill="hold" id="36" nodeType="interactiveSeq" restart="whenNotActive">
                <p:stCondLst>
                  <p:cond delay="0" evt="onClick">
                    <p:tgtEl>
                      <p:spTgt spid="49164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37" nodeType="clickPar">
                      <p:stCondLst>
                        <p:cond delay="0"/>
                      </p:stCondLst>
                      <p:childTnLst>
                        <p:par>
                          <p:cTn fill="hold" id="38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9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41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2" nodeType="withEffect" presetClass="exit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dur="1000" id="43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44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45"/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filter="fade" transition="out">
                                      <p:cBhvr>
                                        <p:cTn dur="1000" id="46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48" nodeType="withEffect" presetClass="exit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dur="1000" id="49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50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51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filter="fade" transition="out">
                                      <p:cBhvr>
                                        <p:cTn dur="1000" id="52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3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54" nodeType="withEffect" presetClass="exit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dur="1000" id="55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56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57"/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filter="fade" transition="out">
                                      <p:cBhvr>
                                        <p:cTn dur="1000" id="58"/>
                                        <p:tgtEl>
                                          <p:spTgt spid="49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49164"/>
                  </p:tgtEl>
                </p:cond>
              </p:nextCondLst>
            </p:seq>
            <p:seq concurrent="1" nextAc="seek">
              <p:cTn evtFilter="cancelBubble" fill="hold" id="60" nodeType="interactiveSeq" restart="whenNotActive">
                <p:stCondLst>
                  <p:cond delay="0" evt="onClick">
                    <p:tgtEl>
                      <p:spTgt spid="49167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61" nodeType="clickPar">
                      <p:stCondLst>
                        <p:cond delay="0"/>
                      </p:stCondLst>
                      <p:childTnLst>
                        <p:par>
                          <p:cTn fill="hold" id="62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2" id="63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65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6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5" id="67" nodeType="afterEffect" presetClass="exit" presetID="9" presetSubtype="0">
                                  <p:stCondLst>
                                    <p:cond delay="1000"/>
                                  </p:stCondLst>
                                  <p:childTnLst>
                                    <p:animEffect filter="dissolve" transition="out">
                                      <p:cBhvr>
                                        <p:cTn dur="1000" id="68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69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49167"/>
                  </p:tgtEl>
                </p:cond>
              </p:nextCondLst>
            </p:seq>
            <p:seq concurrent="1" nextAc="seek">
              <p:cTn evtFilter="cancelBubble" fill="hold" id="70" nodeType="interactiveSeq" restart="whenNotActive">
                <p:stCondLst>
                  <p:cond delay="0" evt="onClick">
                    <p:tgtEl>
                      <p:spTgt spid="49159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71" nodeType="clickPar">
                      <p:stCondLst>
                        <p:cond delay="0"/>
                      </p:stCondLst>
                      <p:childTnLst>
                        <p:par>
                          <p:cTn fill="hold" id="72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73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75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6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4" id="77" nodeType="afterEffect" presetClass="exit" presetID="9" presetSubtype="0">
                                  <p:stCondLst>
                                    <p:cond delay="1000"/>
                                  </p:stCondLst>
                                  <p:childTnLst>
                                    <p:animEffect filter="dissolve" transition="out">
                                      <p:cBhvr>
                                        <p:cTn dur="1000" id="78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9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49159"/>
                  </p:tgtEl>
                </p:cond>
              </p:nextCondLst>
            </p:seq>
            <p:seq concurrent="1" nextAc="seek">
              <p:cTn evtFilter="cancelBubble" fill="hold" id="80" nodeType="interactiveSeq" restart="whenNotActive">
                <p:stCondLst>
                  <p:cond delay="0" evt="onClick">
                    <p:tgtEl>
                      <p:spTgt spid="49170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81" nodeType="clickPar">
                      <p:stCondLst>
                        <p:cond delay="0"/>
                      </p:stCondLst>
                      <p:childTnLst>
                        <p:par>
                          <p:cTn fill="hold" id="82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3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85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6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3" id="87" nodeType="afterEffect" presetClass="exit" presetID="9" presetSubtype="0">
                                  <p:stCondLst>
                                    <p:cond delay="1000"/>
                                  </p:stCondLst>
                                  <p:childTnLst>
                                    <p:animEffect filter="dissolve" transition="out">
                                      <p:cBhvr>
                                        <p:cTn dur="1000" id="88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89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49170"/>
                  </p:tgtEl>
                </p:cond>
              </p:nextCondLst>
            </p:seq>
          </p:childTnLst>
        </p:cTn>
      </p:par>
    </p:tnLst>
    <p:bldLst>
      <p:bldP animBg="1" grpId="0" spid="49162"/>
      <p:bldP animBg="1" grpId="1" spid="49162"/>
      <p:bldP animBg="1" grpId="2" spid="49162"/>
      <p:bldP animBg="1" grpId="3" spid="49162"/>
      <p:bldP animBg="1" grpId="4" spid="49162"/>
      <p:bldP animBg="1" grpId="5" spid="49162"/>
      <p:bldP animBg="1" grpId="0" spid="49163"/>
      <p:bldP grpId="0" spid="49173"/>
    </p:bld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051050" y="188913"/>
            <a:ext cx="6842125" cy="936625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FF"/>
              </a:gs>
              <a:gs pos="100000">
                <a:srgbClr val="FF99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/>
          <a:lstStyle/>
          <a:p>
            <a:pPr algn="ctr"/>
            <a:r>
              <a:rPr b="1" i="1" lang="uk-UA" sz="2800">
                <a:latin charset="0" pitchFamily="18" typeface="Georgia"/>
              </a:rPr>
              <a:t>Нехай </a:t>
            </a:r>
            <a:r>
              <a:rPr b="1" i="1" lang="uk-UA" sz="2800">
                <a:solidFill>
                  <a:schemeClr val="accent2"/>
                </a:solidFill>
                <a:latin charset="0" pitchFamily="18" typeface="Georgia"/>
              </a:rPr>
              <a:t>(х; у)</a:t>
            </a:r>
            <a:r>
              <a:rPr b="1" i="1" lang="uk-UA" sz="2800">
                <a:latin charset="0" pitchFamily="18" typeface="Georgia"/>
              </a:rPr>
              <a:t> – розв'язок системи</a:t>
            </a:r>
          </a:p>
          <a:p>
            <a:pPr algn="ctr"/>
            <a:r>
              <a:rPr b="1" i="1" lang="uk-UA" sz="2800">
                <a:latin charset="0" pitchFamily="18" typeface="Georgia"/>
              </a:rPr>
              <a:t>лінійних рівнянь.</a:t>
            </a:r>
          </a:p>
        </p:txBody>
      </p:sp>
      <p:grpSp>
        <p:nvGrpSpPr>
          <p:cNvPr id="52228" name="Group 4"/>
          <p:cNvGrpSpPr>
            <a:grpSpLocks/>
          </p:cNvGrpSpPr>
          <p:nvPr/>
        </p:nvGrpSpPr>
        <p:grpSpPr bwMode="auto">
          <a:xfrm>
            <a:off x="584200" y="2349500"/>
            <a:ext cx="2754313" cy="1533525"/>
            <a:chOff x="1949" y="1291"/>
            <a:chExt cx="2495" cy="1504"/>
          </a:xfrm>
        </p:grpSpPr>
        <p:sp>
          <p:nvSpPr>
            <p:cNvPr id="8220" name="Rectangle 5"/>
            <p:cNvSpPr>
              <a:spLocks noChangeArrowheads="1"/>
            </p:cNvSpPr>
            <p:nvPr/>
          </p:nvSpPr>
          <p:spPr bwMode="auto">
            <a:xfrm>
              <a:off x="2154" y="1752"/>
              <a:ext cx="2178" cy="5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endParaRPr lang="uk-UA"/>
            </a:p>
          </p:txBody>
        </p:sp>
        <p:pic>
          <p:nvPicPr>
            <p:cNvPr id="8221" name="Object 6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49" y="1291"/>
              <a:ext cx="2495" cy="1504"/>
            </a:xfrm>
            <a:prstGeom prst="rect"/>
            <a:noFill/>
          </p:spPr>
        </p:pic>
      </p:grpSp>
      <p:grpSp>
        <p:nvGrpSpPr>
          <p:cNvPr id="52231" name="Group 7"/>
          <p:cNvGrpSpPr>
            <a:grpSpLocks/>
          </p:cNvGrpSpPr>
          <p:nvPr/>
        </p:nvGrpSpPr>
        <p:grpSpPr bwMode="auto">
          <a:xfrm>
            <a:off x="3995738" y="3429000"/>
            <a:ext cx="2087562" cy="1296988"/>
            <a:chOff x="3334" y="2613"/>
            <a:chExt cx="1315" cy="817"/>
          </a:xfrm>
        </p:grpSpPr>
        <p:sp>
          <p:nvSpPr>
            <p:cNvPr id="52232" name="Rectangle 8"/>
            <p:cNvSpPr>
              <a:spLocks noChangeArrowheads="1"/>
            </p:cNvSpPr>
            <p:nvPr/>
          </p:nvSpPr>
          <p:spPr bwMode="auto">
            <a:xfrm>
              <a:off x="3334" y="2613"/>
              <a:ext cx="1315" cy="817"/>
            </a:xfrm>
            <a:prstGeom prst="rect">
              <a:avLst/>
            </a:prstGeom>
            <a:gradFill rotWithShape="1">
              <a:gsLst>
                <a:gs pos="0">
                  <a:srgbClr val="93B7FF"/>
                </a:gs>
                <a:gs pos="50000">
                  <a:schemeClr val="accent1">
                    <a:alpha val="16000"/>
                  </a:schemeClr>
                </a:gs>
                <a:gs pos="100000">
                  <a:srgbClr val="93B7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pPr algn="ctr">
                <a:defRPr/>
              </a:pPr>
              <a:endParaRPr b="1" i="1" lang="uk-UA" sz="3600">
                <a:solidFill>
                  <a:srgbClr val="000099"/>
                </a:solidFill>
                <a:latin charset="0" pitchFamily="18" typeface="Times New Roman"/>
              </a:endParaRPr>
            </a:p>
          </p:txBody>
        </p:sp>
        <p:pic>
          <p:nvPicPr>
            <p:cNvPr id="8219" name="Object 9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69" y="2822"/>
              <a:ext cx="668" cy="437"/>
            </a:xfrm>
            <a:prstGeom prst="rect"/>
            <a:noFill/>
          </p:spPr>
        </p:pic>
      </p:grpSp>
      <p:sp>
        <p:nvSpPr>
          <p:cNvPr id="52234" name="AutoShape 10"/>
          <p:cNvSpPr>
            <a:spLocks noChangeArrowheads="1"/>
          </p:cNvSpPr>
          <p:nvPr/>
        </p:nvSpPr>
        <p:spPr bwMode="auto">
          <a:xfrm flipV="1">
            <a:off x="2411413" y="5589588"/>
            <a:ext cx="1873250" cy="576262"/>
          </a:xfrm>
          <a:prstGeom prst="wedgeRectCallout">
            <a:avLst>
              <a:gd fmla="val -95509" name="adj1"/>
              <a:gd fmla="val 61019" name="adj2"/>
            </a:avLst>
          </a:prstGeom>
          <a:gradFill rotWithShape="1">
            <a:gsLst>
              <a:gs pos="0">
                <a:srgbClr val="FF6161"/>
              </a:gs>
              <a:gs pos="50000">
                <a:srgbClr val="FFFFFF"/>
              </a:gs>
              <a:gs pos="100000">
                <a:srgbClr val="FF616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r>
              <a:rPr b="1" i="1" lang="uk-UA" sz="2800">
                <a:solidFill>
                  <a:srgbClr val="CC0000"/>
                </a:solidFill>
                <a:latin charset="0" pitchFamily="18" typeface="Times New Roman"/>
              </a:rPr>
              <a:t>Ні!</a:t>
            </a:r>
          </a:p>
        </p:txBody>
      </p:sp>
      <p:sp>
        <p:nvSpPr>
          <p:cNvPr id="52235" name="Rectangle 11"/>
          <p:cNvSpPr>
            <a:spLocks noChangeArrowheads="1"/>
          </p:cNvSpPr>
          <p:nvPr/>
        </p:nvSpPr>
        <p:spPr bwMode="auto">
          <a:xfrm>
            <a:off x="2411413" y="5445125"/>
            <a:ext cx="3024187" cy="935038"/>
          </a:xfrm>
          <a:prstGeom prst="rect">
            <a:avLst/>
          </a:prstGeom>
          <a:gradFill rotWithShape="1">
            <a:gsLst>
              <a:gs pos="0">
                <a:srgbClr val="00FF00"/>
              </a:gs>
              <a:gs pos="50000">
                <a:srgbClr val="FFFFFF"/>
              </a:gs>
              <a:gs pos="100000">
                <a:srgbClr val="00FF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/>
          <a:lstStyle/>
          <a:p>
            <a:pPr algn="ctr"/>
            <a:r>
              <a:rPr b="1" i="1" lang="uk-UA" sz="4000">
                <a:solidFill>
                  <a:srgbClr val="006600"/>
                </a:solidFill>
                <a:latin charset="0" pitchFamily="18" typeface="Times New Roman"/>
              </a:rPr>
              <a:t>Молодець!</a:t>
            </a:r>
          </a:p>
        </p:txBody>
      </p:sp>
      <p:grpSp>
        <p:nvGrpSpPr>
          <p:cNvPr id="52236" name="Group 12"/>
          <p:cNvGrpSpPr>
            <a:grpSpLocks/>
          </p:cNvGrpSpPr>
          <p:nvPr/>
        </p:nvGrpSpPr>
        <p:grpSpPr bwMode="auto">
          <a:xfrm>
            <a:off x="6588125" y="1844675"/>
            <a:ext cx="2087563" cy="1296988"/>
            <a:chOff x="3334" y="2613"/>
            <a:chExt cx="1315" cy="817"/>
          </a:xfrm>
        </p:grpSpPr>
        <p:sp>
          <p:nvSpPr>
            <p:cNvPr id="52237" name="Rectangle 13"/>
            <p:cNvSpPr>
              <a:spLocks noChangeArrowheads="1"/>
            </p:cNvSpPr>
            <p:nvPr/>
          </p:nvSpPr>
          <p:spPr bwMode="auto">
            <a:xfrm>
              <a:off x="3334" y="2613"/>
              <a:ext cx="1315" cy="817"/>
            </a:xfrm>
            <a:prstGeom prst="rect">
              <a:avLst/>
            </a:prstGeom>
            <a:gradFill rotWithShape="1">
              <a:gsLst>
                <a:gs pos="0">
                  <a:srgbClr val="93B7FF"/>
                </a:gs>
                <a:gs pos="50000">
                  <a:schemeClr val="accent1">
                    <a:alpha val="16000"/>
                  </a:schemeClr>
                </a:gs>
                <a:gs pos="100000">
                  <a:srgbClr val="93B7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pPr algn="ctr">
                <a:defRPr/>
              </a:pPr>
              <a:endParaRPr b="1" i="1" lang="uk-UA" sz="3600">
                <a:solidFill>
                  <a:srgbClr val="000099"/>
                </a:solidFill>
                <a:latin charset="0" pitchFamily="18" typeface="Times New Roman"/>
              </a:endParaRPr>
            </a:p>
          </p:txBody>
        </p:sp>
        <p:pic>
          <p:nvPicPr>
            <p:cNvPr id="8215" name="Object 14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65" y="2822"/>
              <a:ext cx="879" cy="438"/>
            </a:xfrm>
            <a:prstGeom prst="rect"/>
            <a:noFill/>
          </p:spPr>
        </p:pic>
      </p:grpSp>
      <p:grpSp>
        <p:nvGrpSpPr>
          <p:cNvPr id="52239" name="Group 15"/>
          <p:cNvGrpSpPr>
            <a:grpSpLocks/>
          </p:cNvGrpSpPr>
          <p:nvPr/>
        </p:nvGrpSpPr>
        <p:grpSpPr bwMode="auto">
          <a:xfrm>
            <a:off x="6659563" y="3500438"/>
            <a:ext cx="2087562" cy="1296987"/>
            <a:chOff x="3334" y="2613"/>
            <a:chExt cx="1315" cy="817"/>
          </a:xfrm>
        </p:grpSpPr>
        <p:sp>
          <p:nvSpPr>
            <p:cNvPr id="52240" name="Rectangle 16"/>
            <p:cNvSpPr>
              <a:spLocks noChangeArrowheads="1"/>
            </p:cNvSpPr>
            <p:nvPr/>
          </p:nvSpPr>
          <p:spPr bwMode="auto">
            <a:xfrm>
              <a:off x="3334" y="2613"/>
              <a:ext cx="1315" cy="817"/>
            </a:xfrm>
            <a:prstGeom prst="rect">
              <a:avLst/>
            </a:prstGeom>
            <a:gradFill rotWithShape="1">
              <a:gsLst>
                <a:gs pos="0">
                  <a:srgbClr val="93B7FF"/>
                </a:gs>
                <a:gs pos="50000">
                  <a:schemeClr val="accent1">
                    <a:alpha val="16000"/>
                  </a:schemeClr>
                </a:gs>
                <a:gs pos="100000">
                  <a:srgbClr val="93B7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pPr algn="ctr">
                <a:defRPr/>
              </a:pPr>
              <a:endParaRPr b="1" i="1" lang="uk-UA" sz="3600">
                <a:solidFill>
                  <a:srgbClr val="000099"/>
                </a:solidFill>
                <a:latin charset="0" pitchFamily="18" typeface="Times New Roman"/>
              </a:endParaRPr>
            </a:p>
          </p:txBody>
        </p:sp>
        <p:pic>
          <p:nvPicPr>
            <p:cNvPr id="8211" name="Object 17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484" y="2823"/>
              <a:ext cx="1039" cy="436"/>
            </a:xfrm>
            <a:prstGeom prst="rect"/>
            <a:noFill/>
          </p:spPr>
        </p:pic>
      </p:grpSp>
      <p:grpSp>
        <p:nvGrpSpPr>
          <p:cNvPr id="52242" name="Group 18"/>
          <p:cNvGrpSpPr>
            <a:grpSpLocks/>
          </p:cNvGrpSpPr>
          <p:nvPr/>
        </p:nvGrpSpPr>
        <p:grpSpPr bwMode="auto">
          <a:xfrm>
            <a:off x="3995738" y="1916113"/>
            <a:ext cx="2087562" cy="1296987"/>
            <a:chOff x="3334" y="2613"/>
            <a:chExt cx="1315" cy="817"/>
          </a:xfrm>
        </p:grpSpPr>
        <p:sp>
          <p:nvSpPr>
            <p:cNvPr id="52243" name="Rectangle 19"/>
            <p:cNvSpPr>
              <a:spLocks noChangeArrowheads="1"/>
            </p:cNvSpPr>
            <p:nvPr/>
          </p:nvSpPr>
          <p:spPr bwMode="auto">
            <a:xfrm>
              <a:off x="3334" y="2613"/>
              <a:ext cx="1315" cy="817"/>
            </a:xfrm>
            <a:prstGeom prst="rect">
              <a:avLst/>
            </a:prstGeom>
            <a:gradFill rotWithShape="1">
              <a:gsLst>
                <a:gs pos="0">
                  <a:srgbClr val="93B7FF"/>
                </a:gs>
                <a:gs pos="50000">
                  <a:schemeClr val="accent1">
                    <a:alpha val="16000"/>
                  </a:schemeClr>
                </a:gs>
                <a:gs pos="100000">
                  <a:srgbClr val="93B7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pPr algn="ctr">
                <a:defRPr/>
              </a:pPr>
              <a:endParaRPr b="1" i="1" lang="uk-UA" sz="3600">
                <a:solidFill>
                  <a:srgbClr val="000099"/>
                </a:solidFill>
                <a:latin charset="0" pitchFamily="18" typeface="Times New Roman"/>
              </a:endParaRPr>
            </a:p>
          </p:txBody>
        </p:sp>
        <p:pic>
          <p:nvPicPr>
            <p:cNvPr id="8207" name="Object 20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590" y="2821"/>
              <a:ext cx="828" cy="437"/>
            </a:xfrm>
            <a:prstGeom prst="rect"/>
            <a:noFill/>
          </p:spPr>
        </p:pic>
      </p:grpSp>
      <p:sp>
        <p:nvSpPr>
          <p:cNvPr id="52245" name="Text Box 21"/>
          <p:cNvSpPr txBox="1">
            <a:spLocks noChangeArrowheads="1"/>
          </p:cNvSpPr>
          <p:nvPr/>
        </p:nvSpPr>
        <p:spPr bwMode="auto">
          <a:xfrm>
            <a:off x="4932363" y="1196975"/>
            <a:ext cx="30305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r>
              <a:rPr b="1" i="1" lang="uk-UA" sz="2800">
                <a:latin charset="0" pitchFamily="18" typeface="Georgia"/>
              </a:rPr>
              <a:t>Знайти </a:t>
            </a:r>
            <a:r>
              <a:rPr b="1" i="1" lang="uk-UA" sz="2800">
                <a:solidFill>
                  <a:schemeClr val="accent2"/>
                </a:solidFill>
                <a:latin charset="0" pitchFamily="18" typeface="Georgia"/>
              </a:rPr>
              <a:t>(х </a:t>
            </a:r>
            <a:r>
              <a:rPr b="1" i="1" lang="uk-UA" sz="2800">
                <a:solidFill>
                  <a:schemeClr val="accent2"/>
                </a:solidFill>
                <a:latin charset="0" pitchFamily="18" typeface="Georgia"/>
                <a:cs charset="0" pitchFamily="18" typeface="Times New Roman"/>
              </a:rPr>
              <a:t>;</a:t>
            </a:r>
            <a:r>
              <a:rPr b="1" i="1" lang="uk-UA" sz="2800">
                <a:solidFill>
                  <a:schemeClr val="accent2"/>
                </a:solidFill>
                <a:latin charset="0" pitchFamily="18" typeface="Georgia"/>
              </a:rPr>
              <a:t> у).</a:t>
            </a:r>
          </a:p>
        </p:txBody>
      </p:sp>
      <p:pic>
        <p:nvPicPr>
          <p:cNvPr descr="ANTN070" id="52246" name="Picture 22"/>
          <p:cNvPicPr>
            <a:picLocks noChangeArrowheads="1" noChangeAspect="1"/>
          </p:cNvPicPr>
          <p:nvPr/>
        </p:nvPicPr>
        <p:blipFill>
          <a:blip cstate="print"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37063"/>
            <a:ext cx="2339975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fill="hold" id="11" nodeType="afterEffect" presetClass="entr" presetID="42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3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6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8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21" nodeType="withEffect" presetClass="entr" presetID="42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3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26" nodeType="withEffect" presetClass="entr" presetID="42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8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9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0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31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33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5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6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fill="hold" id="37" nodeType="after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39"/>
                                        <p:tgtEl>
                                          <p:spTgt spid="52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 concurrent="1" nextAc="seek">
              <p:cTn evtFilter="cancelBubble" fill="hold" id="40" nodeType="interactiveSeq" restart="whenNotActive">
                <p:stCondLst>
                  <p:cond delay="0" evt="onClick">
                    <p:tgtEl>
                      <p:spTgt spid="52236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41" nodeType="clickPar">
                      <p:stCondLst>
                        <p:cond delay="0"/>
                      </p:stCondLst>
                      <p:childTnLst>
                        <p:par>
                          <p:cTn fill="hold" id="42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3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45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6" nodeType="withEffect" presetClass="exit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dur="1000" id="47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48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49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filter="fade" transition="out">
                                      <p:cBhvr>
                                        <p:cTn dur="1000" id="5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52" nodeType="withEffect" presetClass="exit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dur="1000" id="53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54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55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filter="fade" transition="out">
                                      <p:cBhvr>
                                        <p:cTn dur="1000" id="56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7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58" nodeType="withEffect" presetClass="exit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dur="1000" id="59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60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61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filter="fade" transition="out">
                                      <p:cBhvr>
                                        <p:cTn dur="1000" id="62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63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2236"/>
                  </p:tgtEl>
                </p:cond>
              </p:nextCondLst>
            </p:seq>
            <p:seq concurrent="1" nextAc="seek">
              <p:cTn evtFilter="cancelBubble" fill="hold" id="64" nodeType="interactiveSeq" restart="whenNotActive">
                <p:stCondLst>
                  <p:cond delay="0" evt="onClick">
                    <p:tgtEl>
                      <p:spTgt spid="52239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65" nodeType="clickPar">
                      <p:stCondLst>
                        <p:cond delay="0"/>
                      </p:stCondLst>
                      <p:childTnLst>
                        <p:par>
                          <p:cTn fill="hold" id="66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2" id="67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69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0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5" id="71" nodeType="afterEffect" presetClass="exit" presetID="9" presetSubtype="0">
                                  <p:stCondLst>
                                    <p:cond delay="1000"/>
                                  </p:stCondLst>
                                  <p:childTnLst>
                                    <p:animEffect filter="dissolve" transition="out">
                                      <p:cBhvr>
                                        <p:cTn dur="1000" id="72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3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2239"/>
                  </p:tgtEl>
                </p:cond>
              </p:nextCondLst>
            </p:seq>
            <p:seq concurrent="1" nextAc="seek">
              <p:cTn evtFilter="cancelBubble" fill="hold" id="74" nodeType="interactiveSeq" restart="whenNotActive">
                <p:stCondLst>
                  <p:cond delay="0" evt="onClick">
                    <p:tgtEl>
                      <p:spTgt spid="5223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75" nodeType="clickPar">
                      <p:stCondLst>
                        <p:cond delay="0"/>
                      </p:stCondLst>
                      <p:childTnLst>
                        <p:par>
                          <p:cTn fill="hold" id="76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77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79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0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4" id="81" nodeType="afterEffect" presetClass="exit" presetID="9" presetSubtype="0">
                                  <p:stCondLst>
                                    <p:cond delay="1000"/>
                                  </p:stCondLst>
                                  <p:childTnLst>
                                    <p:animEffect filter="dissolve" transition="out">
                                      <p:cBhvr>
                                        <p:cTn dur="1000" id="82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83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2231"/>
                  </p:tgtEl>
                </p:cond>
              </p:nextCondLst>
            </p:seq>
            <p:seq concurrent="1" nextAc="seek">
              <p:cTn evtFilter="cancelBubble" fill="hold" id="84" nodeType="interactiveSeq" restart="whenNotActive">
                <p:stCondLst>
                  <p:cond delay="0" evt="onClick">
                    <p:tgtEl>
                      <p:spTgt spid="52242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85" nodeType="clickPar">
                      <p:stCondLst>
                        <p:cond delay="0"/>
                      </p:stCondLst>
                      <p:childTnLst>
                        <p:par>
                          <p:cTn fill="hold" id="86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7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89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0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3" id="91" nodeType="afterEffect" presetClass="exit" presetID="9" presetSubtype="0">
                                  <p:stCondLst>
                                    <p:cond delay="1000"/>
                                  </p:stCondLst>
                                  <p:childTnLst>
                                    <p:animEffect filter="dissolve" transition="out">
                                      <p:cBhvr>
                                        <p:cTn dur="1000" id="92"/>
                                        <p:tgtEl>
                                          <p:spTgt spid="52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93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2242"/>
                  </p:tgtEl>
                </p:cond>
              </p:nextCondLst>
            </p:seq>
          </p:childTnLst>
        </p:cTn>
      </p:par>
    </p:tnLst>
    <p:bldLst>
      <p:bldP animBg="1" grpId="0" spid="52234"/>
      <p:bldP animBg="1" grpId="1" spid="52234"/>
      <p:bldP animBg="1" grpId="2" spid="52234"/>
      <p:bldP animBg="1" grpId="3" spid="52234"/>
      <p:bldP animBg="1" grpId="4" spid="52234"/>
      <p:bldP animBg="1" grpId="5" spid="52234"/>
      <p:bldP animBg="1" grpId="0" spid="52235"/>
      <p:bldP grpId="0" spid="52245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2051050" y="188913"/>
            <a:ext cx="6842125" cy="936625"/>
          </a:xfrm>
          <a:prstGeom prst="rect">
            <a:avLst/>
          </a:prstGeom>
          <a:gradFill rotWithShape="1">
            <a:gsLst>
              <a:gs pos="0">
                <a:srgbClr val="FF9900"/>
              </a:gs>
              <a:gs pos="50000">
                <a:srgbClr val="FFFFFF"/>
              </a:gs>
              <a:gs pos="100000">
                <a:srgbClr val="FF99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/>
          <a:lstStyle/>
          <a:p>
            <a:pPr algn="ctr"/>
            <a:endParaRPr b="1" i="1" lang="uk-UA" sz="2800">
              <a:latin charset="0" pitchFamily="18" typeface="Georgia"/>
            </a:endParaRPr>
          </a:p>
          <a:p>
            <a:pPr algn="ctr"/>
            <a:r>
              <a:rPr b="1" i="1" lang="uk-UA" sz="2800">
                <a:latin charset="0" pitchFamily="18" typeface="Georgia"/>
              </a:rPr>
              <a:t>Нехай </a:t>
            </a:r>
            <a:r>
              <a:rPr b="1" i="1" lang="uk-UA" sz="2800">
                <a:solidFill>
                  <a:schemeClr val="accent2"/>
                </a:solidFill>
                <a:latin charset="0" pitchFamily="18" typeface="Georgia"/>
              </a:rPr>
              <a:t>(х; у)</a:t>
            </a:r>
            <a:r>
              <a:rPr b="1" i="1" lang="uk-UA" sz="2800">
                <a:latin charset="0" pitchFamily="18" typeface="Georgia"/>
              </a:rPr>
              <a:t> – розв'язок системи</a:t>
            </a:r>
          </a:p>
          <a:p>
            <a:pPr algn="ctr"/>
            <a:r>
              <a:rPr b="1" i="1" lang="uk-UA" sz="2800">
                <a:latin charset="0" pitchFamily="18" typeface="Georgia"/>
              </a:rPr>
              <a:t>лінійних рівнянь.</a:t>
            </a:r>
          </a:p>
          <a:p>
            <a:pPr algn="ctr"/>
            <a:endParaRPr b="1" i="1" lang="ru-RU" sz="2800">
              <a:latin charset="0" pitchFamily="18" typeface="Georgia"/>
            </a:endParaRPr>
          </a:p>
        </p:txBody>
      </p:sp>
      <p:pic>
        <p:nvPicPr>
          <p:cNvPr descr="02" id="9219" name="Picture 3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437063"/>
            <a:ext cx="2074863" cy="242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204" name="Group 4"/>
          <p:cNvGrpSpPr>
            <a:grpSpLocks/>
          </p:cNvGrpSpPr>
          <p:nvPr/>
        </p:nvGrpSpPr>
        <p:grpSpPr bwMode="auto">
          <a:xfrm>
            <a:off x="585788" y="2349500"/>
            <a:ext cx="2754312" cy="1533525"/>
            <a:chOff x="1951" y="1291"/>
            <a:chExt cx="2495" cy="1504"/>
          </a:xfrm>
        </p:grpSpPr>
        <p:sp>
          <p:nvSpPr>
            <p:cNvPr id="9245" name="Rectangle 5"/>
            <p:cNvSpPr>
              <a:spLocks noChangeArrowheads="1"/>
            </p:cNvSpPr>
            <p:nvPr/>
          </p:nvSpPr>
          <p:spPr bwMode="auto">
            <a:xfrm>
              <a:off x="2154" y="1752"/>
              <a:ext cx="2178" cy="5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endParaRPr lang="uk-UA"/>
            </a:p>
          </p:txBody>
        </p:sp>
        <p:pic>
          <p:nvPicPr>
            <p:cNvPr id="9246" name="Object 6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51" y="1291"/>
              <a:ext cx="2495" cy="1504"/>
            </a:xfrm>
            <a:prstGeom prst="rect"/>
            <a:noFill/>
          </p:spPr>
        </p:pic>
      </p:grpSp>
      <p:grpSp>
        <p:nvGrpSpPr>
          <p:cNvPr id="51207" name="Group 7"/>
          <p:cNvGrpSpPr>
            <a:grpSpLocks/>
          </p:cNvGrpSpPr>
          <p:nvPr/>
        </p:nvGrpSpPr>
        <p:grpSpPr bwMode="auto">
          <a:xfrm>
            <a:off x="6732588" y="1917700"/>
            <a:ext cx="2087562" cy="1296988"/>
            <a:chOff x="3334" y="2613"/>
            <a:chExt cx="1315" cy="817"/>
          </a:xfrm>
        </p:grpSpPr>
        <p:sp>
          <p:nvSpPr>
            <p:cNvPr id="51208" name="Rectangle 8"/>
            <p:cNvSpPr>
              <a:spLocks noChangeArrowheads="1"/>
            </p:cNvSpPr>
            <p:nvPr/>
          </p:nvSpPr>
          <p:spPr bwMode="auto">
            <a:xfrm>
              <a:off x="3334" y="2613"/>
              <a:ext cx="1315" cy="817"/>
            </a:xfrm>
            <a:prstGeom prst="rect">
              <a:avLst/>
            </a:prstGeom>
            <a:gradFill rotWithShape="1">
              <a:gsLst>
                <a:gs pos="0">
                  <a:srgbClr val="93B7FF"/>
                </a:gs>
                <a:gs pos="50000">
                  <a:schemeClr val="accent1">
                    <a:alpha val="16000"/>
                  </a:schemeClr>
                </a:gs>
                <a:gs pos="100000">
                  <a:srgbClr val="93B7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pPr algn="ctr">
                <a:defRPr/>
              </a:pPr>
              <a:endParaRPr b="1" i="1" lang="uk-UA" sz="3600">
                <a:solidFill>
                  <a:srgbClr val="000099"/>
                </a:solidFill>
                <a:latin charset="0" pitchFamily="18" typeface="Times New Roman"/>
              </a:endParaRPr>
            </a:p>
          </p:txBody>
        </p:sp>
        <p:pic>
          <p:nvPicPr>
            <p:cNvPr id="9244" name="Object 9"/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90" y="2822"/>
              <a:ext cx="827" cy="437"/>
            </a:xfrm>
            <a:prstGeom prst="rect"/>
            <a:noFill/>
          </p:spPr>
        </p:pic>
      </p:grpSp>
      <p:sp>
        <p:nvSpPr>
          <p:cNvPr id="51210" name="AutoShape 10"/>
          <p:cNvSpPr>
            <a:spLocks noChangeArrowheads="1"/>
          </p:cNvSpPr>
          <p:nvPr/>
        </p:nvSpPr>
        <p:spPr bwMode="auto">
          <a:xfrm flipV="1">
            <a:off x="2411413" y="5589588"/>
            <a:ext cx="1873250" cy="576262"/>
          </a:xfrm>
          <a:prstGeom prst="wedgeRectCallout">
            <a:avLst>
              <a:gd fmla="val -95509" name="adj1"/>
              <a:gd fmla="val 61019" name="adj2"/>
            </a:avLst>
          </a:prstGeom>
          <a:gradFill rotWithShape="1">
            <a:gsLst>
              <a:gs pos="0">
                <a:srgbClr val="FF6161"/>
              </a:gs>
              <a:gs pos="50000">
                <a:srgbClr val="FFFFFF"/>
              </a:gs>
              <a:gs pos="100000">
                <a:srgbClr val="FF616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rot="10800000"/>
          <a:lstStyle/>
          <a:p>
            <a:pPr algn="ctr"/>
            <a:r>
              <a:rPr b="1" i="1" lang="uk-UA" sz="2800">
                <a:solidFill>
                  <a:srgbClr val="CC0000"/>
                </a:solidFill>
                <a:latin charset="0" pitchFamily="18" typeface="Times New Roman"/>
              </a:rPr>
              <a:t>Ні!</a:t>
            </a:r>
          </a:p>
        </p:txBody>
      </p:sp>
      <p:sp>
        <p:nvSpPr>
          <p:cNvPr id="51211" name="Rectangle 11"/>
          <p:cNvSpPr>
            <a:spLocks noChangeArrowheads="1"/>
          </p:cNvSpPr>
          <p:nvPr/>
        </p:nvSpPr>
        <p:spPr bwMode="auto">
          <a:xfrm>
            <a:off x="2411413" y="5445125"/>
            <a:ext cx="3024187" cy="935038"/>
          </a:xfrm>
          <a:prstGeom prst="rect">
            <a:avLst/>
          </a:prstGeom>
          <a:gradFill rotWithShape="1">
            <a:gsLst>
              <a:gs pos="0">
                <a:srgbClr val="00FF00"/>
              </a:gs>
              <a:gs pos="50000">
                <a:srgbClr val="FFFFFF"/>
              </a:gs>
              <a:gs pos="100000">
                <a:srgbClr val="00FF0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wrap="none"/>
          <a:lstStyle/>
          <a:p>
            <a:pPr algn="ctr"/>
            <a:r>
              <a:rPr b="1" i="1" lang="uk-UA" sz="4000">
                <a:solidFill>
                  <a:srgbClr val="006600"/>
                </a:solidFill>
                <a:latin charset="0" pitchFamily="18" typeface="Times New Roman"/>
              </a:rPr>
              <a:t>Молодець!</a:t>
            </a:r>
          </a:p>
        </p:txBody>
      </p:sp>
      <p:grpSp>
        <p:nvGrpSpPr>
          <p:cNvPr id="51212" name="Group 12"/>
          <p:cNvGrpSpPr>
            <a:grpSpLocks/>
          </p:cNvGrpSpPr>
          <p:nvPr/>
        </p:nvGrpSpPr>
        <p:grpSpPr bwMode="auto">
          <a:xfrm>
            <a:off x="3924300" y="3429000"/>
            <a:ext cx="2087563" cy="1296988"/>
            <a:chOff x="3334" y="2613"/>
            <a:chExt cx="1315" cy="817"/>
          </a:xfrm>
        </p:grpSpPr>
        <p:sp>
          <p:nvSpPr>
            <p:cNvPr id="51213" name="Rectangle 13"/>
            <p:cNvSpPr>
              <a:spLocks noChangeArrowheads="1"/>
            </p:cNvSpPr>
            <p:nvPr/>
          </p:nvSpPr>
          <p:spPr bwMode="auto">
            <a:xfrm>
              <a:off x="3334" y="2613"/>
              <a:ext cx="1315" cy="817"/>
            </a:xfrm>
            <a:prstGeom prst="rect">
              <a:avLst/>
            </a:prstGeom>
            <a:gradFill rotWithShape="1">
              <a:gsLst>
                <a:gs pos="0">
                  <a:srgbClr val="93B7FF"/>
                </a:gs>
                <a:gs pos="50000">
                  <a:schemeClr val="accent1">
                    <a:alpha val="16000"/>
                  </a:schemeClr>
                </a:gs>
                <a:gs pos="100000">
                  <a:srgbClr val="93B7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pPr algn="ctr">
                <a:defRPr/>
              </a:pPr>
              <a:endParaRPr b="1" i="1" lang="uk-UA" sz="3600">
                <a:solidFill>
                  <a:srgbClr val="000099"/>
                </a:solidFill>
                <a:latin charset="0" pitchFamily="18" typeface="Times New Roman"/>
              </a:endParaRPr>
            </a:p>
          </p:txBody>
        </p:sp>
        <p:pic>
          <p:nvPicPr>
            <p:cNvPr id="9240" name="Object 14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684" y="2822"/>
              <a:ext cx="640" cy="438"/>
            </a:xfrm>
            <a:prstGeom prst="rect"/>
            <a:noFill/>
          </p:spPr>
        </p:pic>
      </p:grpSp>
      <p:grpSp>
        <p:nvGrpSpPr>
          <p:cNvPr id="51215" name="Group 15"/>
          <p:cNvGrpSpPr>
            <a:grpSpLocks/>
          </p:cNvGrpSpPr>
          <p:nvPr/>
        </p:nvGrpSpPr>
        <p:grpSpPr bwMode="auto">
          <a:xfrm>
            <a:off x="3924300" y="1989138"/>
            <a:ext cx="2087563" cy="1296987"/>
            <a:chOff x="3334" y="2613"/>
            <a:chExt cx="1315" cy="817"/>
          </a:xfrm>
        </p:grpSpPr>
        <p:sp>
          <p:nvSpPr>
            <p:cNvPr id="51216" name="Rectangle 16"/>
            <p:cNvSpPr>
              <a:spLocks noChangeArrowheads="1"/>
            </p:cNvSpPr>
            <p:nvPr/>
          </p:nvSpPr>
          <p:spPr bwMode="auto">
            <a:xfrm>
              <a:off x="3334" y="2613"/>
              <a:ext cx="1315" cy="817"/>
            </a:xfrm>
            <a:prstGeom prst="rect">
              <a:avLst/>
            </a:prstGeom>
            <a:gradFill rotWithShape="1">
              <a:gsLst>
                <a:gs pos="0">
                  <a:srgbClr val="93B7FF"/>
                </a:gs>
                <a:gs pos="50000">
                  <a:schemeClr val="accent1">
                    <a:alpha val="16000"/>
                  </a:schemeClr>
                </a:gs>
                <a:gs pos="100000">
                  <a:srgbClr val="93B7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pPr algn="ctr">
                <a:defRPr/>
              </a:pPr>
              <a:endParaRPr b="1" i="1" lang="uk-UA" sz="3600">
                <a:solidFill>
                  <a:srgbClr val="000099"/>
                </a:solidFill>
                <a:latin charset="0" pitchFamily="18" typeface="Times New Roman"/>
              </a:endParaRPr>
            </a:p>
          </p:txBody>
        </p:sp>
        <p:pic>
          <p:nvPicPr>
            <p:cNvPr id="9236" name="Object 17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683" y="2823"/>
              <a:ext cx="640" cy="436"/>
            </a:xfrm>
            <a:prstGeom prst="rect"/>
            <a:noFill/>
          </p:spPr>
        </p:pic>
      </p:grpSp>
      <p:grpSp>
        <p:nvGrpSpPr>
          <p:cNvPr id="51218" name="Group 18"/>
          <p:cNvGrpSpPr>
            <a:grpSpLocks/>
          </p:cNvGrpSpPr>
          <p:nvPr/>
        </p:nvGrpSpPr>
        <p:grpSpPr bwMode="auto">
          <a:xfrm>
            <a:off x="6732588" y="3429000"/>
            <a:ext cx="2087562" cy="1296988"/>
            <a:chOff x="3334" y="2613"/>
            <a:chExt cx="1315" cy="817"/>
          </a:xfrm>
        </p:grpSpPr>
        <p:sp>
          <p:nvSpPr>
            <p:cNvPr id="51219" name="Rectangle 19"/>
            <p:cNvSpPr>
              <a:spLocks noChangeArrowheads="1"/>
            </p:cNvSpPr>
            <p:nvPr/>
          </p:nvSpPr>
          <p:spPr bwMode="auto">
            <a:xfrm>
              <a:off x="3334" y="2613"/>
              <a:ext cx="1315" cy="817"/>
            </a:xfrm>
            <a:prstGeom prst="rect">
              <a:avLst/>
            </a:prstGeom>
            <a:gradFill rotWithShape="1">
              <a:gsLst>
                <a:gs pos="0">
                  <a:srgbClr val="93B7FF"/>
                </a:gs>
                <a:gs pos="50000">
                  <a:schemeClr val="accent1">
                    <a:alpha val="16000"/>
                  </a:schemeClr>
                </a:gs>
                <a:gs pos="100000">
                  <a:srgbClr val="93B7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algn="ctr" dir="2700000" dist="35921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 wrap="none"/>
            <a:lstStyle/>
            <a:p>
              <a:pPr algn="ctr">
                <a:defRPr/>
              </a:pPr>
              <a:endParaRPr b="1" i="1" lang="uk-UA" sz="3600">
                <a:solidFill>
                  <a:srgbClr val="000099"/>
                </a:solidFill>
                <a:latin charset="0" pitchFamily="18" typeface="Times New Roman"/>
              </a:endParaRPr>
            </a:p>
          </p:txBody>
        </p:sp>
        <p:pic>
          <p:nvPicPr>
            <p:cNvPr id="9232" name="Object 20"/>
            <p:cNvPicPr>
              <a:picLocks noChangeAspect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643" y="2821"/>
              <a:ext cx="722" cy="437"/>
            </a:xfrm>
            <a:prstGeom prst="rect"/>
            <a:noFill/>
          </p:spPr>
        </p:pic>
      </p:grpSp>
      <p:sp>
        <p:nvSpPr>
          <p:cNvPr id="51221" name="Text Box 21"/>
          <p:cNvSpPr txBox="1">
            <a:spLocks noChangeArrowheads="1"/>
          </p:cNvSpPr>
          <p:nvPr/>
        </p:nvSpPr>
        <p:spPr bwMode="auto">
          <a:xfrm>
            <a:off x="4932363" y="1196975"/>
            <a:ext cx="184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charset="0" typeface="Arial"/>
              </a:defRPr>
            </a:lvl1pPr>
            <a:lvl2pPr eaLnBrk="0" hangingPunct="0" indent="-285750" marL="742950">
              <a:defRPr>
                <a:solidFill>
                  <a:schemeClr val="tx1"/>
                </a:solidFill>
                <a:latin charset="0" typeface="Arial"/>
              </a:defRPr>
            </a:lvl2pPr>
            <a:lvl3pPr eaLnBrk="0" hangingPunct="0" indent="-228600" marL="1143000">
              <a:defRPr>
                <a:solidFill>
                  <a:schemeClr val="tx1"/>
                </a:solidFill>
                <a:latin charset="0" typeface="Arial"/>
              </a:defRPr>
            </a:lvl3pPr>
            <a:lvl4pPr eaLnBrk="0" hangingPunct="0" indent="-228600" marL="1600200">
              <a:defRPr>
                <a:solidFill>
                  <a:schemeClr val="tx1"/>
                </a:solidFill>
                <a:latin charset="0" typeface="Arial"/>
              </a:defRPr>
            </a:lvl4pPr>
            <a:lvl5pPr eaLnBrk="0" hangingPunct="0" indent="-228600" marL="2057400">
              <a:defRPr>
                <a:solidFill>
                  <a:schemeClr val="tx1"/>
                </a:solidFill>
                <a:latin charset="0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charset="0" typeface="Arial"/>
              </a:defRPr>
            </a:lvl9pPr>
          </a:lstStyle>
          <a:p>
            <a:pPr eaLnBrk="1" hangingPunct="1"/>
            <a:endParaRPr b="1" i="1" lang="uk-UA" sz="2800">
              <a:solidFill>
                <a:schemeClr val="accent2"/>
              </a:solidFill>
              <a:latin charset="0" pitchFamily="18" typeface="Times New Roman"/>
            </a:endParaRPr>
          </a:p>
        </p:txBody>
      </p:sp>
      <p:sp>
        <p:nvSpPr>
          <p:cNvPr id="9228" name="Rectangle 22"/>
          <p:cNvSpPr>
            <a:spLocks noChangeArrowheads="1"/>
          </p:cNvSpPr>
          <p:nvPr/>
        </p:nvSpPr>
        <p:spPr bwMode="auto">
          <a:xfrm>
            <a:off x="5364163" y="1219200"/>
            <a:ext cx="303053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b="1" i="1" lang="uk-UA" sz="2800">
                <a:latin charset="0" pitchFamily="18" typeface="Georgia"/>
              </a:rPr>
              <a:t>Знайти </a:t>
            </a:r>
            <a:r>
              <a:rPr b="1" i="1" lang="uk-UA" sz="2800">
                <a:solidFill>
                  <a:schemeClr val="accent2"/>
                </a:solidFill>
                <a:latin charset="0" pitchFamily="18" typeface="Georgia"/>
              </a:rPr>
              <a:t>(х ; у).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 nodeType="clickPar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fill="hold" id="11" nodeType="afterEffect" presetClass="entr" presetID="42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3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5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6" nodeType="withEffect" presetClass="entr" presetID="4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8"/>
                                        <p:tgtEl>
                                          <p:spTgt spid="51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51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21" nodeType="withEffect" presetClass="entr" presetID="42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3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26" nodeType="withEffect" presetClass="entr" presetID="42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8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9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0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grpId="0" id="31" nodePh="1" nodeType="withEffect" presetClass="entr" presetID="42" presetSubtype="0">
                                  <p:stCondLst>
                                    <p:cond delay="0"/>
                                  </p:stCondLst>
                                  <p:endCondLst>
                                    <p:cond delay="0" evt="begin">
                                      <p:tn val="3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33"/>
                                        <p:tgtEl>
                                          <p:spTgt spid="51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34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5"/>
                                        <p:tgtEl>
                                          <p:spTgt spid="51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seq concurrent="1" nextAc="seek">
              <p:cTn evtFilter="cancelBubble" fill="hold" id="36" nodeType="interactiveSeq" restart="whenNotActive">
                <p:stCondLst>
                  <p:cond delay="0" evt="onClick">
                    <p:tgtEl>
                      <p:spTgt spid="51212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37" nodeType="clickPar">
                      <p:stCondLst>
                        <p:cond delay="0"/>
                      </p:stCondLst>
                      <p:childTnLst>
                        <p:par>
                          <p:cTn fill="hold" id="38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9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41"/>
                                        <p:tgtEl>
                                          <p:spTgt spid="51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42" nodeType="withEffect" presetClass="exit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dur="1000" id="43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44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45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filter="fade" transition="out">
                                      <p:cBhvr>
                                        <p:cTn dur="1000" id="46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47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48" nodeType="withEffect" presetClass="exit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dur="1000" id="49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50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51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filter="fade" transition="out">
                                      <p:cBhvr>
                                        <p:cTn dur="1000" id="52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3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id="54" nodeType="withEffect" presetClass="exit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dur="1000" id="55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56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id="57"/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filter="fade" transition="out">
                                      <p:cBhvr>
                                        <p:cTn dur="1000" id="58"/>
                                        <p:tgtEl>
                                          <p:spTgt spid="51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1212"/>
                  </p:tgtEl>
                </p:cond>
              </p:nextCondLst>
            </p:seq>
            <p:seq concurrent="1" nextAc="seek">
              <p:cTn evtFilter="cancelBubble" fill="hold" id="60" nodeType="interactiveSeq" restart="whenNotActive">
                <p:stCondLst>
                  <p:cond delay="0" evt="onClick">
                    <p:tgtEl>
                      <p:spTgt spid="51215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61" nodeType="clickPar">
                      <p:stCondLst>
                        <p:cond delay="0"/>
                      </p:stCondLst>
                      <p:childTnLst>
                        <p:par>
                          <p:cTn fill="hold" id="62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2" id="63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65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6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5" id="67" nodeType="afterEffect" presetClass="exit" presetID="9" presetSubtype="0">
                                  <p:stCondLst>
                                    <p:cond delay="1000"/>
                                  </p:stCondLst>
                                  <p:childTnLst>
                                    <p:animEffect filter="dissolve" transition="out">
                                      <p:cBhvr>
                                        <p:cTn dur="1000" id="68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69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1215"/>
                  </p:tgtEl>
                </p:cond>
              </p:nextCondLst>
            </p:seq>
            <p:seq concurrent="1" nextAc="seek">
              <p:cTn evtFilter="cancelBubble" fill="hold" id="70" nodeType="interactiveSeq" restart="whenNotActive">
                <p:stCondLst>
                  <p:cond delay="0" evt="onClick">
                    <p:tgtEl>
                      <p:spTgt spid="51207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71" nodeType="clickPar">
                      <p:stCondLst>
                        <p:cond delay="0"/>
                      </p:stCondLst>
                      <p:childTnLst>
                        <p:par>
                          <p:cTn fill="hold" id="72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73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75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6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4" id="77" nodeType="afterEffect" presetClass="exit" presetID="9" presetSubtype="0">
                                  <p:stCondLst>
                                    <p:cond delay="1000"/>
                                  </p:stCondLst>
                                  <p:childTnLst>
                                    <p:animEffect filter="dissolve" transition="out">
                                      <p:cBhvr>
                                        <p:cTn dur="1000" id="78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79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1207"/>
                  </p:tgtEl>
                </p:cond>
              </p:nextCondLst>
            </p:seq>
            <p:seq concurrent="1" nextAc="seek">
              <p:cTn evtFilter="cancelBubble" fill="hold" id="80" nodeType="interactiveSeq" restart="whenNotActive">
                <p:stCondLst>
                  <p:cond delay="0" evt="onClick">
                    <p:tgtEl>
                      <p:spTgt spid="51218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81" nodeType="clickPar">
                      <p:stCondLst>
                        <p:cond delay="0"/>
                      </p:stCondLst>
                      <p:childTnLst>
                        <p:par>
                          <p:cTn fill="hold" id="82" nodeType="withGroup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3" nodeType="clickEffect" presetClass="entr" presetID="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dur="1000" id="85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6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3" id="87" nodeType="afterEffect" presetClass="exit" presetID="9" presetSubtype="0">
                                  <p:stCondLst>
                                    <p:cond delay="1000"/>
                                  </p:stCondLst>
                                  <p:childTnLst>
                                    <p:animEffect filter="dissolve" transition="out">
                                      <p:cBhvr>
                                        <p:cTn dur="1000" id="88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 id="89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1218"/>
                  </p:tgtEl>
                </p:cond>
              </p:nextCondLst>
            </p:seq>
          </p:childTnLst>
        </p:cTn>
      </p:par>
    </p:tnLst>
    <p:bldLst>
      <p:bldP animBg="1" grpId="0" spid="51210"/>
      <p:bldP animBg="1" grpId="1" spid="51210"/>
      <p:bldP animBg="1" grpId="2" spid="51210"/>
      <p:bldP animBg="1" grpId="3" spid="51210"/>
      <p:bldP animBg="1" grpId="4" spid="51210"/>
      <p:bldP animBg="1" grpId="5" spid="51210"/>
      <p:bldP animBg="1" grpId="0" spid="51211"/>
      <p:bldP grpId="0" spid="51221"/>
    </p:bldLst>
  </p:timing>
</p:sld>
</file>

<file path=ppt/theme/theme1.xml><?xml version="1.0" encoding="utf-8"?>
<a:theme xmlns:a="http://schemas.openxmlformats.org/drawingml/2006/main" name="математика - 2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математика - 22</Template>
  <TotalTime>890</TotalTime>
  <Words>529</Words>
  <Application>Microsoft Office PowerPoint</Application>
  <PresentationFormat>Экран (4:3)</PresentationFormat>
  <Paragraphs>110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математика - 22</vt:lpstr>
      <vt:lpstr>Формула</vt:lpstr>
      <vt:lpstr>Слайд 1</vt:lpstr>
      <vt:lpstr>Слайд 2</vt:lpstr>
      <vt:lpstr>Чи правильно я зробив???</vt:lpstr>
      <vt:lpstr>Дайте відповіді на питання</vt:lpstr>
      <vt:lpstr>Слайд 5</vt:lpstr>
      <vt:lpstr>Способи розв'язування систем лінійних рівнянь</vt:lpstr>
      <vt:lpstr>Слайд 7</vt:lpstr>
      <vt:lpstr>Слайд 8</vt:lpstr>
      <vt:lpstr>Слайд 9</vt:lpstr>
      <vt:lpstr>Слайд 10</vt:lpstr>
      <vt:lpstr>Слайд 11</vt:lpstr>
      <vt:lpstr>Спосіб додавання (алгоритм)</vt:lpstr>
      <vt:lpstr>Ще я хочу, щоб ви дали відповідь  на такі запитання: </vt:lpstr>
      <vt:lpstr>Домашнє завдання</vt:lpstr>
      <vt:lpstr>Слайд 15</vt:lpstr>
      <vt:lpstr>Слайд 16</vt:lpstr>
      <vt:lpstr>Слайд 17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Вася</cp:lastModifiedBy>
  <cp:revision>47</cp:revision>
  <dcterms:created xsi:type="dcterms:W3CDTF">2011-04-27T17:01:26Z</dcterms:created>
  <dcterms:modified xsi:type="dcterms:W3CDTF">2015-04-20T13:04:42Z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352019</vt:lpwstr>
  </property>
  <property fmtid="{D5CDD505-2E9C-101B-9397-08002B2CF9AE}" name="NXPowerLiteVersion" pid="3">
    <vt:lpwstr>D4.1.4</vt:lpwstr>
  </property>
</Properties>
</file>