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emf" Extension="emf"/>
  <Default ContentType="application/vnd.openxmlformats-package.relationships+xml" Extension="rels"/>
  <Default ContentType="application/xml" Extension="xml"/>
  <Default ContentType="audio/wav" Extension="wav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theme+xml" PartName="/ppt/theme/theme6.xml"/>
  <Override ContentType="application/vnd.openxmlformats-officedocument.theme+xml" PartName="/ppt/theme/theme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  <p:sldMasterId id="2147483720" r:id="rId3"/>
    <p:sldMasterId id="2147483888" r:id="rId4"/>
    <p:sldMasterId id="2147483960" r:id="rId5"/>
    <p:sldMasterId id="2147483984" r:id="rId6"/>
  </p:sldMasterIdLst>
  <p:notesMasterIdLst>
    <p:notesMasterId r:id="rId33"/>
  </p:notesMasterIdLst>
  <p:sldIdLst>
    <p:sldId id="306" r:id="rId7"/>
    <p:sldId id="307" r:id="rId8"/>
    <p:sldId id="308" r:id="rId9"/>
    <p:sldId id="310" r:id="rId10"/>
    <p:sldId id="365" r:id="rId11"/>
    <p:sldId id="338" r:id="rId12"/>
    <p:sldId id="339" r:id="rId13"/>
    <p:sldId id="312" r:id="rId14"/>
    <p:sldId id="325" r:id="rId15"/>
    <p:sldId id="342" r:id="rId16"/>
    <p:sldId id="276" r:id="rId17"/>
    <p:sldId id="277" r:id="rId18"/>
    <p:sldId id="366" r:id="rId19"/>
    <p:sldId id="327" r:id="rId20"/>
    <p:sldId id="343" r:id="rId21"/>
    <p:sldId id="344" r:id="rId22"/>
    <p:sldId id="328" r:id="rId23"/>
    <p:sldId id="364" r:id="rId24"/>
    <p:sldId id="362" r:id="rId25"/>
    <p:sldId id="331" r:id="rId26"/>
    <p:sldId id="332" r:id="rId27"/>
    <p:sldId id="333" r:id="rId28"/>
    <p:sldId id="292" r:id="rId29"/>
    <p:sldId id="351" r:id="rId30"/>
    <p:sldId id="349" r:id="rId31"/>
    <p:sldId id="35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3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8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561E7-8B6B-4479-9577-2A6675D936EF}" type="datetimeFigureOut">
              <a:rPr lang="ru-RU" smtClean="0"/>
              <a:t>19.10.2015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C2762-C453-4710-BE30-8790AC9F2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956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0C0BAF9-64F5-44DE-A278-91AD88C944A5}" type="slidenum">
              <a:rPr lang="ru-RU" altLang="ru-RU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5CB9EEE-9280-4A21-B17C-E90877B136E4}" type="slidenum">
              <a:rPr lang="ru-RU" altLang="ru-RU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5CB9EEE-9280-4A21-B17C-E90877B136E4}" type="slidenum">
              <a:rPr lang="ru-RU" altLang="ru-RU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23852C5-C161-4CF7-A79D-CE2379317ED1}" type="slidenum">
              <a:rPr lang="ru-RU" altLang="ru-RU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E6FAE0D-4CDB-410E-8FA5-DC00DF6B712A}" type="slidenum">
              <a:rPr lang="ru-RU" altLang="ru-RU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162CD41-9E68-4C02-BE22-F4460533DF55}" type="slidenum">
              <a:rPr lang="ru-RU" altLang="ru-RU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E8B6621-2D33-4675-8DE5-47AE0C065858}" type="slidenum">
              <a:rPr lang="ru-RU" altLang="ru-RU">
                <a:solidFill>
                  <a:prstClr val="black"/>
                </a:solidFill>
                <a:latin typeface="Arial" charset="0"/>
              </a:rPr>
              <a:pPr eaLnBrk="1" hangingPunct="1">
                <a:spcBef>
                  <a:spcPct val="0"/>
                </a:spcBef>
              </a:pPr>
              <a:t>22</a:t>
            </a:fld>
            <a:endParaRPr lang="ru-RU" alt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5BFB0-8639-4774-A54C-894AC8AC1E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7026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AFFDD-DCB4-4999-B6BC-1990DACAF7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3978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4CBDC-F4EF-4B7D-80FB-1AC3307B42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77282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5BFB0-8639-4774-A54C-894AC8AC1E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1123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85BA8-2739-44B1-AEF9-B3DA2885EE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1818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3010D-6004-4833-8682-180FD948AD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3612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2F731-B204-4F40-9074-1F513EADE8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28320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6020-FCAF-41E8-8759-C0A34E20D5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6969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A8C90-1996-43D9-9D5F-C67DC867AC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87263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F039C-93B8-4B53-B15C-9E81A3FC07E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61754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0EB61-6E7C-4E49-912D-7317933638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17978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85BA8-2739-44B1-AEF9-B3DA2885EE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5112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DA71D-328C-4F1D-84B8-8833E18633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97620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AFFDD-DCB4-4999-B6BC-1990DACAF7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84198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4CBDC-F4EF-4B7D-80FB-1AC3307B42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1565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5BFB0-8639-4774-A54C-894AC8AC1E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75519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85BA8-2739-44B1-AEF9-B3DA2885EE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134571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3010D-6004-4833-8682-180FD948AD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2991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2F731-B204-4F40-9074-1F513EADE8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83459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6020-FCAF-41E8-8759-C0A34E20D5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224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A8C90-1996-43D9-9D5F-C67DC867AC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9731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F039C-93B8-4B53-B15C-9E81A3FC07E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945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3010D-6004-4833-8682-180FD948AD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8497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0EB61-6E7C-4E49-912D-7317933638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45331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DA71D-328C-4F1D-84B8-8833E18633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3152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AFFDD-DCB4-4999-B6BC-1990DACAF7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2720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4CBDC-F4EF-4B7D-80FB-1AC3307B42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6625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5BFB0-8639-4774-A54C-894AC8AC1E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2563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85BA8-2739-44B1-AEF9-B3DA2885EE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536847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3010D-6004-4833-8682-180FD948AD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5115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2F731-B204-4F40-9074-1F513EADE8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34528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6020-FCAF-41E8-8759-C0A34E20D5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73670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A8C90-1996-43D9-9D5F-C67DC867AC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9828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2F731-B204-4F40-9074-1F513EADE8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8626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F039C-93B8-4B53-B15C-9E81A3FC07E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9418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0EB61-6E7C-4E49-912D-7317933638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86392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DA71D-328C-4F1D-84B8-8833E18633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50774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AFFDD-DCB4-4999-B6BC-1990DACAF7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14887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4CBDC-F4EF-4B7D-80FB-1AC3307B42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358040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1EFEA-70B7-4F49-8E85-14616CDE331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230320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12181-42EE-4B97-8F4E-7365F61E34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124353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D6F16-81A7-4B03-BE6F-54D8AFE7F4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24689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91C26-A30E-4E14-9B25-75EBF3C689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69744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09446-B2D5-4CE0-A377-FC433B8DE1C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74228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6020-FCAF-41E8-8759-C0A34E20D5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217690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ACA5E-77B7-46A1-9A24-4C23D1B973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839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E552B-C79D-4638-8D2C-DED93A065C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747727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F6A78-1B39-40D3-B189-6DF9F2A05D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9710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04729-1623-4A1D-A7E3-1808DF09CB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63307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DDBA2-EE2B-4174-ACAC-07DE8D0F677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3594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B1638-058D-42F2-A97D-7D52B50B7DB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754859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F7BA67-06CE-476D-9A86-F03D32C668D6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14E8DF-BDD8-416F-8B38-6A279C993AD0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78505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5C402-69ED-4DA7-83D4-65F00DCEAD40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F0F1A-1E44-4499-A9C2-16A99A948E9B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48787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2EEFD2-C1A6-43B8-9B89-C8B70ED81A17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AD578DC-BE07-4E6B-AE5C-169EA71AFCD4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7432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7CFCC-80C7-44CB-8370-2B6BC42CB6AE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E6EAD-E931-4B5D-9781-5BCD60F60DDC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23487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A8C90-1996-43D9-9D5F-C67DC867AC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280527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7C24E-0513-4506-B90B-7FB3C650EAF7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9B25-C7AD-4B62-A3AE-E279D0184CB8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13315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C6C1A-432D-4EAA-BF86-9CE6338F1263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3253C-D706-450D-9CF5-0DD151507D58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291870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BFD6A7-6A4B-4A22-9B7B-85BAD0EE4CB5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F31795F-70D2-43CA-B0BA-6B5856815124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58087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25D07-E830-4117-8F0A-A04DA0EB7C06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0F894-468D-43A8-871D-30F6FEFC43AF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9731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FDE5AA-14F9-405E-BB58-78108B56C756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D2F3-6422-4041-8E64-94946E31A21A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2592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7A02A-704D-408F-9C53-86038DDB5ADE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EE2D8-7505-4C4C-884E-5922A405A8F9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769269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A4B6F-8D32-428A-A9F0-13D268DEDFA6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85379-2D25-42D7-B35D-4CCF01D41A47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899929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AAEC7-4A11-43F0-9545-AC3953B11642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00513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F039C-93B8-4B53-B15C-9E81A3FC07E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4525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0EB61-6E7C-4E49-912D-7317933638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94818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DA71D-328C-4F1D-84B8-8833E18633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3771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13F0C3-0E23-4DDA-ACA9-E0CF7844AB1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8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13F0C3-0E23-4DDA-ACA9-E0CF7844AB1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79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13F0C3-0E23-4DDA-ACA9-E0CF7844AB1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643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13F0C3-0E23-4DDA-ACA9-E0CF7844AB1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70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AD317A-9AD4-485E-8FFC-B8F5E3FF6F3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48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srgbClr val="1DB2FF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9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306CA65-D44C-4BE9-991B-6721AFAF5338}" type="datetimeFigureOut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19.10.2015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423EA7A-FF34-42A3-867B-1781D6D24F2A}" type="slidenum">
              <a:rPr lang="ru-RU">
                <a:solidFill>
                  <a:srgbClr val="008CD5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8CD5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514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4885E9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4885E9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01C4FF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01C4FF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09FF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16.jpe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7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slide" Target="slide21.xml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8.png"/><Relationship Id="rId7" Type="http://schemas.openxmlformats.org/officeDocument/2006/relationships/image" Target="../media/image2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.png"/><Relationship Id="rId5" Type="http://schemas.openxmlformats.org/officeDocument/2006/relationships/image" Target="../media/image28.png"/><Relationship Id="rId4" Type="http://schemas.openxmlformats.org/officeDocument/2006/relationships/image" Target="../media/image16.jpe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6.jpeg"/><Relationship Id="rId7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6.jpeg"/><Relationship Id="rId7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 ?><Relationships xmlns="http://schemas.openxmlformats.org/package/2006/relationships"><Relationship Id="rId8" Target="../media/image11.png" Type="http://schemas.openxmlformats.org/officeDocument/2006/relationships/image"/><Relationship Id="rId3" Target="../media/image8.jpeg" Type="http://schemas.openxmlformats.org/officeDocument/2006/relationships/image"/><Relationship Id="rId7" Target="../media/image43.pn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42.png" Type="http://schemas.openxmlformats.org/officeDocument/2006/relationships/image"/><Relationship Id="rId11" Target="../media/image46.emf" Type="http://schemas.openxmlformats.org/officeDocument/2006/relationships/image"/><Relationship Id="rId5" Target="../media/image41.png" Type="http://schemas.openxmlformats.org/officeDocument/2006/relationships/image"/><Relationship Id="rId10" Target="../media/image45.png" Type="http://schemas.openxmlformats.org/officeDocument/2006/relationships/image"/><Relationship Id="rId4" Target="../media/image10.gif" Type="http://schemas.openxmlformats.org/officeDocument/2006/relationships/image"/><Relationship Id="rId9" Target="../media/image44.pn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8" Target="../media/image11.png" Type="http://schemas.openxmlformats.org/officeDocument/2006/relationships/image"/><Relationship Id="rId3" Target="../media/image8.jpeg" Type="http://schemas.openxmlformats.org/officeDocument/2006/relationships/image"/><Relationship Id="rId7" Target="../media/image43.pn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42.png" Type="http://schemas.openxmlformats.org/officeDocument/2006/relationships/image"/><Relationship Id="rId5" Target="../media/image41.png" Type="http://schemas.openxmlformats.org/officeDocument/2006/relationships/image"/><Relationship Id="rId10" Target="../media/image45.png" Type="http://schemas.openxmlformats.org/officeDocument/2006/relationships/image"/><Relationship Id="rId4" Target="../media/image10.gif" Type="http://schemas.openxmlformats.org/officeDocument/2006/relationships/image"/><Relationship Id="rId9" Target="../media/image44.pn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9.pn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6.jpe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6.jpeg"/><Relationship Id="rId7" Type="http://schemas.openxmlformats.org/officeDocument/2006/relationships/slide" Target="slide2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7" Target="../media/image11.pn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6.xml" Type="http://schemas.openxmlformats.org/officeDocument/2006/relationships/slideLayout"/><Relationship Id="rId6" Target="../media/image10.gif" Type="http://schemas.openxmlformats.org/officeDocument/2006/relationships/image"/><Relationship Id="rId5" Target="../media/image9.pn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2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16.jpe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4313" y="142875"/>
            <a:ext cx="8643937" cy="1341909"/>
          </a:xfrm>
        </p:spPr>
        <p:txBody>
          <a:bodyPr/>
          <a:lstStyle/>
          <a:p>
            <a:r>
              <a:rPr lang="uk-UA" altLang="ru-RU" sz="1400" b="1" i="1" dirty="0" smtClean="0"/>
              <a:t>Підготувала вчитель початкових класів  </a:t>
            </a:r>
            <a:r>
              <a:rPr lang="uk-UA" altLang="ru-RU" sz="1400" b="1" i="1" dirty="0" err="1" smtClean="0"/>
              <a:t>Свеської</a:t>
            </a:r>
            <a:r>
              <a:rPr lang="uk-UA" altLang="ru-RU" sz="1400" b="1" i="1" dirty="0" smtClean="0"/>
              <a:t> спеціалізованої школи І – ІІІ ступенів №2 «ліцей» </a:t>
            </a:r>
            <a:r>
              <a:rPr lang="uk-UA" altLang="ru-RU" sz="1400" b="1" i="1" dirty="0" err="1" smtClean="0"/>
              <a:t>Коцур</a:t>
            </a:r>
            <a:r>
              <a:rPr lang="uk-UA" altLang="ru-RU" sz="1400" b="1" i="1" dirty="0" smtClean="0"/>
              <a:t> А. М.</a:t>
            </a:r>
            <a:endParaRPr lang="ru-RU" altLang="ru-RU" sz="1400" b="1" i="1" dirty="0" smtClean="0"/>
          </a:p>
        </p:txBody>
      </p:sp>
      <p:pic>
        <p:nvPicPr>
          <p:cNvPr id="2051" name="Рисунок 6" descr="птичка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500313"/>
            <a:ext cx="8588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00063" y="1196752"/>
            <a:ext cx="7772400" cy="1273398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ru-RU" dirty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ru-RU" dirty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ru-RU" sz="5400" dirty="0" err="1" smtClean="0">
                <a:solidFill>
                  <a:schemeClr val="accent3"/>
                </a:solidFill>
                <a:latin typeface="Comic Sans MS" pitchFamily="66" charset="0"/>
              </a:rPr>
              <a:t>Подорож</a:t>
            </a:r>
            <a:r>
              <a:rPr lang="ru-RU" sz="5400" dirty="0" smtClean="0">
                <a:solidFill>
                  <a:schemeClr val="accent3"/>
                </a:solidFill>
                <a:latin typeface="Comic Sans MS" pitchFamily="66" charset="0"/>
              </a:rPr>
              <a:t> по </a:t>
            </a:r>
            <a:r>
              <a:rPr lang="ru-RU" sz="5400" dirty="0" err="1" smtClean="0">
                <a:solidFill>
                  <a:schemeClr val="accent3"/>
                </a:solidFill>
                <a:latin typeface="Comic Sans MS" pitchFamily="66" charset="0"/>
              </a:rPr>
              <a:t>математичному</a:t>
            </a:r>
            <a:r>
              <a:rPr lang="ru-RU" sz="5400" dirty="0" smtClean="0">
                <a:solidFill>
                  <a:schemeClr val="accent3"/>
                </a:solidFill>
                <a:latin typeface="Comic Sans MS" pitchFamily="66" charset="0"/>
              </a:rPr>
              <a:t> </a:t>
            </a:r>
            <a:br>
              <a:rPr lang="ru-RU" sz="5400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ru-RU" sz="5400" dirty="0" smtClean="0">
                <a:solidFill>
                  <a:schemeClr val="accent3"/>
                </a:solidFill>
                <a:latin typeface="Comic Sans MS" pitchFamily="66" charset="0"/>
              </a:rPr>
              <a:t> океану </a:t>
            </a:r>
            <a:r>
              <a:rPr lang="ru-RU" dirty="0" smtClean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accent3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3"/>
                </a:solidFill>
                <a:latin typeface="Comic Sans MS" pitchFamily="66" charset="0"/>
              </a:rPr>
            </a:br>
            <a:endParaRPr lang="ru-RU" sz="2000" dirty="0">
              <a:solidFill>
                <a:schemeClr val="accent3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4252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8" descr="oblaka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928688"/>
            <a:ext cx="159067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750" y="4385691"/>
            <a:ext cx="8572500" cy="2214562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34820" name="Рисунок 11" descr="фрегат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28625"/>
            <a:ext cx="3786187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067943" y="1196752"/>
            <a:ext cx="4837931" cy="2880320"/>
          </a:xfrm>
          <a:prstGeom prst="round2DiagRect">
            <a:avLst/>
          </a:prstGeom>
          <a:ln w="635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dirty="0" smtClean="0">
              <a:solidFill>
                <a:srgbClr val="C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dirty="0" smtClean="0">
                <a:solidFill>
                  <a:srgbClr val="002060"/>
                </a:solidFill>
              </a:rPr>
              <a:t>Океанія знань.   </a:t>
            </a:r>
            <a:r>
              <a:rPr lang="uk-UA" sz="3200" b="1" dirty="0" smtClean="0">
                <a:solidFill>
                  <a:srgbClr val="C00000"/>
                </a:solidFill>
              </a:rPr>
              <a:t>Математична каліграфія.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dirty="0" smtClean="0">
                <a:solidFill>
                  <a:srgbClr val="002060"/>
                </a:solidFill>
              </a:rPr>
              <a:t>9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4824" name="Рисунок 10" descr="птичка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6790">
            <a:off x="7882798" y="590328"/>
            <a:ext cx="10477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Рисунок 4" descr="delf08 с ленаголд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1108" flipH="1">
            <a:off x="6522848" y="3846170"/>
            <a:ext cx="1817688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Рисунок 10" descr="птичка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219" flipH="1">
            <a:off x="4060652" y="613729"/>
            <a:ext cx="10477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091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5" descr="1299052ixbtu0f7cw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5072063"/>
            <a:ext cx="935037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30" descr="пираты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375">
            <a:off x="3279508" y="5515547"/>
            <a:ext cx="927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4" descr="delf08 с ленаголд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654" flipH="1">
            <a:off x="7737475" y="2522538"/>
            <a:ext cx="83185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7" name="Группа 18"/>
          <p:cNvGrpSpPr>
            <a:grpSpLocks/>
          </p:cNvGrpSpPr>
          <p:nvPr/>
        </p:nvGrpSpPr>
        <p:grpSpPr bwMode="auto">
          <a:xfrm>
            <a:off x="4786313" y="2428875"/>
            <a:ext cx="1071562" cy="985838"/>
            <a:chOff x="2714612" y="1428736"/>
            <a:chExt cx="6064264" cy="4548198"/>
          </a:xfrm>
        </p:grpSpPr>
        <p:sp>
          <p:nvSpPr>
            <p:cNvPr id="20" name="Овал 19"/>
            <p:cNvSpPr/>
            <p:nvPr/>
          </p:nvSpPr>
          <p:spPr>
            <a:xfrm>
              <a:off x="6146538" y="2358885"/>
              <a:ext cx="781614" cy="78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5427810" y="2000007"/>
              <a:ext cx="790601" cy="7836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pic>
          <p:nvPicPr>
            <p:cNvPr id="3095" name="Рисунок 3" descr="octopus_look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4612" y="1428736"/>
              <a:ext cx="6064264" cy="454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8" name="Рисунок 11" descr="ac397851971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357438"/>
            <a:ext cx="78581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Рисунок 12" descr="обезьянки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786063"/>
            <a:ext cx="76676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Рисунок 11" descr="фрегат.pn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2043113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Заголовок 9"/>
          <p:cNvSpPr>
            <a:spLocks noGrp="1"/>
          </p:cNvSpPr>
          <p:nvPr>
            <p:ph type="title"/>
          </p:nvPr>
        </p:nvSpPr>
        <p:spPr>
          <a:xfrm>
            <a:off x="0" y="142875"/>
            <a:ext cx="8901113" cy="1143000"/>
          </a:xfrm>
        </p:spPr>
        <p:txBody>
          <a:bodyPr/>
          <a:lstStyle/>
          <a:p>
            <a:r>
              <a:rPr lang="ru-RU" altLang="ru-RU" sz="3600" dirty="0" smtClean="0">
                <a:solidFill>
                  <a:schemeClr val="bg1"/>
                </a:solidFill>
                <a:latin typeface="Comic Sans MS" pitchFamily="66" charset="0"/>
              </a:rPr>
              <a:t> Маршрут </a:t>
            </a:r>
            <a:r>
              <a:rPr lang="ru-RU" alt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нашої</a:t>
            </a:r>
            <a:r>
              <a:rPr lang="ru-RU" altLang="ru-RU" sz="36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alt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подорожі</a:t>
            </a:r>
            <a:endParaRPr lang="ru-RU" altLang="ru-RU" sz="36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500" y="1571625"/>
            <a:ext cx="2286000" cy="78581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err="1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Острів</a:t>
            </a:r>
            <a:r>
              <a:rPr lang="ru-RU" sz="2800" dirty="0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мавп</a:t>
            </a:r>
            <a:endParaRPr lang="ru-RU" sz="2800" dirty="0">
              <a:solidFill>
                <a:srgbClr val="2D2D8A">
                  <a:lumMod val="75000"/>
                </a:srgbClr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25788" y="1571625"/>
            <a:ext cx="2598737" cy="78581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Бухта восьминога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72188" y="1571625"/>
            <a:ext cx="2357437" cy="7858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Протока  </a:t>
            </a:r>
            <a:r>
              <a:rPr lang="ru-RU" sz="2800" dirty="0" err="1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дельфінів</a:t>
            </a:r>
            <a:endParaRPr lang="ru-RU" sz="2800" dirty="0">
              <a:solidFill>
                <a:srgbClr val="2D2D8A">
                  <a:lumMod val="75000"/>
                </a:srgbClr>
              </a:solidFill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43500" y="4143375"/>
            <a:ext cx="2292350" cy="7858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err="1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Володіння</a:t>
            </a:r>
            <a:r>
              <a:rPr lang="ru-RU" sz="2800" dirty="0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err="1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Русалоньки</a:t>
            </a:r>
            <a:endParaRPr lang="ru-RU" sz="2800" dirty="0">
              <a:solidFill>
                <a:srgbClr val="2D2D8A">
                  <a:lumMod val="75000"/>
                </a:srgbClr>
              </a:solidFill>
              <a:latin typeface="Comic Sans MS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357438" y="4143375"/>
            <a:ext cx="2143125" cy="7858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dirty="0" smtClean="0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Острів  розваг</a:t>
            </a:r>
            <a:endParaRPr lang="ru-RU" sz="2800" dirty="0">
              <a:solidFill>
                <a:srgbClr val="2D2D8A">
                  <a:lumMod val="75000"/>
                </a:srgbClr>
              </a:solidFill>
              <a:latin typeface="Comic Sans MS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2938" y="1071563"/>
            <a:ext cx="7786687" cy="71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250531" y="5560790"/>
            <a:ext cx="2143125" cy="7858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dirty="0" smtClean="0">
                <a:solidFill>
                  <a:srgbClr val="2D2D8A">
                    <a:lumMod val="75000"/>
                  </a:srgbClr>
                </a:solidFill>
                <a:latin typeface="Comic Sans MS" pitchFamily="66" charset="0"/>
              </a:rPr>
              <a:t>Зустріч з піратами</a:t>
            </a:r>
            <a:endParaRPr lang="ru-RU" sz="2800" dirty="0">
              <a:solidFill>
                <a:srgbClr val="2D2D8A">
                  <a:lumMod val="75000"/>
                </a:srgb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650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8" descr="oblaka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642938"/>
            <a:ext cx="159067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85750" y="4357688"/>
            <a:ext cx="8572500" cy="2214562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4000500" y="4071938"/>
            <a:ext cx="4929188" cy="1711325"/>
          </a:xfrm>
          <a:custGeom>
            <a:avLst/>
            <a:gdLst>
              <a:gd name="connsiteX0" fmla="*/ 4887311 w 5163208"/>
              <a:gd name="connsiteY0" fmla="*/ 323193 h 1079939"/>
              <a:gd name="connsiteX1" fmla="*/ 5123794 w 5163208"/>
              <a:gd name="connsiteY1" fmla="*/ 559676 h 1079939"/>
              <a:gd name="connsiteX2" fmla="*/ 4650829 w 5163208"/>
              <a:gd name="connsiteY2" fmla="*/ 811924 h 1079939"/>
              <a:gd name="connsiteX3" fmla="*/ 2743201 w 5163208"/>
              <a:gd name="connsiteY3" fmla="*/ 890752 h 1079939"/>
              <a:gd name="connsiteX4" fmla="*/ 2049518 w 5163208"/>
              <a:gd name="connsiteY4" fmla="*/ 1064173 h 1079939"/>
              <a:gd name="connsiteX5" fmla="*/ 1529256 w 5163208"/>
              <a:gd name="connsiteY5" fmla="*/ 796159 h 1079939"/>
              <a:gd name="connsiteX6" fmla="*/ 1008994 w 5163208"/>
              <a:gd name="connsiteY6" fmla="*/ 890752 h 1079939"/>
              <a:gd name="connsiteX7" fmla="*/ 504498 w 5163208"/>
              <a:gd name="connsiteY7" fmla="*/ 796159 h 1079939"/>
              <a:gd name="connsiteX8" fmla="*/ 15766 w 5163208"/>
              <a:gd name="connsiteY8" fmla="*/ 717331 h 1079939"/>
              <a:gd name="connsiteX9" fmla="*/ 409904 w 5163208"/>
              <a:gd name="connsiteY9" fmla="*/ 449317 h 1079939"/>
              <a:gd name="connsiteX10" fmla="*/ 740980 w 5163208"/>
              <a:gd name="connsiteY10" fmla="*/ 165538 h 1079939"/>
              <a:gd name="connsiteX11" fmla="*/ 1245477 w 5163208"/>
              <a:gd name="connsiteY11" fmla="*/ 70945 h 1079939"/>
              <a:gd name="connsiteX12" fmla="*/ 1513491 w 5163208"/>
              <a:gd name="connsiteY12" fmla="*/ 55179 h 1079939"/>
              <a:gd name="connsiteX13" fmla="*/ 1702677 w 5163208"/>
              <a:gd name="connsiteY13" fmla="*/ 55179 h 1079939"/>
              <a:gd name="connsiteX14" fmla="*/ 2932387 w 5163208"/>
              <a:gd name="connsiteY14" fmla="*/ 7883 h 1079939"/>
              <a:gd name="connsiteX15" fmla="*/ 3137339 w 5163208"/>
              <a:gd name="connsiteY15" fmla="*/ 7883 h 1079939"/>
              <a:gd name="connsiteX16" fmla="*/ 3499946 w 5163208"/>
              <a:gd name="connsiteY16" fmla="*/ 39414 h 1079939"/>
              <a:gd name="connsiteX17" fmla="*/ 3878318 w 5163208"/>
              <a:gd name="connsiteY17" fmla="*/ 86710 h 1079939"/>
              <a:gd name="connsiteX18" fmla="*/ 4272456 w 5163208"/>
              <a:gd name="connsiteY18" fmla="*/ 118241 h 1079939"/>
              <a:gd name="connsiteX19" fmla="*/ 4540470 w 5163208"/>
              <a:gd name="connsiteY19" fmla="*/ 260131 h 1079939"/>
              <a:gd name="connsiteX20" fmla="*/ 4934608 w 5163208"/>
              <a:gd name="connsiteY20" fmla="*/ 402021 h 1079939"/>
              <a:gd name="connsiteX21" fmla="*/ 4887311 w 5163208"/>
              <a:gd name="connsiteY21" fmla="*/ 323193 h 107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63208" h="1079939">
                <a:moveTo>
                  <a:pt x="4887311" y="323193"/>
                </a:moveTo>
                <a:cubicBezTo>
                  <a:pt x="4918842" y="349469"/>
                  <a:pt x="5163208" y="478221"/>
                  <a:pt x="5123794" y="559676"/>
                </a:cubicBezTo>
                <a:cubicBezTo>
                  <a:pt x="5084380" y="641131"/>
                  <a:pt x="5047595" y="756745"/>
                  <a:pt x="4650829" y="811924"/>
                </a:cubicBezTo>
                <a:cubicBezTo>
                  <a:pt x="4254064" y="867103"/>
                  <a:pt x="3176753" y="848711"/>
                  <a:pt x="2743201" y="890752"/>
                </a:cubicBezTo>
                <a:cubicBezTo>
                  <a:pt x="2309649" y="932793"/>
                  <a:pt x="2251842" y="1079939"/>
                  <a:pt x="2049518" y="1064173"/>
                </a:cubicBezTo>
                <a:cubicBezTo>
                  <a:pt x="1847194" y="1048408"/>
                  <a:pt x="1702677" y="825063"/>
                  <a:pt x="1529256" y="796159"/>
                </a:cubicBezTo>
                <a:cubicBezTo>
                  <a:pt x="1355835" y="767255"/>
                  <a:pt x="1179787" y="890752"/>
                  <a:pt x="1008994" y="890752"/>
                </a:cubicBezTo>
                <a:cubicBezTo>
                  <a:pt x="838201" y="890752"/>
                  <a:pt x="670036" y="825062"/>
                  <a:pt x="504498" y="796159"/>
                </a:cubicBezTo>
                <a:cubicBezTo>
                  <a:pt x="338960" y="767256"/>
                  <a:pt x="31532" y="775138"/>
                  <a:pt x="15766" y="717331"/>
                </a:cubicBezTo>
                <a:cubicBezTo>
                  <a:pt x="0" y="659524"/>
                  <a:pt x="289035" y="541282"/>
                  <a:pt x="409904" y="449317"/>
                </a:cubicBezTo>
                <a:cubicBezTo>
                  <a:pt x="530773" y="357352"/>
                  <a:pt x="601718" y="228600"/>
                  <a:pt x="740980" y="165538"/>
                </a:cubicBezTo>
                <a:cubicBezTo>
                  <a:pt x="880242" y="102476"/>
                  <a:pt x="1116725" y="89338"/>
                  <a:pt x="1245477" y="70945"/>
                </a:cubicBezTo>
                <a:cubicBezTo>
                  <a:pt x="1374229" y="52552"/>
                  <a:pt x="1437291" y="57807"/>
                  <a:pt x="1513491" y="55179"/>
                </a:cubicBezTo>
                <a:cubicBezTo>
                  <a:pt x="1589691" y="52551"/>
                  <a:pt x="1702677" y="55179"/>
                  <a:pt x="1702677" y="55179"/>
                </a:cubicBezTo>
                <a:lnTo>
                  <a:pt x="2932387" y="7883"/>
                </a:lnTo>
                <a:cubicBezTo>
                  <a:pt x="3171497" y="0"/>
                  <a:pt x="3042746" y="2628"/>
                  <a:pt x="3137339" y="7883"/>
                </a:cubicBezTo>
                <a:cubicBezTo>
                  <a:pt x="3231932" y="13138"/>
                  <a:pt x="3376450" y="26276"/>
                  <a:pt x="3499946" y="39414"/>
                </a:cubicBezTo>
                <a:cubicBezTo>
                  <a:pt x="3623442" y="52552"/>
                  <a:pt x="3749566" y="73572"/>
                  <a:pt x="3878318" y="86710"/>
                </a:cubicBezTo>
                <a:cubicBezTo>
                  <a:pt x="4007070" y="99848"/>
                  <a:pt x="4162097" y="89338"/>
                  <a:pt x="4272456" y="118241"/>
                </a:cubicBezTo>
                <a:cubicBezTo>
                  <a:pt x="4382815" y="147145"/>
                  <a:pt x="4430111" y="212834"/>
                  <a:pt x="4540470" y="260131"/>
                </a:cubicBezTo>
                <a:cubicBezTo>
                  <a:pt x="4650829" y="307428"/>
                  <a:pt x="4868918" y="388883"/>
                  <a:pt x="4934608" y="402021"/>
                </a:cubicBezTo>
                <a:cubicBezTo>
                  <a:pt x="5000298" y="415159"/>
                  <a:pt x="4855780" y="296917"/>
                  <a:pt x="4887311" y="323193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101" name="Рисунок 8" descr="ac397851971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43000"/>
            <a:ext cx="3057525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285984" y="285728"/>
            <a:ext cx="4357718" cy="1003420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Острів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мавп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4103" name="Рисунок 10" descr="птичка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500188"/>
            <a:ext cx="10477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Рисунок 11" descr="ac39785197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533650"/>
            <a:ext cx="1922463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Рисунок 12" descr="обезьянки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3667125"/>
            <a:ext cx="2020887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Рисунок 17" descr="фрегат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428750"/>
            <a:ext cx="2986088" cy="480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777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85750" y="4000500"/>
            <a:ext cx="8572500" cy="274086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2071688" y="4572000"/>
            <a:ext cx="6858000" cy="1782763"/>
          </a:xfrm>
          <a:custGeom>
            <a:avLst/>
            <a:gdLst>
              <a:gd name="connsiteX0" fmla="*/ 4887311 w 5163208"/>
              <a:gd name="connsiteY0" fmla="*/ 323193 h 1079939"/>
              <a:gd name="connsiteX1" fmla="*/ 5123794 w 5163208"/>
              <a:gd name="connsiteY1" fmla="*/ 559676 h 1079939"/>
              <a:gd name="connsiteX2" fmla="*/ 4650829 w 5163208"/>
              <a:gd name="connsiteY2" fmla="*/ 811924 h 1079939"/>
              <a:gd name="connsiteX3" fmla="*/ 2743201 w 5163208"/>
              <a:gd name="connsiteY3" fmla="*/ 890752 h 1079939"/>
              <a:gd name="connsiteX4" fmla="*/ 2049518 w 5163208"/>
              <a:gd name="connsiteY4" fmla="*/ 1064173 h 1079939"/>
              <a:gd name="connsiteX5" fmla="*/ 1529256 w 5163208"/>
              <a:gd name="connsiteY5" fmla="*/ 796159 h 1079939"/>
              <a:gd name="connsiteX6" fmla="*/ 1008994 w 5163208"/>
              <a:gd name="connsiteY6" fmla="*/ 890752 h 1079939"/>
              <a:gd name="connsiteX7" fmla="*/ 504498 w 5163208"/>
              <a:gd name="connsiteY7" fmla="*/ 796159 h 1079939"/>
              <a:gd name="connsiteX8" fmla="*/ 15766 w 5163208"/>
              <a:gd name="connsiteY8" fmla="*/ 717331 h 1079939"/>
              <a:gd name="connsiteX9" fmla="*/ 409904 w 5163208"/>
              <a:gd name="connsiteY9" fmla="*/ 449317 h 1079939"/>
              <a:gd name="connsiteX10" fmla="*/ 740980 w 5163208"/>
              <a:gd name="connsiteY10" fmla="*/ 165538 h 1079939"/>
              <a:gd name="connsiteX11" fmla="*/ 1245477 w 5163208"/>
              <a:gd name="connsiteY11" fmla="*/ 70945 h 1079939"/>
              <a:gd name="connsiteX12" fmla="*/ 1513491 w 5163208"/>
              <a:gd name="connsiteY12" fmla="*/ 55179 h 1079939"/>
              <a:gd name="connsiteX13" fmla="*/ 1702677 w 5163208"/>
              <a:gd name="connsiteY13" fmla="*/ 55179 h 1079939"/>
              <a:gd name="connsiteX14" fmla="*/ 2932387 w 5163208"/>
              <a:gd name="connsiteY14" fmla="*/ 7883 h 1079939"/>
              <a:gd name="connsiteX15" fmla="*/ 3137339 w 5163208"/>
              <a:gd name="connsiteY15" fmla="*/ 7883 h 1079939"/>
              <a:gd name="connsiteX16" fmla="*/ 3499946 w 5163208"/>
              <a:gd name="connsiteY16" fmla="*/ 39414 h 1079939"/>
              <a:gd name="connsiteX17" fmla="*/ 3878318 w 5163208"/>
              <a:gd name="connsiteY17" fmla="*/ 86710 h 1079939"/>
              <a:gd name="connsiteX18" fmla="*/ 4272456 w 5163208"/>
              <a:gd name="connsiteY18" fmla="*/ 118241 h 1079939"/>
              <a:gd name="connsiteX19" fmla="*/ 4540470 w 5163208"/>
              <a:gd name="connsiteY19" fmla="*/ 260131 h 1079939"/>
              <a:gd name="connsiteX20" fmla="*/ 4934608 w 5163208"/>
              <a:gd name="connsiteY20" fmla="*/ 402021 h 1079939"/>
              <a:gd name="connsiteX21" fmla="*/ 4887311 w 5163208"/>
              <a:gd name="connsiteY21" fmla="*/ 323193 h 107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63208" h="1079939">
                <a:moveTo>
                  <a:pt x="4887311" y="323193"/>
                </a:moveTo>
                <a:cubicBezTo>
                  <a:pt x="4918842" y="349469"/>
                  <a:pt x="5163208" y="478221"/>
                  <a:pt x="5123794" y="559676"/>
                </a:cubicBezTo>
                <a:cubicBezTo>
                  <a:pt x="5084380" y="641131"/>
                  <a:pt x="5047595" y="756745"/>
                  <a:pt x="4650829" y="811924"/>
                </a:cubicBezTo>
                <a:cubicBezTo>
                  <a:pt x="4254064" y="867103"/>
                  <a:pt x="3176753" y="848711"/>
                  <a:pt x="2743201" y="890752"/>
                </a:cubicBezTo>
                <a:cubicBezTo>
                  <a:pt x="2309649" y="932793"/>
                  <a:pt x="2251842" y="1079939"/>
                  <a:pt x="2049518" y="1064173"/>
                </a:cubicBezTo>
                <a:cubicBezTo>
                  <a:pt x="1847194" y="1048408"/>
                  <a:pt x="1702677" y="825063"/>
                  <a:pt x="1529256" y="796159"/>
                </a:cubicBezTo>
                <a:cubicBezTo>
                  <a:pt x="1355835" y="767255"/>
                  <a:pt x="1179787" y="890752"/>
                  <a:pt x="1008994" y="890752"/>
                </a:cubicBezTo>
                <a:cubicBezTo>
                  <a:pt x="838201" y="890752"/>
                  <a:pt x="670036" y="825062"/>
                  <a:pt x="504498" y="796159"/>
                </a:cubicBezTo>
                <a:cubicBezTo>
                  <a:pt x="338960" y="767256"/>
                  <a:pt x="31532" y="775138"/>
                  <a:pt x="15766" y="717331"/>
                </a:cubicBezTo>
                <a:cubicBezTo>
                  <a:pt x="0" y="659524"/>
                  <a:pt x="289035" y="541282"/>
                  <a:pt x="409904" y="449317"/>
                </a:cubicBezTo>
                <a:cubicBezTo>
                  <a:pt x="530773" y="357352"/>
                  <a:pt x="601718" y="228600"/>
                  <a:pt x="740980" y="165538"/>
                </a:cubicBezTo>
                <a:cubicBezTo>
                  <a:pt x="880242" y="102476"/>
                  <a:pt x="1116725" y="89338"/>
                  <a:pt x="1245477" y="70945"/>
                </a:cubicBezTo>
                <a:cubicBezTo>
                  <a:pt x="1374229" y="52552"/>
                  <a:pt x="1437291" y="57807"/>
                  <a:pt x="1513491" y="55179"/>
                </a:cubicBezTo>
                <a:cubicBezTo>
                  <a:pt x="1589691" y="52551"/>
                  <a:pt x="1702677" y="55179"/>
                  <a:pt x="1702677" y="55179"/>
                </a:cubicBezTo>
                <a:lnTo>
                  <a:pt x="2932387" y="7883"/>
                </a:lnTo>
                <a:cubicBezTo>
                  <a:pt x="3171497" y="0"/>
                  <a:pt x="3042746" y="2628"/>
                  <a:pt x="3137339" y="7883"/>
                </a:cubicBezTo>
                <a:cubicBezTo>
                  <a:pt x="3231932" y="13138"/>
                  <a:pt x="3376450" y="26276"/>
                  <a:pt x="3499946" y="39414"/>
                </a:cubicBezTo>
                <a:cubicBezTo>
                  <a:pt x="3623442" y="52552"/>
                  <a:pt x="3749566" y="73572"/>
                  <a:pt x="3878318" y="86710"/>
                </a:cubicBezTo>
                <a:cubicBezTo>
                  <a:pt x="4007070" y="99848"/>
                  <a:pt x="4162097" y="89338"/>
                  <a:pt x="4272456" y="118241"/>
                </a:cubicBezTo>
                <a:cubicBezTo>
                  <a:pt x="4382815" y="147145"/>
                  <a:pt x="4430111" y="212834"/>
                  <a:pt x="4540470" y="260131"/>
                </a:cubicBezTo>
                <a:cubicBezTo>
                  <a:pt x="4650829" y="307428"/>
                  <a:pt x="4868918" y="388883"/>
                  <a:pt x="4934608" y="402021"/>
                </a:cubicBezTo>
                <a:cubicBezTo>
                  <a:pt x="5000298" y="415159"/>
                  <a:pt x="4855780" y="296917"/>
                  <a:pt x="4887311" y="323193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5125" name="Рисунок 11" descr="ac39785197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 b="940"/>
          <a:stretch>
            <a:fillRect/>
          </a:stretch>
        </p:blipFill>
        <p:spPr bwMode="auto">
          <a:xfrm>
            <a:off x="6429375" y="1928813"/>
            <a:ext cx="2486025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8" descr="ac397851971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7" y="401638"/>
            <a:ext cx="3914762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12" descr="обезьянки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000500"/>
            <a:ext cx="229552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Рисунок 11" descr="фрегат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1714500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coconut_shadow_108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786313"/>
            <a:ext cx="8953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Рисунок 16" descr="oblaka03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571500"/>
            <a:ext cx="159067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401638"/>
            <a:ext cx="165618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uk-UA" sz="4000" b="1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85 472                              40 210                               35 020                                90 909                        99 999</a:t>
            </a:r>
            <a:endParaRPr lang="ru-RU" sz="40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9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Скругленный прямоугольник 49"/>
          <p:cNvSpPr/>
          <p:nvPr/>
        </p:nvSpPr>
        <p:spPr>
          <a:xfrm>
            <a:off x="0" y="1598612"/>
            <a:ext cx="5220072" cy="1758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FFFFFF"/>
                </a:solidFill>
              </a:rPr>
              <a:t>9999-</a:t>
            </a:r>
            <a:r>
              <a:rPr lang="ru-RU" sz="3600" b="1" dirty="0" smtClean="0">
                <a:solidFill>
                  <a:srgbClr val="000000"/>
                </a:solidFill>
              </a:rPr>
              <a:t>              </a:t>
            </a:r>
            <a:r>
              <a:rPr lang="ru-RU" sz="3200" b="1" dirty="0" smtClean="0">
                <a:solidFill>
                  <a:srgbClr val="000000"/>
                </a:solidFill>
              </a:rPr>
              <a:t>      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99 999 + 1 = 100 000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50" y="4357688"/>
            <a:ext cx="8572500" cy="2214562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2071688" y="4572000"/>
            <a:ext cx="6858000" cy="1782763"/>
          </a:xfrm>
          <a:custGeom>
            <a:avLst/>
            <a:gdLst>
              <a:gd name="connsiteX0" fmla="*/ 4887311 w 5163208"/>
              <a:gd name="connsiteY0" fmla="*/ 323193 h 1079939"/>
              <a:gd name="connsiteX1" fmla="*/ 5123794 w 5163208"/>
              <a:gd name="connsiteY1" fmla="*/ 559676 h 1079939"/>
              <a:gd name="connsiteX2" fmla="*/ 4650829 w 5163208"/>
              <a:gd name="connsiteY2" fmla="*/ 811924 h 1079939"/>
              <a:gd name="connsiteX3" fmla="*/ 2743201 w 5163208"/>
              <a:gd name="connsiteY3" fmla="*/ 890752 h 1079939"/>
              <a:gd name="connsiteX4" fmla="*/ 2049518 w 5163208"/>
              <a:gd name="connsiteY4" fmla="*/ 1064173 h 1079939"/>
              <a:gd name="connsiteX5" fmla="*/ 1529256 w 5163208"/>
              <a:gd name="connsiteY5" fmla="*/ 796159 h 1079939"/>
              <a:gd name="connsiteX6" fmla="*/ 1008994 w 5163208"/>
              <a:gd name="connsiteY6" fmla="*/ 890752 h 1079939"/>
              <a:gd name="connsiteX7" fmla="*/ 504498 w 5163208"/>
              <a:gd name="connsiteY7" fmla="*/ 796159 h 1079939"/>
              <a:gd name="connsiteX8" fmla="*/ 15766 w 5163208"/>
              <a:gd name="connsiteY8" fmla="*/ 717331 h 1079939"/>
              <a:gd name="connsiteX9" fmla="*/ 409904 w 5163208"/>
              <a:gd name="connsiteY9" fmla="*/ 449317 h 1079939"/>
              <a:gd name="connsiteX10" fmla="*/ 740980 w 5163208"/>
              <a:gd name="connsiteY10" fmla="*/ 165538 h 1079939"/>
              <a:gd name="connsiteX11" fmla="*/ 1245477 w 5163208"/>
              <a:gd name="connsiteY11" fmla="*/ 70945 h 1079939"/>
              <a:gd name="connsiteX12" fmla="*/ 1513491 w 5163208"/>
              <a:gd name="connsiteY12" fmla="*/ 55179 h 1079939"/>
              <a:gd name="connsiteX13" fmla="*/ 1702677 w 5163208"/>
              <a:gd name="connsiteY13" fmla="*/ 55179 h 1079939"/>
              <a:gd name="connsiteX14" fmla="*/ 2932387 w 5163208"/>
              <a:gd name="connsiteY14" fmla="*/ 7883 h 1079939"/>
              <a:gd name="connsiteX15" fmla="*/ 3137339 w 5163208"/>
              <a:gd name="connsiteY15" fmla="*/ 7883 h 1079939"/>
              <a:gd name="connsiteX16" fmla="*/ 3499946 w 5163208"/>
              <a:gd name="connsiteY16" fmla="*/ 39414 h 1079939"/>
              <a:gd name="connsiteX17" fmla="*/ 3878318 w 5163208"/>
              <a:gd name="connsiteY17" fmla="*/ 86710 h 1079939"/>
              <a:gd name="connsiteX18" fmla="*/ 4272456 w 5163208"/>
              <a:gd name="connsiteY18" fmla="*/ 118241 h 1079939"/>
              <a:gd name="connsiteX19" fmla="*/ 4540470 w 5163208"/>
              <a:gd name="connsiteY19" fmla="*/ 260131 h 1079939"/>
              <a:gd name="connsiteX20" fmla="*/ 4934608 w 5163208"/>
              <a:gd name="connsiteY20" fmla="*/ 402021 h 1079939"/>
              <a:gd name="connsiteX21" fmla="*/ 4887311 w 5163208"/>
              <a:gd name="connsiteY21" fmla="*/ 323193 h 107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63208" h="1079939">
                <a:moveTo>
                  <a:pt x="4887311" y="323193"/>
                </a:moveTo>
                <a:cubicBezTo>
                  <a:pt x="4918842" y="349469"/>
                  <a:pt x="5163208" y="478221"/>
                  <a:pt x="5123794" y="559676"/>
                </a:cubicBezTo>
                <a:cubicBezTo>
                  <a:pt x="5084380" y="641131"/>
                  <a:pt x="5047595" y="756745"/>
                  <a:pt x="4650829" y="811924"/>
                </a:cubicBezTo>
                <a:cubicBezTo>
                  <a:pt x="4254064" y="867103"/>
                  <a:pt x="3176753" y="848711"/>
                  <a:pt x="2743201" y="890752"/>
                </a:cubicBezTo>
                <a:cubicBezTo>
                  <a:pt x="2309649" y="932793"/>
                  <a:pt x="2251842" y="1079939"/>
                  <a:pt x="2049518" y="1064173"/>
                </a:cubicBezTo>
                <a:cubicBezTo>
                  <a:pt x="1847194" y="1048408"/>
                  <a:pt x="1702677" y="825063"/>
                  <a:pt x="1529256" y="796159"/>
                </a:cubicBezTo>
                <a:cubicBezTo>
                  <a:pt x="1355835" y="767255"/>
                  <a:pt x="1179787" y="890752"/>
                  <a:pt x="1008994" y="890752"/>
                </a:cubicBezTo>
                <a:cubicBezTo>
                  <a:pt x="838201" y="890752"/>
                  <a:pt x="670036" y="825062"/>
                  <a:pt x="504498" y="796159"/>
                </a:cubicBezTo>
                <a:cubicBezTo>
                  <a:pt x="338960" y="767256"/>
                  <a:pt x="31532" y="775138"/>
                  <a:pt x="15766" y="717331"/>
                </a:cubicBezTo>
                <a:cubicBezTo>
                  <a:pt x="0" y="659524"/>
                  <a:pt x="289035" y="541282"/>
                  <a:pt x="409904" y="449317"/>
                </a:cubicBezTo>
                <a:cubicBezTo>
                  <a:pt x="530773" y="357352"/>
                  <a:pt x="601718" y="228600"/>
                  <a:pt x="740980" y="165538"/>
                </a:cubicBezTo>
                <a:cubicBezTo>
                  <a:pt x="880242" y="102476"/>
                  <a:pt x="1116725" y="89338"/>
                  <a:pt x="1245477" y="70945"/>
                </a:cubicBezTo>
                <a:cubicBezTo>
                  <a:pt x="1374229" y="52552"/>
                  <a:pt x="1437291" y="57807"/>
                  <a:pt x="1513491" y="55179"/>
                </a:cubicBezTo>
                <a:cubicBezTo>
                  <a:pt x="1589691" y="52551"/>
                  <a:pt x="1702677" y="55179"/>
                  <a:pt x="1702677" y="55179"/>
                </a:cubicBezTo>
                <a:lnTo>
                  <a:pt x="2932387" y="7883"/>
                </a:lnTo>
                <a:cubicBezTo>
                  <a:pt x="3171497" y="0"/>
                  <a:pt x="3042746" y="2628"/>
                  <a:pt x="3137339" y="7883"/>
                </a:cubicBezTo>
                <a:cubicBezTo>
                  <a:pt x="3231932" y="13138"/>
                  <a:pt x="3376450" y="26276"/>
                  <a:pt x="3499946" y="39414"/>
                </a:cubicBezTo>
                <a:cubicBezTo>
                  <a:pt x="3623442" y="52552"/>
                  <a:pt x="3749566" y="73572"/>
                  <a:pt x="3878318" y="86710"/>
                </a:cubicBezTo>
                <a:cubicBezTo>
                  <a:pt x="4007070" y="99848"/>
                  <a:pt x="4162097" y="89338"/>
                  <a:pt x="4272456" y="118241"/>
                </a:cubicBezTo>
                <a:cubicBezTo>
                  <a:pt x="4382815" y="147145"/>
                  <a:pt x="4430111" y="212834"/>
                  <a:pt x="4540470" y="260131"/>
                </a:cubicBezTo>
                <a:cubicBezTo>
                  <a:pt x="4650829" y="307428"/>
                  <a:pt x="4868918" y="388883"/>
                  <a:pt x="4934608" y="402021"/>
                </a:cubicBezTo>
                <a:cubicBezTo>
                  <a:pt x="5000298" y="415159"/>
                  <a:pt x="4855780" y="296917"/>
                  <a:pt x="4887311" y="323193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5125" name="Рисунок 11" descr="ac39785197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 b="940"/>
          <a:stretch>
            <a:fillRect/>
          </a:stretch>
        </p:blipFill>
        <p:spPr bwMode="auto">
          <a:xfrm>
            <a:off x="6429375" y="1928813"/>
            <a:ext cx="2486025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8" descr="ac397851971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1638"/>
            <a:ext cx="3786187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12" descr="обезьянки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4128293"/>
            <a:ext cx="229552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Рисунок 11" descr="фрегат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1714500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coconut_shadow_108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786313"/>
            <a:ext cx="8953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Рисунок 16" descr="oblaka03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571500"/>
            <a:ext cx="159067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3748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hangingPunct="1"/>
            <a:r>
              <a:rPr lang="uk-UA" altLang="ru-RU" sz="3200" b="1" kern="1200" dirty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 – шестицифрове число. У нумераційній таблиці це число записується так:</a:t>
            </a:r>
            <a:r>
              <a:rPr lang="ru-RU" altLang="ru-RU" sz="3200" b="1" kern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3200" b="1" kern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465264"/>
              </p:ext>
            </p:extLst>
          </p:nvPr>
        </p:nvGraphicFramePr>
        <p:xfrm>
          <a:off x="107504" y="1700808"/>
          <a:ext cx="9019822" cy="296688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96144"/>
                <a:gridCol w="1512168"/>
                <a:gridCol w="1584176"/>
                <a:gridCol w="1440160"/>
                <a:gridCol w="1584176"/>
                <a:gridCol w="1602998"/>
              </a:tblGrid>
              <a:tr h="19779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Сотні тисяч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Десятки тисяч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Одиниці 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тисяч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Сотні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Десятки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Одиниці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9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5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5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5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5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5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5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742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6"/>
          <p:cNvGrpSpPr>
            <a:grpSpLocks/>
          </p:cNvGrpSpPr>
          <p:nvPr/>
        </p:nvGrpSpPr>
        <p:grpSpPr bwMode="auto">
          <a:xfrm>
            <a:off x="977209" y="1225606"/>
            <a:ext cx="6064250" cy="4548188"/>
            <a:chOff x="2714612" y="1428736"/>
            <a:chExt cx="6064264" cy="4548198"/>
          </a:xfrm>
        </p:grpSpPr>
        <p:sp>
          <p:nvSpPr>
            <p:cNvPr id="6" name="Овал 5"/>
            <p:cNvSpPr/>
            <p:nvPr/>
          </p:nvSpPr>
          <p:spPr>
            <a:xfrm>
              <a:off x="6143620" y="2357426"/>
              <a:ext cx="785815" cy="78581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>
              <a:off x="5429243" y="2000237"/>
              <a:ext cx="785815" cy="7858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pic>
          <p:nvPicPr>
            <p:cNvPr id="13344" name="Рисунок 3" descr="octopus_look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4612" y="1428736"/>
              <a:ext cx="6064264" cy="454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34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Бухта восьминога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932040" y="5445224"/>
            <a:ext cx="3960441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№ 198, 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 №</a:t>
            </a:r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199, 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 №</a:t>
            </a:r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19</a:t>
            </a:r>
            <a:r>
              <a:rPr lang="ru-RU" sz="3200" dirty="0">
                <a:solidFill>
                  <a:srgbClr val="002060"/>
                </a:solidFill>
                <a:latin typeface="Monotype Corsiva" pitchFamily="66" charset="0"/>
              </a:rPr>
              <a:t>7 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741130" y="2430689"/>
            <a:ext cx="1707084" cy="92868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solidFill>
                <a:srgbClr val="DAEDEF">
                  <a:lumMod val="10000"/>
                </a:srgb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96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4" descr="Ариэль Русалочка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85725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14348" y="500042"/>
            <a:ext cx="4643470" cy="857256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Володіння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Русалоньки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73" y="2101867"/>
            <a:ext cx="103663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55" y="4935016"/>
            <a:ext cx="128587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3" y="3861048"/>
            <a:ext cx="7127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631" y="1771919"/>
            <a:ext cx="62865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11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286375"/>
            <a:ext cx="1289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8721"/>
            <a:ext cx="80486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3741068" y="1620101"/>
            <a:ext cx="823912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5219540" y="5623201"/>
            <a:ext cx="4540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Рисунок 16" descr="ракушка красная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5357813"/>
            <a:ext cx="1004887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Рисунок 16" descr="ракушка красная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141" y="5821829"/>
            <a:ext cx="714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879057"/>
            <a:ext cx="10001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883" y="5857875"/>
            <a:ext cx="6270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Рисунок 17" descr="1299052ixbtu0f7cw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906" y="-95455"/>
            <a:ext cx="4319694" cy="482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2286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91780" y="1564988"/>
            <a:ext cx="2295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altLang="ru-RU" sz="7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547664" y="274638"/>
            <a:ext cx="4884092" cy="1143000"/>
          </a:xfrm>
        </p:spPr>
        <p:txBody>
          <a:bodyPr/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Склади і </a:t>
            </a:r>
            <a:r>
              <a:rPr lang="uk-UA" sz="3200" b="1" dirty="0" err="1" smtClean="0">
                <a:solidFill>
                  <a:srgbClr val="002060"/>
                </a:solidFill>
              </a:rPr>
              <a:t>розв</a:t>
            </a:r>
            <a:r>
              <a:rPr lang="en-US" sz="3200" b="1" dirty="0" smtClean="0">
                <a:solidFill>
                  <a:srgbClr val="002060"/>
                </a:solidFill>
              </a:rPr>
              <a:t>’</a:t>
            </a:r>
            <a:r>
              <a:rPr lang="uk-UA" sz="3200" b="1" dirty="0" err="1" smtClean="0">
                <a:solidFill>
                  <a:srgbClr val="002060"/>
                </a:solidFill>
              </a:rPr>
              <a:t>яжи</a:t>
            </a:r>
            <a:r>
              <a:rPr lang="uk-UA" sz="3200" b="1" dirty="0" smtClean="0">
                <a:solidFill>
                  <a:srgbClr val="002060"/>
                </a:solidFill>
              </a:rPr>
              <a:t> задачу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8" y="1563069"/>
            <a:ext cx="7796238" cy="4445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253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Заголовок 4"/>
          <p:cNvSpPr>
            <a:spLocks noGrp="1"/>
          </p:cNvSpPr>
          <p:nvPr>
            <p:ph type="title"/>
          </p:nvPr>
        </p:nvSpPr>
        <p:spPr>
          <a:xfrm>
            <a:off x="395535" y="384410"/>
            <a:ext cx="5616625" cy="1964470"/>
          </a:xfrm>
        </p:spPr>
        <p:txBody>
          <a:bodyPr/>
          <a:lstStyle/>
          <a:p>
            <a:r>
              <a:rPr lang="uk-UA" altLang="ru-RU" sz="3200" dirty="0">
                <a:latin typeface="Comic Sans MS" pitchFamily="66" charset="0"/>
              </a:rPr>
              <a:t> </a:t>
            </a:r>
            <a:r>
              <a:rPr lang="uk-UA" altLang="ru-RU" sz="3200" dirty="0" smtClean="0">
                <a:latin typeface="Comic Sans MS" pitchFamily="66" charset="0"/>
              </a:rPr>
              <a:t> </a:t>
            </a:r>
            <a:r>
              <a:rPr lang="uk-UA" alt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Відповідь: 510 папуг  живе на острові.    </a:t>
            </a:r>
            <a:endParaRPr lang="ru-RU" altLang="ru-RU" sz="3200" b="1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2536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57048"/>
            <a:ext cx="1289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30" y="5641873"/>
            <a:ext cx="80486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2133398" y="3340098"/>
            <a:ext cx="823912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6212747" y="560230"/>
            <a:ext cx="4540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Рисунок 16" descr="ракушка красная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45224"/>
            <a:ext cx="1004887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Рисунок 16" descr="ракушка красная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56" y="3627754"/>
            <a:ext cx="714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75648"/>
            <a:ext cx="10001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49" y="367399"/>
            <a:ext cx="6270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Рисунок 17" descr="1299052ixbtu0f7cw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291" y="1209928"/>
            <a:ext cx="5030106" cy="595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286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28600" y="879188"/>
            <a:ext cx="2031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</a:t>
            </a:r>
            <a:endParaRPr lang="ru-RU" altLang="ru-RU" sz="7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2286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228598" y="910895"/>
            <a:ext cx="2031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</a:t>
            </a:r>
            <a:endParaRPr lang="ru-RU" altLang="ru-RU" sz="7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4688229" y="2075648"/>
            <a:ext cx="22474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uk-UA" altLang="ru-RU" dirty="0" smtClean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40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611560" y="-171400"/>
            <a:ext cx="8246690" cy="2520281"/>
          </a:xfrm>
        </p:spPr>
        <p:txBody>
          <a:bodyPr/>
          <a:lstStyle/>
          <a:p>
            <a:endParaRPr lang="ru-RU" altLang="ru-RU" sz="1400" b="1" i="1" dirty="0" smtClean="0"/>
          </a:p>
        </p:txBody>
      </p:sp>
      <p:pic>
        <p:nvPicPr>
          <p:cNvPr id="2051" name="Рисунок 6" descr="птичка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500313"/>
            <a:ext cx="8588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42925" y="-315415"/>
            <a:ext cx="7772400" cy="3456384"/>
          </a:xfrm>
        </p:spPr>
        <p:txBody>
          <a:bodyPr/>
          <a:lstStyle/>
          <a:p>
            <a:pPr>
              <a:defRPr/>
            </a:pPr>
            <a:r>
              <a:rPr lang="ru-RU" sz="4000" dirty="0" err="1" smtClean="0">
                <a:solidFill>
                  <a:srgbClr val="7030A0"/>
                </a:solidFill>
                <a:latin typeface="Comic Sans MS" pitchFamily="66" charset="0"/>
              </a:rPr>
              <a:t>Щоб</a:t>
            </a:r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Comic Sans MS" pitchFamily="66" charset="0"/>
              </a:rPr>
              <a:t>водити</a:t>
            </a:r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4000" i="1" dirty="0" err="1" smtClean="0">
                <a:solidFill>
                  <a:srgbClr val="7030A0"/>
                </a:solidFill>
                <a:latin typeface="Comic Sans MS" pitchFamily="66" charset="0"/>
              </a:rPr>
              <a:t>кораблі</a:t>
            </a:r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, у космос </a:t>
            </a:r>
            <a:r>
              <a:rPr lang="ru-RU" sz="4000" dirty="0" err="1" smtClean="0">
                <a:solidFill>
                  <a:srgbClr val="7030A0"/>
                </a:solidFill>
                <a:latin typeface="Comic Sans MS" pitchFamily="66" charset="0"/>
              </a:rPr>
              <a:t>літати</a:t>
            </a:r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, треба добре в </a:t>
            </a:r>
            <a:r>
              <a:rPr lang="ru-RU" sz="4000" dirty="0" err="1" smtClean="0">
                <a:solidFill>
                  <a:srgbClr val="7030A0"/>
                </a:solidFill>
                <a:latin typeface="Comic Sans MS" pitchFamily="66" charset="0"/>
              </a:rPr>
              <a:t>школі</a:t>
            </a:r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4000" dirty="0" smtClean="0">
                <a:solidFill>
                  <a:srgbClr val="B5311B"/>
                </a:solidFill>
                <a:latin typeface="Comic Sans MS" pitchFamily="66" charset="0"/>
              </a:rPr>
              <a:t>МАТЕМАТИКУ</a:t>
            </a:r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Comic Sans MS" pitchFamily="66" charset="0"/>
              </a:rPr>
              <a:t>вивчати</a:t>
            </a:r>
            <a:r>
              <a:rPr lang="ru-RU" sz="4000" dirty="0" smtClean="0">
                <a:solidFill>
                  <a:srgbClr val="7030A0"/>
                </a:solidFill>
                <a:latin typeface="Comic Sans MS" pitchFamily="66" charset="0"/>
              </a:rPr>
              <a:t>!</a:t>
            </a: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accent3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3"/>
                </a:solidFill>
                <a:latin typeface="Comic Sans MS" pitchFamily="66" charset="0"/>
              </a:rPr>
            </a:br>
            <a:endParaRPr lang="ru-RU" sz="2000" dirty="0">
              <a:solidFill>
                <a:schemeClr val="accent3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42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85750" y="4357038"/>
            <a:ext cx="8572500" cy="2214562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7651" name="Рисунок 5" descr="пират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425" y="785813"/>
            <a:ext cx="5429250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altLang="ru-RU" smtClean="0">
                <a:latin typeface="Comic Sans MS" pitchFamily="66" charset="0"/>
              </a:rPr>
              <a:t>Острів піратів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5" y="1285875"/>
            <a:ext cx="3643313" cy="40005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</a:rPr>
              <a:t>На </a:t>
            </a:r>
            <a:r>
              <a:rPr lang="ru-RU" sz="2400" dirty="0" err="1">
                <a:solidFill>
                  <a:srgbClr val="000000"/>
                </a:solidFill>
              </a:rPr>
              <a:t>нашому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2400" dirty="0" smtClean="0">
                <a:solidFill>
                  <a:srgbClr val="000000"/>
                </a:solidFill>
              </a:rPr>
              <a:t>шляху з</a:t>
            </a:r>
            <a:r>
              <a:rPr lang="en-US" sz="2400" dirty="0" smtClean="0">
                <a:solidFill>
                  <a:srgbClr val="000000"/>
                </a:solidFill>
              </a:rPr>
              <a:t>’</a:t>
            </a:r>
            <a:r>
              <a:rPr lang="uk-UA" sz="2400" dirty="0" smtClean="0">
                <a:solidFill>
                  <a:srgbClr val="000000"/>
                </a:solidFill>
              </a:rPr>
              <a:t>явились пірати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r>
              <a:rPr lang="uk-UA" sz="2400" dirty="0" smtClean="0">
                <a:solidFill>
                  <a:srgbClr val="000000"/>
                </a:solidFill>
              </a:rPr>
              <a:t> </a:t>
            </a:r>
            <a:r>
              <a:rPr lang="uk-UA" sz="2400" dirty="0">
                <a:solidFill>
                  <a:srgbClr val="000000"/>
                </a:solidFill>
              </a:rPr>
              <a:t>Щоб подолати цю перешкоду ми </a:t>
            </a:r>
            <a:r>
              <a:rPr lang="uk-UA" sz="2400" dirty="0" smtClean="0">
                <a:solidFill>
                  <a:srgbClr val="000000"/>
                </a:solidFill>
              </a:rPr>
              <a:t>повинні виконати піратські вимоги, а саме </a:t>
            </a:r>
            <a:r>
              <a:rPr lang="uk-UA" sz="2400" dirty="0" err="1" smtClean="0">
                <a:solidFill>
                  <a:srgbClr val="000000"/>
                </a:solidFill>
              </a:rPr>
              <a:t>розв</a:t>
            </a:r>
            <a:r>
              <a:rPr lang="en-US" sz="2400" dirty="0" smtClean="0">
                <a:solidFill>
                  <a:srgbClr val="000000"/>
                </a:solidFill>
              </a:rPr>
              <a:t>’</a:t>
            </a:r>
            <a:r>
              <a:rPr lang="uk-UA" sz="2400" dirty="0" err="1" smtClean="0">
                <a:solidFill>
                  <a:srgbClr val="000000"/>
                </a:solidFill>
              </a:rPr>
              <a:t>язати</a:t>
            </a:r>
            <a:r>
              <a:rPr lang="uk-UA" sz="2400" dirty="0" smtClean="0">
                <a:solidFill>
                  <a:srgbClr val="000000"/>
                </a:solidFill>
              </a:rPr>
              <a:t> геометричне завдання.</a:t>
            </a: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10" name="Рисунок 9" descr="http://www.happysofties.com/wp-content/uploads/2012/04/COLOURBOX349429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42542"/>
            <a:ext cx="1937072" cy="17973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2359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4357688"/>
            <a:ext cx="8572500" cy="2214562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8675" name="Рисунок 11" descr="фрегат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82" y="2071688"/>
            <a:ext cx="2797175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18" descr="oblaka0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28625"/>
            <a:ext cx="159067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Рисунок 12" descr="dae589253bfa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419" y="1628800"/>
            <a:ext cx="2129270" cy="35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44658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tabLst>
                <a:tab pos="457200" algn="l"/>
              </a:tabLst>
            </a:pPr>
            <a:r>
              <a:rPr lang="uk-UA" sz="2000" b="1" dirty="0">
                <a:solidFill>
                  <a:srgbClr val="C00000"/>
                </a:solidFill>
                <a:ea typeface="Times New Roman"/>
              </a:rPr>
              <a:t>Викупом є задача: </a:t>
            </a:r>
            <a:r>
              <a:rPr lang="uk-UA" sz="2000" b="1" dirty="0">
                <a:solidFill>
                  <a:srgbClr val="002060"/>
                </a:solidFill>
                <a:ea typeface="Times New Roman"/>
              </a:rPr>
              <a:t>Я хочу, щоб ви мені наклали повну коробку піастрів. Але для цього треба знайти розміри моєї коробки.</a:t>
            </a:r>
            <a:endParaRPr lang="ru-RU" sz="2000" b="1" dirty="0">
              <a:solidFill>
                <a:srgbClr val="002060"/>
              </a:solidFill>
            </a:endParaRPr>
          </a:p>
          <a:p>
            <a:pPr lvl="0"/>
            <a:r>
              <a:rPr lang="uk-UA" sz="2800" b="1" dirty="0">
                <a:solidFill>
                  <a:srgbClr val="002060"/>
                </a:solidFill>
                <a:ea typeface="Times New Roman"/>
              </a:rPr>
              <a:t> </a:t>
            </a:r>
            <a:r>
              <a:rPr lang="uk-UA" sz="2800" b="1" dirty="0">
                <a:solidFill>
                  <a:srgbClr val="C00000"/>
                </a:solidFill>
                <a:ea typeface="Times New Roman"/>
              </a:rPr>
              <a:t>Відомо, що її довжина </a:t>
            </a:r>
            <a:r>
              <a:rPr lang="uk-UA" sz="2800" b="1" dirty="0" smtClean="0">
                <a:solidFill>
                  <a:srgbClr val="C00000"/>
                </a:solidFill>
                <a:ea typeface="Times New Roman"/>
              </a:rPr>
              <a:t>45 см</a:t>
            </a:r>
            <a:r>
              <a:rPr lang="uk-UA" sz="2800" b="1" dirty="0">
                <a:solidFill>
                  <a:srgbClr val="C00000"/>
                </a:solidFill>
                <a:ea typeface="Times New Roman"/>
              </a:rPr>
              <a:t>, а ширина  - </a:t>
            </a:r>
            <a:r>
              <a:rPr lang="uk-UA" sz="2800" b="1" dirty="0" smtClean="0">
                <a:solidFill>
                  <a:srgbClr val="C00000"/>
                </a:solidFill>
                <a:ea typeface="Times New Roman"/>
              </a:rPr>
              <a:t>30 см</a:t>
            </a:r>
            <a:r>
              <a:rPr lang="uk-UA" sz="2800" b="1" dirty="0">
                <a:solidFill>
                  <a:srgbClr val="C00000"/>
                </a:solidFill>
                <a:ea typeface="Times New Roman"/>
              </a:rPr>
              <a:t>.   Знайди периметр коробки</a:t>
            </a:r>
            <a:r>
              <a:rPr lang="uk-UA" sz="2000" b="1" dirty="0">
                <a:solidFill>
                  <a:srgbClr val="C00000"/>
                </a:solidFill>
                <a:ea typeface="Times New Roman"/>
              </a:rPr>
              <a:t>.         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2031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8" descr="oblaka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928688"/>
            <a:ext cx="159067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750" y="4357688"/>
            <a:ext cx="8572500" cy="2214562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33796" name="Рисунок 11" descr="фрегат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28625"/>
            <a:ext cx="3786187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143375" y="785812"/>
            <a:ext cx="4500563" cy="2143125"/>
          </a:xfrm>
          <a:prstGeom prst="round2DiagRect">
            <a:avLst/>
          </a:prstGeom>
          <a:ln w="635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dirty="0">
                <a:solidFill>
                  <a:srgbClr val="002060"/>
                </a:solidFill>
              </a:rPr>
              <a:t>Шлях вільний!</a:t>
            </a:r>
            <a:br>
              <a:rPr lang="uk-UA" sz="3200" b="1" dirty="0">
                <a:solidFill>
                  <a:srgbClr val="002060"/>
                </a:solidFill>
              </a:rPr>
            </a:br>
            <a:r>
              <a:rPr lang="uk-UA" sz="3200" b="1" dirty="0">
                <a:solidFill>
                  <a:srgbClr val="002060"/>
                </a:solidFill>
              </a:rPr>
              <a:t>Ура !!!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351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357422" y="1772816"/>
            <a:ext cx="5310922" cy="194421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Логічні задачі.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1714500" y="357188"/>
            <a:ext cx="5786438" cy="1000125"/>
          </a:xfrm>
          <a:prstGeom prst="flowChartPunchedTap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469" y="4357688"/>
            <a:ext cx="8572500" cy="2214562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4581" name="Рисунок 4" descr="delf08 с ленаголд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34654">
            <a:off x="1144588" y="3795713"/>
            <a:ext cx="2533650" cy="248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Рисунок 4" descr="delf08 с ленаголд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654" flipH="1">
            <a:off x="5859463" y="3581400"/>
            <a:ext cx="25431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Заголовок 5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r>
              <a:rPr lang="ru-RU" altLang="ru-RU" smtClean="0">
                <a:latin typeface="Comic Sans MS" pitchFamily="66" charset="0"/>
              </a:rPr>
              <a:t>Про</a:t>
            </a:r>
            <a:r>
              <a:rPr lang="uk-UA" altLang="ru-RU" smtClean="0">
                <a:latin typeface="Comic Sans MS" pitchFamily="66" charset="0"/>
              </a:rPr>
              <a:t>тока </a:t>
            </a:r>
            <a:r>
              <a:rPr lang="ru-RU" altLang="ru-RU" smtClean="0">
                <a:latin typeface="Comic Sans MS" pitchFamily="66" charset="0"/>
              </a:rPr>
              <a:t>дельфінів</a:t>
            </a:r>
          </a:p>
        </p:txBody>
      </p:sp>
      <p:pic>
        <p:nvPicPr>
          <p:cNvPr id="2" name="Рисунок 6" descr="мяч.png">
            <a:hlinkClick r:id="" action="ppaction://noaction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357438"/>
            <a:ext cx="1643063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7" descr="мяч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428875"/>
            <a:ext cx="15716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214687" y="3401981"/>
            <a:ext cx="3229521" cy="955707"/>
          </a:xfrm>
          <a:prstGeom prst="rect">
            <a:avLst/>
          </a:prstGeom>
          <a:noFill/>
        </p:spPr>
        <p:txBody>
          <a:bodyPr wrap="none">
            <a:prstTxWarp prst="textWave1">
              <a:avLst>
                <a:gd name="adj1" fmla="val 12500"/>
                <a:gd name="adj2" fmla="val -992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9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Чудово!</a:t>
            </a:r>
          </a:p>
        </p:txBody>
      </p:sp>
    </p:spTree>
    <p:extLst>
      <p:ext uri="{BB962C8B-B14F-4D97-AF65-F5344CB8AC3E}">
        <p14:creationId xmlns:p14="http://schemas.microsoft.com/office/powerpoint/2010/main" val="54830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4313" y="142875"/>
            <a:ext cx="8643937" cy="1752600"/>
          </a:xfrm>
        </p:spPr>
        <p:txBody>
          <a:bodyPr/>
          <a:lstStyle/>
          <a:p>
            <a:r>
              <a:rPr lang="uk-UA" altLang="ru-RU" sz="3600" b="1" i="1" dirty="0" smtClean="0">
                <a:solidFill>
                  <a:srgbClr val="C00000"/>
                </a:solidFill>
              </a:rPr>
              <a:t>Підсумок уроку</a:t>
            </a:r>
            <a:endParaRPr lang="ru-RU" altLang="ru-RU" sz="3600" b="1" i="1" dirty="0" smtClean="0">
              <a:solidFill>
                <a:srgbClr val="C00000"/>
              </a:solidFill>
            </a:endParaRPr>
          </a:p>
        </p:txBody>
      </p:sp>
      <p:pic>
        <p:nvPicPr>
          <p:cNvPr id="2052" name="Рисунок 6" descr="птичка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500313"/>
            <a:ext cx="8588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00063" y="404664"/>
            <a:ext cx="7772400" cy="3064024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30 281		990 105</a:t>
            </a:r>
            <a:b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6 840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935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4313" y="142875"/>
            <a:ext cx="8643937" cy="1752600"/>
          </a:xfrm>
        </p:spPr>
        <p:txBody>
          <a:bodyPr/>
          <a:lstStyle/>
          <a:p>
            <a:r>
              <a:rPr lang="uk-UA" altLang="ru-RU" sz="3600" b="1" i="1" dirty="0" smtClean="0">
                <a:solidFill>
                  <a:srgbClr val="C00000"/>
                </a:solidFill>
              </a:rPr>
              <a:t>Підсумок уроку</a:t>
            </a:r>
            <a:endParaRPr lang="ru-RU" altLang="ru-RU" sz="3600" b="1" i="1" dirty="0" smtClean="0">
              <a:solidFill>
                <a:srgbClr val="C00000"/>
              </a:solidFill>
            </a:endParaRPr>
          </a:p>
        </p:txBody>
      </p:sp>
      <p:pic>
        <p:nvPicPr>
          <p:cNvPr id="2052" name="Рисунок 6" descr="птичка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500313"/>
            <a:ext cx="8588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00063" y="404664"/>
            <a:ext cx="7772400" cy="3064024"/>
          </a:xfrm>
        </p:spPr>
        <p:txBody>
          <a:bodyPr/>
          <a:lstStyle/>
          <a:p>
            <a:pPr>
              <a:defRPr/>
            </a:pPr>
            <a:r>
              <a:rPr lang="ru-RU" sz="4000" dirty="0" err="1" smtClean="0">
                <a:solidFill>
                  <a:srgbClr val="002060"/>
                </a:solidFill>
                <a:latin typeface="Comic Sans MS" pitchFamily="66" charset="0"/>
              </a:rPr>
              <a:t>Зібратися</a:t>
            </a:r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</a:rPr>
              <a:t>разом –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</a:rPr>
              <a:t>це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</a:rPr>
              <a:t> початок.</a:t>
            </a:r>
            <a:br>
              <a:rPr lang="ru-RU" sz="4000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</a:rPr>
              <a:t>Триматися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</a:rPr>
              <a:t> разом –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</a:rPr>
              <a:t>це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</a:rPr>
              <a:t>прогрес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</a:rPr>
              <a:t>.</a:t>
            </a:r>
            <a:br>
              <a:rPr lang="ru-RU" sz="4000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</a:rPr>
              <a:t>Працювати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</a:rPr>
              <a:t> разом –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</a:rPr>
              <a:t>це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</a:rPr>
              <a:t>успіх</a:t>
            </a:r>
            <a:r>
              <a:rPr lang="ru-RU" sz="3600" dirty="0">
                <a:solidFill>
                  <a:srgbClr val="FFFFFF"/>
                </a:solidFill>
                <a:latin typeface="Comic Sans MS" pitchFamily="66" charset="0"/>
              </a:rPr>
              <a:t>. </a:t>
            </a:r>
            <a:r>
              <a:rPr lang="ru-RU" dirty="0">
                <a:solidFill>
                  <a:srgbClr val="FFFFFF"/>
                </a:solidFill>
                <a:latin typeface="Comic Sans MS" pitchFamily="66" charset="0"/>
              </a:rPr>
              <a:t/>
            </a:r>
            <a:br>
              <a:rPr lang="ru-RU" dirty="0">
                <a:solidFill>
                  <a:srgbClr val="FFFFFF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omic Sans MS" pitchFamily="66" charset="0"/>
              </a:rPr>
              <a:t/>
            </a:r>
            <a:br>
              <a:rPr lang="ru-RU" sz="2000" dirty="0">
                <a:solidFill>
                  <a:srgbClr val="FFFFFF"/>
                </a:solidFill>
                <a:latin typeface="Comic Sans MS" pitchFamily="66" charset="0"/>
              </a:rPr>
            </a:br>
            <a:endParaRPr lang="ru-RU" sz="2000" dirty="0">
              <a:solidFill>
                <a:schemeClr val="accent3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76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4313" y="142875"/>
            <a:ext cx="8643937" cy="1752600"/>
          </a:xfrm>
        </p:spPr>
        <p:txBody>
          <a:bodyPr/>
          <a:lstStyle/>
          <a:p>
            <a:endParaRPr lang="ru-RU" altLang="ru-RU" sz="3600" b="1" i="1" dirty="0" smtClean="0">
              <a:solidFill>
                <a:srgbClr val="C00000"/>
              </a:solidFill>
            </a:endParaRPr>
          </a:p>
        </p:txBody>
      </p:sp>
      <p:pic>
        <p:nvPicPr>
          <p:cNvPr id="2052" name="Рисунок 6" descr="птичка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500313"/>
            <a:ext cx="8588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00063" y="404664"/>
            <a:ext cx="7772400" cy="2376264"/>
          </a:xfrm>
        </p:spPr>
        <p:txBody>
          <a:bodyPr/>
          <a:lstStyle/>
          <a:p>
            <a:pPr>
              <a:defRPr/>
            </a:pPr>
            <a:r>
              <a:rPr lang="ru-RU" dirty="0" err="1" smtClean="0">
                <a:solidFill>
                  <a:srgbClr val="FFFFFF"/>
                </a:solidFill>
                <a:latin typeface="Comic Sans MS" pitchFamily="66" charset="0"/>
              </a:rPr>
              <a:t>Домашнє</a:t>
            </a:r>
            <a:r>
              <a:rPr lang="ru-RU" dirty="0" smtClean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FFFFFF"/>
                </a:solidFill>
                <a:latin typeface="Comic Sans MS" pitchFamily="66" charset="0"/>
              </a:rPr>
              <a:t>завдання</a:t>
            </a:r>
            <a:r>
              <a:rPr lang="ru-RU" dirty="0" smtClean="0">
                <a:solidFill>
                  <a:srgbClr val="FFFFFF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FFFFFF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FFFF"/>
                </a:solidFill>
                <a:latin typeface="Comic Sans MS" pitchFamily="66" charset="0"/>
              </a:rPr>
              <a:t>№202, № 203</a:t>
            </a:r>
            <a:r>
              <a:rPr lang="ru-RU" dirty="0">
                <a:solidFill>
                  <a:srgbClr val="FFFFFF"/>
                </a:solidFill>
                <a:latin typeface="Comic Sans MS" pitchFamily="66" charset="0"/>
              </a:rPr>
              <a:t/>
            </a:r>
            <a:br>
              <a:rPr lang="ru-RU" dirty="0">
                <a:solidFill>
                  <a:srgbClr val="FFFFFF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ru-RU" sz="2000" dirty="0">
                <a:solidFill>
                  <a:srgbClr val="FFFFFF"/>
                </a:solidFill>
                <a:latin typeface="Comic Sans MS" pitchFamily="66" charset="0"/>
              </a:rPr>
              <a:t/>
            </a:r>
            <a:br>
              <a:rPr lang="ru-RU" sz="2000" dirty="0">
                <a:solidFill>
                  <a:srgbClr val="FFFFFF"/>
                </a:solidFill>
                <a:latin typeface="Comic Sans MS" pitchFamily="66" charset="0"/>
              </a:rPr>
            </a:br>
            <a:endParaRPr lang="ru-RU" sz="2000" dirty="0">
              <a:solidFill>
                <a:schemeClr val="accent3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5043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4313" y="142875"/>
            <a:ext cx="8643937" cy="3430142"/>
          </a:xfrm>
        </p:spPr>
        <p:txBody>
          <a:bodyPr/>
          <a:lstStyle/>
          <a:p>
            <a:endParaRPr lang="ru-RU" altLang="ru-RU" sz="1400" b="1" i="1" dirty="0" smtClean="0"/>
          </a:p>
        </p:txBody>
      </p:sp>
      <p:pic>
        <p:nvPicPr>
          <p:cNvPr id="2051" name="Рисунок 6" descr="птичка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500313"/>
            <a:ext cx="8588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323529" y="332656"/>
            <a:ext cx="8424936" cy="2383681"/>
          </a:xfrm>
        </p:spPr>
        <p:txBody>
          <a:bodyPr/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4000" dirty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en-US" sz="4000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en-US" sz="4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Т</a:t>
            </a:r>
            <a:r>
              <a:rPr lang="uk-UA" sz="2800" dirty="0" err="1" smtClean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ема</a:t>
            </a:r>
            <a:r>
              <a:rPr lang="uk-UA" sz="2800" dirty="0" smtClean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: </a:t>
            </a:r>
            <a:r>
              <a:rPr lang="ru-RU" sz="2800" dirty="0" err="1" smtClean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Нумерація</a:t>
            </a:r>
            <a:r>
              <a:rPr lang="ru-RU" sz="2800" dirty="0" smtClean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шестицифрових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чисел.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Читання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і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записування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визначення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числа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тисяч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у  межах 200тисяч. </a:t>
            </a:r>
            <a:r>
              <a:rPr lang="ru-RU" sz="2800" dirty="0" err="1" smtClean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Задачі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які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включають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знаходження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частини</a:t>
            </a: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  <a:t> числа"</a:t>
            </a:r>
            <a:b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  <a:cs typeface="Browallia New" panose="020B0604020202020204" pitchFamily="34" charset="-34"/>
              </a:rPr>
            </a:br>
            <a:r>
              <a:rPr lang="ru-RU" sz="2000" dirty="0">
                <a:solidFill>
                  <a:srgbClr val="002060"/>
                </a:solidFill>
                <a:latin typeface="+mn-lt"/>
                <a:cs typeface="Browallia New" panose="020B0604020202020204" pitchFamily="34" charset="-34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+mn-lt"/>
                <a:cs typeface="Browallia New" panose="020B0604020202020204" pitchFamily="34" charset="-34"/>
              </a:rPr>
            </a:br>
            <a:r>
              <a:rPr lang="uk-UA" sz="5400" dirty="0" smtClean="0">
                <a:solidFill>
                  <a:schemeClr val="accent3"/>
                </a:solidFill>
                <a:latin typeface="Comic Sans MS" pitchFamily="66" charset="0"/>
              </a:rPr>
              <a:t>.</a:t>
            </a:r>
            <a:r>
              <a:rPr lang="ru-RU" dirty="0" smtClean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chemeClr val="accent3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chemeClr val="accent3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accent3"/>
                </a:solidFill>
                <a:latin typeface="Comic Sans MS" pitchFamily="66" charset="0"/>
              </a:rPr>
            </a:br>
            <a:endParaRPr lang="ru-RU" sz="2000" dirty="0">
              <a:solidFill>
                <a:schemeClr val="accent3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36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namonitore.ru/uploads/catalog/landscapes/morskaya_glad_1024.jpg" id="10242" name="Picture 6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50" y="285750"/>
            <a:ext cx="85725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C:\Documents and Settings\home\Мои документы\Мои рисунки\картинки и картины\предметы\7581bdc57122.png" id="6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285750"/>
            <a:ext cx="2500313" cy="40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cea1494.wav">
            <a:hlinkClick action="ppaction://media" r:id=""/>
          </p:cNvPr>
          <p:cNvPicPr>
            <a:picLocks noChangeAspect="1" noRot="1"/>
          </p:cNvPicPr>
          <p:nvPr>
            <a:wavAudioFile name="ocean.wav" r:embed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62150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73102"/>
      </p:ext>
    </p:extLst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1810" fill="hold" id="9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showWhenStopped="0">
                <p:cTn display="0" fill="hold" id="10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928688" y="5357813"/>
            <a:ext cx="5643562" cy="1071562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9463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5429250"/>
            <a:ext cx="1143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9" descr="рыба зел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429250"/>
            <a:ext cx="10255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4224338" y="5329238"/>
            <a:ext cx="64928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5429250"/>
            <a:ext cx="100012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Заголовок 17"/>
          <p:cNvSpPr>
            <a:spLocks noGrp="1"/>
          </p:cNvSpPr>
          <p:nvPr>
            <p:ph type="title"/>
          </p:nvPr>
        </p:nvSpPr>
        <p:spPr>
          <a:xfrm>
            <a:off x="755576" y="836712"/>
            <a:ext cx="6048672" cy="1800200"/>
          </a:xfrm>
        </p:spPr>
        <p:txBody>
          <a:bodyPr/>
          <a:lstStyle/>
          <a:p>
            <a:pPr lvl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uk-UA" sz="3600" b="1" kern="1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uk-UA" sz="3600" b="1" kern="1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uk-UA" sz="3600" b="1" kern="1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uk-UA" sz="3600" b="1" kern="1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uk-UA" sz="3600" b="1" kern="1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Гра </a:t>
            </a:r>
            <a:r>
              <a:rPr lang="uk-UA" sz="3600" b="1" kern="1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"</a:t>
            </a:r>
            <a:r>
              <a:rPr lang="uk-UA" sz="3600" b="1" kern="12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Вірю -  не </a:t>
            </a:r>
            <a:r>
              <a:rPr lang="uk-UA" sz="3600" b="1" kern="12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вірю»</a:t>
            </a:r>
            <a:r>
              <a:rPr lang="ru-RU" sz="3600" b="1" kern="12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600" b="1" kern="12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</a:br>
            <a:endParaRPr lang="ru-RU" altLang="ru-RU" sz="2800" dirty="0" smtClean="0">
              <a:latin typeface="Comic Sans MS" pitchFamily="66" charset="0"/>
            </a:endParaRPr>
          </a:p>
        </p:txBody>
      </p:sp>
      <p:pic>
        <p:nvPicPr>
          <p:cNvPr id="19468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5429250"/>
            <a:ext cx="1143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19" descr="рыба зел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429250"/>
            <a:ext cx="10255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5429250"/>
            <a:ext cx="1143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4224338" y="5329238"/>
            <a:ext cx="64928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Picture 4" descr="crab1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5429250"/>
            <a:ext cx="1143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3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5429250"/>
            <a:ext cx="100012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6" name="Picture 19" descr="рыба зел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429250"/>
            <a:ext cx="10255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7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4224338" y="5329238"/>
            <a:ext cx="64928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8" name="Picture 19" descr="рыба зел">
            <a:hlinkClick r:id="" action="ppaction://macro?name=DragandDro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429250"/>
            <a:ext cx="10255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9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5429250"/>
            <a:ext cx="100012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0" name="Рисунок 37" descr="morkon03.gif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1472">
            <a:off x="4224338" y="5329238"/>
            <a:ext cx="649287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1" name="Рисунок 13" descr="more05.pn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5429250"/>
            <a:ext cx="100012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209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namonitore.ru/uploads/catalog/landscapes/morskaya_glad_1024.jpg" id="10242" name="Picture 6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728" y="297893"/>
            <a:ext cx="85725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Animals_begun (133)" id="5" name="Picture 6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1377950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Animals_begun (133)" id="9" name="Picture 6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4"/>
            <a:ext cx="1377950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Animals_begun (133)" id="11" name="Picture 6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51212"/>
            <a:ext cx="1377950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9" y="548681"/>
            <a:ext cx="837181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b="1" dirty="0" lang="en-US" smtClean="0" sz="4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                        </a:t>
            </a:r>
            <a:r>
              <a:rPr b="1" dirty="0" lang="uk-UA" smtClean="0" sz="4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Порівняй числа:                                </a:t>
            </a:r>
            <a:r>
              <a:rPr b="1" dirty="0" lang="en-US" smtClean="0" sz="4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		              </a:t>
            </a:r>
            <a:r>
              <a:rPr b="1" dirty="0" lang="uk-UA" smtClean="0" sz="40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10 </a:t>
            </a:r>
            <a:r>
              <a:rPr b="1" dirty="0" lang="uk-UA" sz="40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100 * 10 </a:t>
            </a:r>
            <a:r>
              <a:rPr b="1" dirty="0" lang="uk-UA" smtClean="0" sz="40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001                  		    </a:t>
            </a:r>
            <a:r>
              <a:rPr b="1" dirty="0" lang="en-US" smtClean="0" sz="400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		</a:t>
            </a:r>
            <a:r>
              <a:rPr b="1" dirty="0" lang="uk-UA" smtClean="0" sz="4000">
                <a:latin typeface="Times New Roman"/>
                <a:ea typeface="Times New Roman"/>
                <a:cs typeface="Times New Roman"/>
              </a:rPr>
              <a:t>11 500 * </a:t>
            </a:r>
            <a:r>
              <a:rPr b="1" dirty="0" lang="uk-UA" sz="4000">
                <a:latin typeface="Times New Roman"/>
                <a:ea typeface="Times New Roman"/>
                <a:cs typeface="Times New Roman"/>
              </a:rPr>
              <a:t>11 050                           </a:t>
            </a:r>
            <a:r>
              <a:rPr b="1" dirty="0" lang="uk-UA" smtClean="0" sz="4000">
                <a:latin typeface="Times New Roman"/>
                <a:ea typeface="Times New Roman"/>
                <a:cs typeface="Times New Roman"/>
              </a:rPr>
              <a:t>                            </a:t>
            </a:r>
            <a:r>
              <a:rPr b="1" dirty="0" lang="en-US" smtClean="0" sz="4000">
                <a:latin typeface="Times New Roman"/>
                <a:ea typeface="Times New Roman"/>
                <a:cs typeface="Times New Roman"/>
              </a:rPr>
              <a:t> 				</a:t>
            </a:r>
            <a:r>
              <a:rPr b="1" dirty="0" lang="uk-UA" smtClean="0" sz="4000">
                <a:latin typeface="Times New Roman"/>
                <a:ea typeface="Times New Roman"/>
                <a:cs typeface="Times New Roman"/>
              </a:rPr>
              <a:t>18</a:t>
            </a:r>
            <a:r>
              <a:rPr b="1" dirty="0" lang="uk-UA" sz="4000">
                <a:latin typeface="Times New Roman"/>
                <a:ea typeface="Times New Roman"/>
                <a:cs typeface="Times New Roman"/>
              </a:rPr>
              <a:t> 006 </a:t>
            </a:r>
            <a:r>
              <a:rPr b="1" dirty="0" lang="uk-UA" smtClean="0" sz="4000">
                <a:latin typeface="Times New Roman"/>
                <a:ea typeface="Times New Roman"/>
                <a:cs typeface="Times New Roman"/>
              </a:rPr>
              <a:t>* </a:t>
            </a:r>
            <a:r>
              <a:rPr b="1" dirty="0" lang="uk-UA" sz="4000">
                <a:latin typeface="Times New Roman"/>
                <a:ea typeface="Times New Roman"/>
                <a:cs typeface="Times New Roman"/>
              </a:rPr>
              <a:t>18 600</a:t>
            </a:r>
            <a:endParaRPr b="1" dirty="0" lang="ru-RU" sz="400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66231346"/>
      </p:ext>
    </p:extLst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xit" presetID="15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1000" id="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xit" presetID="15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1000" id="1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15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1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xit" presetID="15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1000" id="22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23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24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25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namonitore.ru/uploads/catalog/landscapes/morskaya_glad_1024.jpg" id="10242" name="Picture 6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85750"/>
            <a:ext cx="8679953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28184"/>
            <a:ext cx="1298575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97152"/>
            <a:ext cx="1298575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476672"/>
            <a:ext cx="6624737" cy="689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b="1" dirty="0" lang="uk-UA" smtClean="0" sz="36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                    </a:t>
            </a:r>
            <a:endParaRPr b="1" dirty="0" lang="ru-RU" sz="360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00535" y="620688"/>
            <a:ext cx="629580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b="1" dirty="0" lang="en-US" smtClean="0" sz="40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b="1" dirty="0" lang="uk-UA" smtClean="0" sz="40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Гра </a:t>
            </a:r>
            <a:r>
              <a:rPr b="1" dirty="0" lang="uk-UA" sz="40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"Назви сусідів"</a:t>
            </a:r>
            <a:endParaRPr b="1" dirty="0" lang="ru-RU" sz="400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b="1" dirty="0" lang="uk-UA" sz="4000">
                <a:latin typeface="Times New Roman"/>
                <a:ea typeface="Times New Roman"/>
                <a:cs typeface="Times New Roman"/>
              </a:rPr>
              <a:t>* 62 099 *		* 2 660 *		* 51 009 *</a:t>
            </a:r>
            <a:endParaRPr b="1" dirty="0" lang="ru-RU" sz="400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81128"/>
            <a:ext cx="1298575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7519587"/>
      </p:ext>
    </p:extLst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50" y="285750"/>
            <a:ext cx="8572500" cy="4143375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65000"/>
                  <a:satMod val="270000"/>
                </a:schemeClr>
              </a:gs>
              <a:gs pos="25000">
                <a:schemeClr val="accent6">
                  <a:tint val="60000"/>
                  <a:satMod val="300000"/>
                </a:schemeClr>
              </a:gs>
              <a:gs pos="100000">
                <a:schemeClr val="accent6">
                  <a:tint val="29000"/>
                  <a:satMod val="40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pic>
        <p:nvPicPr>
          <p:cNvPr id="31747" name="Picture 3" descr="C:\Documents and Settings\Наталья\Рабочий стол\Солнце\su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0"/>
            <a:ext cx="31432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750" y="4357688"/>
            <a:ext cx="8643938" cy="2214562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1DB2FF"/>
              </a:solidFill>
            </a:endParaRPr>
          </a:p>
        </p:txBody>
      </p:sp>
      <p:pic>
        <p:nvPicPr>
          <p:cNvPr id="31749" name="Picture 2" descr="C:\Documents and Settings\home\Мои документы\Мои рисунки\картинки и картины\предметы\7581bdc5712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1000125"/>
            <a:ext cx="2786063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cea1744.wav">
            <a:hlinkClick r:id="" action="ppaction://media"/>
          </p:cNvPr>
          <p:cNvPicPr>
            <a:picLocks noRot="1" noChangeAspect="1"/>
          </p:cNvPicPr>
          <p:nvPr>
            <a:wavAudioFile r:embed="rId1" name="ocean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62150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7658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8" descr="oblaka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928688"/>
            <a:ext cx="159067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750" y="4357688"/>
            <a:ext cx="8572500" cy="2214562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34820" name="Рисунок 11" descr="фрегат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28625"/>
            <a:ext cx="3786187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071938" y="1643063"/>
            <a:ext cx="4500562" cy="2143125"/>
          </a:xfrm>
          <a:prstGeom prst="round2DiagRect">
            <a:avLst/>
          </a:prstGeom>
          <a:ln w="635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dirty="0">
                <a:solidFill>
                  <a:srgbClr val="000000"/>
                </a:solidFill>
              </a:rPr>
              <a:t>Бажаємо щасливого плавання по  математичному океану!</a:t>
            </a:r>
            <a:endParaRPr lang="ru-RU" sz="3200" dirty="0">
              <a:solidFill>
                <a:srgbClr val="000000"/>
              </a:solidFill>
            </a:endParaRPr>
          </a:p>
        </p:txBody>
      </p:sp>
      <p:pic>
        <p:nvPicPr>
          <p:cNvPr id="34824" name="Рисунок 10" descr="птичка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642938"/>
            <a:ext cx="10477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Рисунок 4" descr="delf08 с ленаголд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654" flipH="1">
            <a:off x="5991225" y="4246563"/>
            <a:ext cx="1817688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Рисунок 10" descr="птичка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219" flipH="1">
            <a:off x="3924300" y="593725"/>
            <a:ext cx="10477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38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Аспект">
  <a:themeElements>
    <a:clrScheme name="Другая 2">
      <a:dk1>
        <a:sysClr val="windowText" lastClr="000000"/>
      </a:dk1>
      <a:lt1>
        <a:srgbClr val="1DB2FF"/>
      </a:lt1>
      <a:dk2>
        <a:srgbClr val="04617B"/>
      </a:dk2>
      <a:lt2>
        <a:srgbClr val="008CD5"/>
      </a:lt2>
      <a:accent1>
        <a:srgbClr val="89DEFF"/>
      </a:accent1>
      <a:accent2>
        <a:srgbClr val="1DB2FF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70C0"/>
      </a:hlink>
      <a:folHlink>
        <a:srgbClr val="4CC1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263</Words>
  <Application>Microsoft Office PowerPoint</Application>
  <PresentationFormat>Экран (4:3)</PresentationFormat>
  <Paragraphs>72</Paragraphs>
  <Slides>26</Slides>
  <Notes>7</Notes>
  <HiddenSlides>0</HiddenSlides>
  <MMClips>2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Оформление по умолчанию</vt:lpstr>
      <vt:lpstr>1_Оформление по умолчанию</vt:lpstr>
      <vt:lpstr>2_Оформление по умолчанию</vt:lpstr>
      <vt:lpstr>10_Оформление по умолчанию</vt:lpstr>
      <vt:lpstr>3_Оформление по умолчанию</vt:lpstr>
      <vt:lpstr>Аспект</vt:lpstr>
      <vt:lpstr>  Подорож по математичному   океану    </vt:lpstr>
      <vt:lpstr>Щоб водити кораблі, у космос літати, треба добре в школі МАТЕМАТИКУ вивчати!   </vt:lpstr>
      <vt:lpstr>   Тема: Нумерація шестицифрових чисел. Читання і записування, визначення числа тисяч у  межах 200тисяч. Задачі, які включають знаходження частини числа"  .   </vt:lpstr>
      <vt:lpstr>Презентация PowerPoint</vt:lpstr>
      <vt:lpstr>  Гра "Вірю -  не вірю»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Маршрут нашої подорожі</vt:lpstr>
      <vt:lpstr>Презентация PowerPoint</vt:lpstr>
      <vt:lpstr>Презентация PowerPoint</vt:lpstr>
      <vt:lpstr>Презентация PowerPoint</vt:lpstr>
      <vt:lpstr>Це – шестицифрове число. У нумераційній таблиці це число записується так: </vt:lpstr>
      <vt:lpstr>Бухта восьминога</vt:lpstr>
      <vt:lpstr>Презентация PowerPoint</vt:lpstr>
      <vt:lpstr>Склади і розв’яжи задачу</vt:lpstr>
      <vt:lpstr>  Відповідь: 510 папуг  живе на острові.    </vt:lpstr>
      <vt:lpstr>Острів піратів</vt:lpstr>
      <vt:lpstr>Презентация PowerPoint</vt:lpstr>
      <vt:lpstr>Презентация PowerPoint</vt:lpstr>
      <vt:lpstr>Протока дельфінів</vt:lpstr>
      <vt:lpstr>30 281  990 105 6 840</vt:lpstr>
      <vt:lpstr>Зібратися разом – це початок. Триматися разом – це прогрес. Працювати разом – це успіх.    </vt:lpstr>
      <vt:lpstr>Домашнє завдання №202, № 203 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X86</dc:creator>
  <cp:lastModifiedBy>SuperUser</cp:lastModifiedBy>
  <cp:revision>66</cp:revision>
  <dcterms:created xsi:type="dcterms:W3CDTF">2013-10-20T11:14:31Z</dcterms:created>
  <dcterms:modified xsi:type="dcterms:W3CDTF">2015-10-19T14:03:01Z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2786663</vt:lpwstr>
  </property>
  <property fmtid="{D5CDD505-2E9C-101B-9397-08002B2CF9AE}" name="NXPowerLiteVersion" pid="3">
    <vt:lpwstr>D4.1.4</vt:lpwstr>
  </property>
</Properties>
</file>