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9" r:id="rId3"/>
    <p:sldId id="267" r:id="rId4"/>
    <p:sldId id="270" r:id="rId5"/>
    <p:sldId id="271" r:id="rId6"/>
    <p:sldId id="276" r:id="rId7"/>
    <p:sldId id="273" r:id="rId8"/>
    <p:sldId id="275" r:id="rId9"/>
    <p:sldId id="261" r:id="rId10"/>
    <p:sldId id="268" r:id="rId11"/>
    <p:sldId id="277" r:id="rId12"/>
    <p:sldId id="281" r:id="rId13"/>
    <p:sldId id="285" r:id="rId14"/>
    <p:sldId id="283" r:id="rId15"/>
    <p:sldId id="278" r:id="rId16"/>
    <p:sldId id="284" r:id="rId17"/>
    <p:sldId id="279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594BF-3B9F-4CBE-8F32-19B824BF102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A3D38BD-03A3-477A-A738-23BD7BCCC2C7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62742C1-19E0-4E66-BD84-3C094EB360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7832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</a:t>
            </a:r>
            <a:r>
              <a:rPr lang="uk-UA" dirty="0" smtClean="0"/>
              <a:t>: Теорема Фалеса. Середня лінія трикутника та трапеції. Розв'язування задач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285992"/>
            <a:ext cx="7406640" cy="3357586"/>
          </a:xfrm>
        </p:spPr>
        <p:txBody>
          <a:bodyPr>
            <a:normAutofit/>
          </a:bodyPr>
          <a:lstStyle/>
          <a:p>
            <a:r>
              <a:rPr lang="uk-UA" dirty="0" smtClean="0"/>
              <a:t>Девіз уроку:</a:t>
            </a:r>
          </a:p>
          <a:p>
            <a:pPr algn="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Блаженство </a:t>
            </a:r>
            <a:r>
              <a:rPr lang="ru-RU" dirty="0" err="1" smtClean="0">
                <a:solidFill>
                  <a:srgbClr val="7030A0"/>
                </a:solidFill>
                <a:latin typeface="Monotype Corsiva" pitchFamily="66" charset="0"/>
              </a:rPr>
              <a:t>тіла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Monotype Corsiva" pitchFamily="66" charset="0"/>
              </a:rPr>
              <a:t>полягає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у </a:t>
            </a:r>
            <a:r>
              <a:rPr lang="ru-RU" dirty="0" err="1" smtClean="0">
                <a:solidFill>
                  <a:srgbClr val="7030A0"/>
                </a:solidFill>
                <a:latin typeface="Monotype Corsiva" pitchFamily="66" charset="0"/>
              </a:rPr>
              <a:t>здоров'ї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</a:p>
          <a:p>
            <a:pPr algn="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блаженство </a:t>
            </a:r>
            <a:r>
              <a:rPr lang="ru-RU" dirty="0" err="1" smtClean="0">
                <a:solidFill>
                  <a:srgbClr val="7030A0"/>
                </a:solidFill>
                <a:latin typeface="Monotype Corsiva" pitchFamily="66" charset="0"/>
              </a:rPr>
              <a:t>розуму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- в </a:t>
            </a:r>
            <a:r>
              <a:rPr lang="ru-RU" dirty="0" err="1" smtClean="0">
                <a:solidFill>
                  <a:srgbClr val="7030A0"/>
                </a:solidFill>
                <a:latin typeface="Monotype Corsiva" pitchFamily="66" charset="0"/>
              </a:rPr>
              <a:t>знаннях</a:t>
            </a:r>
            <a:r>
              <a:rPr lang="ru-RU" dirty="0" smtClean="0"/>
              <a:t>.</a:t>
            </a:r>
          </a:p>
          <a:p>
            <a:pPr algn="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Фалес</a:t>
            </a:r>
            <a:r>
              <a:rPr lang="uk-UA" dirty="0" smtClean="0"/>
              <a:t> </a:t>
            </a:r>
          </a:p>
          <a:p>
            <a:r>
              <a:rPr lang="uk-UA" sz="4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Геометрія навколо нас. </a:t>
            </a:r>
            <a:endParaRPr lang="ru-RU" sz="4000" dirty="0" smtClean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011672"/>
          </a:xfrm>
        </p:spPr>
        <p:txBody>
          <a:bodyPr>
            <a:noAutofit/>
          </a:bodyPr>
          <a:lstStyle/>
          <a:p>
            <a:r>
              <a:rPr lang="uk-UA" sz="24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чи можна на практиці виміряти потрібні відстані,не вимірюючи їх безпосередньо?</a:t>
            </a:r>
            <a: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мал. зображено заболочене місце, як визначити його </a:t>
            </a:r>
            <a: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довжину</a:t>
            </a:r>
            <a:r>
              <a:rPr lang="en-US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r>
              <a:rPr lang="uk-UA" sz="20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dirty="0" smtClean="0">
                <a:ea typeface="Calibri" pitchFamily="34" charset="0"/>
                <a:cs typeface="Times New Roman" pitchFamily="18" charset="0"/>
              </a:rPr>
              <a:t/>
            </a:r>
            <a:br>
              <a:rPr lang="uk-UA" sz="2000" dirty="0" smtClean="0">
                <a:ea typeface="Calibri" pitchFamily="34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5" name="Полилиния 4"/>
          <p:cNvSpPr/>
          <p:nvPr/>
        </p:nvSpPr>
        <p:spPr>
          <a:xfrm>
            <a:off x="3643306" y="2714620"/>
            <a:ext cx="3695712" cy="1430340"/>
          </a:xfrm>
          <a:custGeom>
            <a:avLst/>
            <a:gdLst>
              <a:gd name="connsiteX0" fmla="*/ 1041400 w 2853267"/>
              <a:gd name="connsiteY0" fmla="*/ 618067 h 1301750"/>
              <a:gd name="connsiteX1" fmla="*/ 1803400 w 2853267"/>
              <a:gd name="connsiteY1" fmla="*/ 33867 h 1301750"/>
              <a:gd name="connsiteX2" fmla="*/ 2781300 w 2853267"/>
              <a:gd name="connsiteY2" fmla="*/ 414867 h 1301750"/>
              <a:gd name="connsiteX3" fmla="*/ 2235200 w 2853267"/>
              <a:gd name="connsiteY3" fmla="*/ 1214967 h 1301750"/>
              <a:gd name="connsiteX4" fmla="*/ 190500 w 2853267"/>
              <a:gd name="connsiteY4" fmla="*/ 935567 h 1301750"/>
              <a:gd name="connsiteX5" fmla="*/ 1092200 w 2853267"/>
              <a:gd name="connsiteY5" fmla="*/ 618067 h 1301750"/>
              <a:gd name="connsiteX6" fmla="*/ 1752600 w 2853267"/>
              <a:gd name="connsiteY6" fmla="*/ 275167 h 1301750"/>
              <a:gd name="connsiteX7" fmla="*/ 2590800 w 2853267"/>
              <a:gd name="connsiteY7" fmla="*/ 465667 h 1301750"/>
              <a:gd name="connsiteX8" fmla="*/ 2171700 w 2853267"/>
              <a:gd name="connsiteY8" fmla="*/ 1011767 h 1301750"/>
              <a:gd name="connsiteX9" fmla="*/ 635000 w 2853267"/>
              <a:gd name="connsiteY9" fmla="*/ 922867 h 1301750"/>
              <a:gd name="connsiteX10" fmla="*/ 1257300 w 2853267"/>
              <a:gd name="connsiteY10" fmla="*/ 681567 h 1301750"/>
              <a:gd name="connsiteX11" fmla="*/ 1993900 w 2853267"/>
              <a:gd name="connsiteY11" fmla="*/ 414867 h 1301750"/>
              <a:gd name="connsiteX12" fmla="*/ 2349500 w 2853267"/>
              <a:gd name="connsiteY12" fmla="*/ 465667 h 1301750"/>
              <a:gd name="connsiteX13" fmla="*/ 2082800 w 2853267"/>
              <a:gd name="connsiteY13" fmla="*/ 859367 h 1301750"/>
              <a:gd name="connsiteX14" fmla="*/ 1130300 w 2853267"/>
              <a:gd name="connsiteY14" fmla="*/ 808567 h 1301750"/>
              <a:gd name="connsiteX15" fmla="*/ 1981200 w 2853267"/>
              <a:gd name="connsiteY15" fmla="*/ 605367 h 1301750"/>
              <a:gd name="connsiteX16" fmla="*/ 1930400 w 2853267"/>
              <a:gd name="connsiteY16" fmla="*/ 872067 h 1301750"/>
              <a:gd name="connsiteX17" fmla="*/ 1943100 w 2853267"/>
              <a:gd name="connsiteY17" fmla="*/ 872067 h 1301750"/>
              <a:gd name="connsiteX18" fmla="*/ 1943100 w 2853267"/>
              <a:gd name="connsiteY18" fmla="*/ 859367 h 130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53267" h="1301750">
                <a:moveTo>
                  <a:pt x="1041400" y="618067"/>
                </a:moveTo>
                <a:cubicBezTo>
                  <a:pt x="1277408" y="342900"/>
                  <a:pt x="1513417" y="67734"/>
                  <a:pt x="1803400" y="33867"/>
                </a:cubicBezTo>
                <a:cubicBezTo>
                  <a:pt x="2093383" y="0"/>
                  <a:pt x="2709333" y="218017"/>
                  <a:pt x="2781300" y="414867"/>
                </a:cubicBezTo>
                <a:cubicBezTo>
                  <a:pt x="2853267" y="611717"/>
                  <a:pt x="2667000" y="1128184"/>
                  <a:pt x="2235200" y="1214967"/>
                </a:cubicBezTo>
                <a:cubicBezTo>
                  <a:pt x="1803400" y="1301750"/>
                  <a:pt x="381000" y="1035050"/>
                  <a:pt x="190500" y="935567"/>
                </a:cubicBezTo>
                <a:cubicBezTo>
                  <a:pt x="0" y="836084"/>
                  <a:pt x="831850" y="728134"/>
                  <a:pt x="1092200" y="618067"/>
                </a:cubicBezTo>
                <a:cubicBezTo>
                  <a:pt x="1352550" y="508000"/>
                  <a:pt x="1502833" y="300567"/>
                  <a:pt x="1752600" y="275167"/>
                </a:cubicBezTo>
                <a:cubicBezTo>
                  <a:pt x="2002367" y="249767"/>
                  <a:pt x="2520950" y="342900"/>
                  <a:pt x="2590800" y="465667"/>
                </a:cubicBezTo>
                <a:cubicBezTo>
                  <a:pt x="2660650" y="588434"/>
                  <a:pt x="2497667" y="935567"/>
                  <a:pt x="2171700" y="1011767"/>
                </a:cubicBezTo>
                <a:cubicBezTo>
                  <a:pt x="1845733" y="1087967"/>
                  <a:pt x="787400" y="977900"/>
                  <a:pt x="635000" y="922867"/>
                </a:cubicBezTo>
                <a:cubicBezTo>
                  <a:pt x="482600" y="867834"/>
                  <a:pt x="1030817" y="766234"/>
                  <a:pt x="1257300" y="681567"/>
                </a:cubicBezTo>
                <a:cubicBezTo>
                  <a:pt x="1483783" y="596900"/>
                  <a:pt x="1811867" y="450850"/>
                  <a:pt x="1993900" y="414867"/>
                </a:cubicBezTo>
                <a:cubicBezTo>
                  <a:pt x="2175933" y="378884"/>
                  <a:pt x="2334683" y="391584"/>
                  <a:pt x="2349500" y="465667"/>
                </a:cubicBezTo>
                <a:cubicBezTo>
                  <a:pt x="2364317" y="539750"/>
                  <a:pt x="2286000" y="802217"/>
                  <a:pt x="2082800" y="859367"/>
                </a:cubicBezTo>
                <a:cubicBezTo>
                  <a:pt x="1879600" y="916517"/>
                  <a:pt x="1147233" y="850900"/>
                  <a:pt x="1130300" y="808567"/>
                </a:cubicBezTo>
                <a:cubicBezTo>
                  <a:pt x="1113367" y="766234"/>
                  <a:pt x="1847850" y="594784"/>
                  <a:pt x="1981200" y="605367"/>
                </a:cubicBezTo>
                <a:cubicBezTo>
                  <a:pt x="2114550" y="615950"/>
                  <a:pt x="1936750" y="827617"/>
                  <a:pt x="1930400" y="872067"/>
                </a:cubicBezTo>
                <a:cubicBezTo>
                  <a:pt x="1924050" y="916517"/>
                  <a:pt x="1940983" y="874184"/>
                  <a:pt x="1943100" y="872067"/>
                </a:cubicBezTo>
                <a:cubicBezTo>
                  <a:pt x="1945217" y="869950"/>
                  <a:pt x="1944158" y="864658"/>
                  <a:pt x="1943100" y="859367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6" name="Picture 28" descr="D:\картинки\NATURE\672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986337"/>
            <a:ext cx="4389437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MCj019325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5784" y="2971800"/>
            <a:ext cx="1685925" cy="3886200"/>
          </a:xfrm>
          <a:prstGeom prst="rect">
            <a:avLst/>
          </a:prstGeom>
          <a:noFill/>
        </p:spPr>
      </p:pic>
      <p:pic>
        <p:nvPicPr>
          <p:cNvPr id="10241" name="Рисунок 4" descr="http://cs619529.vk.me/v619529381/277a/8ldw99Zako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4768461"/>
            <a:ext cx="2786050" cy="208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726052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Розв'яжи задачі і дізнаєшся, як називається </a:t>
            </a:r>
            <a:r>
              <a:rPr lang="uk-UA" sz="2400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uk-UA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яка є однією із найдавніших математичних наук. </a:t>
            </a:r>
            <a:br>
              <a:rPr lang="uk-UA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Це наука про визначення форми і розмірів Землі, про вимірювання на земній поверхні для відображення її на планах і картах.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5" descr="D:\мое\медиа-уроки\картинки\pg499-1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3306" y="3994150"/>
            <a:ext cx="2624138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Рисунок 10" descr="http://easyen.ru/_fr/1/66198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203041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7" descr="http://img32.ru/uploads/32812278414544288_publ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8512" y="3571876"/>
            <a:ext cx="19954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1" descr="http://all4design.ru/uploads/images/Kids/preview/Kids_6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357166"/>
            <a:ext cx="1898650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16" descr="http://tcweb.tarrantcounty.com/ehealth/lib/ehealth/muscles_bo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786058"/>
            <a:ext cx="2062163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42976" y="142847"/>
          <a:ext cx="7786742" cy="6466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3371"/>
                <a:gridCol w="3893371"/>
              </a:tblGrid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Відповідь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Буква слова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Паралелограм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18см, 40см, 66см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Рівнобедрений, 60</a:t>
                      </a:r>
                      <a:r>
                        <a:rPr lang="uk-UA" sz="16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16см, 24см, 28см.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30см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/>
                          <a:ea typeface="Calibri"/>
                          <a:cs typeface="Times New Roman"/>
                        </a:rPr>
                        <a:t>60см</a:t>
                      </a:r>
                      <a:r>
                        <a:rPr lang="uk-UA" sz="1600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10см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Рівносторонній, 60</a:t>
                      </a:r>
                      <a:r>
                        <a:rPr lang="uk-UA" sz="1600" baseline="30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17см, 19см, 21см.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30см</a:t>
                      </a:r>
                      <a:r>
                        <a:rPr lang="uk-UA" sz="16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60см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3м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7см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3,5м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Прямокутник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40см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Відповідь: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3071810"/>
          <a:ext cx="81486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583"/>
                <a:gridCol w="1018583"/>
                <a:gridCol w="1018583"/>
                <a:gridCol w="1018583"/>
                <a:gridCol w="1018583"/>
                <a:gridCol w="1018583"/>
                <a:gridCol w="1018583"/>
                <a:gridCol w="1018583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                   </a:t>
            </a:r>
            <a:r>
              <a:rPr lang="uk-UA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ГЕОДЕЗІЯ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1" descr="http://photodomik.ru/photo/b5/b512775ea526971cbabea53698df3f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237957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4" descr="http://www.dagbarter.ru/uploads/announcement/273206/55a4c4c9bce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33330"/>
            <a:ext cx="4786314" cy="2769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10" descr="http://pgs-geo.ucoz.ru/_ph/1/81957207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7628"/>
            <a:ext cx="4572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7" descr="http://optorgstroy.ru/_bd/1/001723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1" y="3857628"/>
            <a:ext cx="4572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154548"/>
          </a:xfrm>
        </p:spPr>
        <p:txBody>
          <a:bodyPr>
            <a:noAutofit/>
          </a:bodyPr>
          <a:lstStyle/>
          <a:p>
            <a:r>
              <a:rPr lang="uk-UA" sz="24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чи можна на практиці виміряти потрібні відстані,не вимірюючи їх безпосередньо?</a:t>
            </a:r>
            <a: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мал. зображено заболочене місце, як визначити його </a:t>
            </a:r>
            <a:r>
              <a:rPr lang="uk-UA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довжину</a:t>
            </a:r>
            <a:r>
              <a:rPr lang="en-US" sz="2400" dirty="0" smtClean="0">
                <a:solidFill>
                  <a:srgbClr val="9A2A9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400" dirty="0"/>
          </a:p>
        </p:txBody>
      </p:sp>
      <p:sp>
        <p:nvSpPr>
          <p:cNvPr id="4" name="Полилиния 3"/>
          <p:cNvSpPr/>
          <p:nvPr/>
        </p:nvSpPr>
        <p:spPr>
          <a:xfrm>
            <a:off x="2786050" y="4071942"/>
            <a:ext cx="3695712" cy="1430340"/>
          </a:xfrm>
          <a:custGeom>
            <a:avLst/>
            <a:gdLst>
              <a:gd name="connsiteX0" fmla="*/ 1041400 w 2853267"/>
              <a:gd name="connsiteY0" fmla="*/ 618067 h 1301750"/>
              <a:gd name="connsiteX1" fmla="*/ 1803400 w 2853267"/>
              <a:gd name="connsiteY1" fmla="*/ 33867 h 1301750"/>
              <a:gd name="connsiteX2" fmla="*/ 2781300 w 2853267"/>
              <a:gd name="connsiteY2" fmla="*/ 414867 h 1301750"/>
              <a:gd name="connsiteX3" fmla="*/ 2235200 w 2853267"/>
              <a:gd name="connsiteY3" fmla="*/ 1214967 h 1301750"/>
              <a:gd name="connsiteX4" fmla="*/ 190500 w 2853267"/>
              <a:gd name="connsiteY4" fmla="*/ 935567 h 1301750"/>
              <a:gd name="connsiteX5" fmla="*/ 1092200 w 2853267"/>
              <a:gd name="connsiteY5" fmla="*/ 618067 h 1301750"/>
              <a:gd name="connsiteX6" fmla="*/ 1752600 w 2853267"/>
              <a:gd name="connsiteY6" fmla="*/ 275167 h 1301750"/>
              <a:gd name="connsiteX7" fmla="*/ 2590800 w 2853267"/>
              <a:gd name="connsiteY7" fmla="*/ 465667 h 1301750"/>
              <a:gd name="connsiteX8" fmla="*/ 2171700 w 2853267"/>
              <a:gd name="connsiteY8" fmla="*/ 1011767 h 1301750"/>
              <a:gd name="connsiteX9" fmla="*/ 635000 w 2853267"/>
              <a:gd name="connsiteY9" fmla="*/ 922867 h 1301750"/>
              <a:gd name="connsiteX10" fmla="*/ 1257300 w 2853267"/>
              <a:gd name="connsiteY10" fmla="*/ 681567 h 1301750"/>
              <a:gd name="connsiteX11" fmla="*/ 1993900 w 2853267"/>
              <a:gd name="connsiteY11" fmla="*/ 414867 h 1301750"/>
              <a:gd name="connsiteX12" fmla="*/ 2349500 w 2853267"/>
              <a:gd name="connsiteY12" fmla="*/ 465667 h 1301750"/>
              <a:gd name="connsiteX13" fmla="*/ 2082800 w 2853267"/>
              <a:gd name="connsiteY13" fmla="*/ 859367 h 1301750"/>
              <a:gd name="connsiteX14" fmla="*/ 1130300 w 2853267"/>
              <a:gd name="connsiteY14" fmla="*/ 808567 h 1301750"/>
              <a:gd name="connsiteX15" fmla="*/ 1981200 w 2853267"/>
              <a:gd name="connsiteY15" fmla="*/ 605367 h 1301750"/>
              <a:gd name="connsiteX16" fmla="*/ 1930400 w 2853267"/>
              <a:gd name="connsiteY16" fmla="*/ 872067 h 1301750"/>
              <a:gd name="connsiteX17" fmla="*/ 1943100 w 2853267"/>
              <a:gd name="connsiteY17" fmla="*/ 872067 h 1301750"/>
              <a:gd name="connsiteX18" fmla="*/ 1943100 w 2853267"/>
              <a:gd name="connsiteY18" fmla="*/ 859367 h 130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53267" h="1301750">
                <a:moveTo>
                  <a:pt x="1041400" y="618067"/>
                </a:moveTo>
                <a:cubicBezTo>
                  <a:pt x="1277408" y="342900"/>
                  <a:pt x="1513417" y="67734"/>
                  <a:pt x="1803400" y="33867"/>
                </a:cubicBezTo>
                <a:cubicBezTo>
                  <a:pt x="2093383" y="0"/>
                  <a:pt x="2709333" y="218017"/>
                  <a:pt x="2781300" y="414867"/>
                </a:cubicBezTo>
                <a:cubicBezTo>
                  <a:pt x="2853267" y="611717"/>
                  <a:pt x="2667000" y="1128184"/>
                  <a:pt x="2235200" y="1214967"/>
                </a:cubicBezTo>
                <a:cubicBezTo>
                  <a:pt x="1803400" y="1301750"/>
                  <a:pt x="381000" y="1035050"/>
                  <a:pt x="190500" y="935567"/>
                </a:cubicBezTo>
                <a:cubicBezTo>
                  <a:pt x="0" y="836084"/>
                  <a:pt x="831850" y="728134"/>
                  <a:pt x="1092200" y="618067"/>
                </a:cubicBezTo>
                <a:cubicBezTo>
                  <a:pt x="1352550" y="508000"/>
                  <a:pt x="1502833" y="300567"/>
                  <a:pt x="1752600" y="275167"/>
                </a:cubicBezTo>
                <a:cubicBezTo>
                  <a:pt x="2002367" y="249767"/>
                  <a:pt x="2520950" y="342900"/>
                  <a:pt x="2590800" y="465667"/>
                </a:cubicBezTo>
                <a:cubicBezTo>
                  <a:pt x="2660650" y="588434"/>
                  <a:pt x="2497667" y="935567"/>
                  <a:pt x="2171700" y="1011767"/>
                </a:cubicBezTo>
                <a:cubicBezTo>
                  <a:pt x="1845733" y="1087967"/>
                  <a:pt x="787400" y="977900"/>
                  <a:pt x="635000" y="922867"/>
                </a:cubicBezTo>
                <a:cubicBezTo>
                  <a:pt x="482600" y="867834"/>
                  <a:pt x="1030817" y="766234"/>
                  <a:pt x="1257300" y="681567"/>
                </a:cubicBezTo>
                <a:cubicBezTo>
                  <a:pt x="1483783" y="596900"/>
                  <a:pt x="1811867" y="450850"/>
                  <a:pt x="1993900" y="414867"/>
                </a:cubicBezTo>
                <a:cubicBezTo>
                  <a:pt x="2175933" y="378884"/>
                  <a:pt x="2334683" y="391584"/>
                  <a:pt x="2349500" y="465667"/>
                </a:cubicBezTo>
                <a:cubicBezTo>
                  <a:pt x="2364317" y="539750"/>
                  <a:pt x="2286000" y="802217"/>
                  <a:pt x="2082800" y="859367"/>
                </a:cubicBezTo>
                <a:cubicBezTo>
                  <a:pt x="1879600" y="916517"/>
                  <a:pt x="1147233" y="850900"/>
                  <a:pt x="1130300" y="808567"/>
                </a:cubicBezTo>
                <a:cubicBezTo>
                  <a:pt x="1113367" y="766234"/>
                  <a:pt x="1847850" y="594784"/>
                  <a:pt x="1981200" y="605367"/>
                </a:cubicBezTo>
                <a:cubicBezTo>
                  <a:pt x="2114550" y="615950"/>
                  <a:pt x="1936750" y="827617"/>
                  <a:pt x="1930400" y="872067"/>
                </a:cubicBezTo>
                <a:cubicBezTo>
                  <a:pt x="1924050" y="916517"/>
                  <a:pt x="1940983" y="874184"/>
                  <a:pt x="1943100" y="872067"/>
                </a:cubicBezTo>
                <a:cubicBezTo>
                  <a:pt x="1945217" y="869950"/>
                  <a:pt x="1944158" y="864658"/>
                  <a:pt x="1943100" y="859367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57422" y="1285860"/>
            <a:ext cx="6621770" cy="5000660"/>
          </a:xfrm>
        </p:spPr>
        <p:txBody>
          <a:bodyPr>
            <a:normAutofit/>
          </a:bodyPr>
          <a:lstStyle/>
          <a:p>
            <a:r>
              <a:rPr lang="uk-UA" sz="2000" u="sng" dirty="0" smtClean="0">
                <a:latin typeface="Times New Roman" pitchFamily="18" charset="0"/>
                <a:cs typeface="Times New Roman" pitchFamily="18" charset="0"/>
              </a:rPr>
              <a:t>§6,7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000" b="0" dirty="0" smtClean="0">
                <a:latin typeface="Times New Roman" pitchFamily="18" charset="0"/>
                <a:cs typeface="Times New Roman" pitchFamily="18" charset="0"/>
              </a:rPr>
              <a:t>повторити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№298 </a:t>
            </a:r>
            <a:r>
              <a:rPr lang="uk-UA" sz="2000" b="0" dirty="0" smtClean="0">
                <a:latin typeface="Times New Roman" pitchFamily="18" charset="0"/>
                <a:cs typeface="Times New Roman" pitchFamily="18" charset="0"/>
              </a:rPr>
              <a:t>(обов’язкове завдання для всіх,середній рівень),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№260 (1), №309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000" b="0" smtClean="0">
                <a:latin typeface="Times New Roman" pitchFamily="18" charset="0"/>
                <a:cs typeface="Times New Roman" pitchFamily="18" charset="0"/>
              </a:rPr>
              <a:t>виконують учні достатнього </a:t>
            </a:r>
            <a:r>
              <a:rPr lang="uk-UA" sz="2000" b="0" dirty="0" smtClean="0">
                <a:latin typeface="Times New Roman" pitchFamily="18" charset="0"/>
                <a:cs typeface="Times New Roman" pitchFamily="18" charset="0"/>
              </a:rPr>
              <a:t>рівня),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№323 </a:t>
            </a:r>
            <a:r>
              <a:rPr lang="uk-UA" sz="2000" b="0" dirty="0" smtClean="0">
                <a:latin typeface="Times New Roman" pitchFamily="18" charset="0"/>
                <a:cs typeface="Times New Roman" pitchFamily="18" charset="0"/>
              </a:rPr>
              <a:t>(завдання високого рівня).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78392" y="0"/>
            <a:ext cx="6400800" cy="1071546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642919"/>
            <a:ext cx="6400800" cy="1071570"/>
          </a:xfrm>
        </p:spPr>
        <p:txBody>
          <a:bodyPr/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Дякую за урок!!!</a:t>
            </a:r>
            <a:endParaRPr lang="ru-RU" dirty="0"/>
          </a:p>
        </p:txBody>
      </p:sp>
      <p:pic>
        <p:nvPicPr>
          <p:cNvPr id="5" name="Picture 4" descr="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43240" y="2000240"/>
            <a:ext cx="4670425" cy="4330700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00760" y="1428736"/>
            <a:ext cx="2978432" cy="1147776"/>
          </a:xfrm>
          <a:prstGeom prst="wedgeEllipseCallout">
            <a:avLst>
              <a:gd name="adj1" fmla="val -43750"/>
              <a:gd name="adj2" fmla="val 70000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i="1" dirty="0" smtClean="0">
                <a:solidFill>
                  <a:srgbClr val="000099"/>
                </a:solidFill>
              </a:rPr>
              <a:t>До побачення!!!</a:t>
            </a:r>
            <a:endParaRPr lang="ru-RU" b="1" i="1" dirty="0" smtClean="0">
              <a:solidFill>
                <a:srgbClr val="000099"/>
              </a:solidFill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Перевірка теоретичних знань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Сформулюйте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теорему Фалеса.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лінія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Сформулюйте властивості середньої лінії трикутника.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Скільки середніх ліній можна побудувати в трикутнику? А в трапеції?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Якщо всі середні лінії трикутника рівні, то яким буде цей трикутник?</a:t>
            </a:r>
          </a:p>
          <a:p>
            <a:pPr lvl="0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Яка залежність між периметром даного трикутника та трикутника утвореного його середніми лініями?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означення трапеції.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Які види трапеції ви знаєте?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Що таке середня лінія трапеції?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Сформулюйте властивість середньої лінії трапеції.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Хто (за думкою істориків) почав застосовувати основні геометричні інструменти – циркуль і лінійку?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6" descr="MPj040324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2788" y="0"/>
            <a:ext cx="2081212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5" descr="MPj0400769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2075" y="0"/>
            <a:ext cx="3902075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4" descr="MPj0400484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02075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MCj04366600000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2170113" y="4616450"/>
            <a:ext cx="669925" cy="1404938"/>
          </a:xfrm>
          <a:noFill/>
        </p:spPr>
      </p:pic>
      <p:pic>
        <p:nvPicPr>
          <p:cNvPr id="21510" name="Picture 7" descr="MCj0434736000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5715008" y="0"/>
            <a:ext cx="1511300" cy="1511300"/>
          </a:xfrm>
          <a:noFill/>
        </p:spPr>
      </p:pic>
      <p:pic>
        <p:nvPicPr>
          <p:cNvPr id="21511" name="Picture 13" descr="MCj00845920000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/>
          <a:srcRect/>
          <a:stretch>
            <a:fillRect/>
          </a:stretch>
        </p:blipFill>
        <p:spPr>
          <a:xfrm>
            <a:off x="4883150" y="1508125"/>
            <a:ext cx="4359275" cy="4373563"/>
          </a:xfrm>
          <a:noFill/>
        </p:spPr>
      </p:pic>
      <p:sp>
        <p:nvSpPr>
          <p:cNvPr id="21512" name="Line 18"/>
          <p:cNvSpPr>
            <a:spLocks noChangeShapeType="1"/>
          </p:cNvSpPr>
          <p:nvPr/>
        </p:nvSpPr>
        <p:spPr bwMode="auto">
          <a:xfrm flipV="1">
            <a:off x="523875" y="5300663"/>
            <a:ext cx="6408738" cy="1008062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3" name="Line 19"/>
          <p:cNvSpPr>
            <a:spLocks noChangeShapeType="1"/>
          </p:cNvSpPr>
          <p:nvPr/>
        </p:nvSpPr>
        <p:spPr bwMode="auto">
          <a:xfrm>
            <a:off x="6811963" y="1700213"/>
            <a:ext cx="71437" cy="36004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4" name="Line 20"/>
          <p:cNvSpPr>
            <a:spLocks noChangeShapeType="1"/>
          </p:cNvSpPr>
          <p:nvPr/>
        </p:nvSpPr>
        <p:spPr bwMode="auto">
          <a:xfrm flipH="1">
            <a:off x="509588" y="1684338"/>
            <a:ext cx="6337300" cy="4608512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5" name="Line 21"/>
          <p:cNvSpPr>
            <a:spLocks noChangeShapeType="1"/>
          </p:cNvSpPr>
          <p:nvPr/>
        </p:nvSpPr>
        <p:spPr bwMode="auto">
          <a:xfrm flipV="1">
            <a:off x="523875" y="5805488"/>
            <a:ext cx="5329238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6" name="Line 22"/>
          <p:cNvSpPr>
            <a:spLocks noChangeShapeType="1"/>
          </p:cNvSpPr>
          <p:nvPr/>
        </p:nvSpPr>
        <p:spPr bwMode="auto">
          <a:xfrm flipH="1">
            <a:off x="523875" y="5084763"/>
            <a:ext cx="4465638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7" name="Text Box 23"/>
          <p:cNvSpPr txBox="1">
            <a:spLocks noChangeArrowheads="1"/>
          </p:cNvSpPr>
          <p:nvPr/>
        </p:nvSpPr>
        <p:spPr bwMode="auto">
          <a:xfrm>
            <a:off x="0" y="0"/>
            <a:ext cx="62865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Фалес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Мілетський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 (624-548рр.до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н.р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титул одного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семи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мудреців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насправді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першим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філософом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першим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математиком, астрономом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взагалі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першим 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науках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виміряв висоту Єгипетської піраміди за  довжиною власної тіні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8" name="Line 27"/>
          <p:cNvSpPr>
            <a:spLocks noChangeShapeType="1"/>
          </p:cNvSpPr>
          <p:nvPr/>
        </p:nvSpPr>
        <p:spPr bwMode="auto">
          <a:xfrm>
            <a:off x="2857500" y="4616450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 bwMode="auto">
          <a:xfrm>
            <a:off x="7572396" y="0"/>
            <a:ext cx="1863443" cy="200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Усні вправи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o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924175"/>
            <a:ext cx="3313112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2673350" cy="237648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 даним малюнка 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знайдіть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275083-ECD0-49F3-A05D-B26BD4C9951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7413" name="Прямоугольник 1"/>
          <p:cNvSpPr>
            <a:spLocks noChangeArrowheads="1"/>
          </p:cNvSpPr>
          <p:nvPr/>
        </p:nvSpPr>
        <p:spPr bwMode="auto">
          <a:xfrm>
            <a:off x="2316163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755650" y="2708275"/>
            <a:ext cx="2952750" cy="2089150"/>
            <a:chOff x="755650" y="2708275"/>
            <a:chExt cx="2952750" cy="2089150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755650" y="2708275"/>
              <a:ext cx="1439863" cy="14414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755650" y="4149725"/>
              <a:ext cx="295275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042988" y="2924175"/>
              <a:ext cx="1152525" cy="18732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779588" y="2708275"/>
              <a:ext cx="1150937" cy="18732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5" name="Прямоугольник 10"/>
          <p:cNvSpPr>
            <a:spLocks noChangeArrowheads="1"/>
          </p:cNvSpPr>
          <p:nvPr/>
        </p:nvSpPr>
        <p:spPr bwMode="auto">
          <a:xfrm>
            <a:off x="2900363" y="422433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srgbClr val="000000"/>
                </a:solidFill>
              </a:rPr>
              <a:t>b</a:t>
            </a:r>
            <a:endParaRPr lang="ru-RU" i="1">
              <a:solidFill>
                <a:srgbClr val="000000"/>
              </a:solidFill>
            </a:endParaRPr>
          </a:p>
        </p:txBody>
      </p:sp>
      <p:sp>
        <p:nvSpPr>
          <p:cNvPr id="17416" name="Прямоугольник 25"/>
          <p:cNvSpPr>
            <a:spLocks noChangeArrowheads="1"/>
          </p:cNvSpPr>
          <p:nvPr/>
        </p:nvSpPr>
        <p:spPr bwMode="auto">
          <a:xfrm>
            <a:off x="1346200" y="2917825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0000"/>
                </a:solidFill>
              </a:rPr>
              <a:t>4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417" name="Прямоугольник 26"/>
          <p:cNvSpPr>
            <a:spLocks noChangeArrowheads="1"/>
          </p:cNvSpPr>
          <p:nvPr/>
        </p:nvSpPr>
        <p:spPr bwMode="auto">
          <a:xfrm>
            <a:off x="728663" y="3398838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0000"/>
                </a:solidFill>
              </a:rPr>
              <a:t>4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003425" y="373697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000000"/>
                </a:solidFill>
              </a:rPr>
              <a:t>x</a:t>
            </a:r>
            <a:endParaRPr lang="ru-RU" b="1" i="1" dirty="0">
              <a:solidFill>
                <a:srgbClr val="000000"/>
              </a:solidFill>
            </a:endParaRPr>
          </a:p>
        </p:txBody>
      </p:sp>
      <p:sp>
        <p:nvSpPr>
          <p:cNvPr id="17419" name="Прямоугольник 28"/>
          <p:cNvSpPr>
            <a:spLocks noChangeArrowheads="1"/>
          </p:cNvSpPr>
          <p:nvPr/>
        </p:nvSpPr>
        <p:spPr bwMode="auto">
          <a:xfrm>
            <a:off x="1241425" y="4214813"/>
            <a:ext cx="306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rgbClr val="000000"/>
                </a:solidFill>
              </a:rPr>
              <a:t>6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420" name="Прямоугольник 29"/>
          <p:cNvSpPr>
            <a:spLocks noChangeArrowheads="1"/>
          </p:cNvSpPr>
          <p:nvPr/>
        </p:nvSpPr>
        <p:spPr bwMode="auto">
          <a:xfrm>
            <a:off x="2030413" y="4371975"/>
            <a:ext cx="31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srgbClr val="000000"/>
                </a:solidFill>
              </a:rPr>
              <a:t>a</a:t>
            </a:r>
            <a:endParaRPr lang="ru-RU" i="1">
              <a:solidFill>
                <a:srgbClr val="000000"/>
              </a:solidFill>
            </a:endParaRPr>
          </a:p>
        </p:txBody>
      </p:sp>
      <p:sp>
        <p:nvSpPr>
          <p:cNvPr id="16402" name="Равнобедренный треугольник 16401"/>
          <p:cNvSpPr/>
          <p:nvPr/>
        </p:nvSpPr>
        <p:spPr>
          <a:xfrm>
            <a:off x="4787900" y="2312988"/>
            <a:ext cx="3529013" cy="3095625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6405" name="Прямая соединительная линия 16404"/>
          <p:cNvCxnSpPr/>
          <p:nvPr/>
        </p:nvCxnSpPr>
        <p:spPr>
          <a:xfrm>
            <a:off x="5867400" y="3582988"/>
            <a:ext cx="14414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07" name="Прямая соединительная линия 16406"/>
          <p:cNvCxnSpPr/>
          <p:nvPr/>
        </p:nvCxnSpPr>
        <p:spPr>
          <a:xfrm>
            <a:off x="5256213" y="4549775"/>
            <a:ext cx="25923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4" name="TextBox 16413"/>
          <p:cNvSpPr txBox="1">
            <a:spLocks noChangeArrowheads="1"/>
          </p:cNvSpPr>
          <p:nvPr/>
        </p:nvSpPr>
        <p:spPr bwMode="auto">
          <a:xfrm>
            <a:off x="6372225" y="3103563"/>
            <a:ext cx="51593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Х</a:t>
            </a:r>
            <a:endParaRPr lang="ru-RU" b="1"/>
          </a:p>
        </p:txBody>
      </p:sp>
      <p:sp>
        <p:nvSpPr>
          <p:cNvPr id="17425" name="TextBox 62"/>
          <p:cNvSpPr txBox="1">
            <a:spLocks noChangeArrowheads="1"/>
          </p:cNvSpPr>
          <p:nvPr/>
        </p:nvSpPr>
        <p:spPr bwMode="auto">
          <a:xfrm>
            <a:off x="6265863" y="4102100"/>
            <a:ext cx="51593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dirty="0" smtClean="0"/>
              <a:t>8</a:t>
            </a:r>
            <a:endParaRPr lang="ru-RU" b="1" dirty="0"/>
          </a:p>
        </p:txBody>
      </p:sp>
      <p:sp>
        <p:nvSpPr>
          <p:cNvPr id="17426" name="TextBox 63"/>
          <p:cNvSpPr txBox="1">
            <a:spLocks noChangeArrowheads="1"/>
          </p:cNvSpPr>
          <p:nvPr/>
        </p:nvSpPr>
        <p:spPr bwMode="auto">
          <a:xfrm>
            <a:off x="6265863" y="4941888"/>
            <a:ext cx="51593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у</a:t>
            </a:r>
            <a:endParaRPr lang="ru-RU" b="1"/>
          </a:p>
        </p:txBody>
      </p:sp>
      <p:sp>
        <p:nvSpPr>
          <p:cNvPr id="17427" name="TextBox 64"/>
          <p:cNvSpPr txBox="1">
            <a:spLocks noChangeArrowheads="1"/>
          </p:cNvSpPr>
          <p:nvPr/>
        </p:nvSpPr>
        <p:spPr bwMode="auto">
          <a:xfrm>
            <a:off x="6265863" y="1939925"/>
            <a:ext cx="515937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dirty="0"/>
              <a:t>М</a:t>
            </a:r>
            <a:endParaRPr lang="ru-RU" b="1" dirty="0"/>
          </a:p>
        </p:txBody>
      </p:sp>
      <p:sp>
        <p:nvSpPr>
          <p:cNvPr id="17428" name="TextBox 65"/>
          <p:cNvSpPr txBox="1">
            <a:spLocks noChangeArrowheads="1"/>
          </p:cNvSpPr>
          <p:nvPr/>
        </p:nvSpPr>
        <p:spPr bwMode="auto">
          <a:xfrm>
            <a:off x="5545138" y="3271838"/>
            <a:ext cx="515937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А</a:t>
            </a:r>
            <a:endParaRPr lang="ru-RU" b="1"/>
          </a:p>
        </p:txBody>
      </p:sp>
      <p:sp>
        <p:nvSpPr>
          <p:cNvPr id="17429" name="TextBox 66"/>
          <p:cNvSpPr txBox="1">
            <a:spLocks noChangeArrowheads="1"/>
          </p:cNvSpPr>
          <p:nvPr/>
        </p:nvSpPr>
        <p:spPr bwMode="auto">
          <a:xfrm>
            <a:off x="4462463" y="5127625"/>
            <a:ext cx="51593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С</a:t>
            </a:r>
            <a:endParaRPr lang="ru-RU" b="1"/>
          </a:p>
        </p:txBody>
      </p:sp>
      <p:sp>
        <p:nvSpPr>
          <p:cNvPr id="17430" name="TextBox 67"/>
          <p:cNvSpPr txBox="1">
            <a:spLocks noChangeArrowheads="1"/>
          </p:cNvSpPr>
          <p:nvPr/>
        </p:nvSpPr>
        <p:spPr bwMode="auto">
          <a:xfrm>
            <a:off x="4932363" y="4287838"/>
            <a:ext cx="51593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В</a:t>
            </a:r>
            <a:endParaRPr lang="ru-RU" b="1"/>
          </a:p>
        </p:txBody>
      </p:sp>
      <p:sp>
        <p:nvSpPr>
          <p:cNvPr id="17431" name="TextBox 69"/>
          <p:cNvSpPr txBox="1">
            <a:spLocks noChangeArrowheads="1"/>
          </p:cNvSpPr>
          <p:nvPr/>
        </p:nvSpPr>
        <p:spPr bwMode="auto">
          <a:xfrm>
            <a:off x="7164388" y="3271838"/>
            <a:ext cx="515937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N</a:t>
            </a:r>
            <a:endParaRPr lang="ru-RU" b="1"/>
          </a:p>
        </p:txBody>
      </p:sp>
      <p:sp>
        <p:nvSpPr>
          <p:cNvPr id="17432" name="TextBox 70"/>
          <p:cNvSpPr txBox="1">
            <a:spLocks noChangeArrowheads="1"/>
          </p:cNvSpPr>
          <p:nvPr/>
        </p:nvSpPr>
        <p:spPr bwMode="auto">
          <a:xfrm>
            <a:off x="7778750" y="4208463"/>
            <a:ext cx="515938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T</a:t>
            </a:r>
            <a:endParaRPr lang="ru-RU" b="1"/>
          </a:p>
        </p:txBody>
      </p:sp>
      <p:sp>
        <p:nvSpPr>
          <p:cNvPr id="17433" name="TextBox 71"/>
          <p:cNvSpPr txBox="1">
            <a:spLocks noChangeArrowheads="1"/>
          </p:cNvSpPr>
          <p:nvPr/>
        </p:nvSpPr>
        <p:spPr bwMode="auto">
          <a:xfrm>
            <a:off x="8294688" y="5126038"/>
            <a:ext cx="403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F</a:t>
            </a:r>
            <a:endParaRPr lang="ru-RU" b="1"/>
          </a:p>
        </p:txBody>
      </p:sp>
      <p:sp>
        <p:nvSpPr>
          <p:cNvPr id="17434" name="Заголовок 1"/>
          <p:cNvSpPr txBox="1">
            <a:spLocks/>
          </p:cNvSpPr>
          <p:nvPr/>
        </p:nvSpPr>
        <p:spPr bwMode="auto">
          <a:xfrm>
            <a:off x="4356100" y="476251"/>
            <a:ext cx="4140200" cy="166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За даним малюнка знайдіть 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, якщо 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BT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||CF.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011863" y="2917825"/>
            <a:ext cx="254000" cy="1857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519738" y="3829050"/>
            <a:ext cx="254000" cy="1857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062538" y="4740275"/>
            <a:ext cx="254000" cy="1857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785786" y="2714620"/>
            <a:ext cx="2952750" cy="2089150"/>
            <a:chOff x="755650" y="2708275"/>
            <a:chExt cx="2952750" cy="2089150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755650" y="2708275"/>
              <a:ext cx="1439863" cy="14414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55650" y="4149725"/>
              <a:ext cx="295275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1042988" y="2924175"/>
              <a:ext cx="1152525" cy="18732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1779588" y="2708275"/>
              <a:ext cx="1150937" cy="18732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320"/>
            <a:ext cx="8219340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 даним малюнка знайдіть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142976" y="3071810"/>
            <a:ext cx="4248150" cy="2520950"/>
          </a:xfrm>
          <a:prstGeom prst="triangle">
            <a:avLst>
              <a:gd name="adj" fmla="val 26931"/>
            </a:avLst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2000" y="5334000"/>
            <a:ext cx="338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2667000"/>
            <a:ext cx="338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62600" y="533400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0000"/>
                </a:solidFill>
              </a:rPr>
              <a:t>С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85918" y="4286256"/>
            <a:ext cx="21240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5400" y="4038600"/>
            <a:ext cx="376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00B0F0"/>
                </a:solidFill>
              </a:rPr>
              <a:t>М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14800" y="4038600"/>
            <a:ext cx="319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00B0F0"/>
                </a:solidFill>
              </a:rPr>
              <a:t>К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667000" y="5105400"/>
            <a:ext cx="7428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 smtClean="0"/>
              <a:t>20</a:t>
            </a:r>
            <a:r>
              <a:rPr lang="uk-UA" dirty="0" smtClean="0"/>
              <a:t>СМ</a:t>
            </a:r>
            <a:endParaRPr lang="uk-UA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4143372" y="4572008"/>
            <a:ext cx="304800" cy="3048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071934" y="4500570"/>
            <a:ext cx="304800" cy="3048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928926" y="3571876"/>
            <a:ext cx="304800" cy="3048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000364" y="3643314"/>
            <a:ext cx="304800" cy="3048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05000" y="3657600"/>
            <a:ext cx="304800" cy="1524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428728" y="4786322"/>
            <a:ext cx="304800" cy="15240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428860" y="3857628"/>
            <a:ext cx="3273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 dirty="0" smtClean="0"/>
              <a:t>х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8" grpId="0"/>
      <p:bldP spid="9" grpId="0"/>
      <p:bldP spid="10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11188" y="500043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Основи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трапеції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дорівнюють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9 см.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лінія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трапеції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3F638-D6C5-43A4-8C03-F3E173D3C3A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124075" y="2349500"/>
            <a:ext cx="4143375" cy="3475038"/>
            <a:chOff x="4000496" y="785794"/>
            <a:chExt cx="4143404" cy="3604937"/>
          </a:xfrm>
        </p:grpSpPr>
        <p:sp>
          <p:nvSpPr>
            <p:cNvPr id="6" name="Трапеция 5"/>
            <p:cNvSpPr/>
            <p:nvPr/>
          </p:nvSpPr>
          <p:spPr>
            <a:xfrm>
              <a:off x="4000496" y="1286434"/>
              <a:ext cx="4143404" cy="2643181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>
              <a:stCxn id="6" idx="1"/>
              <a:endCxn id="6" idx="3"/>
            </p:cNvCxnSpPr>
            <p:nvPr/>
          </p:nvCxnSpPr>
          <p:spPr>
            <a:xfrm rot="10800000" flipH="1">
              <a:off x="4330698" y="2608848"/>
              <a:ext cx="3482999" cy="16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40" name="TextBox 7"/>
            <p:cNvSpPr txBox="1">
              <a:spLocks noChangeArrowheads="1"/>
            </p:cNvSpPr>
            <p:nvPr/>
          </p:nvSpPr>
          <p:spPr bwMode="auto">
            <a:xfrm>
              <a:off x="5357819" y="785794"/>
              <a:ext cx="1000132" cy="478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2400" dirty="0" smtClean="0"/>
                <a:t>7 </a:t>
              </a:r>
              <a:r>
                <a:rPr lang="uk-UA" sz="2400" dirty="0"/>
                <a:t>см</a:t>
              </a:r>
              <a:endParaRPr lang="ru-RU" sz="2400" dirty="0"/>
            </a:p>
          </p:txBody>
        </p:sp>
        <p:sp>
          <p:nvSpPr>
            <p:cNvPr id="18441" name="TextBox 8"/>
            <p:cNvSpPr txBox="1">
              <a:spLocks noChangeArrowheads="1"/>
            </p:cNvSpPr>
            <p:nvPr/>
          </p:nvSpPr>
          <p:spPr bwMode="auto">
            <a:xfrm>
              <a:off x="5500694" y="3929066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2400"/>
                <a:t>9  см</a:t>
              </a:r>
              <a:endParaRPr lang="ru-RU" sz="2400"/>
            </a:p>
          </p:txBody>
        </p:sp>
        <p:sp>
          <p:nvSpPr>
            <p:cNvPr id="18442" name="TextBox 9"/>
            <p:cNvSpPr txBox="1">
              <a:spLocks noChangeArrowheads="1"/>
            </p:cNvSpPr>
            <p:nvPr/>
          </p:nvSpPr>
          <p:spPr bwMode="auto">
            <a:xfrm>
              <a:off x="5857884" y="2143116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2400"/>
                <a:t>?</a:t>
              </a:r>
              <a:endParaRPr lang="ru-RU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41324" y="428604"/>
            <a:ext cx="8488393" cy="155100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лінія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трапеції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см, а одна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основ —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другу основу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трапеції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DE0DD-2705-444F-BFFC-C2B61ECFDC5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84438" y="2781300"/>
            <a:ext cx="4143375" cy="2714625"/>
            <a:chOff x="4000496" y="1285860"/>
            <a:chExt cx="4143404" cy="2714643"/>
          </a:xfrm>
        </p:grpSpPr>
        <p:sp>
          <p:nvSpPr>
            <p:cNvPr id="6" name="Трапеция 5"/>
            <p:cNvSpPr/>
            <p:nvPr/>
          </p:nvSpPr>
          <p:spPr>
            <a:xfrm>
              <a:off x="4000496" y="1285860"/>
              <a:ext cx="4143404" cy="2643206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>
              <a:stCxn id="6" idx="1"/>
              <a:endCxn id="6" idx="3"/>
            </p:cNvCxnSpPr>
            <p:nvPr/>
          </p:nvCxnSpPr>
          <p:spPr>
            <a:xfrm rot="10800000" flipH="1">
              <a:off x="4330698" y="2608257"/>
              <a:ext cx="3482999" cy="15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65" name="TextBox 7"/>
            <p:cNvSpPr txBox="1">
              <a:spLocks noChangeArrowheads="1"/>
            </p:cNvSpPr>
            <p:nvPr/>
          </p:nvSpPr>
          <p:spPr bwMode="auto">
            <a:xfrm>
              <a:off x="5572132" y="2071678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dirty="0" smtClean="0"/>
                <a:t>10 </a:t>
              </a:r>
              <a:r>
                <a:rPr lang="uk-UA" sz="2400" dirty="0"/>
                <a:t>см</a:t>
              </a:r>
              <a:endParaRPr lang="ru-RU" sz="2400" dirty="0"/>
            </a:p>
          </p:txBody>
        </p:sp>
        <p:sp>
          <p:nvSpPr>
            <p:cNvPr id="19466" name="TextBox 8"/>
            <p:cNvSpPr txBox="1">
              <a:spLocks noChangeArrowheads="1"/>
            </p:cNvSpPr>
            <p:nvPr/>
          </p:nvSpPr>
          <p:spPr bwMode="auto">
            <a:xfrm>
              <a:off x="5572131" y="3538838"/>
              <a:ext cx="10001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/>
                <a:t>?</a:t>
              </a:r>
              <a:endParaRPr lang="ru-RU" sz="2400"/>
            </a:p>
          </p:txBody>
        </p:sp>
      </p:grpSp>
      <p:sp>
        <p:nvSpPr>
          <p:cNvPr id="19462" name="TextBox 9"/>
          <p:cNvSpPr txBox="1">
            <a:spLocks noChangeArrowheads="1"/>
          </p:cNvSpPr>
          <p:nvPr/>
        </p:nvSpPr>
        <p:spPr bwMode="auto">
          <a:xfrm>
            <a:off x="4243388" y="2289175"/>
            <a:ext cx="1000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dirty="0" smtClean="0"/>
              <a:t>7  </a:t>
            </a:r>
            <a:r>
              <a:rPr lang="uk-UA" sz="2400" dirty="0"/>
              <a:t>см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відрізок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MN?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8" name="Содержимое 7" descr="C:\Documents and Settings\KEK$\Desktop\media\image3.jpeg"/>
          <p:cNvPicPr>
            <a:picLocks noGrp="1"/>
          </p:cNvPicPr>
          <p:nvPr>
            <p:ph sz="quarter" idx="4294967295"/>
          </p:nvPr>
        </p:nvPicPr>
        <p:blipFill>
          <a:blip r:embed="rId2">
            <a:lum bright="21000" contrast="71000"/>
          </a:blip>
          <a:srcRect/>
          <a:stretch>
            <a:fillRect/>
          </a:stretch>
        </p:blipFill>
        <p:spPr bwMode="auto">
          <a:xfrm>
            <a:off x="1000100" y="1500174"/>
            <a:ext cx="77153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959</TotalTime>
  <Words>357</Words>
  <Application>Microsoft Office PowerPoint</Application>
  <PresentationFormat>Экран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Тема: Теорема Фалеса. Середня лінія трикутника та трапеції. Розв'язування задач</vt:lpstr>
      <vt:lpstr>Перевірка теоретичних знань</vt:lpstr>
      <vt:lpstr>Слайд 3</vt:lpstr>
      <vt:lpstr>Усні вправи</vt:lpstr>
      <vt:lpstr>За даним малюнка  знайдіть x,  якщо а||b.</vt:lpstr>
      <vt:lpstr>За даним малюнка знайдіть  x </vt:lpstr>
      <vt:lpstr> Основи трапеції дорівнюють 7 см і 9 см. Чому дорівнює середня лінія трапеції?  </vt:lpstr>
      <vt:lpstr>  Середня лінія трапеції дорівнює 10 см, а одна з основ — 7 см. Знайдіть другу основу трапеції.  </vt:lpstr>
      <vt:lpstr>Чому дорівнює відрізок MN?  </vt:lpstr>
      <vt:lpstr>А чи можна на практиці виміряти потрібні відстані,не вимірюючи їх безпосередньо?   На мал. зображено заболочене місце, як визначити його довжину?  </vt:lpstr>
      <vt:lpstr>Розв'яжи задачі і дізнаєшся, як називається наука, яка є однією із найдавніших математичних наук.  Це наука про визначення форми і розмірів Землі, про вимірювання на земній поверхні для відображення її на планах і картах.</vt:lpstr>
      <vt:lpstr>Фізкультхвилинка</vt:lpstr>
      <vt:lpstr>Слайд 13</vt:lpstr>
      <vt:lpstr>Відповідь:</vt:lpstr>
      <vt:lpstr>                    ГЕОДЕЗІЯ</vt:lpstr>
      <vt:lpstr>А чи можна на практиці виміряти потрібні відстані,не вимірюючи їх безпосередньо?   На мал. зображено заболочене місце, як визначити його довжину?</vt:lpstr>
      <vt:lpstr>§6,7-повторити  №298 (обов’язкове завдання для всіх,середній рівень), №260 (1), №309- виконують учні достатнього рівня),  №323 (завдання високого рівня). </vt:lpstr>
      <vt:lpstr>Дякую за урок!!!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Розв'язання задач за готовими рисунками</dc:title>
  <dc:creator>USEER</dc:creator>
  <cp:lastModifiedBy>Admin</cp:lastModifiedBy>
  <cp:revision>102</cp:revision>
  <dcterms:created xsi:type="dcterms:W3CDTF">2015-10-27T17:42:31Z</dcterms:created>
  <dcterms:modified xsi:type="dcterms:W3CDTF">2015-11-03T20:28:36Z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831748</vt:lpwstr>
  </property>
  <property fmtid="{D5CDD505-2E9C-101B-9397-08002B2CF9AE}" name="NXPowerLiteVersion" pid="3">
    <vt:lpwstr>D4.1.4</vt:lpwstr>
  </property>
</Properties>
</file>