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Override+xml" PartName="/ppt/theme/themeOverride1.xml"/>
  <Override ContentType="application/vnd.openxmlformats-officedocument.themeOverride+xml" PartName="/ppt/theme/themeOverrid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5"/>
  </p:notesMasterIdLst>
  <p:sldIdLst>
    <p:sldId id="267" r:id="rId4"/>
    <p:sldId id="268" r:id="rId5"/>
    <p:sldId id="269" r:id="rId6"/>
    <p:sldId id="270" r:id="rId7"/>
    <p:sldId id="271" r:id="rId8"/>
    <p:sldId id="272" r:id="rId9"/>
    <p:sldId id="258" r:id="rId10"/>
    <p:sldId id="260" r:id="rId11"/>
    <p:sldId id="261" r:id="rId12"/>
    <p:sldId id="262" r:id="rId13"/>
    <p:sldId id="257" r:id="rId14"/>
    <p:sldId id="256" r:id="rId15"/>
    <p:sldId id="259" r:id="rId16"/>
    <p:sldId id="264" r:id="rId17"/>
    <p:sldId id="273" r:id="rId18"/>
    <p:sldId id="265" r:id="rId19"/>
    <p:sldId id="266" r:id="rId20"/>
    <p:sldId id="274" r:id="rId21"/>
    <p:sldId id="275" r:id="rId22"/>
    <p:sldId id="276" r:id="rId23"/>
    <p:sldId id="277" r:id="rId24"/>
  </p:sldIdLst>
  <p:sldSz cx="9144000" cy="6858000" type="screen4x3"/>
  <p:notesSz cx="6888163" cy="100203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8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455CC5E-0E36-4E77-A4E0-C655A28F699C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F12247E8-57D0-45E3-91AC-FC50EC0EBBE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39038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247E8-57D0-45E3-91AC-FC50EC0EBBEE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8126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E7E-E986-41AA-9278-7DF16D42B1D6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52DB-34B6-4AA0-937F-3754067043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12985077"/>
      </p:ext>
    </p:extLst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E7E-E986-41AA-9278-7DF16D42B1D6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52DB-34B6-4AA0-937F-3754067043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68403466"/>
      </p:ext>
    </p:extLst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E7E-E986-41AA-9278-7DF16D42B1D6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52DB-34B6-4AA0-937F-3754067043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40460315"/>
      </p:ext>
    </p:extLst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677159"/>
      </p:ext>
    </p:extLst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006108"/>
      </p:ext>
    </p:extLst>
  </p:cSld>
  <p:clrMapOvr>
    <a:masterClrMapping/>
  </p:clrMapOvr>
  <p:transition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628646"/>
      </p:ext>
    </p:extLst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416997"/>
      </p:ext>
    </p:extLst>
  </p:cSld>
  <p:clrMapOvr>
    <a:masterClrMapping/>
  </p:clrMapOvr>
  <p:transition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810385"/>
      </p:ext>
    </p:extLst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344385"/>
      </p:ext>
    </p:extLst>
  </p:cSld>
  <p:clrMapOvr>
    <a:masterClrMapping/>
  </p:clrMapOvr>
  <p:transition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526911"/>
      </p:ext>
    </p:extLst>
  </p:cSld>
  <p:clrMapOvr>
    <a:masterClrMapping/>
  </p:clrMapOvr>
  <p:transition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210893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E7E-E986-41AA-9278-7DF16D42B1D6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52DB-34B6-4AA0-937F-3754067043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0286271"/>
      </p:ext>
    </p:extLst>
  </p:cSld>
  <p:clrMapOvr>
    <a:masterClrMapping/>
  </p:clrMapOvr>
  <p:transition>
    <p:wipe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352586"/>
      </p:ext>
    </p:extLst>
  </p:cSld>
  <p:clrMapOvr>
    <a:masterClrMapping/>
  </p:clrMapOvr>
  <p:transition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703562"/>
      </p:ext>
    </p:extLst>
  </p:cSld>
  <p:clrMapOvr>
    <a:masterClrMapping/>
  </p:clrMapOvr>
  <p:transition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098397"/>
      </p:ext>
    </p:extLst>
  </p:cSld>
  <p:clrMapOvr>
    <a:masterClrMapping/>
  </p:clrMapOvr>
  <p:transition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175580"/>
      </p:ext>
    </p:extLst>
  </p:cSld>
  <p:clrMapOvr>
    <a:masterClrMapping/>
  </p:clrMapOvr>
  <p:transition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157874"/>
      </p:ext>
    </p:extLst>
  </p:cSld>
  <p:clrMapOvr>
    <a:masterClrMapping/>
  </p:clrMapOvr>
  <p:transition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622689"/>
      </p:ext>
    </p:extLst>
  </p:cSld>
  <p:clrMapOvr>
    <a:masterClrMapping/>
  </p:clrMapOvr>
  <p:transition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807758"/>
      </p:ext>
    </p:extLst>
  </p:cSld>
  <p:clrMapOvr>
    <a:masterClrMapping/>
  </p:clrMapOvr>
  <p:transition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862451"/>
      </p:ext>
    </p:extLst>
  </p:cSld>
  <p:clrMapOvr>
    <a:masterClrMapping/>
  </p:clrMapOvr>
  <p:transition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837320"/>
      </p:ext>
    </p:extLst>
  </p:cSld>
  <p:clrMapOvr>
    <a:masterClrMapping/>
  </p:clrMapOvr>
  <p:transition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019424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E7E-E986-41AA-9278-7DF16D42B1D6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52DB-34B6-4AA0-937F-3754067043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63887171"/>
      </p:ext>
    </p:extLst>
  </p:cSld>
  <p:clrMapOvr>
    <a:masterClrMapping/>
  </p:clrMapOvr>
  <p:transition>
    <p:wipe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645858"/>
      </p:ext>
    </p:extLst>
  </p:cSld>
  <p:clrMapOvr>
    <a:masterClrMapping/>
  </p:clrMapOvr>
  <p:transition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634316"/>
      </p:ext>
    </p:extLst>
  </p:cSld>
  <p:clrMapOvr>
    <a:masterClrMapping/>
  </p:clrMapOvr>
  <p:transition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531923"/>
      </p:ext>
    </p:extLst>
  </p:cSld>
  <p:clrMapOvr>
    <a:masterClrMapping/>
  </p:clrMapOvr>
  <p:transition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300054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E7E-E986-41AA-9278-7DF16D42B1D6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52DB-34B6-4AA0-937F-3754067043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4088755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E7E-E986-41AA-9278-7DF16D42B1D6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52DB-34B6-4AA0-937F-3754067043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0335109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E7E-E986-41AA-9278-7DF16D42B1D6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52DB-34B6-4AA0-937F-3754067043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15061059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E7E-E986-41AA-9278-7DF16D42B1D6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52DB-34B6-4AA0-937F-3754067043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29628029"/>
      </p:ext>
    </p:extLst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E7E-E986-41AA-9278-7DF16D42B1D6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52DB-34B6-4AA0-937F-3754067043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24304046"/>
      </p:ext>
    </p:extLst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E7E-E986-41AA-9278-7DF16D42B1D6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652DB-34B6-4AA0-937F-3754067043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25544335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68E7E-E986-41AA-9278-7DF16D42B1D6}" type="datetimeFigureOut">
              <a:rPr lang="uk-UA" smtClean="0"/>
              <a:t>03.03.2015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652DB-34B6-4AA0-937F-3754067043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14143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160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6A121-8166-49F5-ADE5-AAFD4DB434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7458F-95B7-49BB-8AFF-70C1CE0383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230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50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11" Type="http://schemas.openxmlformats.org/officeDocument/2006/relationships/image" Target="../media/image90.png"/><Relationship Id="rId5" Type="http://schemas.openxmlformats.org/officeDocument/2006/relationships/image" Target="../media/image7.png"/><Relationship Id="rId15" Type="http://schemas.openxmlformats.org/officeDocument/2006/relationships/image" Target="../media/image131.png"/><Relationship Id="rId10" Type="http://schemas.openxmlformats.org/officeDocument/2006/relationships/image" Target="../media/image80.png"/><Relationship Id="rId4" Type="http://schemas.openxmlformats.org/officeDocument/2006/relationships/image" Target="../media/image6.png"/><Relationship Id="rId9" Type="http://schemas.openxmlformats.org/officeDocument/2006/relationships/image" Target="../media/image70.png"/><Relationship Id="rId14" Type="http://schemas.openxmlformats.org/officeDocument/2006/relationships/image" Target="../media/image1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21.png"/><Relationship Id="rId7" Type="http://schemas.openxmlformats.org/officeDocument/2006/relationships/image" Target="../media/image6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0.png"/><Relationship Id="rId11" Type="http://schemas.openxmlformats.org/officeDocument/2006/relationships/image" Target="../media/image22.png"/><Relationship Id="rId5" Type="http://schemas.openxmlformats.org/officeDocument/2006/relationships/image" Target="../media/image4.png"/><Relationship Id="rId10" Type="http://schemas.openxmlformats.org/officeDocument/2006/relationships/image" Target="../media/image90.png"/><Relationship Id="rId4" Type="http://schemas.openxmlformats.org/officeDocument/2006/relationships/image" Target="../media/image30.png"/><Relationship Id="rId9" Type="http://schemas.openxmlformats.org/officeDocument/2006/relationships/image" Target="../media/image8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4.png"/><Relationship Id="rId7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0.png"/><Relationship Id="rId11" Type="http://schemas.openxmlformats.org/officeDocument/2006/relationships/image" Target="../media/image25.png"/><Relationship Id="rId5" Type="http://schemas.openxmlformats.org/officeDocument/2006/relationships/image" Target="../media/image140.png"/><Relationship Id="rId10" Type="http://schemas.openxmlformats.org/officeDocument/2006/relationships/image" Target="../media/image190.png"/><Relationship Id="rId4" Type="http://schemas.openxmlformats.org/officeDocument/2006/relationships/image" Target="../media/image130.png"/><Relationship Id="rId9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7114" y="404664"/>
            <a:ext cx="6912768" cy="193899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uk-UA" smtClean="0" sz="6000">
                <a:solidFill>
                  <a:schemeClr val="bg1"/>
                </a:solidFill>
                <a:latin charset="0" pitchFamily="66" typeface="Comic Sans MS"/>
              </a:rPr>
              <a:t>Квадратні корені  і дійсні числа</a:t>
            </a:r>
            <a:endParaRPr dirty="0" lang="uk-UA" sz="6000">
              <a:solidFill>
                <a:schemeClr val="bg1"/>
              </a:solidFill>
              <a:latin charset="0" pitchFamily="66" typeface="Comic Sans M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3501008"/>
            <a:ext cx="4320480" cy="107721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3200">
                <a:solidFill>
                  <a:schemeClr val="bg1"/>
                </a:solidFill>
                <a:latin charset="0" pitchFamily="66" typeface="Comic Sans MS"/>
              </a:rPr>
              <a:t>Число висвітлює </a:t>
            </a:r>
          </a:p>
          <a:p>
            <a:r>
              <a:rPr dirty="0" lang="uk-UA" smtClean="0" sz="3200">
                <a:solidFill>
                  <a:schemeClr val="bg1"/>
                </a:solidFill>
                <a:latin charset="0" pitchFamily="66" typeface="Comic Sans MS"/>
              </a:rPr>
              <a:t>глибину світобудови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974444" y="5157192"/>
            <a:ext cx="17908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lang="uk-UA" sz="2000">
                <a:solidFill>
                  <a:schemeClr val="bg1"/>
                </a:solidFill>
                <a:latin charset="0" pitchFamily="66" typeface="Comic Sans MS"/>
              </a:rPr>
              <a:t>Г. В. </a:t>
            </a:r>
            <a:r>
              <a:rPr dirty="0" err="1" lang="uk-UA" sz="2000">
                <a:solidFill>
                  <a:schemeClr val="bg1"/>
                </a:solidFill>
                <a:latin charset="0" pitchFamily="66" typeface="Comic Sans MS"/>
              </a:rPr>
              <a:t>Лейбніц</a:t>
            </a:r>
            <a:endParaRPr dirty="0" lang="uk-UA" sz="2000">
              <a:solidFill>
                <a:schemeClr val="bg1"/>
              </a:solidFill>
              <a:latin charset="0" pitchFamily="66" typeface="Comic Sans MS"/>
            </a:endParaRPr>
          </a:p>
        </p:txBody>
      </p:sp>
      <p:pic>
        <p:nvPicPr>
          <p:cNvPr descr="L:\корінь\img_1277778383.gif" id="1026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51520" y="2714996"/>
            <a:ext cx="2520280" cy="3209193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K:\Семінар математиків\Картинки\images (14).jpg" id="1027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495">
            <a:off x="2643906" y="4357692"/>
            <a:ext cx="1999109" cy="1999109"/>
          </a:xfrm>
          <a:prstGeom prst="round2DiagRect">
            <a:avLst>
              <a:gd fmla="val 16667" name="adj1"/>
              <a:gd fmla="val 0" name="adj2"/>
            </a:avLst>
          </a:prstGeom>
          <a:ln cap="sq" w="88900">
            <a:solidFill>
              <a:srgbClr val="FFFFFF"/>
            </a:soli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710351"/>
      </p:ext>
    </p:extLst>
  </p:cSld>
  <p:clrMapOvr>
    <a:overrideClrMapping accent1="accent1" accent2="accent2" accent3="accent3" accent4="accent4" accent5="accent5" accent6="accent6" bg1="lt1" bg2="lt2" folHlink="folHlink" hlink="hlink" tx1="dk1" tx2="dk2"/>
  </p:clrMapOvr>
  <p:transition>
    <p:wipe dir="d"/>
  </p:transition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48800"/>
            <a:ext cx="4320000" cy="10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uk-UA" sz="2000" b="1" dirty="0">
                <a:solidFill>
                  <a:prstClr val="white"/>
                </a:solidFill>
                <a:latin typeface="Comic Sans MS" pitchFamily="66" charset="0"/>
              </a:rPr>
              <a:t>1</a:t>
            </a: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. Що таке квадратний корінь з числа а?</a:t>
            </a:r>
            <a:endParaRPr lang="ru-RU" sz="20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504" y="404784"/>
            <a:ext cx="4320000" cy="10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uk-UA" sz="2000" b="1" dirty="0">
                <a:solidFill>
                  <a:prstClr val="white"/>
                </a:solidFill>
                <a:latin typeface="Comic Sans MS" pitchFamily="66" charset="0"/>
              </a:rPr>
              <a:t>1</a:t>
            </a: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. Які дії можна виконувати над дійсними числами?</a:t>
            </a:r>
            <a:endParaRPr lang="ru-RU" sz="20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19630" y="3429000"/>
                <a:ext cx="4464016" cy="23042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uk-UA" sz="2000" b="1" dirty="0">
                    <a:solidFill>
                      <a:prstClr val="white"/>
                    </a:solidFill>
                    <a:latin typeface="Comic Sans MS" pitchFamily="66" charset="0"/>
                  </a:rPr>
                  <a:t>4</a:t>
                </a:r>
                <a:r>
                  <a:rPr lang="uk-UA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. Знайдіть арифметичне значення :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𝟏𝟔</m:t>
                        </m:r>
                      </m:e>
                    </m:rad>
                  </m:oMath>
                </a14:m>
                <a:r>
                  <a:rPr lang="ru-RU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,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𝟖𝟏</m:t>
                        </m:r>
                      </m:e>
                    </m:rad>
                  </m:oMath>
                </a14:m>
                <a:r>
                  <a:rPr lang="ru-RU" sz="2000" b="1" dirty="0">
                    <a:solidFill>
                      <a:prstClr val="white"/>
                    </a:solidFill>
                    <a:latin typeface="Comic Sans MS" pitchFamily="66" charset="0"/>
                  </a:rPr>
                  <a:t>,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𝟏𝟐𝟏</m:t>
                        </m:r>
                      </m:e>
                    </m:rad>
                  </m:oMath>
                </a14:m>
                <a:r>
                  <a:rPr lang="ru-RU" sz="2000" b="1" dirty="0">
                    <a:solidFill>
                      <a:prstClr val="white"/>
                    </a:solidFill>
                    <a:latin typeface="Comic Sans MS" pitchFamily="66" charset="0"/>
                  </a:rPr>
                  <a:t>,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𝟏𝟒𝟒</m:t>
                        </m:r>
                      </m:e>
                    </m:rad>
                  </m:oMath>
                </a14:m>
                <a:r>
                  <a:rPr lang="ru-RU" sz="2000" b="1" dirty="0">
                    <a:solidFill>
                      <a:prstClr val="white"/>
                    </a:solidFill>
                    <a:latin typeface="Comic Sans MS" pitchFamily="66" charset="0"/>
                  </a:rPr>
                  <a:t>, 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𝟎𝟗</m:t>
                        </m:r>
                      </m:e>
                    </m:rad>
                  </m:oMath>
                </a14:m>
                <a:r>
                  <a:rPr lang="ru-RU" sz="2000" b="1" dirty="0">
                    <a:solidFill>
                      <a:prstClr val="white"/>
                    </a:solidFill>
                    <a:latin typeface="Comic Sans MS" pitchFamily="66" charset="0"/>
                  </a:rPr>
                  <a:t>,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ru-RU" sz="20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uk-UA" sz="20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𝟒𝟗</m:t>
                            </m:r>
                          </m:num>
                          <m:den>
                            <m:r>
                              <a:rPr lang="uk-UA" sz="20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𝟐𝟐𝟓</m:t>
                            </m:r>
                          </m:den>
                        </m:f>
                      </m:e>
                    </m:rad>
                  </m:oMath>
                </a14:m>
                <a:r>
                  <a:rPr lang="ru-RU" sz="2000" b="1" dirty="0">
                    <a:solidFill>
                      <a:prstClr val="white"/>
                    </a:solidFill>
                    <a:latin typeface="Comic Sans MS" pitchFamily="66" charset="0"/>
                  </a:rPr>
                  <a:t>, </a:t>
                </a: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30" y="3429000"/>
                <a:ext cx="4464016" cy="230425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4483646" y="3573016"/>
                <a:ext cx="4696866" cy="259228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uk-UA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4. Серед наведених чисел укажіть раціональні, ірраціональні :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r>
                      <a:rPr lang="uk-UA" sz="2000" b="1" i="1" smtClean="0">
                        <a:solidFill>
                          <a:prstClr val="white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ru-RU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𝟐𝟓</m:t>
                        </m:r>
                      </m:e>
                    </m:rad>
                  </m:oMath>
                </a14:m>
                <a:r>
                  <a:rPr lang="ru-RU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,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𝟒𝟎</m:t>
                        </m:r>
                      </m:e>
                    </m:rad>
                  </m:oMath>
                </a14:m>
                <a:r>
                  <a:rPr lang="ru-RU" sz="2000" b="1" dirty="0">
                    <a:solidFill>
                      <a:prstClr val="white"/>
                    </a:solidFill>
                    <a:latin typeface="Comic Sans MS" pitchFamily="66" charset="0"/>
                  </a:rPr>
                  <a:t>,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𝟎𝟒</m:t>
                        </m:r>
                      </m:e>
                    </m:rad>
                  </m:oMath>
                </a14:m>
                <a:r>
                  <a:rPr lang="ru-RU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,</a:t>
                </a:r>
                <a14:m>
                  <m:oMath xmlns:m="http://schemas.openxmlformats.org/officeDocument/2006/math">
                    <m:r>
                      <a:rPr lang="ru-RU" sz="2000" b="1" i="1" dirty="0" smtClean="0">
                        <a:solidFill>
                          <a:prstClr val="white"/>
                        </a:solidFill>
                        <a:latin typeface="Cambria Math"/>
                        <a:ea typeface="Cambria Math"/>
                      </a:rPr>
                      <m:t>𝝅</m:t>
                    </m:r>
                  </m:oMath>
                </a14:m>
                <a:r>
                  <a:rPr lang="ru-RU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𝟏𝟏</m:t>
                        </m:r>
                      </m:den>
                    </m:f>
                    <m:r>
                      <a:rPr lang="ru-RU" sz="2000" b="1" i="0" smtClean="0">
                        <a:solidFill>
                          <a:prstClr val="white"/>
                        </a:solidFill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ru-RU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sz="2000" b="1" dirty="0" smtClean="0">
                    <a:solidFill>
                      <a:prstClr val="white"/>
                    </a:solidFill>
                  </a:rPr>
                  <a:t> ,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endParaRPr lang="ru-RU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3646" y="3573016"/>
                <a:ext cx="4696866" cy="2592288"/>
              </a:xfrm>
              <a:prstGeom prst="rect">
                <a:avLst/>
              </a:prstGeom>
              <a:blipFill rotWithShape="1">
                <a:blip r:embed="rId3"/>
                <a:stretch>
                  <a:fillRect r="-181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-35496" y="1412896"/>
            <a:ext cx="4751992" cy="10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2. Сформулюйте теорему про корінь з добутку</a:t>
            </a:r>
            <a:endParaRPr lang="ru-RU" sz="20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12300" y="1268880"/>
            <a:ext cx="3672408" cy="10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2. Сформулюйте теорему про корінь з дробу</a:t>
            </a:r>
            <a:endParaRPr lang="ru-RU" sz="20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9452" y="2420888"/>
            <a:ext cx="4344194" cy="10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3. Сформулюйте теорему про корінь зі степеня</a:t>
            </a:r>
            <a:endParaRPr lang="ru-RU" sz="20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4932040" y="2201358"/>
                <a:ext cx="4176464" cy="20882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uk-UA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3. При яких значеннях змінної правильні тотожності: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0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uk-UA" sz="20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а</m:t>
                            </m:r>
                          </m:e>
                          <m:sup>
                            <m:r>
                              <a:rPr lang="uk-UA" sz="20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uk-UA" sz="2000" b="1" i="1" smtClean="0">
                        <a:solidFill>
                          <a:prstClr val="white"/>
                        </a:solidFill>
                        <a:latin typeface="Cambria Math"/>
                      </a:rPr>
                      <m:t>=а</m:t>
                    </m:r>
                  </m:oMath>
                </a14:m>
                <a:r>
                  <a:rPr lang="ru-RU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000" b="1" i="1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uk-UA" sz="2000" b="1" i="1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а</m:t>
                            </m:r>
                          </m:e>
                          <m:sup>
                            <m:r>
                              <a:rPr lang="uk-UA" sz="2000" b="1" i="1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uk-UA" sz="2000" b="1" i="1">
                        <a:solidFill>
                          <a:prstClr val="white"/>
                        </a:solidFill>
                        <a:latin typeface="Cambria Math"/>
                      </a:rPr>
                      <m:t>=</m:t>
                    </m:r>
                    <m:r>
                      <a:rPr lang="uk-UA" sz="2000" b="1" i="1" smtClean="0">
                        <a:solidFill>
                          <a:prstClr val="white"/>
                        </a:solidFill>
                        <a:latin typeface="Cambria Math"/>
                      </a:rPr>
                      <m:t>−</m:t>
                    </m:r>
                    <m:r>
                      <a:rPr lang="uk-UA" sz="2000" b="1" i="1">
                        <a:solidFill>
                          <a:prstClr val="white"/>
                        </a:solidFill>
                        <a:latin typeface="Cambria Math"/>
                      </a:rPr>
                      <m:t>а</m:t>
                    </m:r>
                  </m:oMath>
                </a14:m>
                <a:r>
                  <a:rPr lang="ru-RU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000" b="1" i="1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uk-UA" sz="2000" b="1" i="1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а</m:t>
                            </m:r>
                          </m:e>
                          <m:sup>
                            <m:r>
                              <a:rPr lang="uk-UA" sz="2000" b="1" i="1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uk-UA" sz="2000" b="1" i="1">
                        <a:solidFill>
                          <a:prstClr val="white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а</m:t>
                        </m:r>
                      </m:e>
                    </m:d>
                  </m:oMath>
                </a14:m>
                <a:r>
                  <a:rPr lang="ru-RU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а</m:t>
                        </m:r>
                      </m:e>
                    </m:rad>
                  </m:oMath>
                </a14:m>
                <a:r>
                  <a:rPr lang="ru-RU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)</a:t>
                </a:r>
                <a:r>
                  <a:rPr lang="ru-RU" sz="2000" b="1" baseline="30000" dirty="0" smtClean="0">
                    <a:solidFill>
                      <a:prstClr val="white"/>
                    </a:solidFill>
                    <a:latin typeface="Comic Sans MS" pitchFamily="66" charset="0"/>
                  </a:rPr>
                  <a:t>2</a:t>
                </a:r>
                <a:r>
                  <a:rPr lang="ru-RU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=а</a:t>
                </a:r>
                <a:endParaRPr lang="ru-RU" sz="20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2201358"/>
                <a:ext cx="4176464" cy="2088232"/>
              </a:xfrm>
              <a:prstGeom prst="rect">
                <a:avLst/>
              </a:prstGeom>
              <a:blipFill rotWithShape="1">
                <a:blip r:embed="rId4"/>
                <a:stretch>
                  <a:fillRect l="-584" r="-3066" b="-29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 11"/>
          <p:cNvSpPr/>
          <p:nvPr/>
        </p:nvSpPr>
        <p:spPr>
          <a:xfrm>
            <a:off x="5550119" y="-27384"/>
            <a:ext cx="2824888" cy="603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ІІ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7204" y="-27384"/>
            <a:ext cx="2824888" cy="603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І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31253" y="5733256"/>
                <a:ext cx="8343753" cy="10800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uk-UA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5. Спростити вирази: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000" b="1" i="1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uk-UA" sz="20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𝟔𝟒</m:t>
                            </m:r>
                            <m:r>
                              <a:rPr lang="uk-UA" sz="20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с</m:t>
                            </m:r>
                          </m:e>
                          <m:sup>
                            <m:r>
                              <a:rPr lang="uk-UA" sz="2000" b="1" i="1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uk-UA" sz="2000" b="1" i="1" smtClean="0">
                        <a:solidFill>
                          <a:prstClr val="white"/>
                        </a:solidFill>
                        <a:latin typeface="Cambria Math"/>
                      </a:rPr>
                      <m:t>,     </m:t>
                    </m:r>
                    <m:r>
                      <a:rPr lang="ru-RU" sz="2000" b="1" i="1" smtClean="0">
                        <a:solidFill>
                          <a:prstClr val="white"/>
                        </a:solidFill>
                        <a:latin typeface="Cambria Math"/>
                      </a:rPr>
                      <m:t>                                     </m:t>
                    </m:r>
                    <m:r>
                      <m:rPr>
                        <m:nor/>
                      </m:rPr>
                      <a:rPr lang="ru-RU" sz="2000" b="1" dirty="0">
                        <a:solidFill>
                          <a:prstClr val="white"/>
                        </a:solidFill>
                        <a:latin typeface="Comic Sans MS" pitchFamily="66" charset="0"/>
                      </a:rPr>
                      <m:t>(7</m:t>
                    </m:r>
                    <m:rad>
                      <m:radPr>
                        <m:degHide m:val="on"/>
                        <m:ctrlPr>
                          <a:rPr lang="ru-RU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0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𝒏</m:t>
                        </m:r>
                      </m:e>
                    </m:rad>
                    <m:r>
                      <m:rPr>
                        <m:nor/>
                      </m:rPr>
                      <a:rPr lang="ru-RU" sz="2000" b="1" dirty="0">
                        <a:solidFill>
                          <a:prstClr val="white"/>
                        </a:solidFill>
                        <a:latin typeface="Comic Sans MS" pitchFamily="66" charset="0"/>
                      </a:rPr>
                      <m:t>)</m:t>
                    </m:r>
                    <m:r>
                      <m:rPr>
                        <m:nor/>
                      </m:rPr>
                      <a:rPr lang="ru-RU" sz="2000" b="1" baseline="30000" dirty="0">
                        <a:solidFill>
                          <a:prstClr val="white"/>
                        </a:solidFill>
                        <a:latin typeface="Comic Sans MS" pitchFamily="66" charset="0"/>
                      </a:rPr>
                      <m:t>2</m:t>
                    </m:r>
                  </m:oMath>
                </a14:m>
                <a:r>
                  <a:rPr lang="uk-UA" sz="20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</a:t>
                </a:r>
                <a:endParaRPr lang="ru-RU" sz="20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53" y="5733256"/>
                <a:ext cx="8343753" cy="108000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138423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>
            <a:spLocks noChangeAspect="1"/>
          </p:cNvSpPr>
          <p:nvPr/>
        </p:nvSpPr>
        <p:spPr>
          <a:xfrm>
            <a:off x="1979712" y="603962"/>
            <a:ext cx="5184000" cy="5184000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Овал 11"/>
              <p:cNvSpPr>
                <a:spLocks noChangeAspect="1"/>
              </p:cNvSpPr>
              <p:nvPr/>
            </p:nvSpPr>
            <p:spPr>
              <a:xfrm>
                <a:off x="4128327" y="2746624"/>
                <a:ext cx="1080000" cy="1080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800" b="1" i="0" smtClean="0">
                              <a:latin typeface="Cambria Math"/>
                            </a:rPr>
                            <m:t>𝟒𝟗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12" name="Овал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8327" y="2746624"/>
                <a:ext cx="1080000" cy="1080000"/>
              </a:xfrm>
              <a:prstGeom prst="ellipse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Овал 12"/>
              <p:cNvSpPr>
                <a:spLocks noChangeAspect="1"/>
              </p:cNvSpPr>
              <p:nvPr/>
            </p:nvSpPr>
            <p:spPr>
              <a:xfrm>
                <a:off x="4139712" y="171962"/>
                <a:ext cx="1080000" cy="1080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800" b="1" i="0" smtClean="0">
                              <a:latin typeface="Cambria Math"/>
                            </a:rPr>
                            <m:t>𝟑𝟔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13" name="Овал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712" y="171962"/>
                <a:ext cx="1080000" cy="1080000"/>
              </a:xfrm>
              <a:prstGeom prst="ellipse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Овал 13"/>
              <p:cNvSpPr>
                <a:spLocks noChangeAspect="1"/>
              </p:cNvSpPr>
              <p:nvPr/>
            </p:nvSpPr>
            <p:spPr>
              <a:xfrm>
                <a:off x="4139712" y="5261029"/>
                <a:ext cx="1080000" cy="1080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800" b="1" i="0" smtClean="0">
                              <a:latin typeface="Cambria Math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14" name="Овал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712" y="5261029"/>
                <a:ext cx="1080000" cy="1080000"/>
              </a:xfrm>
              <a:prstGeom prst="ellipse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Прямая со стрелкой 14"/>
          <p:cNvCxnSpPr/>
          <p:nvPr/>
        </p:nvCxnSpPr>
        <p:spPr>
          <a:xfrm>
            <a:off x="7087255" y="2578305"/>
            <a:ext cx="72000" cy="166072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5223141" y="5626243"/>
            <a:ext cx="180000" cy="74008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14" idx="0"/>
          </p:cNvCxnSpPr>
          <p:nvPr/>
        </p:nvCxnSpPr>
        <p:spPr>
          <a:xfrm>
            <a:off x="4658802" y="3843962"/>
            <a:ext cx="20910" cy="1417067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13" idx="4"/>
          </p:cNvCxnSpPr>
          <p:nvPr/>
        </p:nvCxnSpPr>
        <p:spPr>
          <a:xfrm flipV="1">
            <a:off x="4679712" y="1251962"/>
            <a:ext cx="0" cy="1478105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2" idx="2"/>
            <a:endCxn id="21" idx="6"/>
          </p:cNvCxnSpPr>
          <p:nvPr/>
        </p:nvCxnSpPr>
        <p:spPr>
          <a:xfrm flipH="1">
            <a:off x="2555656" y="3286624"/>
            <a:ext cx="1572671" cy="17338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22" idx="2"/>
          </p:cNvCxnSpPr>
          <p:nvPr/>
        </p:nvCxnSpPr>
        <p:spPr>
          <a:xfrm>
            <a:off x="5219712" y="3286624"/>
            <a:ext cx="1404000" cy="0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Овал 20"/>
              <p:cNvSpPr>
                <a:spLocks noChangeAspect="1"/>
              </p:cNvSpPr>
              <p:nvPr/>
            </p:nvSpPr>
            <p:spPr>
              <a:xfrm>
                <a:off x="1475656" y="2763962"/>
                <a:ext cx="1080000" cy="1080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800" b="1" i="0" smtClean="0">
                              <a:latin typeface="Cambria Math"/>
                            </a:rPr>
                            <m:t>𝟎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1" name="Овал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2763962"/>
                <a:ext cx="1080000" cy="1080000"/>
              </a:xfrm>
              <a:prstGeom prst="ellipse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Овал 21"/>
              <p:cNvSpPr>
                <a:spLocks noChangeAspect="1"/>
              </p:cNvSpPr>
              <p:nvPr/>
            </p:nvSpPr>
            <p:spPr>
              <a:xfrm>
                <a:off x="6623712" y="2746624"/>
                <a:ext cx="1080000" cy="1080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8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800" b="1" i="0" smtClean="0">
                              <a:latin typeface="Cambria Math"/>
                            </a:rPr>
                            <m:t>𝟗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2" name="Овал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3712" y="2746624"/>
                <a:ext cx="1080000" cy="1080000"/>
              </a:xfrm>
              <a:prstGeom prst="ellipse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Прямая со стрелкой 30"/>
          <p:cNvCxnSpPr>
            <a:endCxn id="21" idx="4"/>
          </p:cNvCxnSpPr>
          <p:nvPr/>
        </p:nvCxnSpPr>
        <p:spPr>
          <a:xfrm flipH="1" flipV="1">
            <a:off x="2015656" y="3843962"/>
            <a:ext cx="108072" cy="161102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3959712" y="617674"/>
            <a:ext cx="180000" cy="74008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люс 36"/>
          <p:cNvSpPr>
            <a:spLocks noChangeAspect="1"/>
          </p:cNvSpPr>
          <p:nvPr/>
        </p:nvSpPr>
        <p:spPr>
          <a:xfrm>
            <a:off x="2357656" y="5063029"/>
            <a:ext cx="396000" cy="396000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8" name="Деление 37"/>
          <p:cNvSpPr>
            <a:spLocks noChangeAspect="1"/>
          </p:cNvSpPr>
          <p:nvPr/>
        </p:nvSpPr>
        <p:spPr>
          <a:xfrm>
            <a:off x="6404330" y="5016079"/>
            <a:ext cx="396000" cy="396000"/>
          </a:xfrm>
          <a:prstGeom prst="mathDivid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9" name="Минус 38"/>
          <p:cNvSpPr>
            <a:spLocks noChangeAspect="1"/>
          </p:cNvSpPr>
          <p:nvPr/>
        </p:nvSpPr>
        <p:spPr>
          <a:xfrm>
            <a:off x="2187119" y="980728"/>
            <a:ext cx="396000" cy="396000"/>
          </a:xfrm>
          <a:prstGeom prst="mathMin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0" name="Умножение 39"/>
          <p:cNvSpPr>
            <a:spLocks noChangeAspect="1"/>
          </p:cNvSpPr>
          <p:nvPr/>
        </p:nvSpPr>
        <p:spPr>
          <a:xfrm>
            <a:off x="6425712" y="1010584"/>
            <a:ext cx="396000" cy="396000"/>
          </a:xfrm>
          <a:prstGeom prst="mathMultiply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1" name="Минус 40"/>
          <p:cNvSpPr>
            <a:spLocks noChangeAspect="1"/>
          </p:cNvSpPr>
          <p:nvPr/>
        </p:nvSpPr>
        <p:spPr>
          <a:xfrm>
            <a:off x="4122506" y="1844824"/>
            <a:ext cx="396000" cy="396000"/>
          </a:xfrm>
          <a:prstGeom prst="mathMin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2" name="Минус 41"/>
          <p:cNvSpPr>
            <a:spLocks noChangeAspect="1"/>
          </p:cNvSpPr>
          <p:nvPr/>
        </p:nvSpPr>
        <p:spPr>
          <a:xfrm>
            <a:off x="5723712" y="2816640"/>
            <a:ext cx="396000" cy="396000"/>
          </a:xfrm>
          <a:prstGeom prst="mathMin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3" name="Деление 42"/>
          <p:cNvSpPr>
            <a:spLocks noChangeAspect="1"/>
          </p:cNvSpPr>
          <p:nvPr/>
        </p:nvSpPr>
        <p:spPr>
          <a:xfrm>
            <a:off x="4777899" y="4221088"/>
            <a:ext cx="396000" cy="396000"/>
          </a:xfrm>
          <a:prstGeom prst="mathDivid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4" name="Умножение 43"/>
          <p:cNvSpPr>
            <a:spLocks noChangeAspect="1"/>
          </p:cNvSpPr>
          <p:nvPr/>
        </p:nvSpPr>
        <p:spPr>
          <a:xfrm>
            <a:off x="3203848" y="2816640"/>
            <a:ext cx="396000" cy="396000"/>
          </a:xfrm>
          <a:prstGeom prst="mathMultiply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624574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Овал 18"/>
          <p:cNvSpPr>
            <a:spLocks noChangeAspect="1"/>
          </p:cNvSpPr>
          <p:nvPr/>
        </p:nvSpPr>
        <p:spPr>
          <a:xfrm>
            <a:off x="2808224" y="1485224"/>
            <a:ext cx="3780000" cy="3780000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Овал 4"/>
              <p:cNvSpPr>
                <a:spLocks noChangeAspect="1"/>
              </p:cNvSpPr>
              <p:nvPr/>
            </p:nvSpPr>
            <p:spPr>
              <a:xfrm>
                <a:off x="4284016" y="3068960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4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1" i="0" smtClean="0">
                              <a:latin typeface="Cambria Math"/>
                            </a:rPr>
                            <m:t>𝟕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5" name="Овал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4016" y="3068960"/>
                <a:ext cx="864000" cy="864000"/>
              </a:xfrm>
              <a:prstGeom prst="ellipse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вал 5"/>
              <p:cNvSpPr>
                <a:spLocks noChangeAspect="1"/>
              </p:cNvSpPr>
              <p:nvPr/>
            </p:nvSpPr>
            <p:spPr>
              <a:xfrm>
                <a:off x="4284016" y="1124744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4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1" i="0" smtClean="0">
                              <a:latin typeface="Cambria Math"/>
                            </a:rPr>
                            <m:t>𝟕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6" name="Овал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4016" y="1124744"/>
                <a:ext cx="864000" cy="864000"/>
              </a:xfrm>
              <a:prstGeom prst="ellipse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Овал 6"/>
              <p:cNvSpPr>
                <a:spLocks noChangeAspect="1"/>
              </p:cNvSpPr>
              <p:nvPr/>
            </p:nvSpPr>
            <p:spPr>
              <a:xfrm>
                <a:off x="4284016" y="4797152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0" smtClean="0">
                          <a:latin typeface="Cambria Math"/>
                        </a:rPr>
                        <m:t>𝟐</m:t>
                      </m:r>
                      <m:rad>
                        <m:radPr>
                          <m:degHide m:val="on"/>
                          <m:ctrlPr>
                            <a:rPr lang="uk-UA" sz="24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1" i="0" smtClean="0">
                              <a:latin typeface="Cambria Math"/>
                            </a:rPr>
                            <m:t>𝟕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7" name="Овал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4016" y="4797152"/>
                <a:ext cx="864000" cy="864000"/>
              </a:xfrm>
              <a:prstGeom prst="ellipse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Овал 7"/>
              <p:cNvSpPr>
                <a:spLocks noChangeAspect="1"/>
              </p:cNvSpPr>
              <p:nvPr/>
            </p:nvSpPr>
            <p:spPr>
              <a:xfrm>
                <a:off x="2555824" y="2132856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0" smtClean="0">
                          <a:latin typeface="Cambria Math"/>
                        </a:rPr>
                        <m:t>𝟑</m:t>
                      </m:r>
                      <m:rad>
                        <m:radPr>
                          <m:degHide m:val="on"/>
                          <m:ctrlPr>
                            <a:rPr lang="uk-UA" sz="24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1" i="0" smtClean="0">
                              <a:latin typeface="Cambria Math"/>
                            </a:rPr>
                            <m:t>𝟕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8" name="Овал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824" y="2132856"/>
                <a:ext cx="864000" cy="864000"/>
              </a:xfrm>
              <a:prstGeom prst="ellipse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Овал 8"/>
              <p:cNvSpPr>
                <a:spLocks noChangeAspect="1"/>
              </p:cNvSpPr>
              <p:nvPr/>
            </p:nvSpPr>
            <p:spPr>
              <a:xfrm>
                <a:off x="5796136" y="4005064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9" name="Овал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4005064"/>
                <a:ext cx="864000" cy="864000"/>
              </a:xfrm>
              <a:prstGeom prst="ellipse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Овал 9"/>
              <p:cNvSpPr>
                <a:spLocks noChangeAspect="1"/>
              </p:cNvSpPr>
              <p:nvPr/>
            </p:nvSpPr>
            <p:spPr>
              <a:xfrm>
                <a:off x="5940248" y="2132856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4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1" i="0" smtClean="0">
                              <a:latin typeface="Cambria Math"/>
                            </a:rPr>
                            <m:t>𝟕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10" name="Овал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248" y="2132856"/>
                <a:ext cx="864000" cy="864000"/>
              </a:xfrm>
              <a:prstGeom prst="ellipse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Овал 10"/>
              <p:cNvSpPr>
                <a:spLocks noChangeAspect="1"/>
              </p:cNvSpPr>
              <p:nvPr/>
            </p:nvSpPr>
            <p:spPr>
              <a:xfrm>
                <a:off x="2627880" y="3933056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4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1" i="0" smtClean="0">
                              <a:latin typeface="Cambria Math"/>
                            </a:rPr>
                            <m:t>𝟗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11" name="Овал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880" y="3933056"/>
                <a:ext cx="864000" cy="864000"/>
              </a:xfrm>
              <a:prstGeom prst="ellipse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Овал 19"/>
          <p:cNvSpPr>
            <a:spLocks noChangeAspect="1"/>
          </p:cNvSpPr>
          <p:nvPr/>
        </p:nvSpPr>
        <p:spPr>
          <a:xfrm>
            <a:off x="1547664" y="260648"/>
            <a:ext cx="6372000" cy="6372000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Овал 20"/>
              <p:cNvSpPr>
                <a:spLocks noChangeAspect="1"/>
              </p:cNvSpPr>
              <p:nvPr/>
            </p:nvSpPr>
            <p:spPr>
              <a:xfrm>
                <a:off x="1115664" y="3087768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1" name="Овал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64" y="3087768"/>
                <a:ext cx="864000" cy="864000"/>
              </a:xfrm>
              <a:prstGeom prst="ellipse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Овал 21"/>
              <p:cNvSpPr>
                <a:spLocks noChangeAspect="1"/>
              </p:cNvSpPr>
              <p:nvPr/>
            </p:nvSpPr>
            <p:spPr>
              <a:xfrm>
                <a:off x="2627880" y="5658362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4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1" i="0" smtClean="0">
                              <a:latin typeface="Cambria Math"/>
                            </a:rPr>
                            <m:t>𝟒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2" name="Овал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880" y="5658362"/>
                <a:ext cx="864000" cy="864000"/>
              </a:xfrm>
              <a:prstGeom prst="ellipse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Овал 22"/>
              <p:cNvSpPr>
                <a:spLocks noChangeAspect="1"/>
              </p:cNvSpPr>
              <p:nvPr/>
            </p:nvSpPr>
            <p:spPr>
              <a:xfrm>
                <a:off x="6156224" y="5589240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4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1" i="0" smtClean="0">
                              <a:latin typeface="Cambria Math"/>
                            </a:rPr>
                            <m:t>𝟕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3" name="Овал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224" y="5589240"/>
                <a:ext cx="864000" cy="864000"/>
              </a:xfrm>
              <a:prstGeom prst="ellipse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Овал 23"/>
              <p:cNvSpPr>
                <a:spLocks noChangeAspect="1"/>
              </p:cNvSpPr>
              <p:nvPr/>
            </p:nvSpPr>
            <p:spPr>
              <a:xfrm>
                <a:off x="7487664" y="3087768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4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1" i="0" smtClean="0">
                              <a:latin typeface="Cambria Math"/>
                            </a:rPr>
                            <m:t>𝟕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4" name="Овал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7664" y="3087768"/>
                <a:ext cx="864000" cy="864000"/>
              </a:xfrm>
              <a:prstGeom prst="ellipse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Овал 24"/>
              <p:cNvSpPr>
                <a:spLocks noChangeAspect="1"/>
              </p:cNvSpPr>
              <p:nvPr/>
            </p:nvSpPr>
            <p:spPr>
              <a:xfrm>
                <a:off x="6156224" y="643428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4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1" i="0" smtClean="0">
                              <a:latin typeface="Cambria Math"/>
                            </a:rPr>
                            <m:t>𝟕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5" name="Овал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224" y="643428"/>
                <a:ext cx="864000" cy="864000"/>
              </a:xfrm>
              <a:prstGeom prst="ellipse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Овал 25"/>
              <p:cNvSpPr>
                <a:spLocks noChangeAspect="1"/>
              </p:cNvSpPr>
              <p:nvPr/>
            </p:nvSpPr>
            <p:spPr>
              <a:xfrm>
                <a:off x="2376224" y="548680"/>
                <a:ext cx="864000" cy="864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0" smtClean="0">
                          <a:latin typeface="Cambria Math"/>
                        </a:rPr>
                        <m:t>−</m:t>
                      </m:r>
                      <m:r>
                        <a:rPr lang="ru-RU" sz="2400" b="1" i="0" smtClean="0">
                          <a:latin typeface="Cambria Math"/>
                        </a:rPr>
                        <m:t>𝟑</m:t>
                      </m:r>
                      <m:rad>
                        <m:radPr>
                          <m:degHide m:val="on"/>
                          <m:ctrlPr>
                            <a:rPr lang="uk-UA" sz="2400" b="1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2400" b="1" i="0" smtClean="0">
                              <a:latin typeface="Cambria Math"/>
                            </a:rPr>
                            <m:t>𝟕</m:t>
                          </m:r>
                        </m:e>
                      </m:ra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26" name="Овал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6224" y="548680"/>
                <a:ext cx="864000" cy="864000"/>
              </a:xfrm>
              <a:prstGeom prst="ellipse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Прямая со стрелкой 27"/>
          <p:cNvCxnSpPr/>
          <p:nvPr/>
        </p:nvCxnSpPr>
        <p:spPr>
          <a:xfrm flipV="1">
            <a:off x="2361886" y="1196752"/>
            <a:ext cx="121882" cy="144064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 flipV="1">
            <a:off x="1583668" y="3951768"/>
            <a:ext cx="36004" cy="197312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 flipV="1">
            <a:off x="3443970" y="6361562"/>
            <a:ext cx="180000" cy="72000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6228136" y="620688"/>
            <a:ext cx="121882" cy="72008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7884368" y="2924944"/>
            <a:ext cx="24229" cy="162824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H="1">
            <a:off x="6914498" y="5661248"/>
            <a:ext cx="105774" cy="110250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2807808" y="2978538"/>
            <a:ext cx="36000" cy="234438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flipV="1">
            <a:off x="4155827" y="1507428"/>
            <a:ext cx="121882" cy="49316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>
            <a:stCxn id="19" idx="7"/>
          </p:cNvCxnSpPr>
          <p:nvPr/>
        </p:nvCxnSpPr>
        <p:spPr>
          <a:xfrm>
            <a:off x="6034656" y="2038792"/>
            <a:ext cx="121568" cy="166072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H="1">
            <a:off x="6452928" y="3902409"/>
            <a:ext cx="63288" cy="148015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 flipH="1">
            <a:off x="5148016" y="5162474"/>
            <a:ext cx="144000" cy="35992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>
            <a:stCxn id="19" idx="3"/>
          </p:cNvCxnSpPr>
          <p:nvPr/>
        </p:nvCxnSpPr>
        <p:spPr>
          <a:xfrm flipH="1" flipV="1">
            <a:off x="3341846" y="4689128"/>
            <a:ext cx="19946" cy="22528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 стрелкой 93"/>
          <p:cNvCxnSpPr>
            <a:stCxn id="5" idx="2"/>
          </p:cNvCxnSpPr>
          <p:nvPr/>
        </p:nvCxnSpPr>
        <p:spPr>
          <a:xfrm flipH="1" flipV="1">
            <a:off x="3361792" y="2780928"/>
            <a:ext cx="922224" cy="720032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>
            <a:stCxn id="5" idx="0"/>
            <a:endCxn id="6" idx="4"/>
          </p:cNvCxnSpPr>
          <p:nvPr/>
        </p:nvCxnSpPr>
        <p:spPr>
          <a:xfrm flipV="1">
            <a:off x="4716016" y="1988744"/>
            <a:ext cx="0" cy="1080216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>
            <a:stCxn id="5" idx="6"/>
            <a:endCxn id="10" idx="3"/>
          </p:cNvCxnSpPr>
          <p:nvPr/>
        </p:nvCxnSpPr>
        <p:spPr>
          <a:xfrm flipV="1">
            <a:off x="5148016" y="2870326"/>
            <a:ext cx="918762" cy="630634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flipH="1">
            <a:off x="3443971" y="3717032"/>
            <a:ext cx="874360" cy="432048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5076056" y="3717032"/>
            <a:ext cx="792232" cy="504056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 стрелкой 113"/>
          <p:cNvCxnSpPr>
            <a:stCxn id="5" idx="4"/>
            <a:endCxn id="7" idx="0"/>
          </p:cNvCxnSpPr>
          <p:nvPr/>
        </p:nvCxnSpPr>
        <p:spPr>
          <a:xfrm>
            <a:off x="4716016" y="3932960"/>
            <a:ext cx="0" cy="864192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 стрелкой 116"/>
          <p:cNvCxnSpPr/>
          <p:nvPr/>
        </p:nvCxnSpPr>
        <p:spPr>
          <a:xfrm flipH="1" flipV="1">
            <a:off x="1921584" y="3717032"/>
            <a:ext cx="706296" cy="432048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 стрелкой 118"/>
          <p:cNvCxnSpPr/>
          <p:nvPr/>
        </p:nvCxnSpPr>
        <p:spPr>
          <a:xfrm flipH="1">
            <a:off x="3491880" y="5540486"/>
            <a:ext cx="896490" cy="408794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 стрелкой 120"/>
          <p:cNvCxnSpPr/>
          <p:nvPr/>
        </p:nvCxnSpPr>
        <p:spPr>
          <a:xfrm>
            <a:off x="6372248" y="4869064"/>
            <a:ext cx="107988" cy="720176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 стрелкой 123"/>
          <p:cNvCxnSpPr/>
          <p:nvPr/>
        </p:nvCxnSpPr>
        <p:spPr>
          <a:xfrm flipH="1" flipV="1">
            <a:off x="2820712" y="1417118"/>
            <a:ext cx="31643" cy="787746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 стрелкой 125"/>
          <p:cNvCxnSpPr>
            <a:endCxn id="25" idx="2"/>
          </p:cNvCxnSpPr>
          <p:nvPr/>
        </p:nvCxnSpPr>
        <p:spPr>
          <a:xfrm flipV="1">
            <a:off x="5148016" y="1075428"/>
            <a:ext cx="1008208" cy="341689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 стрелкой 129"/>
          <p:cNvCxnSpPr>
            <a:stCxn id="10" idx="6"/>
            <a:endCxn id="24" idx="1"/>
          </p:cNvCxnSpPr>
          <p:nvPr/>
        </p:nvCxnSpPr>
        <p:spPr>
          <a:xfrm>
            <a:off x="6804248" y="2564856"/>
            <a:ext cx="809946" cy="649442"/>
          </a:xfrm>
          <a:prstGeom prst="straightConnector1">
            <a:avLst/>
          </a:prstGeom>
          <a:ln w="5715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Плюс 133"/>
          <p:cNvSpPr>
            <a:spLocks noChangeAspect="1"/>
          </p:cNvSpPr>
          <p:nvPr/>
        </p:nvSpPr>
        <p:spPr>
          <a:xfrm>
            <a:off x="1385668" y="1815275"/>
            <a:ext cx="396000" cy="396000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5" name="Минус 134"/>
          <p:cNvSpPr>
            <a:spLocks noChangeAspect="1"/>
          </p:cNvSpPr>
          <p:nvPr/>
        </p:nvSpPr>
        <p:spPr>
          <a:xfrm>
            <a:off x="1525584" y="5031152"/>
            <a:ext cx="396000" cy="396000"/>
          </a:xfrm>
          <a:prstGeom prst="mathMin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6" name="Умножение 135"/>
          <p:cNvSpPr>
            <a:spLocks noChangeAspect="1"/>
          </p:cNvSpPr>
          <p:nvPr/>
        </p:nvSpPr>
        <p:spPr>
          <a:xfrm>
            <a:off x="4680056" y="6235562"/>
            <a:ext cx="396000" cy="396000"/>
          </a:xfrm>
          <a:prstGeom prst="mathMultiply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37" name="Деление 136"/>
          <p:cNvSpPr>
            <a:spLocks noChangeAspect="1"/>
          </p:cNvSpPr>
          <p:nvPr/>
        </p:nvSpPr>
        <p:spPr>
          <a:xfrm>
            <a:off x="7686368" y="4635152"/>
            <a:ext cx="396000" cy="396000"/>
          </a:xfrm>
          <a:prstGeom prst="mathDivid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8" name="Плюс 137"/>
          <p:cNvSpPr>
            <a:spLocks noChangeAspect="1"/>
          </p:cNvSpPr>
          <p:nvPr/>
        </p:nvSpPr>
        <p:spPr>
          <a:xfrm>
            <a:off x="2026827" y="3989514"/>
            <a:ext cx="396000" cy="396000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9" name="Плюс 138"/>
          <p:cNvSpPr>
            <a:spLocks noChangeAspect="1"/>
          </p:cNvSpPr>
          <p:nvPr/>
        </p:nvSpPr>
        <p:spPr>
          <a:xfrm>
            <a:off x="7597662" y="1642792"/>
            <a:ext cx="396000" cy="396000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0" name="Минус 139"/>
          <p:cNvSpPr>
            <a:spLocks noChangeAspect="1"/>
          </p:cNvSpPr>
          <p:nvPr/>
        </p:nvSpPr>
        <p:spPr>
          <a:xfrm>
            <a:off x="6822272" y="2870960"/>
            <a:ext cx="396000" cy="396000"/>
          </a:xfrm>
          <a:prstGeom prst="mathMin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1" name="Минус 140"/>
          <p:cNvSpPr>
            <a:spLocks noChangeAspect="1"/>
          </p:cNvSpPr>
          <p:nvPr/>
        </p:nvSpPr>
        <p:spPr>
          <a:xfrm>
            <a:off x="6147255" y="3185643"/>
            <a:ext cx="396000" cy="396000"/>
          </a:xfrm>
          <a:prstGeom prst="mathMin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2" name="Минус 141"/>
          <p:cNvSpPr>
            <a:spLocks noChangeAspect="1"/>
          </p:cNvSpPr>
          <p:nvPr/>
        </p:nvSpPr>
        <p:spPr>
          <a:xfrm>
            <a:off x="3839488" y="2798856"/>
            <a:ext cx="396000" cy="396000"/>
          </a:xfrm>
          <a:prstGeom prst="mathMin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3" name="Минус 142"/>
          <p:cNvSpPr>
            <a:spLocks noChangeAspect="1"/>
          </p:cNvSpPr>
          <p:nvPr/>
        </p:nvSpPr>
        <p:spPr>
          <a:xfrm>
            <a:off x="4824016" y="2402856"/>
            <a:ext cx="396000" cy="396000"/>
          </a:xfrm>
          <a:prstGeom prst="mathMin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4" name="Плюс 143"/>
          <p:cNvSpPr>
            <a:spLocks noChangeAspect="1"/>
          </p:cNvSpPr>
          <p:nvPr/>
        </p:nvSpPr>
        <p:spPr>
          <a:xfrm>
            <a:off x="4824016" y="4141914"/>
            <a:ext cx="396000" cy="396000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5" name="Умножение 144"/>
          <p:cNvSpPr>
            <a:spLocks noChangeAspect="1"/>
          </p:cNvSpPr>
          <p:nvPr/>
        </p:nvSpPr>
        <p:spPr>
          <a:xfrm>
            <a:off x="3870222" y="3861048"/>
            <a:ext cx="396000" cy="396000"/>
          </a:xfrm>
          <a:prstGeom prst="mathMultiply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46" name="Умножение 145"/>
          <p:cNvSpPr>
            <a:spLocks noChangeAspect="1"/>
          </p:cNvSpPr>
          <p:nvPr/>
        </p:nvSpPr>
        <p:spPr>
          <a:xfrm>
            <a:off x="3922331" y="5663410"/>
            <a:ext cx="396000" cy="396000"/>
          </a:xfrm>
          <a:prstGeom prst="mathMultiply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47" name="Минус 146"/>
          <p:cNvSpPr>
            <a:spLocks noChangeAspect="1"/>
          </p:cNvSpPr>
          <p:nvPr/>
        </p:nvSpPr>
        <p:spPr>
          <a:xfrm>
            <a:off x="5652120" y="4878634"/>
            <a:ext cx="396000" cy="396000"/>
          </a:xfrm>
          <a:prstGeom prst="mathMin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8" name="Умножение 147"/>
          <p:cNvSpPr>
            <a:spLocks noChangeAspect="1"/>
          </p:cNvSpPr>
          <p:nvPr/>
        </p:nvSpPr>
        <p:spPr>
          <a:xfrm>
            <a:off x="3513669" y="5033758"/>
            <a:ext cx="396000" cy="396000"/>
          </a:xfrm>
          <a:prstGeom prst="mathMultiply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49" name="Плюс 148"/>
          <p:cNvSpPr>
            <a:spLocks noChangeAspect="1"/>
          </p:cNvSpPr>
          <p:nvPr/>
        </p:nvSpPr>
        <p:spPr>
          <a:xfrm>
            <a:off x="3315669" y="1406655"/>
            <a:ext cx="396000" cy="396000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0" name="Минус 149"/>
          <p:cNvSpPr>
            <a:spLocks noChangeAspect="1"/>
          </p:cNvSpPr>
          <p:nvPr/>
        </p:nvSpPr>
        <p:spPr>
          <a:xfrm>
            <a:off x="4447382" y="260692"/>
            <a:ext cx="396000" cy="396000"/>
          </a:xfrm>
          <a:prstGeom prst="mathMin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1" name="Плюс 150"/>
          <p:cNvSpPr>
            <a:spLocks noChangeAspect="1"/>
          </p:cNvSpPr>
          <p:nvPr/>
        </p:nvSpPr>
        <p:spPr>
          <a:xfrm>
            <a:off x="5292016" y="850272"/>
            <a:ext cx="396000" cy="396000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2" name="Плюс 151"/>
          <p:cNvSpPr>
            <a:spLocks noChangeAspect="1"/>
          </p:cNvSpPr>
          <p:nvPr/>
        </p:nvSpPr>
        <p:spPr>
          <a:xfrm>
            <a:off x="5292016" y="1736856"/>
            <a:ext cx="396000" cy="396000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3" name="Деление 152"/>
          <p:cNvSpPr>
            <a:spLocks noChangeAspect="1"/>
          </p:cNvSpPr>
          <p:nvPr/>
        </p:nvSpPr>
        <p:spPr>
          <a:xfrm>
            <a:off x="2405351" y="3360732"/>
            <a:ext cx="396000" cy="396000"/>
          </a:xfrm>
          <a:prstGeom prst="mathDivid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4" name="Умножение 153"/>
          <p:cNvSpPr>
            <a:spLocks noChangeAspect="1"/>
          </p:cNvSpPr>
          <p:nvPr/>
        </p:nvSpPr>
        <p:spPr>
          <a:xfrm>
            <a:off x="2456355" y="1736856"/>
            <a:ext cx="396000" cy="396000"/>
          </a:xfrm>
          <a:prstGeom prst="mathMultiply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155" name="Плюс 154"/>
          <p:cNvSpPr>
            <a:spLocks noChangeAspect="1"/>
          </p:cNvSpPr>
          <p:nvPr/>
        </p:nvSpPr>
        <p:spPr>
          <a:xfrm>
            <a:off x="6471922" y="4982470"/>
            <a:ext cx="396000" cy="396000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8" name="Плюс 157"/>
          <p:cNvSpPr>
            <a:spLocks noChangeAspect="1"/>
          </p:cNvSpPr>
          <p:nvPr/>
        </p:nvSpPr>
        <p:spPr>
          <a:xfrm>
            <a:off x="5274172" y="2809662"/>
            <a:ext cx="396000" cy="396000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4" name="Умножение 63"/>
          <p:cNvSpPr>
            <a:spLocks noChangeAspect="1"/>
          </p:cNvSpPr>
          <p:nvPr/>
        </p:nvSpPr>
        <p:spPr>
          <a:xfrm>
            <a:off x="5289211" y="3537056"/>
            <a:ext cx="396000" cy="396000"/>
          </a:xfrm>
          <a:prstGeom prst="mathMultiply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03318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 стрелкой 5"/>
          <p:cNvCxnSpPr/>
          <p:nvPr/>
        </p:nvCxnSpPr>
        <p:spPr>
          <a:xfrm flipV="1">
            <a:off x="701420" y="121102"/>
            <a:ext cx="0" cy="4649264"/>
          </a:xfrm>
          <a:prstGeom prst="straightConnector1">
            <a:avLst/>
          </a:prstGeom>
          <a:ln w="57150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02035" y="2374897"/>
            <a:ext cx="5106069" cy="0"/>
          </a:xfrm>
          <a:prstGeom prst="straightConnector1">
            <a:avLst/>
          </a:prstGeom>
          <a:ln w="57150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олилиния 13"/>
          <p:cNvSpPr/>
          <p:nvPr/>
        </p:nvSpPr>
        <p:spPr>
          <a:xfrm rot="5400000">
            <a:off x="559685" y="563680"/>
            <a:ext cx="4221686" cy="3829905"/>
          </a:xfrm>
          <a:custGeom>
            <a:avLst/>
            <a:gdLst>
              <a:gd name="connsiteX0" fmla="*/ 0 w 4600575"/>
              <a:gd name="connsiteY0" fmla="*/ 95250 h 4333963"/>
              <a:gd name="connsiteX1" fmla="*/ 2209800 w 4600575"/>
              <a:gd name="connsiteY1" fmla="*/ 4333875 h 4333963"/>
              <a:gd name="connsiteX2" fmla="*/ 4600575 w 4600575"/>
              <a:gd name="connsiteY2" fmla="*/ 0 h 433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00575" h="4333963">
                <a:moveTo>
                  <a:pt x="0" y="95250"/>
                </a:moveTo>
                <a:cubicBezTo>
                  <a:pt x="721519" y="2222500"/>
                  <a:pt x="1443038" y="4349750"/>
                  <a:pt x="2209800" y="4333875"/>
                </a:cubicBezTo>
                <a:cubicBezTo>
                  <a:pt x="2976562" y="4318000"/>
                  <a:pt x="3788568" y="2159000"/>
                  <a:pt x="4600575" y="0"/>
                </a:cubicBezTo>
              </a:path>
            </a:pathLst>
          </a:cu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TextBox 14"/>
          <p:cNvSpPr txBox="1"/>
          <p:nvPr/>
        </p:nvSpPr>
        <p:spPr>
          <a:xfrm>
            <a:off x="5108811" y="2571006"/>
            <a:ext cx="468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X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9592" y="121102"/>
            <a:ext cx="468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Y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2464990"/>
            <a:ext cx="4248472" cy="22601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367644" y="3573016"/>
                <a:ext cx="7128792" cy="714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600" b="1" dirty="0" smtClean="0">
                    <a:solidFill>
                      <a:schemeClr val="bg1"/>
                    </a:solidFill>
                  </a:rPr>
                  <a:t>Знайдіть корені рівняння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40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40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х</m:t>
                        </m:r>
                      </m:e>
                    </m:rad>
                  </m:oMath>
                </a14:m>
                <a:r>
                  <a:rPr lang="uk-UA" sz="3600" b="1" dirty="0" smtClean="0">
                    <a:solidFill>
                      <a:schemeClr val="bg1"/>
                    </a:solidFill>
                  </a:rPr>
                  <a:t> = 12:</a:t>
                </a:r>
                <a:endParaRPr lang="uk-UA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7644" y="3573016"/>
                <a:ext cx="7128792" cy="714619"/>
              </a:xfrm>
              <a:prstGeom prst="rect">
                <a:avLst/>
              </a:prstGeom>
              <a:blipFill rotWithShape="1">
                <a:blip r:embed="rId2"/>
                <a:stretch>
                  <a:fillRect l="-2564" t="-2564" b="-32479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1133618" y="4293096"/>
            <a:ext cx="1494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chemeClr val="bg1"/>
                </a:solidFill>
              </a:rPr>
              <a:t>а</a:t>
            </a:r>
            <a:r>
              <a:rPr lang="uk-UA" sz="3600" b="1" dirty="0" smtClean="0">
                <a:solidFill>
                  <a:schemeClr val="bg1"/>
                </a:solidFill>
              </a:rPr>
              <a:t>) -144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17330" y="4294837"/>
            <a:ext cx="1338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</a:rPr>
              <a:t>б) 12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01506" y="4293096"/>
            <a:ext cx="1482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</a:rPr>
              <a:t>в) 144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73714" y="4294837"/>
            <a:ext cx="11226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</a:rPr>
              <a:t>г) 24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40152" y="620688"/>
            <a:ext cx="2881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</a:rPr>
              <a:t>Як називається функція, зображена на рисунку? Її графік та властивості.</a:t>
            </a:r>
            <a:endParaRPr lang="uk-UA" sz="11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2670528" y="5242286"/>
                <a:ext cx="3604385" cy="6939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36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х</m:t>
                        </m:r>
                      </m:e>
                    </m:rad>
                  </m:oMath>
                </a14:m>
                <a:r>
                  <a:rPr lang="uk-UA" sz="3600" b="1" dirty="0">
                    <a:solidFill>
                      <a:schemeClr val="bg1"/>
                    </a:solidFill>
                  </a:rPr>
                  <a:t> = 0,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36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36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х+</m:t>
                        </m:r>
                        <m:r>
                          <a:rPr lang="uk-UA" sz="36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r>
                  <a:rPr lang="uk-UA" sz="3600" b="1" dirty="0">
                    <a:solidFill>
                      <a:schemeClr val="bg1"/>
                    </a:solidFill>
                  </a:rPr>
                  <a:t> = 4</a:t>
                </a: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0528" y="5242286"/>
                <a:ext cx="3604385" cy="693908"/>
              </a:xfrm>
              <a:prstGeom prst="rect">
                <a:avLst/>
              </a:prstGeom>
              <a:blipFill rotWithShape="1">
                <a:blip r:embed="rId3"/>
                <a:stretch>
                  <a:fillRect t="-5263" r="-4907" b="-3333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188181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4624"/>
            <a:ext cx="9144000" cy="10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Які перетворення виразів з коренями ви знаєте?</a:t>
            </a:r>
            <a:endParaRPr lang="ru-RU" sz="20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124624"/>
            <a:ext cx="9144000" cy="10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Чи можна перетворювати вирази з коренями за формулами скороченого множення?</a:t>
            </a:r>
            <a:endParaRPr lang="ru-RU" sz="20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512" y="2276872"/>
            <a:ext cx="9144000" cy="3888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(</a:t>
            </a:r>
            <a:r>
              <a:rPr lang="en-US" sz="2000" b="1" dirty="0" err="1" smtClean="0">
                <a:solidFill>
                  <a:prstClr val="white"/>
                </a:solidFill>
                <a:latin typeface="Comic Sans MS" pitchFamily="66" charset="0"/>
              </a:rPr>
              <a:t>a+b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)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 = a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+2ab+b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(a-b)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 = a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-2ab+b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(</a:t>
            </a:r>
            <a:r>
              <a:rPr lang="en-US" sz="2000" b="1" dirty="0" err="1" smtClean="0">
                <a:solidFill>
                  <a:prstClr val="white"/>
                </a:solidFill>
                <a:latin typeface="Comic Sans MS" pitchFamily="66" charset="0"/>
              </a:rPr>
              <a:t>a+b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)</a:t>
            </a:r>
            <a:r>
              <a:rPr lang="en-US" sz="2000" b="1" baseline="30000" dirty="0">
                <a:solidFill>
                  <a:prstClr val="white"/>
                </a:solidFill>
                <a:latin typeface="Comic Sans MS" pitchFamily="66" charset="0"/>
              </a:rPr>
              <a:t>3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 </a:t>
            </a:r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= 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a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3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+3a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b+3ab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+</a:t>
            </a:r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b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3</a:t>
            </a:r>
            <a:endParaRPr lang="en-US" sz="2000" b="1" baseline="30000" dirty="0">
              <a:solidFill>
                <a:prstClr val="white"/>
              </a:solidFill>
              <a:latin typeface="Comic Sans MS" pitchFamily="66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(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a-b)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3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 </a:t>
            </a:r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= 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a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3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-3a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b+3ab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-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b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3</a:t>
            </a:r>
            <a:endParaRPr lang="en-US" sz="2000" b="1" baseline="30000" dirty="0">
              <a:solidFill>
                <a:prstClr val="white"/>
              </a:solidFill>
              <a:latin typeface="Comic Sans MS" pitchFamily="66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a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2-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b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 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= </a:t>
            </a:r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(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a-b)(</a:t>
            </a:r>
            <a:r>
              <a:rPr lang="en-US" sz="2000" b="1" dirty="0" err="1" smtClean="0">
                <a:solidFill>
                  <a:prstClr val="white"/>
                </a:solidFill>
                <a:latin typeface="Comic Sans MS" pitchFamily="66" charset="0"/>
              </a:rPr>
              <a:t>a+b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)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a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3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-b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3 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= </a:t>
            </a:r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(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a-b)(a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+ab+b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)</a:t>
            </a:r>
            <a:endParaRPr lang="en-US" sz="2000" b="1" dirty="0">
              <a:solidFill>
                <a:prstClr val="white"/>
              </a:solidFill>
              <a:latin typeface="Comic Sans MS" pitchFamily="66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a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3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+b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3 </a:t>
            </a:r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= (</a:t>
            </a:r>
            <a:r>
              <a:rPr lang="en-US" sz="2000" b="1" dirty="0" err="1" smtClean="0">
                <a:solidFill>
                  <a:prstClr val="white"/>
                </a:solidFill>
                <a:latin typeface="Comic Sans MS" pitchFamily="66" charset="0"/>
              </a:rPr>
              <a:t>a+b</a:t>
            </a:r>
            <a:r>
              <a:rPr lang="en-US" sz="2000" b="1" dirty="0">
                <a:solidFill>
                  <a:prstClr val="white"/>
                </a:solidFill>
                <a:latin typeface="Comic Sans MS" pitchFamily="66" charset="0"/>
              </a:rPr>
              <a:t>)(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a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-ab+b</a:t>
            </a:r>
            <a:r>
              <a:rPr lang="en-US" sz="2000" b="1" baseline="30000" dirty="0" smtClean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en-US" sz="2000" b="1" dirty="0" smtClean="0">
                <a:solidFill>
                  <a:prstClr val="white"/>
                </a:solidFill>
                <a:latin typeface="Comic Sans MS" pitchFamily="66" charset="0"/>
              </a:rPr>
              <a:t>)</a:t>
            </a:r>
            <a:endParaRPr lang="en-US" sz="20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25680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4624"/>
            <a:ext cx="9144000" cy="10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uk-UA" sz="3200" b="1" dirty="0" smtClean="0">
                <a:solidFill>
                  <a:prstClr val="white"/>
                </a:solidFill>
                <a:latin typeface="Comic Sans MS" pitchFamily="66" charset="0"/>
              </a:rPr>
              <a:t>Робота в парах </a:t>
            </a:r>
            <a:endParaRPr lang="ru-RU" sz="32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700688"/>
            <a:ext cx="3923928" cy="136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1 пара: 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№ </a:t>
            </a: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778 (б) </a:t>
            </a: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– рівень А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000" b="1" dirty="0">
                <a:solidFill>
                  <a:prstClr val="white"/>
                </a:solidFill>
                <a:latin typeface="Comic Sans MS" pitchFamily="66" charset="0"/>
              </a:rPr>
              <a:t>№ </a:t>
            </a: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823 (а) </a:t>
            </a:r>
            <a:r>
              <a:rPr lang="uk-UA" sz="2000" b="1" dirty="0">
                <a:solidFill>
                  <a:prstClr val="white"/>
                </a:solidFill>
                <a:latin typeface="Comic Sans MS" pitchFamily="66" charset="0"/>
              </a:rPr>
              <a:t>– рівень </a:t>
            </a: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Б</a:t>
            </a:r>
            <a:endParaRPr lang="uk-UA" sz="20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1628800"/>
            <a:ext cx="4067944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uk-UA" sz="2000" b="1" dirty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 пара: 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№ 782 (б) – рівень А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000" b="1" dirty="0">
                <a:solidFill>
                  <a:prstClr val="white"/>
                </a:solidFill>
                <a:latin typeface="Comic Sans MS" pitchFamily="66" charset="0"/>
              </a:rPr>
              <a:t>№ </a:t>
            </a: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807 (г) </a:t>
            </a:r>
            <a:r>
              <a:rPr lang="uk-UA" sz="2000" b="1" dirty="0">
                <a:solidFill>
                  <a:prstClr val="white"/>
                </a:solidFill>
                <a:latin typeface="Comic Sans MS" pitchFamily="66" charset="0"/>
              </a:rPr>
              <a:t>– рівень </a:t>
            </a: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Б</a:t>
            </a:r>
            <a:endParaRPr lang="uk-UA" sz="20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4221088"/>
            <a:ext cx="3923928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uk-UA" sz="2000" b="1" dirty="0">
                <a:solidFill>
                  <a:prstClr val="white"/>
                </a:solidFill>
                <a:latin typeface="Comic Sans MS" pitchFamily="66" charset="0"/>
              </a:rPr>
              <a:t>3</a:t>
            </a: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 пара: 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№ 785 (г) – рівень А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000" b="1" dirty="0">
                <a:solidFill>
                  <a:prstClr val="white"/>
                </a:solidFill>
                <a:latin typeface="Comic Sans MS" pitchFamily="66" charset="0"/>
              </a:rPr>
              <a:t>№ </a:t>
            </a: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823 (в) </a:t>
            </a:r>
            <a:r>
              <a:rPr lang="uk-UA" sz="2000" b="1" dirty="0">
                <a:solidFill>
                  <a:prstClr val="white"/>
                </a:solidFill>
                <a:latin typeface="Comic Sans MS" pitchFamily="66" charset="0"/>
              </a:rPr>
              <a:t>– рівень </a:t>
            </a:r>
            <a:r>
              <a:rPr lang="uk-UA" sz="2000" b="1" dirty="0" smtClean="0">
                <a:solidFill>
                  <a:prstClr val="white"/>
                </a:solidFill>
                <a:latin typeface="Comic Sans MS" pitchFamily="66" charset="0"/>
              </a:rPr>
              <a:t>Б</a:t>
            </a:r>
            <a:endParaRPr lang="uk-UA" sz="20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69277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5976" y="44624"/>
                <a:ext cx="3671928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lnSpc>
                    <a:spcPct val="150000"/>
                  </a:lnSpc>
                  <a:buFontTx/>
                  <a:buAutoNum type="arabicPeriod"/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Знайти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з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начення виразу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𝟐𝟓𝟔</m:t>
                        </m:r>
                      </m:e>
                    </m:rad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26; б) 16; в) -16; г) -26</a:t>
                </a:r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76" y="44624"/>
                <a:ext cx="3671928" cy="936104"/>
              </a:xfrm>
              <a:prstGeom prst="rect">
                <a:avLst/>
              </a:prstGeom>
              <a:blipFill rotWithShape="1">
                <a:blip r:embed="rId2"/>
                <a:stretch>
                  <a:fillRect l="-149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-36512" y="1052736"/>
                <a:ext cx="5112000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2. Винесіть множник з під знака кореня 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𝟗𝟖</m:t>
                        </m:r>
                      </m:e>
                    </m:rad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-7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б)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-</a:t>
                </a:r>
                <a14:m>
                  <m:oMath xmlns:m="http://schemas.openxmlformats.org/officeDocument/2006/math">
                    <m:r>
                      <a:rPr lang="uk-UA" sz="1600" b="1" i="0" smtClean="0">
                        <a:solidFill>
                          <a:prstClr val="white"/>
                        </a:solidFill>
                        <a:latin typeface="Cambria Math"/>
                      </a:rPr>
                      <m:t>𝟐</m:t>
                    </m:r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𝟕</m:t>
                        </m:r>
                      </m:e>
                    </m:rad>
                  </m:oMath>
                </a14:m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6512" y="1052736"/>
                <a:ext cx="5112000" cy="936104"/>
              </a:xfrm>
              <a:prstGeom prst="rect">
                <a:avLst/>
              </a:prstGeom>
              <a:blipFill rotWithShape="1">
                <a:blip r:embed="rId3"/>
                <a:stretch>
                  <a:fillRect l="-596" b="-130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35496" y="2132856"/>
                <a:ext cx="4608512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3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. Внесіть множник під знака кореня 1,5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𝟒𝟓𝟎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б)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𝟒𝟓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𝟓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𝟐𝟓</m:t>
                        </m:r>
                      </m:e>
                    </m:rad>
                  </m:oMath>
                </a14:m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2132856"/>
                <a:ext cx="4608512" cy="936104"/>
              </a:xfrm>
              <a:prstGeom prst="rect">
                <a:avLst/>
              </a:prstGeom>
              <a:blipFill rotWithShape="1">
                <a:blip r:embed="rId4"/>
                <a:stretch>
                  <a:fillRect l="-794" b="-261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35496" y="3212976"/>
                <a:ext cx="3312368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4. Обчисліть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𝟓</m:t>
                            </m:r>
                          </m:e>
                          <m:sup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-(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1600" b="1" i="1" dirty="0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dirty="0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𝟕</m:t>
                        </m:r>
                      </m:e>
                    </m:rad>
                    <m:r>
                      <a:rPr lang="uk-UA" sz="1600" b="1" i="1" dirty="0" smtClean="0">
                        <a:solidFill>
                          <a:prstClr val="white"/>
                        </a:solidFill>
                        <a:latin typeface="Cambria Math"/>
                      </a:rPr>
                      <m:t>)</m:t>
                    </m:r>
                    <m:r>
                      <a:rPr lang="uk-UA" sz="1600" b="1" i="1" baseline="30000" dirty="0" smtClean="0">
                        <a:solidFill>
                          <a:prstClr val="white"/>
                        </a:solidFill>
                        <a:latin typeface="Cambria Math"/>
                      </a:rPr>
                      <m:t>𝟐</m:t>
                    </m:r>
                  </m:oMath>
                </a14:m>
                <a:endParaRPr lang="uk-UA" sz="1600" b="1" baseline="30000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18; б) -2; в) 5-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𝟕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12</a:t>
                </a:r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3212976"/>
                <a:ext cx="3312368" cy="936104"/>
              </a:xfrm>
              <a:prstGeom prst="rect">
                <a:avLst/>
              </a:prstGeom>
              <a:blipFill rotWithShape="1">
                <a:blip r:embed="rId5"/>
                <a:stretch>
                  <a:fillRect l="-1105" b="-194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35496" y="4293096"/>
                <a:ext cx="3816424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5. Спростіть вираз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  <m:r>
                      <a:rPr lang="uk-UA" sz="1600" b="1" i="1" smtClean="0">
                        <a:solidFill>
                          <a:prstClr val="white"/>
                        </a:solidFill>
                        <a:latin typeface="Cambria Math"/>
                      </a:rPr>
                      <m:t>−</m:t>
                    </m:r>
                    <m:r>
                      <a:rPr lang="uk-UA" sz="1600" b="1" i="1" smtClean="0">
                        <a:solidFill>
                          <a:prstClr val="white"/>
                        </a:solidFill>
                        <a:latin typeface="Cambria Math"/>
                      </a:rPr>
                      <m:t>𝟓</m:t>
                    </m:r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</m:oMath>
                </a14:m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-3</a:t>
                </a:r>
                <a:r>
                  <a:rPr lang="ru-RU" sz="1600" b="1" dirty="0">
                    <a:solidFill>
                      <a:prstClr val="white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-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б)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-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</m:oMath>
                </a14:m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4293096"/>
                <a:ext cx="3816424" cy="936104"/>
              </a:xfrm>
              <a:prstGeom prst="rect">
                <a:avLst/>
              </a:prstGeom>
              <a:blipFill rotWithShape="1">
                <a:blip r:embed="rId6"/>
                <a:stretch>
                  <a:fillRect l="-958" b="-129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35496" y="5373216"/>
                <a:ext cx="4392480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6. Піднесіть до квадрату </a:t>
                </a:r>
                <a14:m>
                  <m:oMath xmlns:m="http://schemas.openxmlformats.org/officeDocument/2006/math">
                    <m:r>
                      <a:rPr lang="uk-UA" sz="1600" b="1" smtClean="0">
                        <a:solidFill>
                          <a:prstClr val="white"/>
                        </a:solidFill>
                        <a:latin typeface="Cambria Math"/>
                      </a:rPr>
                      <m:t> </m:t>
                    </m:r>
                    <m:r>
                      <a:rPr lang="uk-UA" sz="1600" b="1" i="1" smtClean="0">
                        <a:solidFill>
                          <a:prstClr val="white"/>
                        </a:solidFill>
                        <a:latin typeface="Cambria Math"/>
                      </a:rPr>
                      <m:t>(</m:t>
                    </m:r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  <m:r>
                      <a:rPr lang="uk-UA" sz="1600" b="1" i="1" smtClean="0">
                        <a:solidFill>
                          <a:prstClr val="white"/>
                        </a:solidFill>
                        <a:latin typeface="Cambria Math"/>
                      </a:rPr>
                      <m:t>−</m:t>
                    </m:r>
                  </m:oMath>
                </a14:m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2)</a:t>
                </a:r>
                <a:r>
                  <a:rPr lang="uk-UA" sz="1600" b="1" baseline="30000" dirty="0" smtClean="0">
                    <a:solidFill>
                      <a:prstClr val="white"/>
                    </a:solidFill>
                    <a:latin typeface="Comic Sans MS" pitchFamily="66" charset="0"/>
                  </a:rPr>
                  <a:t>2</a:t>
                </a: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8-4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б) 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7+4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9-4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7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-4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5373216"/>
                <a:ext cx="4392480" cy="936104"/>
              </a:xfrm>
              <a:prstGeom prst="rect">
                <a:avLst/>
              </a:prstGeom>
              <a:blipFill rotWithShape="1">
                <a:blip r:embed="rId7"/>
                <a:stretch>
                  <a:fillRect l="-833" b="-129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5220072" y="44624"/>
                <a:ext cx="3960440" cy="162909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7. Звільнитися від ірраціональності в знаменнику дробу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𝟖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𝟐</m:t>
                            </m:r>
                          </m:e>
                        </m:rad>
                      </m:den>
                    </m:f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б)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𝟖</m:t>
                        </m:r>
                      </m:e>
                    </m:rad>
                  </m:oMath>
                </a14:m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44624"/>
                <a:ext cx="3960440" cy="1629098"/>
              </a:xfrm>
              <a:prstGeom prst="rect">
                <a:avLst/>
              </a:prstGeom>
              <a:blipFill rotWithShape="1">
                <a:blip r:embed="rId8"/>
                <a:stretch>
                  <a:fillRect l="-76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5364088" y="1529706"/>
                <a:ext cx="2808312" cy="11521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8. Скоротіть дріб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den>
                    </m:f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</a:t>
                </a:r>
                <a:r>
                  <a:rPr lang="uk-UA" sz="1600" b="1" dirty="0" smtClean="0">
                    <a:solidFill>
                      <a:prstClr val="white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sz="1600" b="1" i="1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sz="1600" b="1" i="1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𝟑</m:t>
                            </m:r>
                          </m:e>
                        </m:rad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б)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sz="1600" b="1" i="1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1529706"/>
                <a:ext cx="2808312" cy="1152128"/>
              </a:xfrm>
              <a:prstGeom prst="rect">
                <a:avLst/>
              </a:prstGeom>
              <a:blipFill rotWithShape="1">
                <a:blip r:embed="rId9"/>
                <a:stretch>
                  <a:fillRect l="-1302" b="-423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5367088" y="2897858"/>
                <a:ext cx="3669408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9. Обчисліть 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(−</m:t>
                            </m:r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𝟒</m:t>
                            </m:r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𝟔</m:t>
                            </m:r>
                          </m:sup>
                        </m:sSup>
                      </m:e>
                    </m:rad>
                  </m:oMath>
                </a14:m>
                <a:endParaRPr lang="uk-UA" sz="1600" b="1" baseline="30000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128; б) -128; в) -24; г) 24</a:t>
                </a:r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7088" y="2897858"/>
                <a:ext cx="3669408" cy="936104"/>
              </a:xfrm>
              <a:prstGeom prst="rect">
                <a:avLst/>
              </a:prstGeom>
              <a:blipFill rotWithShape="1">
                <a:blip r:embed="rId10"/>
                <a:stretch>
                  <a:fillRect l="-831" b="-259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5220072" y="3977978"/>
                <a:ext cx="3923928" cy="11792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10. Знайдіть корінь рівняння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х+</m:t>
                        </m:r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𝟗</m:t>
                        </m:r>
                      </m:e>
                    </m:rad>
                    <m:r>
                      <a:rPr lang="uk-UA" sz="1600" b="1" i="1" smtClean="0">
                        <a:solidFill>
                          <a:prstClr val="white"/>
                        </a:solidFill>
                        <a:latin typeface="Cambria Math"/>
                      </a:rPr>
                      <m:t>=</m:t>
                    </m:r>
                    <m:r>
                      <a:rPr lang="uk-UA" sz="1600" b="1" i="1" smtClean="0">
                        <a:solidFill>
                          <a:prstClr val="white"/>
                        </a:solidFill>
                        <a:latin typeface="Cambria Math"/>
                      </a:rPr>
                      <m:t>𝟖</m:t>
                    </m:r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-55; б) 55; в) -</a:t>
                </a:r>
                <a:r>
                  <a:rPr lang="ru-RU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1</a:t>
                </a: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64</a:t>
                </a:r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3977978"/>
                <a:ext cx="3923928" cy="1179214"/>
              </a:xfrm>
              <a:prstGeom prst="rect">
                <a:avLst/>
              </a:prstGeom>
              <a:blipFill rotWithShape="1">
                <a:blip r:embed="rId11"/>
                <a:stretch>
                  <a:fillRect b="-518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Прямоугольник 16"/>
          <p:cNvSpPr/>
          <p:nvPr/>
        </p:nvSpPr>
        <p:spPr>
          <a:xfrm>
            <a:off x="5436096" y="5517232"/>
            <a:ext cx="360040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Завдання 4, 5, 6, 7, 8 взяті з ДПА для 9 класу 2013 року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80920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5976" y="44624"/>
                <a:ext cx="3671928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457200" indent="-457200">
                  <a:lnSpc>
                    <a:spcPct val="150000"/>
                  </a:lnSpc>
                  <a:buFontTx/>
                  <a:buAutoNum type="arabicPeriod"/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Знайти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з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начення виразу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𝟐𝟓𝟔</m:t>
                        </m:r>
                      </m:e>
                    </m:rad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26;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б) 16</a:t>
                </a: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-16; г) -26</a:t>
                </a:r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76" y="44624"/>
                <a:ext cx="3671928" cy="936104"/>
              </a:xfrm>
              <a:prstGeom prst="rect">
                <a:avLst/>
              </a:prstGeom>
              <a:blipFill rotWithShape="1">
                <a:blip r:embed="rId2"/>
                <a:stretch>
                  <a:fillRect l="-149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-36512" y="1052736"/>
                <a:ext cx="5112000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2. Винесіть множник з-під знака кореня 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𝟗𝟖</m:t>
                        </m:r>
                      </m:e>
                    </m:rad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а) </a:t>
                </a:r>
                <a:r>
                  <a:rPr lang="uk-UA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-7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б)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-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𝟕</m:t>
                        </m:r>
                      </m:e>
                    </m:rad>
                  </m:oMath>
                </a14:m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6512" y="1052736"/>
                <a:ext cx="5112000" cy="936104"/>
              </a:xfrm>
              <a:prstGeom prst="rect">
                <a:avLst/>
              </a:prstGeom>
              <a:blipFill rotWithShape="1">
                <a:blip r:embed="rId3"/>
                <a:stretch>
                  <a:fillRect l="-596" b="-130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35496" y="2132856"/>
                <a:ext cx="4608512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3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. Внесіть множник під знака кореня 1,5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𝟒𝟓𝟎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б)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𝟒𝟓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в)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uk-UA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uk-UA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𝟓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𝟐𝟓</m:t>
                        </m:r>
                      </m:e>
                    </m:rad>
                  </m:oMath>
                </a14:m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2132856"/>
                <a:ext cx="4608512" cy="936104"/>
              </a:xfrm>
              <a:prstGeom prst="rect">
                <a:avLst/>
              </a:prstGeom>
              <a:blipFill rotWithShape="1">
                <a:blip r:embed="rId4"/>
                <a:stretch>
                  <a:fillRect l="-794" b="-261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35496" y="3212976"/>
                <a:ext cx="3312368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4. Обчисліть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𝟓</m:t>
                            </m:r>
                          </m:e>
                          <m:sup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-(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1600" b="1" i="1" dirty="0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dirty="0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𝟕</m:t>
                        </m:r>
                      </m:e>
                    </m:rad>
                    <m:r>
                      <a:rPr lang="uk-UA" sz="1600" b="1" i="1" dirty="0" smtClean="0">
                        <a:solidFill>
                          <a:prstClr val="white"/>
                        </a:solidFill>
                        <a:latin typeface="Cambria Math"/>
                      </a:rPr>
                      <m:t>)</m:t>
                    </m:r>
                    <m:r>
                      <a:rPr lang="uk-UA" sz="1600" b="1" i="1" baseline="30000" dirty="0" smtClean="0">
                        <a:solidFill>
                          <a:prstClr val="white"/>
                        </a:solidFill>
                        <a:latin typeface="Cambria Math"/>
                      </a:rPr>
                      <m:t>𝟐</m:t>
                    </m:r>
                  </m:oMath>
                </a14:m>
                <a:endParaRPr lang="uk-UA" sz="1600" b="1" baseline="30000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18;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б) -2</a:t>
                </a: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5-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𝟕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12</a:t>
                </a:r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3212976"/>
                <a:ext cx="3312368" cy="936104"/>
              </a:xfrm>
              <a:prstGeom prst="rect">
                <a:avLst/>
              </a:prstGeom>
              <a:blipFill rotWithShape="1">
                <a:blip r:embed="rId5"/>
                <a:stretch>
                  <a:fillRect l="-1105" b="-194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35496" y="4293096"/>
                <a:ext cx="3816424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5. Спростіть вираз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  <m:r>
                      <a:rPr lang="uk-UA" sz="1600" b="1" i="1" smtClean="0">
                        <a:solidFill>
                          <a:prstClr val="white"/>
                        </a:solidFill>
                        <a:latin typeface="Cambria Math"/>
                      </a:rPr>
                      <m:t>−</m:t>
                    </m:r>
                    <m:r>
                      <a:rPr lang="uk-UA" sz="1600" b="1" i="1" smtClean="0">
                        <a:solidFill>
                          <a:prstClr val="white"/>
                        </a:solidFill>
                        <a:latin typeface="Cambria Math"/>
                      </a:rPr>
                      <m:t>𝟓</m:t>
                    </m:r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</m:oMath>
                </a14:m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-3</a:t>
                </a:r>
                <a:r>
                  <a:rPr lang="ru-RU" sz="1600" b="1" dirty="0">
                    <a:solidFill>
                      <a:prstClr val="white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а) -</a:t>
                </a:r>
                <a:r>
                  <a:rPr lang="uk-UA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б)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-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-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𝟔</m:t>
                        </m:r>
                      </m:e>
                    </m:rad>
                  </m:oMath>
                </a14:m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4293096"/>
                <a:ext cx="3816424" cy="936104"/>
              </a:xfrm>
              <a:prstGeom prst="rect">
                <a:avLst/>
              </a:prstGeom>
              <a:blipFill rotWithShape="1">
                <a:blip r:embed="rId6"/>
                <a:stretch>
                  <a:fillRect l="-958" b="-129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35496" y="5373216"/>
                <a:ext cx="4392480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6. Піднесіть до квадрату </a:t>
                </a:r>
                <a14:m>
                  <m:oMath xmlns:m="http://schemas.openxmlformats.org/officeDocument/2006/math">
                    <m:r>
                      <a:rPr lang="uk-UA" sz="1600" b="1" smtClean="0">
                        <a:solidFill>
                          <a:prstClr val="white"/>
                        </a:solidFill>
                        <a:latin typeface="Cambria Math"/>
                      </a:rPr>
                      <m:t> </m:t>
                    </m:r>
                    <m:r>
                      <a:rPr lang="uk-UA" sz="1600" b="1" i="1" smtClean="0">
                        <a:solidFill>
                          <a:prstClr val="white"/>
                        </a:solidFill>
                        <a:latin typeface="Cambria Math"/>
                      </a:rPr>
                      <m:t>(</m:t>
                    </m:r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  <m:r>
                      <a:rPr lang="uk-UA" sz="1600" b="1" i="1" smtClean="0">
                        <a:solidFill>
                          <a:prstClr val="white"/>
                        </a:solidFill>
                        <a:latin typeface="Cambria Math"/>
                      </a:rPr>
                      <m:t>−</m:t>
                    </m:r>
                  </m:oMath>
                </a14:m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2)</a:t>
                </a:r>
                <a:r>
                  <a:rPr lang="uk-UA" sz="1600" b="1" baseline="30000" dirty="0" smtClean="0">
                    <a:solidFill>
                      <a:prstClr val="white"/>
                    </a:solidFill>
                    <a:latin typeface="Comic Sans MS" pitchFamily="66" charset="0"/>
                  </a:rPr>
                  <a:t>2</a:t>
                </a: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8-4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б) 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7+4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</a:t>
                </a: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9-4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г) 7</a:t>
                </a:r>
                <a:r>
                  <a:rPr lang="uk-UA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-4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</m:e>
                    </m:rad>
                  </m:oMath>
                </a14:m>
                <a:endParaRPr lang="ru-RU" sz="1600" b="1" dirty="0">
                  <a:solidFill>
                    <a:srgbClr val="FF0000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5373216"/>
                <a:ext cx="4392480" cy="936104"/>
              </a:xfrm>
              <a:prstGeom prst="rect">
                <a:avLst/>
              </a:prstGeom>
              <a:blipFill rotWithShape="1">
                <a:blip r:embed="rId7"/>
                <a:stretch>
                  <a:fillRect l="-833" b="-129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5220072" y="44624"/>
                <a:ext cx="3960440" cy="162909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7. Звільнитися від ірраціональності в знаменнику дробу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𝟖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𝟐</m:t>
                            </m:r>
                          </m:e>
                        </m:rad>
                      </m:den>
                    </m:f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а) </a:t>
                </a:r>
                <a:r>
                  <a:rPr lang="uk-UA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б)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</a:t>
                </a:r>
                <a:r>
                  <a:rPr lang="uk-UA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𝟖</m:t>
                        </m:r>
                      </m:e>
                    </m:rad>
                  </m:oMath>
                </a14:m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44624"/>
                <a:ext cx="3960440" cy="1629098"/>
              </a:xfrm>
              <a:prstGeom prst="rect">
                <a:avLst/>
              </a:prstGeom>
              <a:blipFill rotWithShape="1">
                <a:blip r:embed="rId8"/>
                <a:stretch>
                  <a:fillRect l="-76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5364088" y="1529706"/>
                <a:ext cx="2808312" cy="11521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8. Скоротіть дріб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den>
                    </m:f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а) </a:t>
                </a:r>
                <a:r>
                  <a:rPr lang="uk-UA" sz="1600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1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sz="1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sz="1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𝟑</m:t>
                            </m:r>
                          </m:e>
                        </m:rad>
                        <m:r>
                          <a:rPr lang="uk-UA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uk-UA" sz="1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uk-UA" sz="1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б)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sz="1600" b="1" i="1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uk-UA" sz="1600" b="1" i="1">
                            <a:solidFill>
                              <a:prstClr val="white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1529706"/>
                <a:ext cx="2808312" cy="1152128"/>
              </a:xfrm>
              <a:prstGeom prst="rect">
                <a:avLst/>
              </a:prstGeom>
              <a:blipFill rotWithShape="1">
                <a:blip r:embed="rId9"/>
                <a:stretch>
                  <a:fillRect l="-1302" b="-423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5367088" y="2897858"/>
                <a:ext cx="3669408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9. Обчисліть 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(−</m:t>
                            </m:r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𝟒</m:t>
                            </m:r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uk-UA" sz="1600" b="1" i="1" smtClean="0">
                                <a:solidFill>
                                  <a:prstClr val="white"/>
                                </a:solidFill>
                                <a:latin typeface="Cambria Math"/>
                              </a:rPr>
                              <m:t>𝟔</m:t>
                            </m:r>
                          </m:sup>
                        </m:sSup>
                      </m:e>
                    </m:rad>
                  </m:oMath>
                </a14:m>
                <a:endParaRPr lang="uk-UA" sz="1600" b="1" baseline="30000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а) 128;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б) -128</a:t>
                </a: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-24; г) 24</a:t>
                </a:r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7088" y="2897858"/>
                <a:ext cx="3669408" cy="936104"/>
              </a:xfrm>
              <a:prstGeom prst="rect">
                <a:avLst/>
              </a:prstGeom>
              <a:blipFill rotWithShape="1">
                <a:blip r:embed="rId10"/>
                <a:stretch>
                  <a:fillRect l="-831" b="-259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4932040" y="3977978"/>
                <a:ext cx="4211960" cy="9361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uk-UA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10. Знайдіть корінь рівняння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х+</m:t>
                        </m:r>
                        <m:r>
                          <a:rPr lang="uk-UA" sz="1600" b="1" i="1" smtClean="0">
                            <a:solidFill>
                              <a:prstClr val="white"/>
                            </a:solidFill>
                            <a:latin typeface="Cambria Math"/>
                          </a:rPr>
                          <m:t>𝟗</m:t>
                        </m:r>
                      </m:e>
                    </m:rad>
                    <m:r>
                      <a:rPr lang="uk-UA" sz="1600" b="1" i="1" smtClean="0">
                        <a:solidFill>
                          <a:prstClr val="white"/>
                        </a:solidFill>
                        <a:latin typeface="Cambria Math"/>
                      </a:rPr>
                      <m:t>=</m:t>
                    </m:r>
                    <m:r>
                      <a:rPr lang="uk-UA" sz="1600" b="1" i="1" smtClean="0">
                        <a:solidFill>
                          <a:prstClr val="white"/>
                        </a:solidFill>
                        <a:latin typeface="Cambria Math"/>
                      </a:rPr>
                      <m:t>𝟖</m:t>
                    </m:r>
                  </m:oMath>
                </a14:m>
                <a:endParaRPr lang="uk-UA" sz="1600" b="1" dirty="0" smtClean="0">
                  <a:solidFill>
                    <a:prstClr val="white"/>
                  </a:solidFill>
                  <a:latin typeface="Comic Sans MS" pitchFamily="66" charset="0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 </a:t>
                </a:r>
                <a:r>
                  <a:rPr lang="ru-RU" sz="16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а) -55</a:t>
                </a: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</a:t>
                </a:r>
                <a:r>
                  <a:rPr lang="ru-RU" sz="16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б) 55</a:t>
                </a: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в) -</a:t>
                </a:r>
                <a:r>
                  <a:rPr lang="ru-RU" sz="1600" b="1" dirty="0">
                    <a:solidFill>
                      <a:prstClr val="white"/>
                    </a:solidFill>
                    <a:latin typeface="Comic Sans MS" pitchFamily="66" charset="0"/>
                  </a:rPr>
                  <a:t>1</a:t>
                </a:r>
                <a:r>
                  <a:rPr lang="ru-RU" sz="1600" b="1" dirty="0" smtClean="0">
                    <a:solidFill>
                      <a:prstClr val="white"/>
                    </a:solidFill>
                    <a:latin typeface="Comic Sans MS" pitchFamily="66" charset="0"/>
                  </a:rPr>
                  <a:t>; г) 64</a:t>
                </a:r>
                <a:endParaRPr lang="ru-RU" sz="1600" b="1" dirty="0">
                  <a:solidFill>
                    <a:prstClr val="white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3977978"/>
                <a:ext cx="4211960" cy="936104"/>
              </a:xfrm>
              <a:prstGeom prst="rect">
                <a:avLst/>
              </a:prstGeom>
              <a:blipFill rotWithShape="1">
                <a:blip r:embed="rId11"/>
                <a:stretch>
                  <a:fillRect l="-72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579952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0" y="1196752"/>
                <a:ext cx="9144000" cy="10702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uk-UA" sz="20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Спростити вираз:</a:t>
                </a:r>
              </a:p>
              <a:p>
                <a:pPr algn="ctr"/>
                <a:endParaRPr lang="uk-UA" sz="2000" b="1" dirty="0" smtClean="0">
                  <a:solidFill>
                    <a:schemeClr val="bg1"/>
                  </a:solidFill>
                  <a:latin typeface="Comic Sans MS" pitchFamily="66" charset="0"/>
                </a:endParaRPr>
              </a:p>
              <a:p>
                <a:pPr algn="ctr"/>
                <a14:m>
                  <m:oMath xmlns:m="http://schemas.openxmlformats.org/officeDocument/2006/math">
                    <m:d>
                      <m:dPr>
                        <m:ctrlPr>
                          <a:rPr lang="uk-UA" sz="20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uk-UA" sz="2000" b="1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sz="2000" b="1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𝟏𝟏</m:t>
                            </m:r>
                          </m:e>
                        </m:rad>
                        <m:r>
                          <a:rPr lang="uk-UA" sz="20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uk-UA" sz="20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𝟓</m:t>
                        </m:r>
                      </m:e>
                    </m:d>
                    <m:r>
                      <a:rPr lang="uk-UA" sz="2000" b="1" i="1">
                        <a:solidFill>
                          <a:schemeClr val="bg1"/>
                        </a:solidFill>
                        <a:latin typeface="Cambria Math"/>
                      </a:rPr>
                      <m:t>∙</m:t>
                    </m:r>
                    <m:d>
                      <m:dPr>
                        <m:ctrlPr>
                          <a:rPr lang="uk-UA" sz="20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uk-UA" sz="2000" b="1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uk-UA" sz="2000" b="1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𝟏𝟏</m:t>
                            </m:r>
                          </m:e>
                        </m:rad>
                        <m:r>
                          <a:rPr lang="uk-UA" sz="20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uk-UA" sz="20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𝟓</m:t>
                        </m:r>
                      </m:e>
                    </m:d>
                    <m:r>
                      <a:rPr lang="uk-UA" sz="2000" b="1" i="1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uk-UA" sz="20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sz="20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𝟏𝟐𝟏</m:t>
                        </m:r>
                      </m:e>
                    </m:rad>
                  </m:oMath>
                </a14:m>
                <a:r>
                  <a:rPr lang="uk-UA" sz="2000" b="1" dirty="0">
                    <a:solidFill>
                      <a:schemeClr val="bg1"/>
                    </a:solidFill>
                    <a:latin typeface="Comic Sans MS" pitchFamily="66" charset="0"/>
                  </a:rPr>
                  <a:t>;</a:t>
                </a: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196752"/>
                <a:ext cx="9144000" cy="1070293"/>
              </a:xfrm>
              <a:prstGeom prst="rect">
                <a:avLst/>
              </a:prstGeom>
              <a:blipFill rotWithShape="1">
                <a:blip r:embed="rId2"/>
                <a:stretch>
                  <a:fillRect t="-2841" b="-7386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0" y="2754205"/>
                <a:ext cx="9144000" cy="13426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uk-UA" sz="20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Скоротити дріб:</a:t>
                </a:r>
              </a:p>
              <a:p>
                <a:pPr algn="ctr"/>
                <a:endParaRPr lang="uk-UA" sz="2000" b="1" dirty="0">
                  <a:solidFill>
                    <a:schemeClr val="bg1"/>
                  </a:solidFill>
                  <a:latin typeface="Comic Sans MS" pitchFamily="66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𝟒</m:t>
                          </m:r>
                          <m: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а−в</m:t>
                          </m:r>
                        </m:num>
                        <m:den>
                          <m: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𝟐</m:t>
                          </m:r>
                          <m:rad>
                            <m:radPr>
                              <m:degHide m:val="on"/>
                              <m:ctrlP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а</m:t>
                              </m:r>
                            </m:e>
                          </m:rad>
                          <m: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в</m:t>
                              </m:r>
                            </m:e>
                          </m:rad>
                        </m:den>
                      </m:f>
                      <m:r>
                        <a:rPr lang="uk-UA" sz="2000" b="1" i="1">
                          <a:solidFill>
                            <a:schemeClr val="bg1"/>
                          </a:solidFill>
                          <a:latin typeface="Cambria Math"/>
                        </a:rPr>
                        <m:t>;   а&gt;</m:t>
                      </m:r>
                      <m:r>
                        <a:rPr lang="uk-UA" sz="2000" b="1" i="1">
                          <a:solidFill>
                            <a:schemeClr val="bg1"/>
                          </a:solidFill>
                          <a:latin typeface="Cambria Math"/>
                        </a:rPr>
                        <m:t>𝟎</m:t>
                      </m:r>
                      <m:r>
                        <a:rPr lang="uk-UA" sz="2000" b="1" i="1">
                          <a:solidFill>
                            <a:schemeClr val="bg1"/>
                          </a:solidFill>
                          <a:latin typeface="Cambria Math"/>
                        </a:rPr>
                        <m:t>, в&gt;</m:t>
                      </m:r>
                      <m:r>
                        <a:rPr lang="uk-UA" sz="2000" b="1" i="1">
                          <a:solidFill>
                            <a:schemeClr val="bg1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uk-UA" sz="2000" b="1" dirty="0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754205"/>
                <a:ext cx="9144000" cy="1342612"/>
              </a:xfrm>
              <a:prstGeom prst="rect">
                <a:avLst/>
              </a:prstGeom>
              <a:blipFill rotWithShape="1">
                <a:blip r:embed="rId3"/>
                <a:stretch>
                  <a:fillRect t="-227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1" y="461306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Завдання з підручника: </a:t>
            </a:r>
            <a:r>
              <a:rPr lang="uk-UA" sz="2000" b="1" dirty="0">
                <a:solidFill>
                  <a:schemeClr val="bg1"/>
                </a:solidFill>
                <a:latin typeface="Comic Sans MS" pitchFamily="66" charset="0"/>
              </a:rPr>
              <a:t>ст. 183, № 9.</a:t>
            </a:r>
          </a:p>
        </p:txBody>
      </p:sp>
    </p:spTree>
    <p:extLst>
      <p:ext uri="{BB962C8B-B14F-4D97-AF65-F5344CB8AC3E}">
        <p14:creationId xmlns:p14="http://schemas.microsoft.com/office/powerpoint/2010/main" val="46150785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0" y="2311776"/>
                <a:ext cx="9144000" cy="1477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endParaRPr lang="uk-UA" sz="2000" b="1" dirty="0" smtClean="0">
                  <a:solidFill>
                    <a:schemeClr val="bg1"/>
                  </a:solidFill>
                  <a:latin typeface="Comic Sans MS" pitchFamily="66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𝟔𝟑</m:t>
                          </m:r>
                          <m: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∙</m:t>
                          </m:r>
                          <m: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𝟏𝟕𝟓</m:t>
                          </m:r>
                        </m:e>
                      </m:rad>
                    </m:oMath>
                  </m:oMathPara>
                </a14:m>
                <a:endParaRPr lang="uk-UA" sz="2000" b="1" dirty="0" smtClean="0">
                  <a:solidFill>
                    <a:schemeClr val="bg1"/>
                  </a:solidFill>
                  <a:latin typeface="Comic Sans MS" pitchFamily="66" charset="0"/>
                </a:endParaRPr>
              </a:p>
              <a:p>
                <a:pPr algn="ctr"/>
                <a:endParaRPr lang="uk-UA" sz="2000" b="1" dirty="0" smtClean="0">
                  <a:solidFill>
                    <a:schemeClr val="bg1"/>
                  </a:solidFill>
                  <a:latin typeface="Comic Sans MS" pitchFamily="66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𝟒𝟐</m:t>
                              </m:r>
                            </m:e>
                            <m:sup>
                              <m: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𝟓𝟔</m:t>
                              </m:r>
                            </m:e>
                            <m:sup>
                              <m: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uk-UA" sz="2000" b="1" dirty="0" smtClean="0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311776"/>
                <a:ext cx="9144000" cy="147726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1" y="461306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Завдання з підручника: </a:t>
            </a:r>
            <a:r>
              <a:rPr lang="uk-UA" sz="2000" b="1" dirty="0">
                <a:solidFill>
                  <a:schemeClr val="bg1"/>
                </a:solidFill>
                <a:latin typeface="Comic Sans MS" pitchFamily="66" charset="0"/>
              </a:rPr>
              <a:t>ст. 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160, </a:t>
            </a:r>
            <a:r>
              <a:rPr lang="uk-UA" sz="2000" b="1" dirty="0">
                <a:solidFill>
                  <a:schemeClr val="bg1"/>
                </a:solidFill>
                <a:latin typeface="Comic Sans MS" pitchFamily="66" charset="0"/>
              </a:rPr>
              <a:t>№ 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755 (а).</a:t>
            </a:r>
            <a:endParaRPr lang="uk-UA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0532" y="1979428"/>
            <a:ext cx="2396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Comic Sans MS" pitchFamily="66" charset="0"/>
              </a:rPr>
              <a:t>Обчислити вирази:</a:t>
            </a:r>
            <a:endParaRPr lang="uk-UA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375672"/>
            <a:ext cx="9143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chemeClr val="bg1"/>
                </a:solidFill>
                <a:latin typeface="Comic Sans MS" pitchFamily="66" charset="0"/>
              </a:rPr>
              <a:t>Розв'язування задач з нестандартним рішенням:</a:t>
            </a:r>
          </a:p>
        </p:txBody>
      </p:sp>
    </p:spTree>
    <p:extLst>
      <p:ext uri="{BB962C8B-B14F-4D97-AF65-F5344CB8AC3E}">
        <p14:creationId xmlns:p14="http://schemas.microsoft.com/office/powerpoint/2010/main" val="110241857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1"/>
          <p:cNvSpPr txBox="1">
            <a:spLocks/>
          </p:cNvSpPr>
          <p:nvPr/>
        </p:nvSpPr>
        <p:spPr>
          <a:xfrm>
            <a:off x="1475656" y="260648"/>
            <a:ext cx="661924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>
                <a:latin typeface="Comic Sans MS" pitchFamily="66" charset="0"/>
              </a:rPr>
              <a:t>Корінь – багатозначне слово</a:t>
            </a:r>
            <a:endParaRPr lang="uk-UA" b="1" dirty="0">
              <a:latin typeface="Comic Sans MS" pitchFamily="66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95536" y="980728"/>
            <a:ext cx="4608512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>
                <a:latin typeface="Comic Sans MS" pitchFamily="66" charset="0"/>
              </a:rPr>
              <a:t>Він у зубів є</a:t>
            </a:r>
            <a:endParaRPr lang="uk-UA" b="1" dirty="0">
              <a:latin typeface="Comic Sans MS" pitchFamily="66" charset="0"/>
            </a:endParaRPr>
          </a:p>
        </p:txBody>
      </p:sp>
      <p:pic>
        <p:nvPicPr>
          <p:cNvPr id="1026" name="Picture 2" descr="K:\фото корінь\%D0%9B%D0%B5%D1%87%D0%B5%D0%BD%D0%B8%D0%B5-%D0%BA%D0%BE%D1%80%D0%BD%D0%B5%D0%B9-%D0%B7%D1%83%D0%B1%D0%BE%D0%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79438"/>
            <a:ext cx="2882900" cy="28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Заголовок 1"/>
          <p:cNvSpPr txBox="1">
            <a:spLocks/>
          </p:cNvSpPr>
          <p:nvPr/>
        </p:nvSpPr>
        <p:spPr>
          <a:xfrm>
            <a:off x="307975" y="3974008"/>
            <a:ext cx="4608512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>
                <a:latin typeface="Comic Sans MS" pitchFamily="66" charset="0"/>
              </a:rPr>
              <a:t>Він є у слів</a:t>
            </a:r>
            <a:endParaRPr lang="uk-UA" b="1" dirty="0">
              <a:latin typeface="Comic Sans MS" pitchFamily="66" charset="0"/>
            </a:endParaRPr>
          </a:p>
        </p:txBody>
      </p:sp>
      <p:sp>
        <p:nvSpPr>
          <p:cNvPr id="2" name="AutoShape 4" descr="L:\%D0%BA%D0%BE%D1%80%D1%96%D0%BD%D1%8C\%D0%A3%D1%80%D0%BE%D0%BA%D1%83 %D0%86. %D0%9E%D1%80%D0%B3%D0%B0%D0%BD%D1%96%D0%B7%D0%B0%D1%86%D1%96%D1%8F %D0%BA%D0%BB%D0%B0%D1%81%D1%83. %D0%A1%D1%85%D0%B8%D0%BB%D0%B8%D0%BB%D0%B8%D1%81%D1%8C %D0%B3%D0%BE%D0%BB%D1%96%D0%B2%D0%BA%D0%B8 %D0%B4%D0%BE %D0%BF%D1%80%D0%B0%D1%86%D1%96 %D0%BC%D0%B5%D1%80%D1%89%D1%96%D0%B9 %D0%A2%D0%B8 %D0%B2%D1%81%D1%96 %D0%BF%D0%B5%D1%80%D0%B5%D1%88%D0%BA%D0%BE%D0%B4%D0%B8 %D0%B7%D0%B4%D0%BE%D0%BB%D0%B0%D1%82%D0%B8 %D0%B7%D1%83%D0%BC%D1%96%D0%B9. %D0%9F%D1%80%D0%B0%D1%86%D1%8E%D0%B9 %D0%BD%D0%B0%D0%BF%D0%BE%D0%BB%D0%B5%D0%B3%D0%BB%D0%B8%D0%B2%D0%BE, %D1%88%D0%B2%D0%B8%D0%B4%D0%BA%D0%BE, %D1%81%D1%82%D0%B0%D1%80%D0%B0%D0%BD%D0%BD%D0%BE, %D0%A9%D0%BE%D0%B1 %D0%BA%D0%BE%D0%B6%D0%BD%D0%B0 %D1%85%D0%B2%D0%B8%D0%BB%D0%B8%D0%BD%D0%B0 %D0%BD%D0%B5 %D0%B2%D1%82%D1%80%D0%B0%D1%82%D0%B8%D0%BB%D0%B0%D1%81%D1%8C %D0%BC%D0%B0%D1%80%D0%BD%D0%BE_files\6946_html_m5547413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" name="AutoShape 6" descr="L:\%D0%BA%D0%BE%D1%80%D1%96%D0%BD%D1%8C\%D0%A3%D1%80%D0%BE%D0%BA%D1%83 %D0%86. %D0%9E%D1%80%D0%B3%D0%B0%D0%BD%D1%96%D0%B7%D0%B0%D1%86%D1%96%D1%8F %D0%BA%D0%BB%D0%B0%D1%81%D1%83. %D0%A1%D1%85%D0%B8%D0%BB%D0%B8%D0%BB%D0%B8%D1%81%D1%8C %D0%B3%D0%BE%D0%BB%D1%96%D0%B2%D0%BA%D0%B8 %D0%B4%D0%BE %D0%BF%D1%80%D0%B0%D1%86%D1%96 %D0%BC%D0%B5%D1%80%D1%89%D1%96%D0%B9 %D0%A2%D0%B8 %D0%B2%D1%81%D1%96 %D0%BF%D0%B5%D1%80%D0%B5%D1%88%D0%BA%D0%BE%D0%B4%D0%B8 %D0%B7%D0%B4%D0%BE%D0%BB%D0%B0%D1%82%D0%B8 %D0%B7%D1%83%D0%BC%D1%96%D0%B9. %D0%9F%D1%80%D0%B0%D1%86%D1%8E%D0%B9 %D0%BD%D0%B0%D0%BF%D0%BE%D0%BB%D0%B5%D0%B3%D0%BB%D0%B8%D0%B2%D0%BE, %D1%88%D0%B2%D0%B8%D0%B4%D0%BA%D0%BE, %D1%81%D1%82%D0%B0%D1%80%D0%B0%D0%BD%D0%BD%D0%BE, %D0%A9%D0%BE%D0%B1 %D0%BA%D0%BE%D0%B6%D0%BD%D0%B0 %D1%85%D0%B2%D0%B8%D0%BB%D0%B8%D0%BD%D0%B0 %D0%BD%D0%B5 %D0%B2%D1%82%D1%80%D0%B0%D1%82%D0%B8%D0%BB%D0%B0%D1%81%D1%8C %D0%BC%D0%B0%D1%80%D0%BD%D0%BE_files\6946_html_m55474137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31" name="Picture 7" descr="L:\корінь\Уроку І. Організація класу. Схилились голівки до праці мерщій Ти всі перешкоди здолати зумій. Працюй наполегливо, швидко, старанно, Щоб кожна хвилина не втратилась марно_files\6946_html_m55474137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8" r="6321" b="50000"/>
          <a:stretch/>
        </p:blipFill>
        <p:spPr bwMode="auto">
          <a:xfrm>
            <a:off x="4669879" y="3765401"/>
            <a:ext cx="445770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16321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557218" y="1873501"/>
            <a:ext cx="3309402" cy="3309402"/>
            <a:chOff x="-33546" y="1775782"/>
            <a:chExt cx="3309402" cy="3309402"/>
          </a:xfrm>
        </p:grpSpPr>
        <p:sp>
          <p:nvSpPr>
            <p:cNvPr id="5" name="Овал 4"/>
            <p:cNvSpPr>
              <a:spLocks noChangeAspect="1"/>
            </p:cNvSpPr>
            <p:nvPr/>
          </p:nvSpPr>
          <p:spPr>
            <a:xfrm>
              <a:off x="-33546" y="1775782"/>
              <a:ext cx="3309402" cy="3309402"/>
            </a:xfrm>
            <a:prstGeom prst="ellipse">
              <a:avLst/>
            </a:prstGeom>
            <a:solidFill>
              <a:srgbClr val="7030A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8" name="Овал 7"/>
            <p:cNvSpPr>
              <a:spLocks noChangeAspect="1"/>
            </p:cNvSpPr>
            <p:nvPr/>
          </p:nvSpPr>
          <p:spPr>
            <a:xfrm>
              <a:off x="179512" y="2323512"/>
              <a:ext cx="2213942" cy="2213942"/>
            </a:xfrm>
            <a:prstGeom prst="ellipse">
              <a:avLst/>
            </a:prstGeom>
            <a:solidFill>
              <a:srgbClr val="FFC00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9" name="Овал 8"/>
            <p:cNvSpPr>
              <a:spLocks noChangeAspect="1"/>
            </p:cNvSpPr>
            <p:nvPr/>
          </p:nvSpPr>
          <p:spPr>
            <a:xfrm>
              <a:off x="377629" y="2752431"/>
              <a:ext cx="1356104" cy="135610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0" name="Овал 9"/>
            <p:cNvSpPr>
              <a:spLocks noChangeAspect="1"/>
            </p:cNvSpPr>
            <p:nvPr/>
          </p:nvSpPr>
          <p:spPr>
            <a:xfrm>
              <a:off x="572480" y="3063212"/>
              <a:ext cx="734541" cy="734541"/>
            </a:xfrm>
            <a:prstGeom prst="ellipse">
              <a:avLst/>
            </a:prstGeom>
            <a:solidFill>
              <a:srgbClr val="00B0F0"/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53641" y="3245816"/>
              <a:ext cx="3722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Comic Sans MS" pitchFamily="66" charset="0"/>
                </a:rPr>
                <a:t>N</a:t>
              </a:r>
              <a:endParaRPr lang="uk-UA" b="1" dirty="0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375140" y="3256823"/>
              <a:ext cx="3449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Comic Sans MS" pitchFamily="66" charset="0"/>
                </a:rPr>
                <a:t>Z</a:t>
              </a:r>
              <a:endParaRPr lang="uk-UA" b="1" dirty="0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816305" y="3275692"/>
              <a:ext cx="3866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Comic Sans MS" pitchFamily="66" charset="0"/>
                </a:rPr>
                <a:t>Q</a:t>
              </a:r>
              <a:endParaRPr lang="uk-UA" b="1" dirty="0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635643" y="3275692"/>
              <a:ext cx="3321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Comic Sans MS" pitchFamily="66" charset="0"/>
                </a:rPr>
                <a:t>R</a:t>
              </a:r>
              <a:endParaRPr lang="uk-UA" b="1" dirty="0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</p:grpSp>
      <p:pic>
        <p:nvPicPr>
          <p:cNvPr id="2050" name="Picture 2" descr="K:\Семінар математиків\Картинки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654" y="4293096"/>
            <a:ext cx="2629845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2051" name="Picture 3" descr="K:\Семінар математиків\Картинки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79" y="332656"/>
            <a:ext cx="1512000" cy="1512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:\Семінар математиків\Картинки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024" y="332656"/>
            <a:ext cx="2976750" cy="1512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2053" name="Picture 5" descr="K:\Семінар математиків\Картинки\images (15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99" y="4465185"/>
            <a:ext cx="2305050" cy="1981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867272" y="2499517"/>
            <a:ext cx="2914580" cy="1200329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  <p:txBody>
          <a:bodyPr wrap="none" lIns="91440" tIns="45720" rIns="91440" bIns="45720">
            <a:spAutoFit/>
            <a:sp3d extrusionH="57150">
              <a:bevelT w="50800" h="38100" prst="riblet"/>
            </a:sp3d>
          </a:bodyPr>
          <a:lstStyle/>
          <a:p>
            <a:pPr algn="ctr"/>
            <a:r>
              <a:rPr lang="uk-UA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mic Sans MS" pitchFamily="66" charset="0"/>
              </a:rPr>
              <a:t>глибину</a:t>
            </a:r>
          </a:p>
          <a:p>
            <a:pPr algn="ctr"/>
            <a:r>
              <a:rPr lang="uk-UA" sz="36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mic Sans MS" pitchFamily="66" charset="0"/>
              </a:rPr>
              <a:t>світобудови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15888" y="2542414"/>
            <a:ext cx="2537874" cy="1200329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none" lIns="91440" tIns="45720" rIns="91440" bIns="45720">
            <a:spAutoFit/>
            <a:sp3d extrusionH="57150">
              <a:bevelT w="50800" h="38100" prst="riblet"/>
            </a:sp3d>
          </a:bodyPr>
          <a:lstStyle/>
          <a:p>
            <a:pPr algn="ctr"/>
            <a:r>
              <a:rPr lang="ru-RU" sz="36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mic Sans MS" pitchFamily="66" charset="0"/>
              </a:rPr>
              <a:t>Число</a:t>
            </a:r>
          </a:p>
          <a:p>
            <a:pPr algn="ctr"/>
            <a:r>
              <a:rPr lang="ru-RU" sz="36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mic Sans MS" pitchFamily="66" charset="0"/>
              </a:rPr>
              <a:t>висвітлює</a:t>
            </a:r>
            <a:endParaRPr lang="ru-RU" sz="36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17486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620688"/>
            <a:ext cx="9143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Домашнє </a:t>
            </a:r>
            <a:r>
              <a:rPr lang="uk-UA" sz="2800" b="1" dirty="0">
                <a:solidFill>
                  <a:schemeClr val="bg1"/>
                </a:solidFill>
                <a:latin typeface="Comic Sans MS" pitchFamily="66" charset="0"/>
              </a:rPr>
              <a:t>з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авдання:</a:t>
            </a:r>
            <a:endParaRPr lang="uk-UA" sz="2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" y="2276872"/>
                <a:ext cx="9143998" cy="36202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Повторити:</a:t>
                </a:r>
              </a:p>
              <a:p>
                <a:pPr algn="ctr"/>
                <a:r>
                  <a:rPr lang="uk-UA" sz="20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 п. 13 – 18, означення квадратного кореня та його властивості,</a:t>
                </a:r>
              </a:p>
              <a:p>
                <a:pPr algn="ctr"/>
                <a:r>
                  <a:rPr lang="uk-UA" sz="20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перетворення виразів з коренями,</a:t>
                </a:r>
              </a:p>
              <a:p>
                <a:pPr algn="ctr"/>
                <a:r>
                  <a:rPr lang="uk-UA" sz="20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формули скороченого множення,  (ст. 180, 181), </a:t>
                </a:r>
              </a:p>
              <a:p>
                <a:pPr algn="ctr"/>
                <a:r>
                  <a:rPr lang="uk-UA" sz="24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Виконати:</a:t>
                </a:r>
              </a:p>
              <a:p>
                <a:pPr algn="ctr"/>
                <a:r>
                  <a:rPr lang="uk-UA" sz="20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ст. 182, тест №3, </a:t>
                </a:r>
              </a:p>
              <a:p>
                <a:pPr algn="ctr"/>
                <a:r>
                  <a:rPr lang="uk-UA" sz="20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ст. 179 варіант №4, </a:t>
                </a:r>
              </a:p>
              <a:p>
                <a:pPr algn="ctr"/>
                <a:r>
                  <a:rPr lang="uk-UA" sz="20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завдання з ДПА 9 класу В – 11 </a:t>
                </a:r>
              </a:p>
              <a:p>
                <a:pPr algn="ctr"/>
                <a:r>
                  <a:rPr lang="uk-UA" sz="20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3 рівень: спростіть вираз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𝟏𝟏</m:t>
                          </m:r>
                          <m: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𝟒</m:t>
                          </m:r>
                          <m:rad>
                            <m:radPr>
                              <m:degHide m:val="on"/>
                              <m:ctrlP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𝟕</m:t>
                              </m:r>
                            </m:e>
                          </m:rad>
                        </m:e>
                      </m:rad>
                      <m:r>
                        <a:rPr lang="uk-UA" sz="2000" b="1" i="1">
                          <a:solidFill>
                            <a:schemeClr val="bg1"/>
                          </a:solidFill>
                          <a:latin typeface="Cambria Math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uk-UA" sz="2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𝟏</m:t>
                              </m:r>
                              <m: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uk-UA" sz="2000" b="1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uk-UA" sz="2000" b="1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𝟕</m:t>
                                  </m:r>
                                  <m:r>
                                    <a:rPr lang="uk-UA" sz="2000" b="1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  <m:t>)</m:t>
                                  </m:r>
                                </m:e>
                              </m:rad>
                            </m:e>
                            <m:sup>
                              <m:r>
                                <a:rPr lang="uk-UA" sz="2000" b="1" i="1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uk-UA" sz="2000" b="1" dirty="0">
                  <a:solidFill>
                    <a:schemeClr val="bg1"/>
                  </a:solidFill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2276872"/>
                <a:ext cx="9143998" cy="3620286"/>
              </a:xfrm>
              <a:prstGeom prst="rect">
                <a:avLst/>
              </a:prstGeom>
              <a:blipFill rotWithShape="1">
                <a:blip r:embed="rId2"/>
                <a:stretch>
                  <a:fillRect t="-1349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405503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1"/>
          <p:cNvSpPr txBox="1">
            <a:spLocks/>
          </p:cNvSpPr>
          <p:nvPr/>
        </p:nvSpPr>
        <p:spPr>
          <a:xfrm>
            <a:off x="1475656" y="260648"/>
            <a:ext cx="661924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>
                <a:latin typeface="Comic Sans MS" pitchFamily="66" charset="0"/>
              </a:rPr>
              <a:t>Корінь – багатозначне слово</a:t>
            </a:r>
            <a:endParaRPr lang="uk-UA" b="1" dirty="0">
              <a:latin typeface="Comic Sans MS" pitchFamily="66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395536" y="980728"/>
            <a:ext cx="4608512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>
                <a:latin typeface="Comic Sans MS" pitchFamily="66" charset="0"/>
              </a:rPr>
              <a:t>І у рослини в полі</a:t>
            </a:r>
            <a:endParaRPr lang="uk-UA" b="1" dirty="0">
              <a:latin typeface="Comic Sans MS" pitchFamily="66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307975" y="3974008"/>
            <a:ext cx="4608512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>
                <a:latin typeface="Comic Sans MS" pitchFamily="66" charset="0"/>
              </a:rPr>
              <a:t>І родовід не обминає</a:t>
            </a:r>
            <a:endParaRPr lang="uk-UA" b="1" dirty="0">
              <a:latin typeface="Comic Sans MS" pitchFamily="66" charset="0"/>
            </a:endParaRPr>
          </a:p>
        </p:txBody>
      </p:sp>
      <p:sp>
        <p:nvSpPr>
          <p:cNvPr id="2" name="AutoShape 4" descr="L:\%D0%BA%D0%BE%D1%80%D1%96%D0%BD%D1%8C\%D0%A3%D1%80%D0%BE%D0%BA%D1%83 %D0%86. %D0%9E%D1%80%D0%B3%D0%B0%D0%BD%D1%96%D0%B7%D0%B0%D1%86%D1%96%D1%8F %D0%BA%D0%BB%D0%B0%D1%81%D1%83. %D0%A1%D1%85%D0%B8%D0%BB%D0%B8%D0%BB%D0%B8%D1%81%D1%8C %D0%B3%D0%BE%D0%BB%D1%96%D0%B2%D0%BA%D0%B8 %D0%B4%D0%BE %D0%BF%D1%80%D0%B0%D1%86%D1%96 %D0%BC%D0%B5%D1%80%D1%89%D1%96%D0%B9 %D0%A2%D0%B8 %D0%B2%D1%81%D1%96 %D0%BF%D0%B5%D1%80%D0%B5%D1%88%D0%BA%D0%BE%D0%B4%D0%B8 %D0%B7%D0%B4%D0%BE%D0%BB%D0%B0%D1%82%D0%B8 %D0%B7%D1%83%D0%BC%D1%96%D0%B9. %D0%9F%D1%80%D0%B0%D1%86%D1%8E%D0%B9 %D0%BD%D0%B0%D0%BF%D0%BE%D0%BB%D0%B5%D0%B3%D0%BB%D0%B8%D0%B2%D0%BE, %D1%88%D0%B2%D0%B8%D0%B4%D0%BA%D0%BE, %D1%81%D1%82%D0%B0%D1%80%D0%B0%D0%BD%D0%BD%D0%BE, %D0%A9%D0%BE%D0%B1 %D0%BA%D0%BE%D0%B6%D0%BD%D0%B0 %D1%85%D0%B2%D0%B8%D0%BB%D0%B8%D0%BD%D0%B0 %D0%BD%D0%B5 %D0%B2%D1%82%D1%80%D0%B0%D1%82%D0%B8%D0%BB%D0%B0%D1%81%D1%8C %D0%BC%D0%B0%D1%80%D0%BD%D0%BE_files\6946_html_m5547413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" name="AutoShape 6" descr="L:\%D0%BA%D0%BE%D1%80%D1%96%D0%BD%D1%8C\%D0%A3%D1%80%D0%BE%D0%BA%D1%83 %D0%86. %D0%9E%D1%80%D0%B3%D0%B0%D0%BD%D1%96%D0%B7%D0%B0%D1%86%D1%96%D1%8F %D0%BA%D0%BB%D0%B0%D1%81%D1%83. %D0%A1%D1%85%D0%B8%D0%BB%D0%B8%D0%BB%D0%B8%D1%81%D1%8C %D0%B3%D0%BE%D0%BB%D1%96%D0%B2%D0%BA%D0%B8 %D0%B4%D0%BE %D0%BF%D1%80%D0%B0%D1%86%D1%96 %D0%BC%D0%B5%D1%80%D1%89%D1%96%D0%B9 %D0%A2%D0%B8 %D0%B2%D1%81%D1%96 %D0%BF%D0%B5%D1%80%D0%B5%D1%88%D0%BA%D0%BE%D0%B4%D0%B8 %D0%B7%D0%B4%D0%BE%D0%BB%D0%B0%D1%82%D0%B8 %D0%B7%D1%83%D0%BC%D1%96%D0%B9. %D0%9F%D1%80%D0%B0%D1%86%D1%8E%D0%B9 %D0%BD%D0%B0%D0%BF%D0%BE%D0%BB%D0%B5%D0%B3%D0%BB%D0%B8%D0%B2%D0%BE, %D1%88%D0%B2%D0%B8%D0%B4%D0%BA%D0%BE, %D1%81%D1%82%D0%B0%D1%80%D0%B0%D0%BD%D0%BD%D0%BE, %D0%A9%D0%BE%D0%B1 %D0%BA%D0%BE%D0%B6%D0%BD%D0%B0 %D1%85%D0%B2%D0%B8%D0%BB%D0%B8%D0%BD%D0%B0 %D0%BD%D0%B5 %D0%B2%D1%82%D1%80%D0%B0%D1%82%D0%B8%D0%BB%D0%B0%D1%81%D1%8C %D0%BC%D0%B0%D1%80%D0%BD%D0%BE_files\6946_html_m55474137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0" name="Picture 2" descr="K:\фото корінь\korni-derev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950243"/>
            <a:ext cx="18288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L:\корінь\chem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59967"/>
            <a:ext cx="4572000" cy="164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:\фото корінь\1_5255181b0809b5255181b081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75" y="4021254"/>
            <a:ext cx="3868242" cy="276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10311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фото корінь\220px-Nuvola_apps_edu_mathematics_blue-p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81" y="404664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483768" y="620688"/>
            <a:ext cx="6632400" cy="3744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uk-UA" sz="2800" b="1" dirty="0" smtClean="0">
                <a:latin typeface="Comic Sans MS" pitchFamily="66" charset="0"/>
              </a:rPr>
              <a:t>Як немає на світі безногих столів,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latin typeface="Comic Sans MS" pitchFamily="66" charset="0"/>
              </a:rPr>
              <a:t>Котів без вусів і без панцирів раків,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latin typeface="Comic Sans MS" pitchFamily="66" charset="0"/>
              </a:rPr>
              <a:t>Так нема в математиці дій без знаків.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latin typeface="Comic Sans MS" pitchFamily="66" charset="0"/>
              </a:rPr>
              <a:t>Рекомендуюсь: я корінь квадратний!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latin typeface="Comic Sans MS" pitchFamily="66" charset="0"/>
              </a:rPr>
              <a:t>І вам повідомляю,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latin typeface="Comic Sans MS" pitchFamily="66" charset="0"/>
              </a:rPr>
              <a:t>Що значення додатне завжди маю.</a:t>
            </a:r>
          </a:p>
          <a:p>
            <a:pPr>
              <a:lnSpc>
                <a:spcPct val="150000"/>
              </a:lnSpc>
            </a:pPr>
            <a:r>
              <a:rPr lang="uk-UA" sz="2800" b="1" dirty="0" smtClean="0">
                <a:latin typeface="Comic Sans MS" pitchFamily="66" charset="0"/>
              </a:rPr>
              <a:t>Від'ємних чисел не полюбляю.</a:t>
            </a:r>
          </a:p>
          <a:p>
            <a:endParaRPr lang="uk-UA" sz="2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17396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1"/>
          <p:cNvSpPr txBox="1">
            <a:spLocks/>
          </p:cNvSpPr>
          <p:nvPr/>
        </p:nvSpPr>
        <p:spPr>
          <a:xfrm>
            <a:off x="1475656" y="260648"/>
            <a:ext cx="661924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>
                <a:latin typeface="Comic Sans MS" pitchFamily="66" charset="0"/>
              </a:rPr>
              <a:t>З історії квадратного кореня</a:t>
            </a:r>
            <a:endParaRPr lang="uk-UA" b="1" dirty="0">
              <a:latin typeface="Comic Sans MS" pitchFamily="66" charset="0"/>
            </a:endParaRPr>
          </a:p>
        </p:txBody>
      </p:sp>
      <p:sp>
        <p:nvSpPr>
          <p:cNvPr id="2" name="AutoShape 4" descr="L:\%D0%BA%D0%BE%D1%80%D1%96%D0%BD%D1%8C\%D0%A3%D1%80%D0%BE%D0%BA%D1%83 %D0%86. %D0%9E%D1%80%D0%B3%D0%B0%D0%BD%D1%96%D0%B7%D0%B0%D1%86%D1%96%D1%8F %D0%BA%D0%BB%D0%B0%D1%81%D1%83. %D0%A1%D1%85%D0%B8%D0%BB%D0%B8%D0%BB%D0%B8%D1%81%D1%8C %D0%B3%D0%BE%D0%BB%D1%96%D0%B2%D0%BA%D0%B8 %D0%B4%D0%BE %D0%BF%D1%80%D0%B0%D1%86%D1%96 %D0%BC%D0%B5%D1%80%D1%89%D1%96%D0%B9 %D0%A2%D0%B8 %D0%B2%D1%81%D1%96 %D0%BF%D0%B5%D1%80%D0%B5%D1%88%D0%BA%D0%BE%D0%B4%D0%B8 %D0%B7%D0%B4%D0%BE%D0%BB%D0%B0%D1%82%D0%B8 %D0%B7%D1%83%D0%BC%D1%96%D0%B9. %D0%9F%D1%80%D0%B0%D1%86%D1%8E%D0%B9 %D0%BD%D0%B0%D0%BF%D0%BE%D0%BB%D0%B5%D0%B3%D0%BB%D0%B8%D0%B2%D0%BE, %D1%88%D0%B2%D0%B8%D0%B4%D0%BA%D0%BE, %D1%81%D1%82%D0%B0%D1%80%D0%B0%D0%BD%D0%BD%D0%BE, %D0%A9%D0%BE%D0%B1 %D0%BA%D0%BE%D0%B6%D0%BD%D0%B0 %D1%85%D0%B2%D0%B8%D0%BB%D0%B8%D0%BD%D0%B0 %D0%BD%D0%B5 %D0%B2%D1%82%D1%80%D0%B0%D1%82%D0%B8%D0%BB%D0%B0%D1%81%D1%8C %D0%BC%D0%B0%D1%80%D0%BD%D0%BE_files\6946_html_m5547413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" name="AutoShape 6" descr="L:\%D0%BA%D0%BE%D1%80%D1%96%D0%BD%D1%8C\%D0%A3%D1%80%D0%BE%D0%BA%D1%83 %D0%86. %D0%9E%D1%80%D0%B3%D0%B0%D0%BD%D1%96%D0%B7%D0%B0%D1%86%D1%96%D1%8F %D0%BA%D0%BB%D0%B0%D1%81%D1%83. %D0%A1%D1%85%D0%B8%D0%BB%D0%B8%D0%BB%D0%B8%D1%81%D1%8C %D0%B3%D0%BE%D0%BB%D1%96%D0%B2%D0%BA%D0%B8 %D0%B4%D0%BE %D0%BF%D1%80%D0%B0%D1%86%D1%96 %D0%BC%D0%B5%D1%80%D1%89%D1%96%D0%B9 %D0%A2%D0%B8 %D0%B2%D1%81%D1%96 %D0%BF%D0%B5%D1%80%D0%B5%D1%88%D0%BA%D0%BE%D0%B4%D0%B8 %D0%B7%D0%B4%D0%BE%D0%BB%D0%B0%D1%82%D0%B8 %D0%B7%D1%83%D0%BC%D1%96%D0%B9. %D0%9F%D1%80%D0%B0%D1%86%D1%8E%D0%B9 %D0%BD%D0%B0%D0%BF%D0%BE%D0%BB%D0%B5%D0%B3%D0%BB%D0%B8%D0%B2%D0%BE, %D1%88%D0%B2%D0%B8%D0%B4%D0%BA%D0%BE, %D1%81%D1%82%D0%B0%D1%80%D0%B0%D0%BD%D0%BD%D0%BE, %D0%A9%D0%BE%D0%B1 %D0%BA%D0%BE%D0%B6%D0%BD%D0%B0 %D1%85%D0%B2%D0%B8%D0%BB%D0%B8%D0%BD%D0%B0 %D0%BD%D0%B5 %D0%B2%D1%82%D1%80%D0%B0%D1%82%D0%B8%D0%BB%D0%B0%D1%81%D1%8C %D0%BC%D0%B0%D1%80%D0%BD%D0%BE_files\6946_html_m55474137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" name="TextBox 4"/>
          <p:cNvSpPr txBox="1"/>
          <p:nvPr/>
        </p:nvSpPr>
        <p:spPr>
          <a:xfrm>
            <a:off x="155575" y="1556792"/>
            <a:ext cx="88089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Comic Sans MS" pitchFamily="66" charset="0"/>
              </a:rPr>
              <a:t>Добувати квадратні корені з натуральних чисел вавилонські вчені вміли ще 4 тисячі років тому. Також правило добування квадратних коренів знали і вчені стародавньої Греції. Але все ж таки вони не здогадалися ввести ірраціональні числа. Це тривало багато століть, допоки вчені не ввели їх.</a:t>
            </a:r>
            <a:endParaRPr lang="uk-UA" dirty="0"/>
          </a:p>
        </p:txBody>
      </p:sp>
      <p:pic>
        <p:nvPicPr>
          <p:cNvPr id="1032" name="Picture 8" descr="F:\Елена_Степановна\видатні математики\archimed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824" y="4113072"/>
            <a:ext cx="1461600" cy="20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Елена_Степановна\видатні математики\eukleid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77072"/>
            <a:ext cx="1593000" cy="21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00626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1"/>
          <p:cNvSpPr txBox="1">
            <a:spLocks/>
          </p:cNvSpPr>
          <p:nvPr/>
        </p:nvSpPr>
        <p:spPr>
          <a:xfrm>
            <a:off x="1475656" y="260648"/>
            <a:ext cx="661924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>
                <a:latin typeface="Comic Sans MS" pitchFamily="66" charset="0"/>
              </a:rPr>
              <a:t>З історії квадратного кореня</a:t>
            </a:r>
            <a:endParaRPr lang="uk-UA" b="1" dirty="0">
              <a:latin typeface="Comic Sans MS" pitchFamily="66" charset="0"/>
            </a:endParaRPr>
          </a:p>
        </p:txBody>
      </p:sp>
      <p:sp>
        <p:nvSpPr>
          <p:cNvPr id="2" name="AutoShape 4" descr="L:\%D0%BA%D0%BE%D1%80%D1%96%D0%BD%D1%8C\%D0%A3%D1%80%D0%BE%D0%BA%D1%83 %D0%86. %D0%9E%D1%80%D0%B3%D0%B0%D0%BD%D1%96%D0%B7%D0%B0%D1%86%D1%96%D1%8F %D0%BA%D0%BB%D0%B0%D1%81%D1%83. %D0%A1%D1%85%D0%B8%D0%BB%D0%B8%D0%BB%D0%B8%D1%81%D1%8C %D0%B3%D0%BE%D0%BB%D1%96%D0%B2%D0%BA%D0%B8 %D0%B4%D0%BE %D0%BF%D1%80%D0%B0%D1%86%D1%96 %D0%BC%D0%B5%D1%80%D1%89%D1%96%D0%B9 %D0%A2%D0%B8 %D0%B2%D1%81%D1%96 %D0%BF%D0%B5%D1%80%D0%B5%D1%88%D0%BA%D0%BE%D0%B4%D0%B8 %D0%B7%D0%B4%D0%BE%D0%BB%D0%B0%D1%82%D0%B8 %D0%B7%D1%83%D0%BC%D1%96%D0%B9. %D0%9F%D1%80%D0%B0%D1%86%D1%8E%D0%B9 %D0%BD%D0%B0%D0%BF%D0%BE%D0%BB%D0%B5%D0%B3%D0%BB%D0%B8%D0%B2%D0%BE, %D1%88%D0%B2%D0%B8%D0%B4%D0%BA%D0%BE, %D1%81%D1%82%D0%B0%D1%80%D0%B0%D0%BD%D0%BD%D0%BE, %D0%A9%D0%BE%D0%B1 %D0%BA%D0%BE%D0%B6%D0%BD%D0%B0 %D1%85%D0%B2%D0%B8%D0%BB%D0%B8%D0%BD%D0%B0 %D0%BD%D0%B5 %D0%B2%D1%82%D1%80%D0%B0%D1%82%D0%B8%D0%BB%D0%B0%D1%81%D1%8C %D0%BC%D0%B0%D1%80%D0%BD%D0%BE_files\6946_html_m55474137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" name="AutoShape 6" descr="L:\%D0%BA%D0%BE%D1%80%D1%96%D0%BD%D1%8C\%D0%A3%D1%80%D0%BE%D0%BA%D1%83 %D0%86. %D0%9E%D1%80%D0%B3%D0%B0%D0%BD%D1%96%D0%B7%D0%B0%D1%86%D1%96%D1%8F %D0%BA%D0%BB%D0%B0%D1%81%D1%83. %D0%A1%D1%85%D0%B8%D0%BB%D0%B8%D0%BB%D0%B8%D1%81%D1%8C %D0%B3%D0%BE%D0%BB%D1%96%D0%B2%D0%BA%D0%B8 %D0%B4%D0%BE %D0%BF%D1%80%D0%B0%D1%86%D1%96 %D0%BC%D0%B5%D1%80%D1%89%D1%96%D0%B9 %D0%A2%D0%B8 %D0%B2%D1%81%D1%96 %D0%BF%D0%B5%D1%80%D0%B5%D1%88%D0%BA%D0%BE%D0%B4%D0%B8 %D0%B7%D0%B4%D0%BE%D0%BB%D0%B0%D1%82%D0%B8 %D0%B7%D1%83%D0%BC%D1%96%D0%B9. %D0%9F%D1%80%D0%B0%D1%86%D1%8E%D0%B9 %D0%BD%D0%B0%D0%BF%D0%BE%D0%BB%D0%B5%D0%B3%D0%BB%D0%B8%D0%B2%D0%BE, %D1%88%D0%B2%D0%B8%D0%B4%D0%BA%D0%BE, %D1%81%D1%82%D0%B0%D1%80%D0%B0%D0%BD%D0%BD%D0%BE, %D0%A9%D0%BE%D0%B1 %D0%BA%D0%BE%D0%B6%D0%BD%D0%B0 %D1%85%D0%B2%D0%B8%D0%BB%D0%B8%D0%BD%D0%B0 %D0%BD%D0%B5 %D0%B2%D1%82%D1%80%D0%B0%D1%82%D0%B8%D0%BB%D0%B0%D1%81%D1%8C %D0%BC%D0%B0%D1%80%D0%BD%D0%BE_files\6946_html_m55474137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15616" y="1556792"/>
                <a:ext cx="4248472" cy="40278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b="1" dirty="0" smtClean="0">
                    <a:latin typeface="Comic Sans MS" pitchFamily="66" charset="0"/>
                  </a:rPr>
                  <a:t>	У ХІІІ столітті європейські математики запропонували позначення кореня. Наприклад, замість теперішнього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b="1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b="1" i="1" smtClean="0">
                            <a:latin typeface="Cambria Math"/>
                          </a:rPr>
                          <m:t>𝟏𝟐</m:t>
                        </m:r>
                      </m:e>
                    </m:rad>
                  </m:oMath>
                </a14:m>
                <a:r>
                  <a:rPr lang="uk-UA" b="1" dirty="0" smtClean="0">
                    <a:latin typeface="Comic Sans MS" pitchFamily="66" charset="0"/>
                  </a:rPr>
                  <a:t>  писали </a:t>
                </a:r>
                <a:r>
                  <a:rPr lang="en-US" b="1" dirty="0" smtClean="0">
                    <a:latin typeface="Comic Sans MS" pitchFamily="66" charset="0"/>
                  </a:rPr>
                  <a:t>R12 (</a:t>
                </a:r>
                <a:r>
                  <a:rPr lang="uk-UA" b="1" dirty="0" smtClean="0">
                    <a:latin typeface="Comic Sans MS" pitchFamily="66" charset="0"/>
                  </a:rPr>
                  <a:t>з латинського </a:t>
                </a:r>
                <a:r>
                  <a:rPr lang="en-US" b="1" dirty="0" smtClean="0">
                    <a:latin typeface="Comic Sans MS" pitchFamily="66" charset="0"/>
                  </a:rPr>
                  <a:t>Radix</a:t>
                </a:r>
                <a:r>
                  <a:rPr lang="uk-UA" b="1" dirty="0" smtClean="0">
                    <a:latin typeface="Comic Sans MS" pitchFamily="66" charset="0"/>
                  </a:rPr>
                  <a:t> – корінь). 	</a:t>
                </a:r>
              </a:p>
              <a:p>
                <a:r>
                  <a:rPr lang="uk-UA" b="1" dirty="0">
                    <a:latin typeface="Comic Sans MS" pitchFamily="66" charset="0"/>
                  </a:rPr>
                  <a:t>	</a:t>
                </a:r>
                <a:r>
                  <a:rPr lang="uk-UA" b="1" dirty="0" smtClean="0">
                    <a:latin typeface="Comic Sans MS" pitchFamily="66" charset="0"/>
                  </a:rPr>
                  <a:t>Згодом замість </a:t>
                </a:r>
                <a:r>
                  <a:rPr lang="en-US" b="1" dirty="0" smtClean="0">
                    <a:latin typeface="Comic Sans MS" pitchFamily="66" charset="0"/>
                  </a:rPr>
                  <a:t>R </a:t>
                </a:r>
                <a:r>
                  <a:rPr lang="uk-UA" b="1" dirty="0" smtClean="0">
                    <a:latin typeface="Comic Sans MS" pitchFamily="66" charset="0"/>
                  </a:rPr>
                  <a:t>стали писати знак </a:t>
                </a:r>
                <a:r>
                  <a:rPr lang="en-US" b="1" dirty="0" smtClean="0">
                    <a:latin typeface="Comic Sans MS" pitchFamily="66" charset="0"/>
                  </a:rPr>
                  <a:t>V</a:t>
                </a:r>
                <a:r>
                  <a:rPr lang="uk-UA" b="1" dirty="0" smtClean="0">
                    <a:latin typeface="Comic Sans MS" pitchFamily="66" charset="0"/>
                  </a:rPr>
                  <a:t> (</a:t>
                </a:r>
                <a:r>
                  <a:rPr lang="en-US" b="1" dirty="0" smtClean="0">
                    <a:latin typeface="Comic Sans MS" pitchFamily="66" charset="0"/>
                  </a:rPr>
                  <a:t>V</a:t>
                </a:r>
                <a:r>
                  <a:rPr lang="uk-UA" b="1" dirty="0" smtClean="0">
                    <a:latin typeface="Comic Sans MS" pitchFamily="66" charset="0"/>
                  </a:rPr>
                  <a:t>7, </a:t>
                </a:r>
                <a:r>
                  <a:rPr lang="en-US" b="1" dirty="0" smtClean="0">
                    <a:latin typeface="Comic Sans MS" pitchFamily="66" charset="0"/>
                  </a:rPr>
                  <a:t>V</a:t>
                </a:r>
                <a:r>
                  <a:rPr lang="uk-UA" b="1" dirty="0" smtClean="0">
                    <a:latin typeface="Comic Sans MS" pitchFamily="66" charset="0"/>
                  </a:rPr>
                  <a:t>(</a:t>
                </a:r>
                <a:r>
                  <a:rPr lang="uk-UA" b="1" dirty="0" err="1" smtClean="0">
                    <a:latin typeface="Comic Sans MS" pitchFamily="66" charset="0"/>
                  </a:rPr>
                  <a:t>а+в</a:t>
                </a:r>
                <a:r>
                  <a:rPr lang="uk-UA" b="1" dirty="0" smtClean="0">
                    <a:latin typeface="Comic Sans MS" pitchFamily="66" charset="0"/>
                  </a:rPr>
                  <a:t>)). Пізніше над многочленом за коренем додали риску:</a:t>
                </a:r>
                <a:r>
                  <a:rPr lang="en-US" b="1" dirty="0">
                    <a:latin typeface="Comic Sans MS" pitchFamily="66" charset="0"/>
                  </a:rPr>
                  <a:t> V</a:t>
                </a:r>
                <a:r>
                  <a:rPr lang="uk-UA" b="1" dirty="0" smtClean="0">
                    <a:latin typeface="Comic Sans MS" pitchFamily="66" charset="0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uk-UA" b="1" i="1" smtClean="0">
                            <a:latin typeface="Cambria Math"/>
                          </a:rPr>
                        </m:ctrlPr>
                      </m:barPr>
                      <m:e>
                        <m:r>
                          <a:rPr lang="uk-UA" b="1" i="1" smtClean="0">
                            <a:latin typeface="Cambria Math"/>
                          </a:rPr>
                          <m:t>а+в</m:t>
                        </m:r>
                      </m:e>
                    </m:bar>
                  </m:oMath>
                </a14:m>
                <a:r>
                  <a:rPr lang="uk-UA" b="1" dirty="0" smtClean="0">
                    <a:latin typeface="Comic Sans MS" pitchFamily="66" charset="0"/>
                  </a:rPr>
                  <a:t>. 	Рене Декарт (1596 – 1650) сполучив знак кореня з рискою, після </a:t>
                </a:r>
                <a:r>
                  <a:rPr lang="uk-UA" b="1" dirty="0">
                    <a:latin typeface="Comic Sans MS" pitchFamily="66" charset="0"/>
                  </a:rPr>
                  <a:t>ч</a:t>
                </a:r>
                <a:r>
                  <a:rPr lang="uk-UA" b="1" dirty="0" smtClean="0">
                    <a:latin typeface="Comic Sans MS" pitchFamily="66" charset="0"/>
                  </a:rPr>
                  <a:t>ого запис набув сучасного вигляду: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uk-UA" b="1" i="1" smtClean="0">
                            <a:latin typeface="Cambria Math"/>
                          </a:rPr>
                          <m:t>а+в</m:t>
                        </m:r>
                      </m:e>
                    </m:rad>
                    <m:r>
                      <a:rPr lang="uk-UA" b="1" i="1" smtClean="0">
                        <a:latin typeface="Cambria Math"/>
                      </a:rPr>
                      <m:t>.</m:t>
                    </m:r>
                  </m:oMath>
                </a14:m>
                <a:r>
                  <a:rPr lang="uk-UA" b="1" dirty="0" smtClean="0">
                    <a:latin typeface="Comic Sans MS" pitchFamily="66" charset="0"/>
                  </a:rPr>
                  <a:t> </a:t>
                </a:r>
                <a:endParaRPr lang="uk-UA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1556792"/>
                <a:ext cx="4248472" cy="4027898"/>
              </a:xfrm>
              <a:prstGeom prst="rect">
                <a:avLst/>
              </a:prstGeom>
              <a:blipFill rotWithShape="1">
                <a:blip r:embed="rId2"/>
                <a:stretch>
                  <a:fillRect l="-1148" t="-605" r="-2152" b="-151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5" name="Picture 11" descr="F:\Елена_Степановна\видатні математики\descart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889702"/>
            <a:ext cx="1965656" cy="280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9251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 стрелкой 5"/>
          <p:cNvCxnSpPr/>
          <p:nvPr/>
        </p:nvCxnSpPr>
        <p:spPr>
          <a:xfrm flipV="1">
            <a:off x="4200765" y="327166"/>
            <a:ext cx="18776" cy="3749906"/>
          </a:xfrm>
          <a:prstGeom prst="straightConnector1">
            <a:avLst/>
          </a:prstGeom>
          <a:ln w="57150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78448" y="3724575"/>
            <a:ext cx="8524022" cy="33923"/>
          </a:xfrm>
          <a:prstGeom prst="straightConnector1">
            <a:avLst/>
          </a:prstGeom>
          <a:ln w="57150">
            <a:solidFill>
              <a:schemeClr val="bg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олилиния 13"/>
          <p:cNvSpPr>
            <a:spLocks noChangeAspect="1"/>
          </p:cNvSpPr>
          <p:nvPr/>
        </p:nvSpPr>
        <p:spPr>
          <a:xfrm>
            <a:off x="2419697" y="231538"/>
            <a:ext cx="3708000" cy="3493108"/>
          </a:xfrm>
          <a:custGeom>
            <a:avLst/>
            <a:gdLst>
              <a:gd name="connsiteX0" fmla="*/ 0 w 4600575"/>
              <a:gd name="connsiteY0" fmla="*/ 95250 h 4333963"/>
              <a:gd name="connsiteX1" fmla="*/ 2209800 w 4600575"/>
              <a:gd name="connsiteY1" fmla="*/ 4333875 h 4333963"/>
              <a:gd name="connsiteX2" fmla="*/ 4600575 w 4600575"/>
              <a:gd name="connsiteY2" fmla="*/ 0 h 433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00575" h="4333963">
                <a:moveTo>
                  <a:pt x="0" y="95250"/>
                </a:moveTo>
                <a:cubicBezTo>
                  <a:pt x="721519" y="2222500"/>
                  <a:pt x="1443038" y="4349750"/>
                  <a:pt x="2209800" y="4333875"/>
                </a:cubicBezTo>
                <a:cubicBezTo>
                  <a:pt x="2976562" y="4318000"/>
                  <a:pt x="3788568" y="2159000"/>
                  <a:pt x="4600575" y="0"/>
                </a:cubicBezTo>
              </a:path>
            </a:pathLst>
          </a:cu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TextBox 14"/>
          <p:cNvSpPr txBox="1"/>
          <p:nvPr/>
        </p:nvSpPr>
        <p:spPr>
          <a:xfrm>
            <a:off x="8398364" y="3936538"/>
            <a:ext cx="468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X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30359" y="231538"/>
            <a:ext cx="468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Y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8448" y="4077072"/>
            <a:ext cx="3789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</a:rPr>
              <a:t>Які корені має рівняння Х</a:t>
            </a:r>
            <a:r>
              <a:rPr lang="uk-UA" sz="2000" b="1" baseline="30000" dirty="0" smtClean="0">
                <a:solidFill>
                  <a:schemeClr val="bg1"/>
                </a:solidFill>
              </a:rPr>
              <a:t>2</a:t>
            </a:r>
            <a:r>
              <a:rPr lang="uk-UA" sz="2000" b="1" dirty="0" smtClean="0">
                <a:solidFill>
                  <a:schemeClr val="bg1"/>
                </a:solidFill>
              </a:rPr>
              <a:t> = 25</a:t>
            </a:r>
            <a:endParaRPr lang="uk-UA" sz="11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536" y="443711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>
                <a:solidFill>
                  <a:schemeClr val="bg1"/>
                </a:solidFill>
              </a:rPr>
              <a:t>а</a:t>
            </a:r>
            <a:r>
              <a:rPr lang="uk-UA" sz="2000" b="1" dirty="0" smtClean="0">
                <a:solidFill>
                  <a:schemeClr val="bg1"/>
                </a:solidFill>
              </a:rPr>
              <a:t>) 6 і -6</a:t>
            </a:r>
            <a:endParaRPr lang="uk-UA" sz="11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67744" y="4438853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</a:rPr>
              <a:t>б) 1/5 і -1/5</a:t>
            </a:r>
            <a:endParaRPr lang="uk-UA" sz="11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4038" y="4437112"/>
            <a:ext cx="1458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</a:rPr>
              <a:t>в) 0,5 і -0,5</a:t>
            </a:r>
            <a:endParaRPr lang="uk-UA" sz="11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09818" y="4438853"/>
            <a:ext cx="988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</a:rPr>
              <a:t>г) 5 і -5</a:t>
            </a:r>
            <a:endParaRPr lang="uk-UA" sz="11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4632" y="5102979"/>
            <a:ext cx="5141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</a:rPr>
              <a:t>Які корені мають рівняння Х</a:t>
            </a:r>
            <a:r>
              <a:rPr lang="uk-UA" sz="2000" b="1" baseline="30000" dirty="0" smtClean="0">
                <a:solidFill>
                  <a:schemeClr val="bg1"/>
                </a:solidFill>
              </a:rPr>
              <a:t>2</a:t>
            </a:r>
            <a:r>
              <a:rPr lang="uk-UA" sz="2000" b="1" dirty="0" smtClean="0">
                <a:solidFill>
                  <a:schemeClr val="bg1"/>
                </a:solidFill>
              </a:rPr>
              <a:t> = -16;  </a:t>
            </a:r>
            <a:r>
              <a:rPr lang="uk-UA" sz="2000" b="1" dirty="0" err="1" smtClean="0">
                <a:solidFill>
                  <a:schemeClr val="bg1"/>
                </a:solidFill>
              </a:rPr>
              <a:t>Х</a:t>
            </a:r>
            <a:r>
              <a:rPr lang="uk-UA" sz="2000" b="1" baseline="30000" dirty="0" err="1" smtClean="0">
                <a:solidFill>
                  <a:schemeClr val="bg1"/>
                </a:solidFill>
              </a:rPr>
              <a:t>2</a:t>
            </a:r>
            <a:r>
              <a:rPr lang="uk-UA" sz="2000" b="1" dirty="0" smtClean="0">
                <a:solidFill>
                  <a:schemeClr val="bg1"/>
                </a:solidFill>
              </a:rPr>
              <a:t> </a:t>
            </a:r>
            <a:r>
              <a:rPr lang="uk-UA" sz="2000" b="1" dirty="0">
                <a:solidFill>
                  <a:schemeClr val="bg1"/>
                </a:solidFill>
              </a:rPr>
              <a:t>= 0</a:t>
            </a:r>
            <a:r>
              <a:rPr lang="uk-UA" sz="2000" b="1" dirty="0" smtClean="0">
                <a:solidFill>
                  <a:schemeClr val="bg1"/>
                </a:solidFill>
              </a:rPr>
              <a:t> </a:t>
            </a:r>
            <a:endParaRPr lang="uk-UA" sz="11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22313" y="877869"/>
            <a:ext cx="2881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bg1"/>
                </a:solidFill>
              </a:rPr>
              <a:t>Як називається функція, зображена на рисунку? Її графік та властивості.</a:t>
            </a:r>
            <a:endParaRPr lang="uk-UA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56945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Прямоугольник 101"/>
          <p:cNvSpPr/>
          <p:nvPr/>
        </p:nvSpPr>
        <p:spPr>
          <a:xfrm>
            <a:off x="0" y="404664"/>
            <a:ext cx="432000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1600" b="1" dirty="0">
                <a:solidFill>
                  <a:prstClr val="white"/>
                </a:solidFill>
                <a:latin typeface="Comic Sans MS" pitchFamily="66" charset="0"/>
              </a:rPr>
              <a:t>1</a:t>
            </a: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. Як називаються числа, які є нескінченими періодичними десятковими дробами?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8967" y="1160808"/>
            <a:ext cx="4320000" cy="90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1600" b="1" dirty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. Як називаються числа, які зображуються нескінченими неперіодичними дробами?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45479" y="1988840"/>
            <a:ext cx="432000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1600" b="1" dirty="0">
                <a:solidFill>
                  <a:prstClr val="white"/>
                </a:solidFill>
                <a:latin typeface="Comic Sans MS" pitchFamily="66" charset="0"/>
              </a:rPr>
              <a:t>3</a:t>
            </a: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. Він у зубі є, у рослини, у слові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-49807" y="2420888"/>
            <a:ext cx="4320000" cy="57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1600" b="1" dirty="0">
                <a:solidFill>
                  <a:prstClr val="white"/>
                </a:solidFill>
                <a:latin typeface="Comic Sans MS" pitchFamily="66" charset="0"/>
              </a:rPr>
              <a:t>4</a:t>
            </a: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. Як називаються ірраціональні числа разом з раціональними?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4788024" y="620688"/>
            <a:ext cx="43200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1600" b="1" dirty="0">
                <a:solidFill>
                  <a:prstClr val="white"/>
                </a:solidFill>
                <a:latin typeface="Comic Sans MS" pitchFamily="66" charset="0"/>
              </a:rPr>
              <a:t>1</a:t>
            </a: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. Який прикметник має в математиці слово корінь?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4860512" y="1196872"/>
            <a:ext cx="4320000" cy="6479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1600" b="1" dirty="0">
                <a:solidFill>
                  <a:prstClr val="white"/>
                </a:solidFill>
                <a:latin typeface="Comic Sans MS" pitchFamily="66" charset="0"/>
              </a:rPr>
              <a:t>2</a:t>
            </a: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. Скільки існує різних коренів з додатного числа а?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4788024" y="1700808"/>
            <a:ext cx="43200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1600" b="1" dirty="0">
                <a:solidFill>
                  <a:prstClr val="white"/>
                </a:solidFill>
                <a:latin typeface="Comic Sans MS" pitchFamily="66" charset="0"/>
              </a:rPr>
              <a:t>3</a:t>
            </a: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. Скільки існує квадратних коренів з числа 0?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4860512" y="2276872"/>
            <a:ext cx="4320000" cy="719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1600" b="1" dirty="0">
                <a:solidFill>
                  <a:prstClr val="white"/>
                </a:solidFill>
                <a:latin typeface="Comic Sans MS" pitchFamily="66" charset="0"/>
              </a:rPr>
              <a:t>4</a:t>
            </a: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. Яке повинно бути арифметичне значення квадратного кореня?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36" name="Прямоугольник 135"/>
          <p:cNvSpPr>
            <a:spLocks noChangeAspect="1"/>
          </p:cNvSpPr>
          <p:nvPr/>
        </p:nvSpPr>
        <p:spPr bwMode="auto">
          <a:xfrm>
            <a:off x="431536" y="324901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Comic Sans MS" pitchFamily="66" charset="0"/>
              </a:rPr>
              <a:t>1</a:t>
            </a:r>
            <a:endParaRPr lang="ru-RU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37" name="Прямоугольник 136"/>
          <p:cNvSpPr>
            <a:spLocks noChangeAspect="1"/>
          </p:cNvSpPr>
          <p:nvPr/>
        </p:nvSpPr>
        <p:spPr bwMode="auto">
          <a:xfrm>
            <a:off x="431536" y="357308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38" name="Прямоугольник 137"/>
          <p:cNvSpPr>
            <a:spLocks noChangeAspect="1"/>
          </p:cNvSpPr>
          <p:nvPr/>
        </p:nvSpPr>
        <p:spPr bwMode="auto">
          <a:xfrm>
            <a:off x="439948" y="389708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39" name="Прямоугольник 138"/>
          <p:cNvSpPr>
            <a:spLocks noChangeAspect="1"/>
          </p:cNvSpPr>
          <p:nvPr/>
        </p:nvSpPr>
        <p:spPr bwMode="auto">
          <a:xfrm>
            <a:off x="439948" y="422116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0" name="Прямоугольник 139"/>
          <p:cNvSpPr>
            <a:spLocks noChangeAspect="1"/>
          </p:cNvSpPr>
          <p:nvPr/>
        </p:nvSpPr>
        <p:spPr bwMode="auto">
          <a:xfrm>
            <a:off x="436576" y="454516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1" name="Прямоугольник 140"/>
          <p:cNvSpPr>
            <a:spLocks noChangeAspect="1"/>
          </p:cNvSpPr>
          <p:nvPr/>
        </p:nvSpPr>
        <p:spPr bwMode="auto">
          <a:xfrm>
            <a:off x="431504" y="486923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2" name="Прямоугольник 141"/>
          <p:cNvSpPr>
            <a:spLocks noChangeAspect="1"/>
          </p:cNvSpPr>
          <p:nvPr/>
        </p:nvSpPr>
        <p:spPr bwMode="auto">
          <a:xfrm>
            <a:off x="434876" y="519323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3" name="Прямоугольник 142"/>
          <p:cNvSpPr>
            <a:spLocks noChangeAspect="1"/>
          </p:cNvSpPr>
          <p:nvPr/>
        </p:nvSpPr>
        <p:spPr bwMode="auto">
          <a:xfrm>
            <a:off x="434876" y="548126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4" name="Прямоугольник 143"/>
          <p:cNvSpPr>
            <a:spLocks noChangeAspect="1"/>
          </p:cNvSpPr>
          <p:nvPr/>
        </p:nvSpPr>
        <p:spPr bwMode="auto">
          <a:xfrm>
            <a:off x="434876" y="576929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5" name="Прямоугольник 144"/>
          <p:cNvSpPr>
            <a:spLocks noChangeAspect="1"/>
          </p:cNvSpPr>
          <p:nvPr/>
        </p:nvSpPr>
        <p:spPr bwMode="auto">
          <a:xfrm>
            <a:off x="431504" y="605732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6" name="Прямоугольник 145"/>
          <p:cNvSpPr>
            <a:spLocks noChangeAspect="1"/>
          </p:cNvSpPr>
          <p:nvPr/>
        </p:nvSpPr>
        <p:spPr bwMode="auto">
          <a:xfrm>
            <a:off x="431576" y="638132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7" name="Прямоугольник 146"/>
          <p:cNvSpPr>
            <a:spLocks noChangeAspect="1"/>
          </p:cNvSpPr>
          <p:nvPr/>
        </p:nvSpPr>
        <p:spPr bwMode="auto">
          <a:xfrm>
            <a:off x="763948" y="324908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8" name="Прямоугольник 147"/>
          <p:cNvSpPr>
            <a:spLocks noChangeAspect="1"/>
          </p:cNvSpPr>
          <p:nvPr/>
        </p:nvSpPr>
        <p:spPr bwMode="auto">
          <a:xfrm>
            <a:off x="1079576" y="324894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49" name="Прямоугольник 148"/>
          <p:cNvSpPr>
            <a:spLocks noChangeAspect="1"/>
          </p:cNvSpPr>
          <p:nvPr/>
        </p:nvSpPr>
        <p:spPr bwMode="auto">
          <a:xfrm>
            <a:off x="1411988" y="324901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0" name="Прямоугольник 149"/>
          <p:cNvSpPr>
            <a:spLocks noChangeAspect="1"/>
          </p:cNvSpPr>
          <p:nvPr/>
        </p:nvSpPr>
        <p:spPr bwMode="auto">
          <a:xfrm>
            <a:off x="1727648" y="324894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1" name="Прямоугольник 150"/>
          <p:cNvSpPr>
            <a:spLocks noChangeAspect="1"/>
          </p:cNvSpPr>
          <p:nvPr/>
        </p:nvSpPr>
        <p:spPr bwMode="auto">
          <a:xfrm>
            <a:off x="2060060" y="324901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3" name="Прямоугольник 152"/>
          <p:cNvSpPr>
            <a:spLocks noChangeAspect="1"/>
          </p:cNvSpPr>
          <p:nvPr/>
        </p:nvSpPr>
        <p:spPr bwMode="auto">
          <a:xfrm>
            <a:off x="107504" y="324901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Comic Sans MS" pitchFamily="66" charset="0"/>
              </a:rPr>
              <a:t>2</a:t>
            </a:r>
            <a:endParaRPr lang="ru-RU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4" name="Прямоугольник 153"/>
          <p:cNvSpPr>
            <a:spLocks noChangeAspect="1"/>
          </p:cNvSpPr>
          <p:nvPr/>
        </p:nvSpPr>
        <p:spPr bwMode="auto">
          <a:xfrm>
            <a:off x="2691484" y="324894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5" name="Прямоугольник 154"/>
          <p:cNvSpPr>
            <a:spLocks noChangeAspect="1"/>
          </p:cNvSpPr>
          <p:nvPr/>
        </p:nvSpPr>
        <p:spPr bwMode="auto">
          <a:xfrm>
            <a:off x="3023896" y="324901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6" name="Прямоугольник 155"/>
          <p:cNvSpPr>
            <a:spLocks noChangeAspect="1"/>
          </p:cNvSpPr>
          <p:nvPr/>
        </p:nvSpPr>
        <p:spPr bwMode="auto">
          <a:xfrm>
            <a:off x="3339524" y="324887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7" name="Прямоугольник 156"/>
          <p:cNvSpPr>
            <a:spLocks noChangeAspect="1"/>
          </p:cNvSpPr>
          <p:nvPr/>
        </p:nvSpPr>
        <p:spPr bwMode="auto">
          <a:xfrm>
            <a:off x="3671936" y="324894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8" name="Прямоугольник 157"/>
          <p:cNvSpPr>
            <a:spLocks noChangeAspect="1"/>
          </p:cNvSpPr>
          <p:nvPr/>
        </p:nvSpPr>
        <p:spPr bwMode="auto">
          <a:xfrm>
            <a:off x="3987596" y="324887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0" name="Прямоугольник 159"/>
          <p:cNvSpPr>
            <a:spLocks noChangeAspect="1"/>
          </p:cNvSpPr>
          <p:nvPr/>
        </p:nvSpPr>
        <p:spPr bwMode="auto">
          <a:xfrm>
            <a:off x="2367452" y="324894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1" name="Прямоугольник 160"/>
          <p:cNvSpPr>
            <a:spLocks noChangeAspect="1"/>
          </p:cNvSpPr>
          <p:nvPr/>
        </p:nvSpPr>
        <p:spPr bwMode="auto">
          <a:xfrm>
            <a:off x="755576" y="454516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2" name="Прямоугольник 161"/>
          <p:cNvSpPr>
            <a:spLocks noChangeAspect="1"/>
          </p:cNvSpPr>
          <p:nvPr/>
        </p:nvSpPr>
        <p:spPr bwMode="auto">
          <a:xfrm>
            <a:off x="1071204" y="454501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3" name="Прямоугольник 162"/>
          <p:cNvSpPr>
            <a:spLocks noChangeAspect="1"/>
          </p:cNvSpPr>
          <p:nvPr/>
        </p:nvSpPr>
        <p:spPr bwMode="auto">
          <a:xfrm>
            <a:off x="1403616" y="454508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4" name="Прямоугольник 163"/>
          <p:cNvSpPr>
            <a:spLocks noChangeAspect="1"/>
          </p:cNvSpPr>
          <p:nvPr/>
        </p:nvSpPr>
        <p:spPr bwMode="auto">
          <a:xfrm>
            <a:off x="1719276" y="454501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5" name="Прямоугольник 164"/>
          <p:cNvSpPr>
            <a:spLocks noChangeAspect="1"/>
          </p:cNvSpPr>
          <p:nvPr/>
        </p:nvSpPr>
        <p:spPr bwMode="auto">
          <a:xfrm>
            <a:off x="764020" y="638147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6" name="Прямоугольник 165"/>
          <p:cNvSpPr>
            <a:spLocks noChangeAspect="1"/>
          </p:cNvSpPr>
          <p:nvPr/>
        </p:nvSpPr>
        <p:spPr bwMode="auto">
          <a:xfrm>
            <a:off x="1079648" y="638132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7" name="Прямоугольник 166"/>
          <p:cNvSpPr>
            <a:spLocks noChangeAspect="1"/>
          </p:cNvSpPr>
          <p:nvPr/>
        </p:nvSpPr>
        <p:spPr bwMode="auto">
          <a:xfrm>
            <a:off x="1412060" y="638140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8" name="Прямоугольник 167"/>
          <p:cNvSpPr>
            <a:spLocks noChangeAspect="1"/>
          </p:cNvSpPr>
          <p:nvPr/>
        </p:nvSpPr>
        <p:spPr bwMode="auto">
          <a:xfrm>
            <a:off x="1727720" y="638132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9" name="Прямоугольник 168"/>
          <p:cNvSpPr>
            <a:spLocks noChangeAspect="1"/>
          </p:cNvSpPr>
          <p:nvPr/>
        </p:nvSpPr>
        <p:spPr bwMode="auto">
          <a:xfrm>
            <a:off x="107504" y="454516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Comic Sans MS" pitchFamily="66" charset="0"/>
              </a:rPr>
              <a:t>3</a:t>
            </a:r>
            <a:endParaRPr lang="ru-RU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0" name="Прямоугольник 169"/>
          <p:cNvSpPr>
            <a:spLocks noChangeAspect="1"/>
          </p:cNvSpPr>
          <p:nvPr/>
        </p:nvSpPr>
        <p:spPr bwMode="auto">
          <a:xfrm>
            <a:off x="107504" y="638132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Comic Sans MS" pitchFamily="66" charset="0"/>
              </a:rPr>
              <a:t>4</a:t>
            </a:r>
            <a:endParaRPr lang="ru-RU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1" name="Прямоугольник 170"/>
          <p:cNvSpPr>
            <a:spLocks noChangeAspect="1"/>
          </p:cNvSpPr>
          <p:nvPr/>
        </p:nvSpPr>
        <p:spPr bwMode="auto">
          <a:xfrm>
            <a:off x="7640780" y="353704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prstClr val="black"/>
                </a:solidFill>
                <a:latin typeface="Comic Sans MS" pitchFamily="66" charset="0"/>
              </a:rPr>
              <a:t>1</a:t>
            </a: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2" name="Прямоугольник 171"/>
          <p:cNvSpPr>
            <a:spLocks noChangeAspect="1"/>
          </p:cNvSpPr>
          <p:nvPr/>
        </p:nvSpPr>
        <p:spPr bwMode="auto">
          <a:xfrm>
            <a:off x="7640780" y="386112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3" name="Прямоугольник 172"/>
          <p:cNvSpPr>
            <a:spLocks noChangeAspect="1"/>
          </p:cNvSpPr>
          <p:nvPr/>
        </p:nvSpPr>
        <p:spPr bwMode="auto">
          <a:xfrm>
            <a:off x="7649192" y="418512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4" name="Прямоугольник 173"/>
          <p:cNvSpPr>
            <a:spLocks noChangeAspect="1"/>
          </p:cNvSpPr>
          <p:nvPr/>
        </p:nvSpPr>
        <p:spPr bwMode="auto">
          <a:xfrm>
            <a:off x="7649192" y="450919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5" name="Прямоугольник 174"/>
          <p:cNvSpPr>
            <a:spLocks noChangeAspect="1"/>
          </p:cNvSpPr>
          <p:nvPr/>
        </p:nvSpPr>
        <p:spPr bwMode="auto">
          <a:xfrm>
            <a:off x="7645820" y="483319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6" name="Прямоугольник 175"/>
          <p:cNvSpPr>
            <a:spLocks noChangeAspect="1"/>
          </p:cNvSpPr>
          <p:nvPr/>
        </p:nvSpPr>
        <p:spPr bwMode="auto">
          <a:xfrm>
            <a:off x="7640748" y="515726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7" name="Прямоугольник 176"/>
          <p:cNvSpPr>
            <a:spLocks noChangeAspect="1"/>
          </p:cNvSpPr>
          <p:nvPr/>
        </p:nvSpPr>
        <p:spPr bwMode="auto">
          <a:xfrm>
            <a:off x="7644120" y="548126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8" name="Прямоугольник 177"/>
          <p:cNvSpPr>
            <a:spLocks noChangeAspect="1"/>
          </p:cNvSpPr>
          <p:nvPr/>
        </p:nvSpPr>
        <p:spPr bwMode="auto">
          <a:xfrm>
            <a:off x="7644088" y="576929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9" name="Прямоугольник 178"/>
          <p:cNvSpPr>
            <a:spLocks noChangeAspect="1"/>
          </p:cNvSpPr>
          <p:nvPr/>
        </p:nvSpPr>
        <p:spPr bwMode="auto">
          <a:xfrm>
            <a:off x="7644088" y="605732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0" name="Прямоугольник 179"/>
          <p:cNvSpPr>
            <a:spLocks noChangeAspect="1"/>
          </p:cNvSpPr>
          <p:nvPr/>
        </p:nvSpPr>
        <p:spPr bwMode="auto">
          <a:xfrm>
            <a:off x="7640716" y="634536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2" name="Прямоугольник 181"/>
          <p:cNvSpPr>
            <a:spLocks noChangeAspect="1"/>
          </p:cNvSpPr>
          <p:nvPr/>
        </p:nvSpPr>
        <p:spPr bwMode="auto">
          <a:xfrm>
            <a:off x="7973192" y="386119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7" name="Прямоугольник 186"/>
          <p:cNvSpPr>
            <a:spLocks noChangeAspect="1"/>
          </p:cNvSpPr>
          <p:nvPr/>
        </p:nvSpPr>
        <p:spPr bwMode="auto">
          <a:xfrm>
            <a:off x="7316748" y="386112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black"/>
                </a:solidFill>
                <a:latin typeface="Comic Sans MS" pitchFamily="66" charset="0"/>
              </a:rPr>
              <a:t>2</a:t>
            </a:r>
            <a:endParaRPr lang="ru-RU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94" name="Прямоугольник 193"/>
          <p:cNvSpPr>
            <a:spLocks noChangeAspect="1"/>
          </p:cNvSpPr>
          <p:nvPr/>
        </p:nvSpPr>
        <p:spPr bwMode="auto">
          <a:xfrm>
            <a:off x="7964820" y="450926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2" name="Прямоугольник 201"/>
          <p:cNvSpPr>
            <a:spLocks noChangeAspect="1"/>
          </p:cNvSpPr>
          <p:nvPr/>
        </p:nvSpPr>
        <p:spPr bwMode="auto">
          <a:xfrm>
            <a:off x="7316748" y="450926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204" name="Прямоугольник 203"/>
          <p:cNvSpPr>
            <a:spLocks noChangeAspect="1"/>
          </p:cNvSpPr>
          <p:nvPr/>
        </p:nvSpPr>
        <p:spPr bwMode="auto">
          <a:xfrm>
            <a:off x="6020604" y="576936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5" name="Прямоугольник 204"/>
          <p:cNvSpPr>
            <a:spLocks noChangeAspect="1"/>
          </p:cNvSpPr>
          <p:nvPr/>
        </p:nvSpPr>
        <p:spPr bwMode="auto">
          <a:xfrm>
            <a:off x="6344676" y="576951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6" name="Прямоугольник 205"/>
          <p:cNvSpPr>
            <a:spLocks noChangeAspect="1"/>
          </p:cNvSpPr>
          <p:nvPr/>
        </p:nvSpPr>
        <p:spPr bwMode="auto">
          <a:xfrm>
            <a:off x="6660304" y="576936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7" name="Прямоугольник 206"/>
          <p:cNvSpPr>
            <a:spLocks noChangeAspect="1"/>
          </p:cNvSpPr>
          <p:nvPr/>
        </p:nvSpPr>
        <p:spPr bwMode="auto">
          <a:xfrm>
            <a:off x="6992716" y="576944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8" name="Прямоугольник 207"/>
          <p:cNvSpPr>
            <a:spLocks noChangeAspect="1"/>
          </p:cNvSpPr>
          <p:nvPr/>
        </p:nvSpPr>
        <p:spPr bwMode="auto">
          <a:xfrm>
            <a:off x="7308376" y="576936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9" name="Прямоугольник 208"/>
          <p:cNvSpPr>
            <a:spLocks noChangeAspect="1"/>
          </p:cNvSpPr>
          <p:nvPr/>
        </p:nvSpPr>
        <p:spPr bwMode="auto">
          <a:xfrm>
            <a:off x="5732644" y="576936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10" name="Прямоугольник 209"/>
          <p:cNvSpPr>
            <a:spLocks noChangeAspect="1"/>
          </p:cNvSpPr>
          <p:nvPr/>
        </p:nvSpPr>
        <p:spPr bwMode="auto">
          <a:xfrm>
            <a:off x="5436200" y="576936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prstClr val="black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211" name="Прямоугольник 210"/>
          <p:cNvSpPr>
            <a:spLocks noChangeAspect="1"/>
          </p:cNvSpPr>
          <p:nvPr/>
        </p:nvSpPr>
        <p:spPr bwMode="auto">
          <a:xfrm>
            <a:off x="7992416" y="576936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12" name="Прямоугольник 211"/>
          <p:cNvSpPr>
            <a:spLocks noChangeAspect="1"/>
          </p:cNvSpPr>
          <p:nvPr/>
        </p:nvSpPr>
        <p:spPr bwMode="auto">
          <a:xfrm>
            <a:off x="8316416" y="450926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550119" y="-27384"/>
            <a:ext cx="2824888" cy="603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ІІ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77204" y="-54768"/>
            <a:ext cx="2824888" cy="603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1600" b="1" dirty="0" smtClean="0">
                <a:solidFill>
                  <a:prstClr val="white"/>
                </a:solidFill>
                <a:latin typeface="Comic Sans MS" pitchFamily="66" charset="0"/>
              </a:rPr>
              <a:t>І</a:t>
            </a:r>
            <a:endParaRPr lang="ru-RU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9631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>
            <a:spLocks noChangeAspect="1"/>
          </p:cNvSpPr>
          <p:nvPr/>
        </p:nvSpPr>
        <p:spPr bwMode="auto">
          <a:xfrm>
            <a:off x="431536" y="234902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р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>
            <a:spLocks noChangeAspect="1"/>
          </p:cNvSpPr>
          <p:nvPr/>
        </p:nvSpPr>
        <p:spPr bwMode="auto">
          <a:xfrm>
            <a:off x="431536" y="267309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а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6" name="Прямоугольник 15"/>
          <p:cNvSpPr>
            <a:spLocks noChangeAspect="1"/>
          </p:cNvSpPr>
          <p:nvPr/>
        </p:nvSpPr>
        <p:spPr bwMode="auto">
          <a:xfrm>
            <a:off x="439948" y="299709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ц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7" name="Прямоугольник 16"/>
          <p:cNvSpPr>
            <a:spLocks noChangeAspect="1"/>
          </p:cNvSpPr>
          <p:nvPr/>
        </p:nvSpPr>
        <p:spPr bwMode="auto">
          <a:xfrm>
            <a:off x="439948" y="332116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і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8" name="Прямоугольник 17"/>
          <p:cNvSpPr>
            <a:spLocks noChangeAspect="1"/>
          </p:cNvSpPr>
          <p:nvPr/>
        </p:nvSpPr>
        <p:spPr bwMode="auto">
          <a:xfrm>
            <a:off x="436576" y="364516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о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19" name="Прямоугольник 18"/>
          <p:cNvSpPr>
            <a:spLocks noChangeAspect="1"/>
          </p:cNvSpPr>
          <p:nvPr/>
        </p:nvSpPr>
        <p:spPr bwMode="auto">
          <a:xfrm>
            <a:off x="431504" y="396924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н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" name="Прямоугольник 19"/>
          <p:cNvSpPr>
            <a:spLocks noChangeAspect="1"/>
          </p:cNvSpPr>
          <p:nvPr/>
        </p:nvSpPr>
        <p:spPr bwMode="auto">
          <a:xfrm>
            <a:off x="434876" y="429324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а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1" name="Прямоугольник 20"/>
          <p:cNvSpPr>
            <a:spLocks noChangeAspect="1"/>
          </p:cNvSpPr>
          <p:nvPr/>
        </p:nvSpPr>
        <p:spPr bwMode="auto">
          <a:xfrm>
            <a:off x="434876" y="458127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л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2" name="Прямоугольник 21"/>
          <p:cNvSpPr>
            <a:spLocks noChangeAspect="1"/>
          </p:cNvSpPr>
          <p:nvPr/>
        </p:nvSpPr>
        <p:spPr bwMode="auto">
          <a:xfrm>
            <a:off x="434876" y="486930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ь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3" name="Прямоугольник 22"/>
          <p:cNvSpPr>
            <a:spLocks noChangeAspect="1"/>
          </p:cNvSpPr>
          <p:nvPr/>
        </p:nvSpPr>
        <p:spPr bwMode="auto">
          <a:xfrm>
            <a:off x="431504" y="515733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н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4" name="Прямоугольник 23"/>
          <p:cNvSpPr>
            <a:spLocks noChangeAspect="1"/>
          </p:cNvSpPr>
          <p:nvPr/>
        </p:nvSpPr>
        <p:spPr bwMode="auto">
          <a:xfrm>
            <a:off x="431504" y="548133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і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5" name="Прямоугольник 24"/>
          <p:cNvSpPr>
            <a:spLocks noChangeAspect="1"/>
          </p:cNvSpPr>
          <p:nvPr/>
        </p:nvSpPr>
        <p:spPr bwMode="auto">
          <a:xfrm>
            <a:off x="763948" y="234909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р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6" name="Прямоугольник 25"/>
          <p:cNvSpPr>
            <a:spLocks noChangeAspect="1"/>
          </p:cNvSpPr>
          <p:nvPr/>
        </p:nvSpPr>
        <p:spPr bwMode="auto">
          <a:xfrm>
            <a:off x="1079576" y="234895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а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7" name="Прямоугольник 26"/>
          <p:cNvSpPr>
            <a:spLocks noChangeAspect="1"/>
          </p:cNvSpPr>
          <p:nvPr/>
        </p:nvSpPr>
        <p:spPr bwMode="auto">
          <a:xfrm>
            <a:off x="1411988" y="234902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ц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8" name="Прямоугольник 27"/>
          <p:cNvSpPr>
            <a:spLocks noChangeAspect="1"/>
          </p:cNvSpPr>
          <p:nvPr/>
        </p:nvSpPr>
        <p:spPr bwMode="auto">
          <a:xfrm>
            <a:off x="1727648" y="234895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і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9" name="Прямоугольник 28"/>
          <p:cNvSpPr>
            <a:spLocks noChangeAspect="1"/>
          </p:cNvSpPr>
          <p:nvPr/>
        </p:nvSpPr>
        <p:spPr bwMode="auto">
          <a:xfrm>
            <a:off x="2060060" y="234902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о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0" name="Прямоугольник 29"/>
          <p:cNvSpPr>
            <a:spLocks noChangeAspect="1"/>
          </p:cNvSpPr>
          <p:nvPr/>
        </p:nvSpPr>
        <p:spPr bwMode="auto">
          <a:xfrm>
            <a:off x="107504" y="234902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prstClr val="black"/>
                </a:solidFill>
                <a:latin typeface="Comic Sans MS" pitchFamily="66" charset="0"/>
              </a:rPr>
              <a:t>і</a:t>
            </a:r>
            <a:endParaRPr lang="ru-RU" sz="36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1" name="Прямоугольник 30"/>
          <p:cNvSpPr>
            <a:spLocks noChangeAspect="1"/>
          </p:cNvSpPr>
          <p:nvPr/>
        </p:nvSpPr>
        <p:spPr bwMode="auto">
          <a:xfrm>
            <a:off x="2691484" y="234895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а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2" name="Прямоугольник 31"/>
          <p:cNvSpPr>
            <a:spLocks noChangeAspect="1"/>
          </p:cNvSpPr>
          <p:nvPr/>
        </p:nvSpPr>
        <p:spPr bwMode="auto">
          <a:xfrm>
            <a:off x="3023896" y="234902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л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3" name="Прямоугольник 32"/>
          <p:cNvSpPr>
            <a:spLocks noChangeAspect="1"/>
          </p:cNvSpPr>
          <p:nvPr/>
        </p:nvSpPr>
        <p:spPr bwMode="auto">
          <a:xfrm>
            <a:off x="3339524" y="234888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ь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4" name="Прямоугольник 33"/>
          <p:cNvSpPr>
            <a:spLocks noChangeAspect="1"/>
          </p:cNvSpPr>
          <p:nvPr/>
        </p:nvSpPr>
        <p:spPr bwMode="auto">
          <a:xfrm>
            <a:off x="3671936" y="234895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н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5" name="Прямоугольник 34"/>
          <p:cNvSpPr>
            <a:spLocks noChangeAspect="1"/>
          </p:cNvSpPr>
          <p:nvPr/>
        </p:nvSpPr>
        <p:spPr bwMode="auto">
          <a:xfrm>
            <a:off x="3987596" y="234888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і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6" name="Прямоугольник 35"/>
          <p:cNvSpPr>
            <a:spLocks noChangeAspect="1"/>
          </p:cNvSpPr>
          <p:nvPr/>
        </p:nvSpPr>
        <p:spPr bwMode="auto">
          <a:xfrm>
            <a:off x="2367452" y="2348952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н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7" name="Прямоугольник 36"/>
          <p:cNvSpPr>
            <a:spLocks noChangeAspect="1"/>
          </p:cNvSpPr>
          <p:nvPr/>
        </p:nvSpPr>
        <p:spPr bwMode="auto">
          <a:xfrm>
            <a:off x="755576" y="364516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р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8" name="Прямоугольник 37"/>
          <p:cNvSpPr>
            <a:spLocks noChangeAspect="1"/>
          </p:cNvSpPr>
          <p:nvPr/>
        </p:nvSpPr>
        <p:spPr bwMode="auto">
          <a:xfrm>
            <a:off x="1071204" y="364502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і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9" name="Прямоугольник 38"/>
          <p:cNvSpPr>
            <a:spLocks noChangeAspect="1"/>
          </p:cNvSpPr>
          <p:nvPr/>
        </p:nvSpPr>
        <p:spPr bwMode="auto">
          <a:xfrm>
            <a:off x="1403616" y="364509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н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0" name="Прямоугольник 39"/>
          <p:cNvSpPr>
            <a:spLocks noChangeAspect="1"/>
          </p:cNvSpPr>
          <p:nvPr/>
        </p:nvSpPr>
        <p:spPr bwMode="auto">
          <a:xfrm>
            <a:off x="1719276" y="3645024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ь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1" name="Прямоугольник 40"/>
          <p:cNvSpPr>
            <a:spLocks noChangeAspect="1"/>
          </p:cNvSpPr>
          <p:nvPr/>
        </p:nvSpPr>
        <p:spPr bwMode="auto">
          <a:xfrm>
            <a:off x="755576" y="5481480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й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2" name="Прямоугольник 41"/>
          <p:cNvSpPr>
            <a:spLocks noChangeAspect="1"/>
          </p:cNvSpPr>
          <p:nvPr/>
        </p:nvSpPr>
        <p:spPr bwMode="auto">
          <a:xfrm>
            <a:off x="1071204" y="548133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с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3" name="Прямоугольник 42"/>
          <p:cNvSpPr>
            <a:spLocks noChangeAspect="1"/>
          </p:cNvSpPr>
          <p:nvPr/>
        </p:nvSpPr>
        <p:spPr bwMode="auto">
          <a:xfrm>
            <a:off x="1403616" y="548140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н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4" name="Прямоугольник 43"/>
          <p:cNvSpPr>
            <a:spLocks noChangeAspect="1"/>
          </p:cNvSpPr>
          <p:nvPr/>
        </p:nvSpPr>
        <p:spPr bwMode="auto">
          <a:xfrm>
            <a:off x="1719276" y="548133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і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5" name="Прямоугольник 44"/>
          <p:cNvSpPr>
            <a:spLocks noChangeAspect="1"/>
          </p:cNvSpPr>
          <p:nvPr/>
        </p:nvSpPr>
        <p:spPr bwMode="auto">
          <a:xfrm>
            <a:off x="107504" y="3645168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к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 bwMode="auto">
          <a:xfrm>
            <a:off x="143544" y="5481336"/>
            <a:ext cx="324000" cy="324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д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7" name="Прямоугольник 46"/>
          <p:cNvSpPr>
            <a:spLocks noChangeAspect="1"/>
          </p:cNvSpPr>
          <p:nvPr/>
        </p:nvSpPr>
        <p:spPr bwMode="auto">
          <a:xfrm>
            <a:off x="7308304" y="692696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к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8" name="Прямоугольник 47"/>
          <p:cNvSpPr>
            <a:spLocks noChangeAspect="1"/>
          </p:cNvSpPr>
          <p:nvPr/>
        </p:nvSpPr>
        <p:spPr bwMode="auto">
          <a:xfrm>
            <a:off x="7308304" y="1232816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в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 bwMode="auto">
          <a:xfrm>
            <a:off x="7308304" y="1772816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а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0" name="Прямоугольник 49"/>
          <p:cNvSpPr>
            <a:spLocks noChangeAspect="1"/>
          </p:cNvSpPr>
          <p:nvPr/>
        </p:nvSpPr>
        <p:spPr bwMode="auto">
          <a:xfrm>
            <a:off x="7308304" y="2348880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д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1" name="Прямоугольник 50"/>
          <p:cNvSpPr>
            <a:spLocks noChangeAspect="1"/>
          </p:cNvSpPr>
          <p:nvPr/>
        </p:nvSpPr>
        <p:spPr bwMode="auto">
          <a:xfrm>
            <a:off x="7308304" y="2924944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р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2" name="Прямоугольник 51"/>
          <p:cNvSpPr>
            <a:spLocks noChangeAspect="1"/>
          </p:cNvSpPr>
          <p:nvPr/>
        </p:nvSpPr>
        <p:spPr bwMode="auto">
          <a:xfrm>
            <a:off x="7308304" y="3501008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а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3" name="Прямоугольник 52"/>
          <p:cNvSpPr>
            <a:spLocks noChangeAspect="1"/>
          </p:cNvSpPr>
          <p:nvPr/>
        </p:nvSpPr>
        <p:spPr bwMode="auto">
          <a:xfrm>
            <a:off x="7308304" y="4041128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т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4" name="Прямоугольник 53"/>
          <p:cNvSpPr>
            <a:spLocks noChangeAspect="1"/>
          </p:cNvSpPr>
          <p:nvPr/>
        </p:nvSpPr>
        <p:spPr bwMode="auto">
          <a:xfrm>
            <a:off x="7308304" y="4581128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н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5" name="Прямоугольник 54"/>
          <p:cNvSpPr>
            <a:spLocks noChangeAspect="1"/>
          </p:cNvSpPr>
          <p:nvPr/>
        </p:nvSpPr>
        <p:spPr bwMode="auto">
          <a:xfrm>
            <a:off x="7308304" y="5157192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и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6" name="Прямоугольник 55"/>
          <p:cNvSpPr>
            <a:spLocks noChangeAspect="1"/>
          </p:cNvSpPr>
          <p:nvPr/>
        </p:nvSpPr>
        <p:spPr bwMode="auto">
          <a:xfrm>
            <a:off x="7308304" y="5733256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й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7" name="Прямоугольник 56"/>
          <p:cNvSpPr>
            <a:spLocks noChangeAspect="1"/>
          </p:cNvSpPr>
          <p:nvPr/>
        </p:nvSpPr>
        <p:spPr bwMode="auto">
          <a:xfrm>
            <a:off x="7884368" y="1232816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а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8" name="Прямоугольник 57"/>
          <p:cNvSpPr>
            <a:spLocks noChangeAspect="1"/>
          </p:cNvSpPr>
          <p:nvPr/>
        </p:nvSpPr>
        <p:spPr bwMode="auto">
          <a:xfrm>
            <a:off x="6732240" y="1232816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д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9" name="Прямоугольник 58"/>
          <p:cNvSpPr>
            <a:spLocks noChangeAspect="1"/>
          </p:cNvSpPr>
          <p:nvPr/>
        </p:nvSpPr>
        <p:spPr bwMode="auto">
          <a:xfrm>
            <a:off x="7884368" y="2348880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и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0" name="Прямоугольник 59"/>
          <p:cNvSpPr>
            <a:spLocks noChangeAspect="1"/>
          </p:cNvSpPr>
          <p:nvPr/>
        </p:nvSpPr>
        <p:spPr bwMode="auto">
          <a:xfrm>
            <a:off x="6732240" y="2348880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о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1" name="Прямоугольник 60"/>
          <p:cNvSpPr>
            <a:spLocks noChangeAspect="1"/>
          </p:cNvSpPr>
          <p:nvPr/>
        </p:nvSpPr>
        <p:spPr bwMode="auto">
          <a:xfrm>
            <a:off x="4499992" y="4581128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в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2" name="Прямоугольник 61"/>
          <p:cNvSpPr>
            <a:spLocks noChangeAspect="1"/>
          </p:cNvSpPr>
          <p:nvPr/>
        </p:nvSpPr>
        <p:spPr bwMode="auto">
          <a:xfrm>
            <a:off x="5004048" y="4581128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і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3" name="Прямоугольник 62"/>
          <p:cNvSpPr>
            <a:spLocks noChangeAspect="1"/>
          </p:cNvSpPr>
          <p:nvPr/>
        </p:nvSpPr>
        <p:spPr bwMode="auto">
          <a:xfrm>
            <a:off x="5580112" y="4581128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 smtClean="0">
                <a:solidFill>
                  <a:prstClr val="black"/>
                </a:solidFill>
                <a:latin typeface="Comic Sans MS" pitchFamily="66" charset="0"/>
              </a:rPr>
              <a:t>д</a:t>
            </a:r>
            <a:r>
              <a:rPr lang="en-US" sz="2800" b="1" dirty="0" smtClean="0">
                <a:solidFill>
                  <a:prstClr val="black"/>
                </a:solidFill>
                <a:latin typeface="Comic Sans MS" pitchFamily="66" charset="0"/>
              </a:rPr>
              <a:t>’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4" name="Прямоугольник 63"/>
          <p:cNvSpPr>
            <a:spLocks noChangeAspect="1"/>
          </p:cNvSpPr>
          <p:nvPr/>
        </p:nvSpPr>
        <p:spPr bwMode="auto">
          <a:xfrm>
            <a:off x="6156176" y="4581128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є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5" name="Прямоугольник 64"/>
          <p:cNvSpPr>
            <a:spLocks noChangeAspect="1"/>
          </p:cNvSpPr>
          <p:nvPr/>
        </p:nvSpPr>
        <p:spPr bwMode="auto">
          <a:xfrm>
            <a:off x="6732240" y="4581128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м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6" name="Прямоугольник 65"/>
          <p:cNvSpPr>
            <a:spLocks noChangeAspect="1"/>
          </p:cNvSpPr>
          <p:nvPr/>
        </p:nvSpPr>
        <p:spPr bwMode="auto">
          <a:xfrm>
            <a:off x="3923928" y="4581128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е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7" name="Прямоугольник 66"/>
          <p:cNvSpPr>
            <a:spLocks noChangeAspect="1"/>
          </p:cNvSpPr>
          <p:nvPr/>
        </p:nvSpPr>
        <p:spPr bwMode="auto">
          <a:xfrm>
            <a:off x="3419872" y="4581128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н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8" name="Прямоугольник 67"/>
          <p:cNvSpPr>
            <a:spLocks noChangeAspect="1"/>
          </p:cNvSpPr>
          <p:nvPr/>
        </p:nvSpPr>
        <p:spPr bwMode="auto">
          <a:xfrm>
            <a:off x="7884368" y="4581128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е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69" name="Прямоугольник 68"/>
          <p:cNvSpPr>
            <a:spLocks noChangeAspect="1"/>
          </p:cNvSpPr>
          <p:nvPr/>
        </p:nvSpPr>
        <p:spPr bwMode="auto">
          <a:xfrm>
            <a:off x="8460432" y="2348880"/>
            <a:ext cx="540000" cy="540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prstClr val="black"/>
                </a:solidFill>
                <a:latin typeface="Comic Sans MS" pitchFamily="66" charset="0"/>
              </a:rPr>
              <a:t>н</a:t>
            </a:r>
            <a:endParaRPr lang="ru-RU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12165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S03000918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S03000918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1681</Words>
  <Application>Microsoft Office PowerPoint</Application>
  <PresentationFormat>Экран (4:3)</PresentationFormat>
  <Paragraphs>241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 Office</vt:lpstr>
      <vt:lpstr>TS030009187</vt:lpstr>
      <vt:lpstr>1_TS030009187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KOMBI21251</dc:creator>
  <cp:lastModifiedBy>KOMBI21251</cp:lastModifiedBy>
  <cp:revision>44</cp:revision>
  <cp:lastPrinted>2015-03-01T11:08:20Z</cp:lastPrinted>
  <dcterms:created xsi:type="dcterms:W3CDTF">2015-02-22T07:34:07Z</dcterms:created>
  <dcterms:modified xsi:type="dcterms:W3CDTF">2015-03-03T14:54:14Z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899848</vt:lpwstr>
  </property>
  <property fmtid="{D5CDD505-2E9C-101B-9397-08002B2CF9AE}" name="NXPowerLiteVersion" pid="3">
    <vt:lpwstr>D4.1.4</vt:lpwstr>
  </property>
</Properties>
</file>